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0" r:id="rId1"/>
    <p:sldMasterId id="2147483855" r:id="rId2"/>
  </p:sldMasterIdLst>
  <p:notesMasterIdLst>
    <p:notesMasterId r:id="rId54"/>
  </p:notesMasterIdLst>
  <p:handoutMasterIdLst>
    <p:handoutMasterId r:id="rId55"/>
  </p:handoutMasterIdLst>
  <p:sldIdLst>
    <p:sldId id="456" r:id="rId3"/>
    <p:sldId id="412" r:id="rId4"/>
    <p:sldId id="465" r:id="rId5"/>
    <p:sldId id="459" r:id="rId6"/>
    <p:sldId id="462" r:id="rId7"/>
    <p:sldId id="461" r:id="rId8"/>
    <p:sldId id="514" r:id="rId9"/>
    <p:sldId id="458" r:id="rId10"/>
    <p:sldId id="463" r:id="rId11"/>
    <p:sldId id="464" r:id="rId12"/>
    <p:sldId id="457" r:id="rId13"/>
    <p:sldId id="466" r:id="rId14"/>
    <p:sldId id="470" r:id="rId15"/>
    <p:sldId id="472" r:id="rId16"/>
    <p:sldId id="486" r:id="rId17"/>
    <p:sldId id="467" r:id="rId18"/>
    <p:sldId id="468" r:id="rId19"/>
    <p:sldId id="469" r:id="rId20"/>
    <p:sldId id="471" r:id="rId21"/>
    <p:sldId id="474" r:id="rId22"/>
    <p:sldId id="475" r:id="rId23"/>
    <p:sldId id="477" r:id="rId24"/>
    <p:sldId id="478" r:id="rId25"/>
    <p:sldId id="480" r:id="rId26"/>
    <p:sldId id="487" r:id="rId27"/>
    <p:sldId id="488" r:id="rId28"/>
    <p:sldId id="490" r:id="rId29"/>
    <p:sldId id="493" r:id="rId30"/>
    <p:sldId id="499" r:id="rId31"/>
    <p:sldId id="500" r:id="rId32"/>
    <p:sldId id="492" r:id="rId33"/>
    <p:sldId id="496" r:id="rId34"/>
    <p:sldId id="497" r:id="rId35"/>
    <p:sldId id="515" r:id="rId36"/>
    <p:sldId id="498" r:id="rId37"/>
    <p:sldId id="513" r:id="rId38"/>
    <p:sldId id="491" r:id="rId39"/>
    <p:sldId id="473" r:id="rId40"/>
    <p:sldId id="502" r:id="rId41"/>
    <p:sldId id="460" r:id="rId42"/>
    <p:sldId id="517" r:id="rId43"/>
    <p:sldId id="518" r:id="rId44"/>
    <p:sldId id="494" r:id="rId45"/>
    <p:sldId id="507" r:id="rId46"/>
    <p:sldId id="519" r:id="rId47"/>
    <p:sldId id="508" r:id="rId48"/>
    <p:sldId id="509" r:id="rId49"/>
    <p:sldId id="510" r:id="rId50"/>
    <p:sldId id="511" r:id="rId51"/>
    <p:sldId id="512" r:id="rId52"/>
    <p:sldId id="479" r:id="rId5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D00"/>
    <a:srgbClr val="631D76"/>
    <a:srgbClr val="F1B201"/>
    <a:srgbClr val="EEAA00"/>
    <a:srgbClr val="00B8F2"/>
    <a:srgbClr val="8DCDE5"/>
    <a:srgbClr val="BF2296"/>
    <a:srgbClr val="3F9C35"/>
    <a:srgbClr val="FFB612"/>
    <a:srgbClr val="BE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94599" autoAdjust="0"/>
  </p:normalViewPr>
  <p:slideViewPr>
    <p:cSldViewPr>
      <p:cViewPr>
        <p:scale>
          <a:sx n="60" d="100"/>
          <a:sy n="60" d="100"/>
        </p:scale>
        <p:origin x="-1626" y="-2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16"/>
    </p:cViewPr>
  </p:sorterViewPr>
  <p:notesViewPr>
    <p:cSldViewPr>
      <p:cViewPr varScale="1">
        <p:scale>
          <a:sx n="55" d="100"/>
          <a:sy n="55" d="100"/>
        </p:scale>
        <p:origin x="186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15B2F-3F50-4D92-B0B6-EEB9203C5BF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A5D21EB1-11FE-4777-8114-C6AD968E4228}">
      <dgm:prSet/>
      <dgm:spPr>
        <a:ln>
          <a:solidFill>
            <a:srgbClr val="7030A0"/>
          </a:solidFill>
        </a:ln>
        <a:effectLst>
          <a:glow rad="101600">
            <a:schemeClr val="accent1">
              <a:satMod val="175000"/>
              <a:alpha val="40000"/>
            </a:schemeClr>
          </a:glow>
        </a:effectLs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CA" b="1" dirty="0"/>
            <a:t>While the company may have physical control of the PI, decisions about how to collect, use and disclose PI should reflect individual consent and personal preferences</a:t>
          </a:r>
        </a:p>
        <a:p>
          <a:pPr rtl="0"/>
          <a:endParaRPr lang="en-CA" b="1" dirty="0"/>
        </a:p>
      </dgm:t>
    </dgm:pt>
    <dgm:pt modelId="{D47A4765-59C8-462E-B834-E31EC9830876}" type="parTrans" cxnId="{89153205-CB6C-4369-B586-F83B67C1F19F}">
      <dgm:prSet/>
      <dgm:spPr/>
      <dgm:t>
        <a:bodyPr/>
        <a:lstStyle/>
        <a:p>
          <a:endParaRPr lang="en-CA"/>
        </a:p>
      </dgm:t>
    </dgm:pt>
    <dgm:pt modelId="{A9741AF8-07DA-45DC-AC44-F0D6EAA77225}" type="sibTrans" cxnId="{89153205-CB6C-4369-B586-F83B67C1F19F}">
      <dgm:prSet/>
      <dgm:spPr/>
      <dgm:t>
        <a:bodyPr/>
        <a:lstStyle/>
        <a:p>
          <a:endParaRPr lang="en-CA"/>
        </a:p>
      </dgm:t>
    </dgm:pt>
    <dgm:pt modelId="{817BDB41-B727-4076-9AA5-781AAAEE70FD}">
      <dgm:prSet/>
      <dgm:spPr>
        <a:ln>
          <a:solidFill>
            <a:srgbClr val="7030A0"/>
          </a:solidFill>
        </a:ln>
        <a:effectLst>
          <a:glow rad="101600">
            <a:schemeClr val="accent1">
              <a:satMod val="175000"/>
              <a:alpha val="40000"/>
            </a:schemeClr>
          </a:glow>
        </a:effectLst>
      </dgm:spPr>
      <dgm:t>
        <a:bodyPr/>
        <a:lstStyle/>
        <a:p>
          <a:pPr rtl="0"/>
          <a:r>
            <a:rPr lang="en-CA" b="1" dirty="0"/>
            <a:t>PI should not be collected, used or disclosed without consent or in contravention of the individual’s reasonable expectations</a:t>
          </a:r>
        </a:p>
      </dgm:t>
    </dgm:pt>
    <dgm:pt modelId="{9BEA1B21-B782-439B-9AA6-C101EA954B69}" type="parTrans" cxnId="{AD07924F-7307-460F-99F0-4DAFC10D3E43}">
      <dgm:prSet/>
      <dgm:spPr/>
      <dgm:t>
        <a:bodyPr/>
        <a:lstStyle/>
        <a:p>
          <a:endParaRPr lang="en-CA"/>
        </a:p>
      </dgm:t>
    </dgm:pt>
    <dgm:pt modelId="{55FBDB3B-16BA-4276-A017-3C161814D6B0}" type="sibTrans" cxnId="{AD07924F-7307-460F-99F0-4DAFC10D3E43}">
      <dgm:prSet/>
      <dgm:spPr/>
      <dgm:t>
        <a:bodyPr/>
        <a:lstStyle/>
        <a:p>
          <a:endParaRPr lang="en-CA"/>
        </a:p>
      </dgm:t>
    </dgm:pt>
    <dgm:pt modelId="{1F9EEB2F-D49D-45AF-A34D-6D9E0CCF46E7}">
      <dgm:prSet/>
      <dgm:spPr>
        <a:ln>
          <a:solidFill>
            <a:srgbClr val="7030A0"/>
          </a:solidFill>
        </a:ln>
        <a:effectLst>
          <a:glow rad="139700">
            <a:schemeClr val="accent1">
              <a:satMod val="175000"/>
              <a:alpha val="40000"/>
            </a:schemeClr>
          </a:glow>
        </a:effectLs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CA" b="1" dirty="0"/>
            <a:t>Can’t refuse to deal because won’t consent to unnecessary collection, use or disclosure </a:t>
          </a:r>
        </a:p>
        <a:p>
          <a:pPr marL="0" marR="0" indent="0" defTabSz="914400" rtl="0" eaLnBrk="1" fontAlgn="auto" latinLnBrk="0" hangingPunct="1">
            <a:lnSpc>
              <a:spcPct val="100000"/>
            </a:lnSpc>
            <a:spcBef>
              <a:spcPts val="0"/>
            </a:spcBef>
            <a:spcAft>
              <a:spcPts val="0"/>
            </a:spcAft>
            <a:buClrTx/>
            <a:buSzTx/>
            <a:buFontTx/>
            <a:buNone/>
            <a:tabLst/>
            <a:defRPr/>
          </a:pPr>
          <a:r>
            <a:rPr lang="en-CA" b="1" dirty="0"/>
            <a:t>of PI</a:t>
          </a:r>
        </a:p>
      </dgm:t>
    </dgm:pt>
    <dgm:pt modelId="{914F9455-C6CC-4904-A741-8736AD8E917E}" type="parTrans" cxnId="{329F0D1B-DD86-420B-936F-059F2A01F672}">
      <dgm:prSet/>
      <dgm:spPr/>
      <dgm:t>
        <a:bodyPr/>
        <a:lstStyle/>
        <a:p>
          <a:endParaRPr lang="en-CA"/>
        </a:p>
      </dgm:t>
    </dgm:pt>
    <dgm:pt modelId="{787EC394-A218-434A-96D9-627E71582D04}" type="sibTrans" cxnId="{329F0D1B-DD86-420B-936F-059F2A01F672}">
      <dgm:prSet/>
      <dgm:spPr/>
      <dgm:t>
        <a:bodyPr/>
        <a:lstStyle/>
        <a:p>
          <a:endParaRPr lang="en-CA"/>
        </a:p>
      </dgm:t>
    </dgm:pt>
    <dgm:pt modelId="{84B9668B-7DCC-40B2-8B9C-28F79AE8C22B}">
      <dgm:prSet/>
      <dgm:spPr>
        <a:ln w="76200">
          <a:solidFill>
            <a:srgbClr val="C00000"/>
          </a:solidFill>
        </a:ln>
        <a:effectLst>
          <a:glow rad="101600">
            <a:schemeClr val="accent1">
              <a:satMod val="175000"/>
              <a:alpha val="40000"/>
            </a:schemeClr>
          </a:glow>
        </a:effectLs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CA" b="1" dirty="0"/>
            <a:t>Organizations may collect, use or disclose PI only for purposes that a reasonable person would consider appropriate in the circumstances</a:t>
          </a:r>
        </a:p>
        <a:p>
          <a:pPr rtl="0"/>
          <a:endParaRPr lang="en-CA" dirty="0"/>
        </a:p>
      </dgm:t>
    </dgm:pt>
    <dgm:pt modelId="{2947C51C-553C-4726-B594-3BB8B8E4807B}" type="parTrans" cxnId="{D377B8B0-F162-4465-9CFE-13FDCF091C10}">
      <dgm:prSet/>
      <dgm:spPr/>
      <dgm:t>
        <a:bodyPr/>
        <a:lstStyle/>
        <a:p>
          <a:endParaRPr lang="en-CA"/>
        </a:p>
      </dgm:t>
    </dgm:pt>
    <dgm:pt modelId="{825A184A-3848-4505-868A-6554B1219769}" type="sibTrans" cxnId="{D377B8B0-F162-4465-9CFE-13FDCF091C10}">
      <dgm:prSet/>
      <dgm:spPr/>
      <dgm:t>
        <a:bodyPr/>
        <a:lstStyle/>
        <a:p>
          <a:endParaRPr lang="en-CA"/>
        </a:p>
      </dgm:t>
    </dgm:pt>
    <dgm:pt modelId="{9ABEB9BD-54C9-4D9E-9E69-AC1FC70137F9}" type="pres">
      <dgm:prSet presAssocID="{E5D15B2F-3F50-4D92-B0B6-EEB9203C5BF1}" presName="diagram" presStyleCnt="0">
        <dgm:presLayoutVars>
          <dgm:dir/>
          <dgm:resizeHandles val="exact"/>
        </dgm:presLayoutVars>
      </dgm:prSet>
      <dgm:spPr/>
      <dgm:t>
        <a:bodyPr/>
        <a:lstStyle/>
        <a:p>
          <a:endParaRPr lang="en-US"/>
        </a:p>
      </dgm:t>
    </dgm:pt>
    <dgm:pt modelId="{8394D70A-67B9-40D5-989A-C789B5BF5AA2}" type="pres">
      <dgm:prSet presAssocID="{A5D21EB1-11FE-4777-8114-C6AD968E4228}" presName="node" presStyleLbl="node1" presStyleIdx="0" presStyleCnt="4" custLinFactNeighborX="2586" custLinFactNeighborY="9859">
        <dgm:presLayoutVars>
          <dgm:bulletEnabled val="1"/>
        </dgm:presLayoutVars>
      </dgm:prSet>
      <dgm:spPr/>
      <dgm:t>
        <a:bodyPr/>
        <a:lstStyle/>
        <a:p>
          <a:endParaRPr lang="en-US"/>
        </a:p>
      </dgm:t>
    </dgm:pt>
    <dgm:pt modelId="{B0A94838-C61F-422B-81E1-4B734539757D}" type="pres">
      <dgm:prSet presAssocID="{A9741AF8-07DA-45DC-AC44-F0D6EAA77225}" presName="sibTrans" presStyleCnt="0"/>
      <dgm:spPr/>
    </dgm:pt>
    <dgm:pt modelId="{862173B9-5557-454A-9258-F1F179106256}" type="pres">
      <dgm:prSet presAssocID="{817BDB41-B727-4076-9AA5-781AAAEE70FD}" presName="node" presStyleLbl="node1" presStyleIdx="1" presStyleCnt="4" custLinFactNeighborX="-4146" custLinFactNeighborY="9859">
        <dgm:presLayoutVars>
          <dgm:bulletEnabled val="1"/>
        </dgm:presLayoutVars>
      </dgm:prSet>
      <dgm:spPr/>
      <dgm:t>
        <a:bodyPr/>
        <a:lstStyle/>
        <a:p>
          <a:endParaRPr lang="en-US"/>
        </a:p>
      </dgm:t>
    </dgm:pt>
    <dgm:pt modelId="{1C72F297-6A5A-48D5-B1B6-C3BDACAEAB66}" type="pres">
      <dgm:prSet presAssocID="{55FBDB3B-16BA-4276-A017-3C161814D6B0}" presName="sibTrans" presStyleCnt="0"/>
      <dgm:spPr/>
    </dgm:pt>
    <dgm:pt modelId="{4EAD0C3D-CA23-45E1-824C-AAEC73023411}" type="pres">
      <dgm:prSet presAssocID="{1F9EEB2F-D49D-45AF-A34D-6D9E0CCF46E7}" presName="node" presStyleLbl="node1" presStyleIdx="2" presStyleCnt="4" custLinFactNeighborX="-111" custLinFactNeighborY="-1248">
        <dgm:presLayoutVars>
          <dgm:bulletEnabled val="1"/>
        </dgm:presLayoutVars>
      </dgm:prSet>
      <dgm:spPr/>
      <dgm:t>
        <a:bodyPr/>
        <a:lstStyle/>
        <a:p>
          <a:endParaRPr lang="en-US"/>
        </a:p>
      </dgm:t>
    </dgm:pt>
    <dgm:pt modelId="{F6D7FB20-8A00-4034-BAC8-3CC8A76BED35}" type="pres">
      <dgm:prSet presAssocID="{787EC394-A218-434A-96D9-627E71582D04}" presName="sibTrans" presStyleCnt="0"/>
      <dgm:spPr/>
    </dgm:pt>
    <dgm:pt modelId="{25A1DF64-B2B8-48E8-9FDF-0B2680A7C29D}" type="pres">
      <dgm:prSet presAssocID="{84B9668B-7DCC-40B2-8B9C-28F79AE8C22B}" presName="node" presStyleLbl="node1" presStyleIdx="3" presStyleCnt="4" custScaleX="94681" custScaleY="94188" custLinFactNeighborX="-2438" custLinFactNeighborY="-1308">
        <dgm:presLayoutVars>
          <dgm:bulletEnabled val="1"/>
        </dgm:presLayoutVars>
      </dgm:prSet>
      <dgm:spPr/>
      <dgm:t>
        <a:bodyPr/>
        <a:lstStyle/>
        <a:p>
          <a:endParaRPr lang="en-US"/>
        </a:p>
      </dgm:t>
    </dgm:pt>
  </dgm:ptLst>
  <dgm:cxnLst>
    <dgm:cxn modelId="{2209B4C8-7358-4740-A1AF-C0489BCF5CF9}" type="presOf" srcId="{A5D21EB1-11FE-4777-8114-C6AD968E4228}" destId="{8394D70A-67B9-40D5-989A-C789B5BF5AA2}" srcOrd="0" destOrd="0" presId="urn:microsoft.com/office/officeart/2005/8/layout/default"/>
    <dgm:cxn modelId="{89153205-CB6C-4369-B586-F83B67C1F19F}" srcId="{E5D15B2F-3F50-4D92-B0B6-EEB9203C5BF1}" destId="{A5D21EB1-11FE-4777-8114-C6AD968E4228}" srcOrd="0" destOrd="0" parTransId="{D47A4765-59C8-462E-B834-E31EC9830876}" sibTransId="{A9741AF8-07DA-45DC-AC44-F0D6EAA77225}"/>
    <dgm:cxn modelId="{E92390B1-D664-443F-AF0C-F926E412496C}" type="presOf" srcId="{E5D15B2F-3F50-4D92-B0B6-EEB9203C5BF1}" destId="{9ABEB9BD-54C9-4D9E-9E69-AC1FC70137F9}" srcOrd="0" destOrd="0" presId="urn:microsoft.com/office/officeart/2005/8/layout/default"/>
    <dgm:cxn modelId="{F44706E0-6095-4972-8C9D-749A01723EED}" type="presOf" srcId="{84B9668B-7DCC-40B2-8B9C-28F79AE8C22B}" destId="{25A1DF64-B2B8-48E8-9FDF-0B2680A7C29D}" srcOrd="0" destOrd="0" presId="urn:microsoft.com/office/officeart/2005/8/layout/default"/>
    <dgm:cxn modelId="{1D3D2005-347F-4EEA-BFA3-76F6429813A4}" type="presOf" srcId="{1F9EEB2F-D49D-45AF-A34D-6D9E0CCF46E7}" destId="{4EAD0C3D-CA23-45E1-824C-AAEC73023411}" srcOrd="0" destOrd="0" presId="urn:microsoft.com/office/officeart/2005/8/layout/default"/>
    <dgm:cxn modelId="{329F0D1B-DD86-420B-936F-059F2A01F672}" srcId="{E5D15B2F-3F50-4D92-B0B6-EEB9203C5BF1}" destId="{1F9EEB2F-D49D-45AF-A34D-6D9E0CCF46E7}" srcOrd="2" destOrd="0" parTransId="{914F9455-C6CC-4904-A741-8736AD8E917E}" sibTransId="{787EC394-A218-434A-96D9-627E71582D04}"/>
    <dgm:cxn modelId="{D377B8B0-F162-4465-9CFE-13FDCF091C10}" srcId="{E5D15B2F-3F50-4D92-B0B6-EEB9203C5BF1}" destId="{84B9668B-7DCC-40B2-8B9C-28F79AE8C22B}" srcOrd="3" destOrd="0" parTransId="{2947C51C-553C-4726-B594-3BB8B8E4807B}" sibTransId="{825A184A-3848-4505-868A-6554B1219769}"/>
    <dgm:cxn modelId="{0DEED284-8290-4A36-971E-35FEA7223A6D}" type="presOf" srcId="{817BDB41-B727-4076-9AA5-781AAAEE70FD}" destId="{862173B9-5557-454A-9258-F1F179106256}" srcOrd="0" destOrd="0" presId="urn:microsoft.com/office/officeart/2005/8/layout/default"/>
    <dgm:cxn modelId="{AD07924F-7307-460F-99F0-4DAFC10D3E43}" srcId="{E5D15B2F-3F50-4D92-B0B6-EEB9203C5BF1}" destId="{817BDB41-B727-4076-9AA5-781AAAEE70FD}" srcOrd="1" destOrd="0" parTransId="{9BEA1B21-B782-439B-9AA6-C101EA954B69}" sibTransId="{55FBDB3B-16BA-4276-A017-3C161814D6B0}"/>
    <dgm:cxn modelId="{699EB5F7-50F2-448E-B2C2-8B520257A187}" type="presParOf" srcId="{9ABEB9BD-54C9-4D9E-9E69-AC1FC70137F9}" destId="{8394D70A-67B9-40D5-989A-C789B5BF5AA2}" srcOrd="0" destOrd="0" presId="urn:microsoft.com/office/officeart/2005/8/layout/default"/>
    <dgm:cxn modelId="{C16CD2D0-B5F4-4ACF-A196-E4E9C9DAE216}" type="presParOf" srcId="{9ABEB9BD-54C9-4D9E-9E69-AC1FC70137F9}" destId="{B0A94838-C61F-422B-81E1-4B734539757D}" srcOrd="1" destOrd="0" presId="urn:microsoft.com/office/officeart/2005/8/layout/default"/>
    <dgm:cxn modelId="{C2B66649-AD6E-4B32-9289-88A2E9DECBD2}" type="presParOf" srcId="{9ABEB9BD-54C9-4D9E-9E69-AC1FC70137F9}" destId="{862173B9-5557-454A-9258-F1F179106256}" srcOrd="2" destOrd="0" presId="urn:microsoft.com/office/officeart/2005/8/layout/default"/>
    <dgm:cxn modelId="{AC501359-1781-47FE-8830-B744EB8CCACD}" type="presParOf" srcId="{9ABEB9BD-54C9-4D9E-9E69-AC1FC70137F9}" destId="{1C72F297-6A5A-48D5-B1B6-C3BDACAEAB66}" srcOrd="3" destOrd="0" presId="urn:microsoft.com/office/officeart/2005/8/layout/default"/>
    <dgm:cxn modelId="{89DA6BC2-2B3E-42A6-9EB1-4920C4797789}" type="presParOf" srcId="{9ABEB9BD-54C9-4D9E-9E69-AC1FC70137F9}" destId="{4EAD0C3D-CA23-45E1-824C-AAEC73023411}" srcOrd="4" destOrd="0" presId="urn:microsoft.com/office/officeart/2005/8/layout/default"/>
    <dgm:cxn modelId="{581D0845-713C-4B98-9053-B6F7B6AA0DE2}" type="presParOf" srcId="{9ABEB9BD-54C9-4D9E-9E69-AC1FC70137F9}" destId="{F6D7FB20-8A00-4034-BAC8-3CC8A76BED35}" srcOrd="5" destOrd="0" presId="urn:microsoft.com/office/officeart/2005/8/layout/default"/>
    <dgm:cxn modelId="{CE4BA632-BAD9-4605-AC5F-00D678D7553A}" type="presParOf" srcId="{9ABEB9BD-54C9-4D9E-9E69-AC1FC70137F9}" destId="{25A1DF64-B2B8-48E8-9FDF-0B2680A7C29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4D70A-67B9-40D5-989A-C789B5BF5AA2}">
      <dsp:nvSpPr>
        <dsp:cNvPr id="0" name=""/>
        <dsp:cNvSpPr/>
      </dsp:nvSpPr>
      <dsp:spPr>
        <a:xfrm>
          <a:off x="110121" y="281716"/>
          <a:ext cx="4216581" cy="2529949"/>
        </a:xfrm>
        <a:prstGeom prst="rect">
          <a:avLst/>
        </a:prstGeom>
        <a:solidFill>
          <a:schemeClr val="accent1">
            <a:hueOff val="0"/>
            <a:satOff val="0"/>
            <a:lumOff val="0"/>
            <a:alphaOff val="0"/>
          </a:schemeClr>
        </a:solidFill>
        <a:ln w="28575" cap="flat" cmpd="sng" algn="ctr">
          <a:solidFill>
            <a:srgbClr val="7030A0"/>
          </a:solidFill>
          <a:prstDash val="solid"/>
        </a:ln>
        <a:effectLst>
          <a:glow rad="101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2100" b="1" kern="1200" dirty="0"/>
            <a:t>While the company may have physical control of the PI, decisions about how to collect, use and disclose PI should reflect individual consent and personal preferences</a:t>
          </a:r>
        </a:p>
        <a:p>
          <a:pPr lvl="0" algn="ctr" rtl="0">
            <a:spcBef>
              <a:spcPct val="0"/>
            </a:spcBef>
          </a:pPr>
          <a:endParaRPr lang="en-CA" sz="2100" b="1" kern="1200" dirty="0"/>
        </a:p>
      </dsp:txBody>
      <dsp:txXfrm>
        <a:off x="110121" y="281716"/>
        <a:ext cx="4216581" cy="2529949"/>
      </dsp:txXfrm>
    </dsp:sp>
    <dsp:sp modelId="{862173B9-5557-454A-9258-F1F179106256}">
      <dsp:nvSpPr>
        <dsp:cNvPr id="0" name=""/>
        <dsp:cNvSpPr/>
      </dsp:nvSpPr>
      <dsp:spPr>
        <a:xfrm>
          <a:off x="4464501" y="281716"/>
          <a:ext cx="4216581" cy="2529949"/>
        </a:xfrm>
        <a:prstGeom prst="rect">
          <a:avLst/>
        </a:prstGeom>
        <a:solidFill>
          <a:schemeClr val="accent1">
            <a:hueOff val="0"/>
            <a:satOff val="0"/>
            <a:lumOff val="0"/>
            <a:alphaOff val="0"/>
          </a:schemeClr>
        </a:solidFill>
        <a:ln w="28575" cap="flat" cmpd="sng" algn="ctr">
          <a:solidFill>
            <a:srgbClr val="7030A0"/>
          </a:solidFill>
          <a:prstDash val="solid"/>
        </a:ln>
        <a:effectLst>
          <a:glow rad="101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CA" sz="2100" b="1" kern="1200" dirty="0"/>
            <a:t>PI should not be collected, used or disclosed without consent or in contravention of the individual’s reasonable expectations</a:t>
          </a:r>
        </a:p>
      </dsp:txBody>
      <dsp:txXfrm>
        <a:off x="4464501" y="281716"/>
        <a:ext cx="4216581" cy="2529949"/>
      </dsp:txXfrm>
    </dsp:sp>
    <dsp:sp modelId="{4EAD0C3D-CA23-45E1-824C-AAEC73023411}">
      <dsp:nvSpPr>
        <dsp:cNvPr id="0" name=""/>
        <dsp:cNvSpPr/>
      </dsp:nvSpPr>
      <dsp:spPr>
        <a:xfrm>
          <a:off x="108540" y="2952322"/>
          <a:ext cx="4216581" cy="2529949"/>
        </a:xfrm>
        <a:prstGeom prst="rect">
          <a:avLst/>
        </a:prstGeom>
        <a:solidFill>
          <a:schemeClr val="accent1">
            <a:hueOff val="0"/>
            <a:satOff val="0"/>
            <a:lumOff val="0"/>
            <a:alphaOff val="0"/>
          </a:schemeClr>
        </a:solidFill>
        <a:ln w="28575" cap="flat" cmpd="sng" algn="ctr">
          <a:solidFill>
            <a:srgbClr val="7030A0"/>
          </a:solidFill>
          <a:prstDash val="solid"/>
        </a:ln>
        <a:effectLst>
          <a:glow rad="1397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2100" b="1" kern="1200" dirty="0"/>
            <a:t>Can’t refuse to deal because won’t consent to unnecessary collection, use or disclosure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CA" sz="2100" b="1" kern="1200" dirty="0"/>
            <a:t>of PI</a:t>
          </a:r>
        </a:p>
      </dsp:txBody>
      <dsp:txXfrm>
        <a:off x="108540" y="2952322"/>
        <a:ext cx="4216581" cy="2529949"/>
      </dsp:txXfrm>
    </dsp:sp>
    <dsp:sp modelId="{25A1DF64-B2B8-48E8-9FDF-0B2680A7C29D}">
      <dsp:nvSpPr>
        <dsp:cNvPr id="0" name=""/>
        <dsp:cNvSpPr/>
      </dsp:nvSpPr>
      <dsp:spPr>
        <a:xfrm>
          <a:off x="4648660" y="3024324"/>
          <a:ext cx="3992301" cy="2382908"/>
        </a:xfrm>
        <a:prstGeom prst="rect">
          <a:avLst/>
        </a:prstGeom>
        <a:solidFill>
          <a:schemeClr val="accent1">
            <a:hueOff val="0"/>
            <a:satOff val="0"/>
            <a:lumOff val="0"/>
            <a:alphaOff val="0"/>
          </a:schemeClr>
        </a:solidFill>
        <a:ln w="76200" cap="flat" cmpd="sng" algn="ctr">
          <a:solidFill>
            <a:srgbClr val="C00000"/>
          </a:solidFill>
          <a:prstDash val="solid"/>
        </a:ln>
        <a:effectLst>
          <a:glow rad="101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2100" b="1" kern="1200" dirty="0"/>
            <a:t>Organizations may collect, use or disclose PI only for purposes that a reasonable person would consider appropriate in the circumstances</a:t>
          </a:r>
        </a:p>
        <a:p>
          <a:pPr lvl="0" algn="ctr" rtl="0">
            <a:spcBef>
              <a:spcPct val="0"/>
            </a:spcBef>
          </a:pPr>
          <a:endParaRPr lang="en-CA" sz="2100" kern="1200" dirty="0"/>
        </a:p>
      </dsp:txBody>
      <dsp:txXfrm>
        <a:off x="4648660" y="3024324"/>
        <a:ext cx="3992301" cy="23829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2"/>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3166" tIns="46583" rIns="93166" bIns="46583" numCol="1" anchor="t" anchorCtr="0" compatLnSpc="1">
            <a:prstTxWarp prst="textNoShape">
              <a:avLst/>
            </a:prstTxWarp>
          </a:bodyPr>
          <a:lstStyle>
            <a:lvl1pPr defTabSz="931777">
              <a:defRPr sz="1200"/>
            </a:lvl1pPr>
          </a:lstStyle>
          <a:p>
            <a:endParaRPr lang="en-US" altLang="en-US" dirty="0"/>
          </a:p>
        </p:txBody>
      </p:sp>
      <p:sp>
        <p:nvSpPr>
          <p:cNvPr id="13315" name="Rectangle 3"/>
          <p:cNvSpPr>
            <a:spLocks noGrp="1" noChangeArrowheads="1"/>
          </p:cNvSpPr>
          <p:nvPr>
            <p:ph type="dt" sz="quarter" idx="1"/>
          </p:nvPr>
        </p:nvSpPr>
        <p:spPr bwMode="auto">
          <a:xfrm>
            <a:off x="3970635" y="2"/>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3166" tIns="46583" rIns="93166" bIns="46583" numCol="1" anchor="t" anchorCtr="0" compatLnSpc="1">
            <a:prstTxWarp prst="textNoShape">
              <a:avLst/>
            </a:prstTxWarp>
          </a:bodyPr>
          <a:lstStyle>
            <a:lvl1pPr algn="r" defTabSz="931777">
              <a:defRPr sz="1200"/>
            </a:lvl1pPr>
          </a:lstStyle>
          <a:p>
            <a:fld id="{C6662A21-6C51-46FC-BE0E-0F266060B392}" type="datetime1">
              <a:rPr lang="en-US" altLang="en-US"/>
              <a:pPr/>
              <a:t>10/18/2017</a:t>
            </a:fld>
            <a:endParaRPr lang="en-US" altLang="en-US" dirty="0"/>
          </a:p>
        </p:txBody>
      </p:sp>
      <p:sp>
        <p:nvSpPr>
          <p:cNvPr id="13316" name="Rectangle 4"/>
          <p:cNvSpPr>
            <a:spLocks noGrp="1" noChangeArrowheads="1"/>
          </p:cNvSpPr>
          <p:nvPr>
            <p:ph type="ftr" sz="quarter" idx="2"/>
          </p:nvPr>
        </p:nvSpPr>
        <p:spPr bwMode="auto">
          <a:xfrm>
            <a:off x="1" y="8829663"/>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3166" tIns="46583" rIns="93166" bIns="46583" numCol="1" anchor="b" anchorCtr="0" compatLnSpc="1">
            <a:prstTxWarp prst="textNoShape">
              <a:avLst/>
            </a:prstTxWarp>
          </a:bodyPr>
          <a:lstStyle>
            <a:lvl1pPr defTabSz="931777">
              <a:defRPr sz="1200"/>
            </a:lvl1pPr>
          </a:lstStyle>
          <a:p>
            <a:endParaRPr lang="en-US" altLang="en-US" dirty="0"/>
          </a:p>
        </p:txBody>
      </p:sp>
      <p:sp>
        <p:nvSpPr>
          <p:cNvPr id="13317" name="Rectangle 5"/>
          <p:cNvSpPr>
            <a:spLocks noGrp="1" noChangeArrowheads="1"/>
          </p:cNvSpPr>
          <p:nvPr>
            <p:ph type="sldNum" sz="quarter" idx="3"/>
          </p:nvPr>
        </p:nvSpPr>
        <p:spPr bwMode="auto">
          <a:xfrm>
            <a:off x="3970635" y="8829663"/>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3166" tIns="46583" rIns="93166" bIns="46583" numCol="1" anchor="b" anchorCtr="0" compatLnSpc="1">
            <a:prstTxWarp prst="textNoShape">
              <a:avLst/>
            </a:prstTxWarp>
          </a:bodyPr>
          <a:lstStyle>
            <a:lvl1pPr algn="r" defTabSz="931777">
              <a:defRPr sz="1200"/>
            </a:lvl1pPr>
          </a:lstStyle>
          <a:p>
            <a:fld id="{24910A14-073F-4D8E-B2C7-3634B92F9592}" type="slidenum">
              <a:rPr lang="en-US" altLang="en-US"/>
              <a:pPr/>
              <a:t>‹#›</a:t>
            </a:fld>
            <a:endParaRPr lang="en-US" altLang="en-US" dirty="0"/>
          </a:p>
        </p:txBody>
      </p:sp>
    </p:spTree>
    <p:extLst>
      <p:ext uri="{BB962C8B-B14F-4D97-AF65-F5344CB8AC3E}">
        <p14:creationId xmlns:p14="http://schemas.microsoft.com/office/powerpoint/2010/main" val="95774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1" y="2"/>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3166" tIns="46583" rIns="93166" bIns="46583" numCol="1" anchor="t" anchorCtr="0" compatLnSpc="1">
            <a:prstTxWarp prst="textNoShape">
              <a:avLst/>
            </a:prstTxWarp>
          </a:bodyPr>
          <a:lstStyle>
            <a:lvl1pPr defTabSz="931777">
              <a:defRPr sz="1200"/>
            </a:lvl1pPr>
          </a:lstStyle>
          <a:p>
            <a:endParaRPr lang="en-US" altLang="en-US" dirty="0"/>
          </a:p>
        </p:txBody>
      </p:sp>
      <p:sp>
        <p:nvSpPr>
          <p:cNvPr id="12291" name="Rectangle 3"/>
          <p:cNvSpPr>
            <a:spLocks noGrp="1" noChangeArrowheads="1"/>
          </p:cNvSpPr>
          <p:nvPr>
            <p:ph type="dt" idx="1"/>
          </p:nvPr>
        </p:nvSpPr>
        <p:spPr bwMode="auto">
          <a:xfrm>
            <a:off x="3970635" y="2"/>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3166" tIns="46583" rIns="93166" bIns="46583" numCol="1" anchor="t" anchorCtr="0" compatLnSpc="1">
            <a:prstTxWarp prst="textNoShape">
              <a:avLst/>
            </a:prstTxWarp>
          </a:bodyPr>
          <a:lstStyle>
            <a:lvl1pPr algn="r" defTabSz="931777">
              <a:defRPr sz="1200"/>
            </a:lvl1pPr>
          </a:lstStyle>
          <a:p>
            <a:fld id="{EBFEBF34-6D89-4639-82FD-C658C8D8B3D8}" type="datetime1">
              <a:rPr lang="en-US" altLang="en-US"/>
              <a:pPr/>
              <a:t>10/18/2017</a:t>
            </a:fld>
            <a:endParaRPr lang="en-US" altLang="en-US" dirty="0"/>
          </a:p>
        </p:txBody>
      </p:sp>
      <p:sp>
        <p:nvSpPr>
          <p:cNvPr id="122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txBody>
          <a:bodyPr/>
          <a:lstStyle/>
          <a:p>
            <a:endParaRPr lang="en-CA"/>
          </a:p>
        </p:txBody>
      </p:sp>
      <p:sp>
        <p:nvSpPr>
          <p:cNvPr id="12293" name="Rectangle 5"/>
          <p:cNvSpPr>
            <a:spLocks noGrp="1" noChangeArrowheads="1"/>
          </p:cNvSpPr>
          <p:nvPr>
            <p:ph type="body" sz="quarter" idx="3"/>
          </p:nvPr>
        </p:nvSpPr>
        <p:spPr bwMode="auto">
          <a:xfrm>
            <a:off x="701362" y="4416430"/>
            <a:ext cx="5607678" cy="418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3166" tIns="46583" rIns="93166" bIns="465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1" y="8829663"/>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3166" tIns="46583" rIns="93166" bIns="46583" numCol="1" anchor="b" anchorCtr="0" compatLnSpc="1">
            <a:prstTxWarp prst="textNoShape">
              <a:avLst/>
            </a:prstTxWarp>
          </a:bodyPr>
          <a:lstStyle>
            <a:lvl1pPr defTabSz="931777">
              <a:defRPr sz="1200"/>
            </a:lvl1pPr>
          </a:lstStyle>
          <a:p>
            <a:endParaRPr lang="en-US" altLang="en-US" dirty="0"/>
          </a:p>
        </p:txBody>
      </p:sp>
      <p:sp>
        <p:nvSpPr>
          <p:cNvPr id="12295" name="Rectangle 7"/>
          <p:cNvSpPr>
            <a:spLocks noGrp="1" noChangeArrowheads="1"/>
          </p:cNvSpPr>
          <p:nvPr>
            <p:ph type="sldNum" sz="quarter" idx="5"/>
          </p:nvPr>
        </p:nvSpPr>
        <p:spPr bwMode="auto">
          <a:xfrm>
            <a:off x="3970635" y="8829663"/>
            <a:ext cx="3038161" cy="46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3166" tIns="46583" rIns="93166" bIns="46583" numCol="1" anchor="b" anchorCtr="0" compatLnSpc="1">
            <a:prstTxWarp prst="textNoShape">
              <a:avLst/>
            </a:prstTxWarp>
          </a:bodyPr>
          <a:lstStyle>
            <a:lvl1pPr algn="r" defTabSz="931777">
              <a:defRPr sz="1200"/>
            </a:lvl1pPr>
          </a:lstStyle>
          <a:p>
            <a:fld id="{DD76F7B2-9EA1-4441-9D48-EC876AD7FF19}" type="slidenum">
              <a:rPr lang="en-US" altLang="en-US"/>
              <a:pPr/>
              <a:t>‹#›</a:t>
            </a:fld>
            <a:endParaRPr lang="en-US" altLang="en-US" dirty="0"/>
          </a:p>
        </p:txBody>
      </p:sp>
    </p:spTree>
    <p:extLst>
      <p:ext uri="{BB962C8B-B14F-4D97-AF65-F5344CB8AC3E}">
        <p14:creationId xmlns:p14="http://schemas.microsoft.com/office/powerpoint/2010/main" val="2838184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a:t>
            </a:fld>
            <a:endParaRPr lang="en-US" altLang="en-US" dirty="0"/>
          </a:p>
        </p:txBody>
      </p:sp>
    </p:spTree>
    <p:extLst>
      <p:ext uri="{BB962C8B-B14F-4D97-AF65-F5344CB8AC3E}">
        <p14:creationId xmlns:p14="http://schemas.microsoft.com/office/powerpoint/2010/main" val="387207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eaLnBrk="1" hangingPunct="1">
              <a:spcBef>
                <a:spcPct val="0"/>
              </a:spcBef>
              <a:buFontTx/>
              <a:buChar char="•"/>
            </a:pPr>
            <a:r>
              <a:rPr lang="en-CA" altLang="en-US" dirty="0"/>
              <a:t>Half of the cost of a new commercial or military aircraft goes towards software verification and validation</a:t>
            </a:r>
          </a:p>
          <a:p>
            <a:pPr marL="165100" indent="-165100" eaLnBrk="1" hangingPunct="1">
              <a:spcBef>
                <a:spcPct val="0"/>
              </a:spcBef>
              <a:buFontTx/>
              <a:buChar char="•"/>
            </a:pPr>
            <a:r>
              <a:rPr lang="en-CA" altLang="en-US" dirty="0"/>
              <a:t>Decisions in aircraft can be made in 10s of seconds with vehicles – fractions of seconds with no errors</a:t>
            </a:r>
          </a:p>
          <a:p>
            <a:pPr marL="165100" indent="-165100" eaLnBrk="1" hangingPunct="1">
              <a:spcBef>
                <a:spcPct val="0"/>
              </a:spcBef>
              <a:buFontTx/>
              <a:buChar char="•"/>
            </a:pPr>
            <a:r>
              <a:rPr lang="en-CA" altLang="en-US" dirty="0"/>
              <a:t>Code will be orders of magnitude more complex than what it takes to fly a plane</a:t>
            </a:r>
          </a:p>
          <a:p>
            <a:pPr marL="165100" indent="-165100" eaLnBrk="1" hangingPunct="1">
              <a:spcBef>
                <a:spcPct val="0"/>
              </a:spcBef>
              <a:buFontTx/>
              <a:buChar char="•"/>
            </a:pPr>
            <a:r>
              <a:rPr lang="en-CA" altLang="en-US" dirty="0"/>
              <a:t>Fully automated vehicles 2075</a:t>
            </a:r>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10</a:t>
            </a:fld>
            <a:endParaRPr lang="en-US" altLang="en-US" dirty="0"/>
          </a:p>
        </p:txBody>
      </p:sp>
    </p:spTree>
    <p:extLst>
      <p:ext uri="{BB962C8B-B14F-4D97-AF65-F5344CB8AC3E}">
        <p14:creationId xmlns:p14="http://schemas.microsoft.com/office/powerpoint/2010/main" val="299490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11</a:t>
            </a:fld>
            <a:endParaRPr lang="en-US" altLang="en-US" dirty="0"/>
          </a:p>
        </p:txBody>
      </p:sp>
    </p:spTree>
    <p:extLst>
      <p:ext uri="{BB962C8B-B14F-4D97-AF65-F5344CB8AC3E}">
        <p14:creationId xmlns:p14="http://schemas.microsoft.com/office/powerpoint/2010/main" val="3279409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12</a:t>
            </a:fld>
            <a:endParaRPr lang="en-US" altLang="en-US" dirty="0"/>
          </a:p>
        </p:txBody>
      </p:sp>
    </p:spTree>
    <p:extLst>
      <p:ext uri="{BB962C8B-B14F-4D97-AF65-F5344CB8AC3E}">
        <p14:creationId xmlns:p14="http://schemas.microsoft.com/office/powerpoint/2010/main" val="1931257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13</a:t>
            </a:fld>
            <a:endParaRPr lang="en-US" altLang="en-US" dirty="0"/>
          </a:p>
        </p:txBody>
      </p:sp>
    </p:spTree>
    <p:extLst>
      <p:ext uri="{BB962C8B-B14F-4D97-AF65-F5344CB8AC3E}">
        <p14:creationId xmlns:p14="http://schemas.microsoft.com/office/powerpoint/2010/main" val="138510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14</a:t>
            </a:fld>
            <a:endParaRPr lang="en-US" altLang="en-US" dirty="0"/>
          </a:p>
        </p:txBody>
      </p:sp>
    </p:spTree>
    <p:extLst>
      <p:ext uri="{BB962C8B-B14F-4D97-AF65-F5344CB8AC3E}">
        <p14:creationId xmlns:p14="http://schemas.microsoft.com/office/powerpoint/2010/main" val="2215895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15</a:t>
            </a:fld>
            <a:endParaRPr lang="en-US" altLang="en-US" dirty="0"/>
          </a:p>
        </p:txBody>
      </p:sp>
    </p:spTree>
    <p:extLst>
      <p:ext uri="{BB962C8B-B14F-4D97-AF65-F5344CB8AC3E}">
        <p14:creationId xmlns:p14="http://schemas.microsoft.com/office/powerpoint/2010/main" val="1153083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16</a:t>
            </a:fld>
            <a:endParaRPr lang="en-US" altLang="en-US" dirty="0"/>
          </a:p>
        </p:txBody>
      </p:sp>
    </p:spTree>
    <p:extLst>
      <p:ext uri="{BB962C8B-B14F-4D97-AF65-F5344CB8AC3E}">
        <p14:creationId xmlns:p14="http://schemas.microsoft.com/office/powerpoint/2010/main" val="101502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17</a:t>
            </a:fld>
            <a:endParaRPr lang="en-US" altLang="en-US" dirty="0"/>
          </a:p>
        </p:txBody>
      </p:sp>
    </p:spTree>
    <p:extLst>
      <p:ext uri="{BB962C8B-B14F-4D97-AF65-F5344CB8AC3E}">
        <p14:creationId xmlns:p14="http://schemas.microsoft.com/office/powerpoint/2010/main" val="554475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18</a:t>
            </a:fld>
            <a:endParaRPr lang="en-US" altLang="en-US" dirty="0"/>
          </a:p>
        </p:txBody>
      </p:sp>
    </p:spTree>
    <p:extLst>
      <p:ext uri="{BB962C8B-B14F-4D97-AF65-F5344CB8AC3E}">
        <p14:creationId xmlns:p14="http://schemas.microsoft.com/office/powerpoint/2010/main" val="3353074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19</a:t>
            </a:fld>
            <a:endParaRPr lang="en-US" altLang="en-US" dirty="0"/>
          </a:p>
        </p:txBody>
      </p:sp>
    </p:spTree>
    <p:extLst>
      <p:ext uri="{BB962C8B-B14F-4D97-AF65-F5344CB8AC3E}">
        <p14:creationId xmlns:p14="http://schemas.microsoft.com/office/powerpoint/2010/main" val="335307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a:t>
            </a:fld>
            <a:endParaRPr lang="en-US" altLang="en-US" dirty="0"/>
          </a:p>
        </p:txBody>
      </p:sp>
    </p:spTree>
    <p:extLst>
      <p:ext uri="{BB962C8B-B14F-4D97-AF65-F5344CB8AC3E}">
        <p14:creationId xmlns:p14="http://schemas.microsoft.com/office/powerpoint/2010/main" val="2039062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20</a:t>
            </a:fld>
            <a:endParaRPr lang="en-US" altLang="en-US" dirty="0"/>
          </a:p>
        </p:txBody>
      </p:sp>
    </p:spTree>
    <p:extLst>
      <p:ext uri="{BB962C8B-B14F-4D97-AF65-F5344CB8AC3E}">
        <p14:creationId xmlns:p14="http://schemas.microsoft.com/office/powerpoint/2010/main" val="2994904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21</a:t>
            </a:fld>
            <a:endParaRPr lang="en-US" altLang="en-US" dirty="0"/>
          </a:p>
        </p:txBody>
      </p:sp>
    </p:spTree>
    <p:extLst>
      <p:ext uri="{BB962C8B-B14F-4D97-AF65-F5344CB8AC3E}">
        <p14:creationId xmlns:p14="http://schemas.microsoft.com/office/powerpoint/2010/main" val="2202839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22</a:t>
            </a:fld>
            <a:endParaRPr lang="en-US" altLang="en-US" dirty="0"/>
          </a:p>
        </p:txBody>
      </p:sp>
    </p:spTree>
    <p:extLst>
      <p:ext uri="{BB962C8B-B14F-4D97-AF65-F5344CB8AC3E}">
        <p14:creationId xmlns:p14="http://schemas.microsoft.com/office/powerpoint/2010/main" val="1346431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23</a:t>
            </a:fld>
            <a:endParaRPr lang="en-US" altLang="en-US" dirty="0"/>
          </a:p>
        </p:txBody>
      </p:sp>
    </p:spTree>
    <p:extLst>
      <p:ext uri="{BB962C8B-B14F-4D97-AF65-F5344CB8AC3E}">
        <p14:creationId xmlns:p14="http://schemas.microsoft.com/office/powerpoint/2010/main" val="1067708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24</a:t>
            </a:fld>
            <a:endParaRPr lang="en-US" altLang="en-US" dirty="0"/>
          </a:p>
        </p:txBody>
      </p:sp>
    </p:spTree>
    <p:extLst>
      <p:ext uri="{BB962C8B-B14F-4D97-AF65-F5344CB8AC3E}">
        <p14:creationId xmlns:p14="http://schemas.microsoft.com/office/powerpoint/2010/main" val="2274929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25</a:t>
            </a:fld>
            <a:endParaRPr lang="en-US" altLang="en-US" dirty="0"/>
          </a:p>
        </p:txBody>
      </p:sp>
    </p:spTree>
    <p:extLst>
      <p:ext uri="{BB962C8B-B14F-4D97-AF65-F5344CB8AC3E}">
        <p14:creationId xmlns:p14="http://schemas.microsoft.com/office/powerpoint/2010/main" val="2148013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a:p>
            <a:endParaRPr lang="en-CA"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26</a:t>
            </a:fld>
            <a:endParaRPr lang="en-US" altLang="en-US" dirty="0"/>
          </a:p>
        </p:txBody>
      </p:sp>
    </p:spTree>
    <p:extLst>
      <p:ext uri="{BB962C8B-B14F-4D97-AF65-F5344CB8AC3E}">
        <p14:creationId xmlns:p14="http://schemas.microsoft.com/office/powerpoint/2010/main" val="787770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27</a:t>
            </a:fld>
            <a:endParaRPr lang="en-US" altLang="en-US" dirty="0"/>
          </a:p>
        </p:txBody>
      </p:sp>
    </p:spTree>
    <p:extLst>
      <p:ext uri="{BB962C8B-B14F-4D97-AF65-F5344CB8AC3E}">
        <p14:creationId xmlns:p14="http://schemas.microsoft.com/office/powerpoint/2010/main" val="2899205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28</a:t>
            </a:fld>
            <a:endParaRPr lang="en-US" altLang="en-US" dirty="0"/>
          </a:p>
        </p:txBody>
      </p:sp>
    </p:spTree>
    <p:extLst>
      <p:ext uri="{BB962C8B-B14F-4D97-AF65-F5344CB8AC3E}">
        <p14:creationId xmlns:p14="http://schemas.microsoft.com/office/powerpoint/2010/main" val="3749770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29</a:t>
            </a:fld>
            <a:endParaRPr lang="en-US" altLang="en-US" dirty="0"/>
          </a:p>
        </p:txBody>
      </p:sp>
    </p:spTree>
    <p:extLst>
      <p:ext uri="{BB962C8B-B14F-4D97-AF65-F5344CB8AC3E}">
        <p14:creationId xmlns:p14="http://schemas.microsoft.com/office/powerpoint/2010/main" val="58413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a:t>
            </a:fld>
            <a:endParaRPr lang="en-US" altLang="en-US" dirty="0"/>
          </a:p>
        </p:txBody>
      </p:sp>
    </p:spTree>
    <p:extLst>
      <p:ext uri="{BB962C8B-B14F-4D97-AF65-F5344CB8AC3E}">
        <p14:creationId xmlns:p14="http://schemas.microsoft.com/office/powerpoint/2010/main" val="68244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30</a:t>
            </a:fld>
            <a:endParaRPr lang="en-US" altLang="en-US" dirty="0"/>
          </a:p>
        </p:txBody>
      </p:sp>
    </p:spTree>
    <p:extLst>
      <p:ext uri="{BB962C8B-B14F-4D97-AF65-F5344CB8AC3E}">
        <p14:creationId xmlns:p14="http://schemas.microsoft.com/office/powerpoint/2010/main" val="2339745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31</a:t>
            </a:fld>
            <a:endParaRPr lang="en-US" altLang="en-US" dirty="0"/>
          </a:p>
        </p:txBody>
      </p:sp>
    </p:spTree>
    <p:extLst>
      <p:ext uri="{BB962C8B-B14F-4D97-AF65-F5344CB8AC3E}">
        <p14:creationId xmlns:p14="http://schemas.microsoft.com/office/powerpoint/2010/main" val="4070483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32</a:t>
            </a:fld>
            <a:endParaRPr lang="en-US" altLang="en-US" dirty="0"/>
          </a:p>
        </p:txBody>
      </p:sp>
    </p:spTree>
    <p:extLst>
      <p:ext uri="{BB962C8B-B14F-4D97-AF65-F5344CB8AC3E}">
        <p14:creationId xmlns:p14="http://schemas.microsoft.com/office/powerpoint/2010/main" val="886936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33</a:t>
            </a:fld>
            <a:endParaRPr lang="en-US" altLang="en-US" dirty="0"/>
          </a:p>
        </p:txBody>
      </p:sp>
    </p:spTree>
    <p:extLst>
      <p:ext uri="{BB962C8B-B14F-4D97-AF65-F5344CB8AC3E}">
        <p14:creationId xmlns:p14="http://schemas.microsoft.com/office/powerpoint/2010/main" val="2914199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34</a:t>
            </a:fld>
            <a:endParaRPr lang="en-US" altLang="en-US" dirty="0"/>
          </a:p>
        </p:txBody>
      </p:sp>
    </p:spTree>
    <p:extLst>
      <p:ext uri="{BB962C8B-B14F-4D97-AF65-F5344CB8AC3E}">
        <p14:creationId xmlns:p14="http://schemas.microsoft.com/office/powerpoint/2010/main" val="284560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35</a:t>
            </a:fld>
            <a:endParaRPr lang="en-US" altLang="en-US" dirty="0"/>
          </a:p>
        </p:txBody>
      </p:sp>
    </p:spTree>
    <p:extLst>
      <p:ext uri="{BB962C8B-B14F-4D97-AF65-F5344CB8AC3E}">
        <p14:creationId xmlns:p14="http://schemas.microsoft.com/office/powerpoint/2010/main" val="1146875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36</a:t>
            </a:fld>
            <a:endParaRPr lang="en-US" altLang="en-US" dirty="0"/>
          </a:p>
        </p:txBody>
      </p:sp>
    </p:spTree>
    <p:extLst>
      <p:ext uri="{BB962C8B-B14F-4D97-AF65-F5344CB8AC3E}">
        <p14:creationId xmlns:p14="http://schemas.microsoft.com/office/powerpoint/2010/main" val="2913880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37</a:t>
            </a:fld>
            <a:endParaRPr lang="en-US" altLang="en-US" dirty="0"/>
          </a:p>
        </p:txBody>
      </p:sp>
    </p:spTree>
    <p:extLst>
      <p:ext uri="{BB962C8B-B14F-4D97-AF65-F5344CB8AC3E}">
        <p14:creationId xmlns:p14="http://schemas.microsoft.com/office/powerpoint/2010/main" val="2543260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38</a:t>
            </a:fld>
            <a:endParaRPr lang="en-US" altLang="en-US" dirty="0"/>
          </a:p>
        </p:txBody>
      </p:sp>
    </p:spTree>
    <p:extLst>
      <p:ext uri="{BB962C8B-B14F-4D97-AF65-F5344CB8AC3E}">
        <p14:creationId xmlns:p14="http://schemas.microsoft.com/office/powerpoint/2010/main" val="2994904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39</a:t>
            </a:fld>
            <a:endParaRPr lang="en-US" altLang="en-US" dirty="0"/>
          </a:p>
        </p:txBody>
      </p:sp>
    </p:spTree>
    <p:extLst>
      <p:ext uri="{BB962C8B-B14F-4D97-AF65-F5344CB8AC3E}">
        <p14:creationId xmlns:p14="http://schemas.microsoft.com/office/powerpoint/2010/main" val="137868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a:t>
            </a:fld>
            <a:endParaRPr lang="en-US" altLang="en-US" dirty="0"/>
          </a:p>
        </p:txBody>
      </p:sp>
    </p:spTree>
    <p:extLst>
      <p:ext uri="{BB962C8B-B14F-4D97-AF65-F5344CB8AC3E}">
        <p14:creationId xmlns:p14="http://schemas.microsoft.com/office/powerpoint/2010/main" val="1364486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40</a:t>
            </a:fld>
            <a:endParaRPr lang="en-US" altLang="en-US" dirty="0"/>
          </a:p>
        </p:txBody>
      </p:sp>
    </p:spTree>
    <p:extLst>
      <p:ext uri="{BB962C8B-B14F-4D97-AF65-F5344CB8AC3E}">
        <p14:creationId xmlns:p14="http://schemas.microsoft.com/office/powerpoint/2010/main" val="2994904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41</a:t>
            </a:fld>
            <a:endParaRPr lang="en-US" altLang="en-US" dirty="0"/>
          </a:p>
        </p:txBody>
      </p:sp>
    </p:spTree>
    <p:extLst>
      <p:ext uri="{BB962C8B-B14F-4D97-AF65-F5344CB8AC3E}">
        <p14:creationId xmlns:p14="http://schemas.microsoft.com/office/powerpoint/2010/main" val="1593556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42</a:t>
            </a:fld>
            <a:endParaRPr lang="en-US" altLang="en-US" dirty="0"/>
          </a:p>
        </p:txBody>
      </p:sp>
    </p:spTree>
    <p:extLst>
      <p:ext uri="{BB962C8B-B14F-4D97-AF65-F5344CB8AC3E}">
        <p14:creationId xmlns:p14="http://schemas.microsoft.com/office/powerpoint/2010/main" val="482837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43</a:t>
            </a:fld>
            <a:endParaRPr lang="en-US" altLang="en-US" dirty="0"/>
          </a:p>
        </p:txBody>
      </p:sp>
    </p:spTree>
    <p:extLst>
      <p:ext uri="{BB962C8B-B14F-4D97-AF65-F5344CB8AC3E}">
        <p14:creationId xmlns:p14="http://schemas.microsoft.com/office/powerpoint/2010/main" val="3256564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44</a:t>
            </a:fld>
            <a:endParaRPr lang="en-US" altLang="en-US" dirty="0"/>
          </a:p>
        </p:txBody>
      </p:sp>
    </p:spTree>
    <p:extLst>
      <p:ext uri="{BB962C8B-B14F-4D97-AF65-F5344CB8AC3E}">
        <p14:creationId xmlns:p14="http://schemas.microsoft.com/office/powerpoint/2010/main" val="3234227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ＭＳ Ｐゴシック" charset="0"/>
                <a:cs typeface="ＭＳ Ｐゴシック" charset="0"/>
              </a:rPr>
              <a:t>Information Sharing and Analysis Centers (ISACs) were created as a result of Presidential Decision Directive 63 (PDD-63) in 1998. The directive requested the public and private sector create a partnership to share information about threats, vulnerabilities, and events to help protect the critical infrastructure of the United States. PDD-63 was updated in 2003 with Homeland Security Presidential Directive 7 (HSPD-7) to reaffirm the partnership mission.</a:t>
            </a:r>
          </a:p>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45</a:t>
            </a:fld>
            <a:endParaRPr lang="en-US" altLang="en-US" dirty="0"/>
          </a:p>
        </p:txBody>
      </p:sp>
    </p:spTree>
    <p:extLst>
      <p:ext uri="{BB962C8B-B14F-4D97-AF65-F5344CB8AC3E}">
        <p14:creationId xmlns:p14="http://schemas.microsoft.com/office/powerpoint/2010/main" val="3041057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46</a:t>
            </a:fld>
            <a:endParaRPr lang="en-US" altLang="en-US" dirty="0"/>
          </a:p>
        </p:txBody>
      </p:sp>
    </p:spTree>
    <p:extLst>
      <p:ext uri="{BB962C8B-B14F-4D97-AF65-F5344CB8AC3E}">
        <p14:creationId xmlns:p14="http://schemas.microsoft.com/office/powerpoint/2010/main" val="632752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47</a:t>
            </a:fld>
            <a:endParaRPr lang="en-US" altLang="en-US" dirty="0"/>
          </a:p>
        </p:txBody>
      </p:sp>
    </p:spTree>
    <p:extLst>
      <p:ext uri="{BB962C8B-B14F-4D97-AF65-F5344CB8AC3E}">
        <p14:creationId xmlns:p14="http://schemas.microsoft.com/office/powerpoint/2010/main" val="512677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48</a:t>
            </a:fld>
            <a:endParaRPr lang="en-US" altLang="en-US" dirty="0"/>
          </a:p>
        </p:txBody>
      </p:sp>
    </p:spTree>
    <p:extLst>
      <p:ext uri="{BB962C8B-B14F-4D97-AF65-F5344CB8AC3E}">
        <p14:creationId xmlns:p14="http://schemas.microsoft.com/office/powerpoint/2010/main" val="24635208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49</a:t>
            </a:fld>
            <a:endParaRPr lang="en-US" altLang="en-US" dirty="0"/>
          </a:p>
        </p:txBody>
      </p:sp>
    </p:spTree>
    <p:extLst>
      <p:ext uri="{BB962C8B-B14F-4D97-AF65-F5344CB8AC3E}">
        <p14:creationId xmlns:p14="http://schemas.microsoft.com/office/powerpoint/2010/main" val="22741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5</a:t>
            </a:fld>
            <a:endParaRPr lang="en-US" altLang="en-US" dirty="0"/>
          </a:p>
        </p:txBody>
      </p:sp>
    </p:spTree>
    <p:extLst>
      <p:ext uri="{BB962C8B-B14F-4D97-AF65-F5344CB8AC3E}">
        <p14:creationId xmlns:p14="http://schemas.microsoft.com/office/powerpoint/2010/main" val="3517936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50</a:t>
            </a:fld>
            <a:endParaRPr lang="en-US" altLang="en-US" dirty="0"/>
          </a:p>
        </p:txBody>
      </p:sp>
    </p:spTree>
    <p:extLst>
      <p:ext uri="{BB962C8B-B14F-4D97-AF65-F5344CB8AC3E}">
        <p14:creationId xmlns:p14="http://schemas.microsoft.com/office/powerpoint/2010/main" val="4268225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51</a:t>
            </a:fld>
            <a:endParaRPr lang="en-US" altLang="en-US" dirty="0"/>
          </a:p>
        </p:txBody>
      </p:sp>
    </p:spTree>
    <p:extLst>
      <p:ext uri="{BB962C8B-B14F-4D97-AF65-F5344CB8AC3E}">
        <p14:creationId xmlns:p14="http://schemas.microsoft.com/office/powerpoint/2010/main" val="389555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6</a:t>
            </a:fld>
            <a:endParaRPr lang="en-US" altLang="en-US" dirty="0"/>
          </a:p>
        </p:txBody>
      </p:sp>
    </p:spTree>
    <p:extLst>
      <p:ext uri="{BB962C8B-B14F-4D97-AF65-F5344CB8AC3E}">
        <p14:creationId xmlns:p14="http://schemas.microsoft.com/office/powerpoint/2010/main" val="3633192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7</a:t>
            </a:fld>
            <a:endParaRPr lang="en-US" altLang="en-US" dirty="0"/>
          </a:p>
        </p:txBody>
      </p:sp>
    </p:spTree>
    <p:extLst>
      <p:ext uri="{BB962C8B-B14F-4D97-AF65-F5344CB8AC3E}">
        <p14:creationId xmlns:p14="http://schemas.microsoft.com/office/powerpoint/2010/main" val="97925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8</a:t>
            </a:fld>
            <a:endParaRPr lang="en-US" altLang="en-US" dirty="0"/>
          </a:p>
        </p:txBody>
      </p:sp>
    </p:spTree>
    <p:extLst>
      <p:ext uri="{BB962C8B-B14F-4D97-AF65-F5344CB8AC3E}">
        <p14:creationId xmlns:p14="http://schemas.microsoft.com/office/powerpoint/2010/main" val="306849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76F7B2-9EA1-4441-9D48-EC876AD7FF19}" type="slidenum">
              <a:rPr lang="en-US" altLang="en-US" smtClean="0"/>
              <a:pPr/>
              <a:t>9</a:t>
            </a:fld>
            <a:endParaRPr lang="en-US" altLang="en-US" dirty="0"/>
          </a:p>
        </p:txBody>
      </p:sp>
    </p:spTree>
    <p:extLst>
      <p:ext uri="{BB962C8B-B14F-4D97-AF65-F5344CB8AC3E}">
        <p14:creationId xmlns:p14="http://schemas.microsoft.com/office/powerpoint/2010/main" val="3746280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00034_PPT_Cover_White_Blu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Grp="1" noChangeArrowheads="1"/>
          </p:cNvSpPr>
          <p:nvPr/>
        </p:nvSpPr>
        <p:spPr bwMode="auto">
          <a:xfrm>
            <a:off x="1325563" y="2443163"/>
            <a:ext cx="706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3200" dirty="0">
              <a:solidFill>
                <a:schemeClr val="bg1"/>
              </a:solidFill>
              <a:latin typeface="Arial Black" pitchFamily="34" charset="0"/>
            </a:endParaRPr>
          </a:p>
        </p:txBody>
      </p:sp>
      <p:pic>
        <p:nvPicPr>
          <p:cNvPr id="6" name="Picture 17" descr="DLAP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250" y="665163"/>
            <a:ext cx="105251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42" name="Rectangle 6"/>
          <p:cNvSpPr>
            <a:spLocks noGrp="1" noChangeArrowheads="1"/>
          </p:cNvSpPr>
          <p:nvPr>
            <p:ph type="ctrTitle" sz="quarter"/>
          </p:nvPr>
        </p:nvSpPr>
        <p:spPr bwMode="black">
          <a:xfrm>
            <a:off x="1416050" y="2695575"/>
            <a:ext cx="6248400" cy="96837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t"/>
          <a:lstStyle>
            <a:lvl1pPr>
              <a:lnSpc>
                <a:spcPct val="90000"/>
              </a:lnSpc>
              <a:defRPr sz="3200">
                <a:solidFill>
                  <a:srgbClr val="0073CF"/>
                </a:solidFill>
              </a:defRPr>
            </a:lvl1pPr>
          </a:lstStyle>
          <a:p>
            <a:pPr lvl="0"/>
            <a:r>
              <a:rPr lang="en-US" noProof="0"/>
              <a:t>Click to edit Master title style</a:t>
            </a:r>
            <a:endParaRPr lang="en-US" noProof="0" dirty="0"/>
          </a:p>
        </p:txBody>
      </p:sp>
      <p:sp>
        <p:nvSpPr>
          <p:cNvPr id="475143" name="Rectangle 7"/>
          <p:cNvSpPr>
            <a:spLocks noGrp="1" noChangeArrowheads="1"/>
          </p:cNvSpPr>
          <p:nvPr>
            <p:ph type="subTitle" sz="quarter" idx="1"/>
          </p:nvPr>
        </p:nvSpPr>
        <p:spPr bwMode="black">
          <a:xfrm>
            <a:off x="1408113" y="3906838"/>
            <a:ext cx="6291262" cy="366712"/>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0" indent="0">
              <a:buFont typeface="Wingdings" charset="0"/>
              <a:buNone/>
              <a:defRPr sz="1800"/>
            </a:lvl1pPr>
          </a:lstStyle>
          <a:p>
            <a:pPr lvl="0"/>
            <a:r>
              <a:rPr lang="en-US" noProof="0"/>
              <a:t>Click to edit Master subtitle style</a:t>
            </a:r>
          </a:p>
        </p:txBody>
      </p:sp>
    </p:spTree>
    <p:extLst>
      <p:ext uri="{BB962C8B-B14F-4D97-AF65-F5344CB8AC3E}">
        <p14:creationId xmlns:p14="http://schemas.microsoft.com/office/powerpoint/2010/main" val="172577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DD1B98F2-9218-4778-B761-C1C9D7D29485}" type="slidenum">
              <a:rPr lang="en-US" altLang="en-US" smtClean="0"/>
              <a:pPr/>
              <a:t>‹#›</a:t>
            </a:fld>
            <a:endParaRPr lang="en-US" altLang="en-US" dirty="0"/>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DD1B98F2-9218-4778-B761-C1C9D7D29485}" type="slidenum">
              <a:rPr lang="en-US" altLang="en-US" smtClean="0"/>
              <a:pPr/>
              <a:t>‹#›</a:t>
            </a:fld>
            <a:endParaRPr lang="en-US" alt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D1B98F2-9218-4778-B761-C1C9D7D29485}" type="slidenum">
              <a:rPr lang="en-US" altLang="en-US" smtClean="0"/>
              <a:pPr/>
              <a:t>‹#›</a:t>
            </a:fld>
            <a:endParaRPr lang="en-US" alt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DD1B98F2-9218-4778-B761-C1C9D7D29485}" type="slidenum">
              <a:rPr lang="en-US" altLang="en-US" smtClean="0"/>
              <a:pPr/>
              <a:t>‹#›</a:t>
            </a:fld>
            <a:endParaRPr lang="en-US" altLang="en-US" dirty="0"/>
          </a:p>
        </p:txBody>
      </p:sp>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DD1B98F2-9218-4778-B761-C1C9D7D29485}" type="slidenum">
              <a:rPr lang="en-US" altLang="en-US" smtClean="0"/>
              <a:pPr/>
              <a:t>‹#›</a:t>
            </a:fld>
            <a:endParaRPr lang="en-US" altLang="en-US" dirty="0"/>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pPr>
              <a:defRPr/>
            </a:pPr>
            <a:r>
              <a:rPr lang="en-US" dirty="0"/>
              <a:t>DLA Piper (Canada) LLP</a:t>
            </a:r>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pPr>
              <a:defRPr/>
            </a:pPr>
            <a:r>
              <a:rPr lang="en-CA" dirty="0"/>
              <a:t>This is a sample footer</a:t>
            </a:r>
            <a:endParaRPr lang="en-US" dirty="0"/>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EA654477-0775-4DBF-9113-161E90A7631F}" type="slidenum">
              <a:rPr lang="en-US" altLang="en-US"/>
              <a:pPr/>
              <a:t>‹#›</a:t>
            </a:fld>
            <a:endParaRPr lang="en-US" altLang="en-US" dirty="0"/>
          </a:p>
        </p:txBody>
      </p:sp>
    </p:spTree>
    <p:extLst>
      <p:ext uri="{BB962C8B-B14F-4D97-AF65-F5344CB8AC3E}">
        <p14:creationId xmlns:p14="http://schemas.microsoft.com/office/powerpoint/2010/main" val="249412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89050"/>
            <a:ext cx="4114800" cy="501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pPr>
              <a:defRPr/>
            </a:pPr>
            <a:r>
              <a:rPr lang="en-US" dirty="0"/>
              <a:t>DLA Piper (Canada) LLP</a:t>
            </a:r>
          </a:p>
        </p:txBody>
      </p:sp>
      <p:sp>
        <p:nvSpPr>
          <p:cNvPr id="8"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pPr>
              <a:defRPr/>
            </a:pPr>
            <a:r>
              <a:rPr lang="en-CA" dirty="0"/>
              <a:t>This is a sample footer</a:t>
            </a:r>
            <a:endParaRPr lang="en-US" dirty="0"/>
          </a:p>
        </p:txBody>
      </p:sp>
      <p:sp>
        <p:nvSpPr>
          <p:cNvPr id="9"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2EAF2D2-DAA2-4F4C-AC5F-A096ECAD67E2}" type="slidenum">
              <a:rPr lang="en-US" altLang="en-US"/>
              <a:pPr/>
              <a:t>‹#›</a:t>
            </a:fld>
            <a:endParaRPr lang="en-US" altLang="en-US" dirty="0"/>
          </a:p>
        </p:txBody>
      </p:sp>
      <p:sp>
        <p:nvSpPr>
          <p:cNvPr id="11" name="Content Placeholder 3"/>
          <p:cNvSpPr>
            <a:spLocks noGrp="1"/>
          </p:cNvSpPr>
          <p:nvPr>
            <p:ph sz="half" idx="13"/>
          </p:nvPr>
        </p:nvSpPr>
        <p:spPr>
          <a:xfrm>
            <a:off x="381000" y="1295400"/>
            <a:ext cx="4114800" cy="501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828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97BF06-B3C8-40B5-A6DC-F367ECB737FE}" type="datetimeFigureOut">
              <a:rPr lang="en-CA" smtClean="0"/>
              <a:t>2017-10-18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3DA6A1C-2D76-4010-8AF6-68F889EE4C30}" type="slidenum">
              <a:rPr lang="en-CA" smtClean="0"/>
              <a:t>‹#›</a:t>
            </a:fld>
            <a:endParaRPr lang="en-CA" dirty="0"/>
          </a:p>
        </p:txBody>
      </p:sp>
      <p:pic>
        <p:nvPicPr>
          <p:cNvPr id="11" name="Picture 15" descr="00034_PPT_Cover_White_Blu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DLAP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250" y="665163"/>
            <a:ext cx="105251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dirty="0"/>
              <a:t>DLA Piper (Canada) LLP</a:t>
            </a:r>
          </a:p>
        </p:txBody>
      </p:sp>
      <p:sp>
        <p:nvSpPr>
          <p:cNvPr id="5" name="Footer Placeholder 4"/>
          <p:cNvSpPr>
            <a:spLocks noGrp="1"/>
          </p:cNvSpPr>
          <p:nvPr>
            <p:ph type="ftr" sz="quarter" idx="11"/>
          </p:nvPr>
        </p:nvSpPr>
        <p:spPr/>
        <p:txBody>
          <a:bodyPr/>
          <a:lstStyle/>
          <a:p>
            <a:pPr>
              <a:defRPr/>
            </a:pPr>
            <a:r>
              <a:rPr lang="en-CA" dirty="0"/>
              <a:t>This is a sample footer</a:t>
            </a:r>
            <a:endParaRPr lang="en-US" dirty="0"/>
          </a:p>
        </p:txBody>
      </p:sp>
      <p:sp>
        <p:nvSpPr>
          <p:cNvPr id="6" name="Slide Number Placeholder 5"/>
          <p:cNvSpPr>
            <a:spLocks noGrp="1"/>
          </p:cNvSpPr>
          <p:nvPr>
            <p:ph type="sldNum" sz="quarter" idx="12"/>
          </p:nvPr>
        </p:nvSpPr>
        <p:spPr/>
        <p:txBody>
          <a:bodyPr/>
          <a:lstStyle/>
          <a:p>
            <a:fld id="{EA654477-0775-4DBF-9113-161E90A7631F}" type="slidenum">
              <a:rPr lang="en-US" altLang="en-US" smtClean="0"/>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dirty="0"/>
          </a:p>
        </p:txBody>
      </p:sp>
      <p:sp>
        <p:nvSpPr>
          <p:cNvPr id="8" name="Slide Number Placeholder 7"/>
          <p:cNvSpPr>
            <a:spLocks noGrp="1"/>
          </p:cNvSpPr>
          <p:nvPr>
            <p:ph type="sldNum" sz="quarter" idx="11"/>
          </p:nvPr>
        </p:nvSpPr>
        <p:spPr/>
        <p:txBody>
          <a:bodyPr/>
          <a:lstStyle/>
          <a:p>
            <a:fld id="{DD1B98F2-9218-4778-B761-C1C9D7D29485}" type="slidenum">
              <a:rPr lang="en-US" altLang="en-US" smtClean="0"/>
              <a:pPr/>
              <a:t>‹#›</a:t>
            </a:fld>
            <a:endParaRPr lang="en-US" altLang="en-US" dirty="0"/>
          </a:p>
        </p:txBody>
      </p:sp>
      <p:sp>
        <p:nvSpPr>
          <p:cNvPr id="9" name="Footer Placeholder 8"/>
          <p:cNvSpPr>
            <a:spLocks noGrp="1"/>
          </p:cNvSpPr>
          <p:nvPr>
            <p:ph type="ftr" sz="quarter" idx="12"/>
          </p:nvPr>
        </p:nvSpPr>
        <p:spPr/>
        <p:txBody>
          <a:bodyPr/>
          <a:lstStyle/>
          <a:p>
            <a:pPr>
              <a:defRPr/>
            </a:pPr>
            <a:endParaRPr lang="en-US" dirty="0"/>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dirty="0"/>
              <a:t>DLA Piper (Canada) LLP</a:t>
            </a:r>
          </a:p>
        </p:txBody>
      </p:sp>
      <p:sp>
        <p:nvSpPr>
          <p:cNvPr id="6" name="Footer Placeholder 5"/>
          <p:cNvSpPr>
            <a:spLocks noGrp="1"/>
          </p:cNvSpPr>
          <p:nvPr>
            <p:ph type="ftr" sz="quarter" idx="11"/>
          </p:nvPr>
        </p:nvSpPr>
        <p:spPr/>
        <p:txBody>
          <a:bodyPr/>
          <a:lstStyle/>
          <a:p>
            <a:pPr>
              <a:defRPr/>
            </a:pPr>
            <a:r>
              <a:rPr lang="en-CA" dirty="0"/>
              <a:t>This is a sample footer</a:t>
            </a:r>
            <a:endParaRPr lang="en-US" dirty="0"/>
          </a:p>
        </p:txBody>
      </p:sp>
      <p:sp>
        <p:nvSpPr>
          <p:cNvPr id="7" name="Slide Number Placeholder 6"/>
          <p:cNvSpPr>
            <a:spLocks noGrp="1"/>
          </p:cNvSpPr>
          <p:nvPr>
            <p:ph type="sldNum" sz="quarter" idx="12"/>
          </p:nvPr>
        </p:nvSpPr>
        <p:spPr/>
        <p:txBody>
          <a:bodyPr/>
          <a:lstStyle/>
          <a:p>
            <a:fld id="{72EAF2D2-DAA2-4F4C-AC5F-A096ECAD67E2}" type="slidenum">
              <a:rPr lang="en-US" altLang="en-US" smtClean="0"/>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DD1B98F2-9218-4778-B761-C1C9D7D29485}" type="slidenum">
              <a:rPr lang="en-US" altLang="en-US" smtClean="0"/>
              <a:pPr/>
              <a:t>‹#›</a:t>
            </a:fld>
            <a:endParaRPr lang="en-US" altLang="en-US" dirty="0"/>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DD1B98F2-9218-4778-B761-C1C9D7D29485}" type="slidenum">
              <a:rPr lang="en-US" altLang="en-US" smtClean="0"/>
              <a:pPr/>
              <a:t>‹#›</a:t>
            </a:fld>
            <a:endParaRPr lang="en-US" altLang="en-US" dirty="0"/>
          </a:p>
        </p:txBody>
      </p:sp>
    </p:spTree>
  </p:cSld>
  <p:clrMapOvr>
    <a:masterClrMapping/>
  </p:clrMapOvr>
  <p:hf hdr="0" ft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00034_PPT_Header_Blu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037" descr="White_transparent"/>
          <p:cNvPicPr>
            <a:picLocks noChangeAspect="1" noChangeArrowheads="1"/>
          </p:cNvPicPr>
          <p:nvPr/>
        </p:nvPicPr>
        <p:blipFill>
          <a:blip r:embed="rId6">
            <a:extLst>
              <a:ext uri="{28A0092B-C50C-407E-A947-70E740481C1C}">
                <a14:useLocalDpi xmlns:a14="http://schemas.microsoft.com/office/drawing/2010/main" val="0"/>
              </a:ext>
            </a:extLst>
          </a:blip>
          <a:srcRect l="13393" t="11215" b="14954"/>
          <a:stretch>
            <a:fillRect/>
          </a:stretch>
        </p:blipFill>
        <p:spPr bwMode="auto">
          <a:xfrm>
            <a:off x="8323263" y="250825"/>
            <a:ext cx="7302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116" name="Rectangle 4"/>
          <p:cNvSpPr>
            <a:spLocks noGrp="1" noChangeArrowheads="1"/>
          </p:cNvSpPr>
          <p:nvPr>
            <p:ph type="body" idx="1"/>
          </p:nvPr>
        </p:nvSpPr>
        <p:spPr bwMode="auto">
          <a:xfrm>
            <a:off x="474663" y="1289050"/>
            <a:ext cx="8212137"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4117" name="Rectangle 5"/>
          <p:cNvSpPr>
            <a:spLocks noGrp="1" noChangeArrowheads="1"/>
          </p:cNvSpPr>
          <p:nvPr>
            <p:ph type="title"/>
          </p:nvPr>
        </p:nvSpPr>
        <p:spPr bwMode="white">
          <a:xfrm>
            <a:off x="360363" y="290513"/>
            <a:ext cx="66214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endParaRPr lang="en-US" dirty="0"/>
          </a:p>
        </p:txBody>
      </p:sp>
      <p:sp>
        <p:nvSpPr>
          <p:cNvPr id="474118" name="Rectangle 6"/>
          <p:cNvSpPr>
            <a:spLocks noGrp="1" noChangeArrowheads="1"/>
          </p:cNvSpPr>
          <p:nvPr>
            <p:ph type="dt" sz="half" idx="2"/>
          </p:nvPr>
        </p:nvSpPr>
        <p:spPr bwMode="auto">
          <a:xfrm>
            <a:off x="6027738" y="6624638"/>
            <a:ext cx="2133600"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900">
                <a:solidFill>
                  <a:srgbClr val="969696"/>
                </a:solidFill>
                <a:latin typeface="Arial" charset="0"/>
                <a:ea typeface="ＭＳ Ｐゴシック" charset="0"/>
                <a:cs typeface="+mn-cs"/>
              </a:defRPr>
            </a:lvl1pPr>
          </a:lstStyle>
          <a:p>
            <a:pPr>
              <a:defRPr/>
            </a:pPr>
            <a:endParaRPr lang="en-US" dirty="0"/>
          </a:p>
        </p:txBody>
      </p:sp>
      <p:sp>
        <p:nvSpPr>
          <p:cNvPr id="474119" name="Rectangle 7"/>
          <p:cNvSpPr>
            <a:spLocks noGrp="1" noChangeArrowheads="1"/>
          </p:cNvSpPr>
          <p:nvPr>
            <p:ph type="ftr" sz="quarter" idx="3"/>
          </p:nvPr>
        </p:nvSpPr>
        <p:spPr bwMode="auto">
          <a:xfrm>
            <a:off x="412750" y="6623050"/>
            <a:ext cx="28956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900">
                <a:solidFill>
                  <a:srgbClr val="969696"/>
                </a:solidFill>
                <a:latin typeface="Arial" charset="0"/>
                <a:ea typeface="ＭＳ Ｐゴシック" charset="0"/>
                <a:cs typeface="+mn-cs"/>
              </a:defRPr>
            </a:lvl1pPr>
          </a:lstStyle>
          <a:p>
            <a:pPr>
              <a:defRPr/>
            </a:pPr>
            <a:endParaRPr lang="en-US" dirty="0"/>
          </a:p>
        </p:txBody>
      </p:sp>
      <p:sp>
        <p:nvSpPr>
          <p:cNvPr id="474120" name="Rectangle 8"/>
          <p:cNvSpPr>
            <a:spLocks noGrp="1" noChangeArrowheads="1"/>
          </p:cNvSpPr>
          <p:nvPr>
            <p:ph type="sldNum" sz="quarter" idx="4"/>
          </p:nvPr>
        </p:nvSpPr>
        <p:spPr bwMode="auto">
          <a:xfrm>
            <a:off x="8196263" y="6626225"/>
            <a:ext cx="9477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900">
                <a:solidFill>
                  <a:srgbClr val="969696"/>
                </a:solidFill>
              </a:defRPr>
            </a:lvl1pPr>
          </a:lstStyle>
          <a:p>
            <a:fld id="{DD1B98F2-9218-4778-B761-C1C9D7D29485}" type="slidenum">
              <a:rPr lang="en-US" altLang="en-US"/>
              <a:pPr/>
              <a:t>‹#›</a:t>
            </a:fld>
            <a:endParaRPr lang="en-US" altLang="en-US" dirty="0"/>
          </a:p>
        </p:txBody>
      </p:sp>
      <p:sp>
        <p:nvSpPr>
          <p:cNvPr id="474121" name="Line 9"/>
          <p:cNvSpPr>
            <a:spLocks noChangeShapeType="1"/>
          </p:cNvSpPr>
          <p:nvPr/>
        </p:nvSpPr>
        <p:spPr bwMode="auto">
          <a:xfrm>
            <a:off x="0" y="6604000"/>
            <a:ext cx="9144000"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Arial" charset="0"/>
              <a:ea typeface="ＭＳ Ｐゴシック" charset="0"/>
              <a:cs typeface="ＭＳ Ｐゴシック" charset="0"/>
            </a:endParaRPr>
          </a:p>
        </p:txBody>
      </p:sp>
      <p:sp>
        <p:nvSpPr>
          <p:cNvPr id="474122" name="Line 10"/>
          <p:cNvSpPr>
            <a:spLocks noChangeShapeType="1"/>
          </p:cNvSpPr>
          <p:nvPr/>
        </p:nvSpPr>
        <p:spPr bwMode="auto">
          <a:xfrm>
            <a:off x="8197850" y="6604000"/>
            <a:ext cx="0" cy="258763"/>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Arial" charset="0"/>
              <a:ea typeface="ＭＳ Ｐゴシック" charset="0"/>
              <a:cs typeface="ＭＳ Ｐゴシック" charset="0"/>
            </a:endParaRPr>
          </a:p>
        </p:txBody>
      </p:sp>
      <p:sp>
        <p:nvSpPr>
          <p:cNvPr id="474123" name="Line 11"/>
          <p:cNvSpPr>
            <a:spLocks noChangeShapeType="1"/>
          </p:cNvSpPr>
          <p:nvPr/>
        </p:nvSpPr>
        <p:spPr bwMode="auto">
          <a:xfrm>
            <a:off x="0" y="1189038"/>
            <a:ext cx="9144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dirty="0">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Lst>
  <p:hf hdr="0"/>
  <p:txStyles>
    <p:titleStyle>
      <a:lvl1pPr algn="l" rtl="0" eaLnBrk="1" fontAlgn="base" hangingPunct="1">
        <a:lnSpc>
          <a:spcPct val="90000"/>
        </a:lnSpc>
        <a:spcBef>
          <a:spcPct val="0"/>
        </a:spcBef>
        <a:spcAft>
          <a:spcPct val="0"/>
        </a:spcAft>
        <a:defRPr sz="2400" cap="all">
          <a:solidFill>
            <a:schemeClr val="bg1"/>
          </a:solidFill>
          <a:latin typeface="+mj-lt"/>
          <a:ea typeface="+mj-ea"/>
          <a:cs typeface="ＭＳ Ｐゴシック" charset="0"/>
        </a:defRPr>
      </a:lvl1pPr>
      <a:lvl2pPr algn="l" rtl="0" eaLnBrk="1" fontAlgn="base" hangingPunct="1">
        <a:lnSpc>
          <a:spcPct val="90000"/>
        </a:lnSpc>
        <a:spcBef>
          <a:spcPct val="0"/>
        </a:spcBef>
        <a:spcAft>
          <a:spcPct val="0"/>
        </a:spcAft>
        <a:defRPr sz="2400">
          <a:solidFill>
            <a:schemeClr val="bg1"/>
          </a:solidFill>
          <a:latin typeface="Arial Black" charset="0"/>
          <a:ea typeface="ＭＳ Ｐゴシック" charset="0"/>
          <a:cs typeface="ＭＳ Ｐゴシック" charset="0"/>
        </a:defRPr>
      </a:lvl2pPr>
      <a:lvl3pPr algn="l" rtl="0" eaLnBrk="1" fontAlgn="base" hangingPunct="1">
        <a:lnSpc>
          <a:spcPct val="90000"/>
        </a:lnSpc>
        <a:spcBef>
          <a:spcPct val="0"/>
        </a:spcBef>
        <a:spcAft>
          <a:spcPct val="0"/>
        </a:spcAft>
        <a:defRPr sz="2400">
          <a:solidFill>
            <a:schemeClr val="bg1"/>
          </a:solidFill>
          <a:latin typeface="Arial Black" charset="0"/>
          <a:ea typeface="ＭＳ Ｐゴシック" charset="0"/>
          <a:cs typeface="ＭＳ Ｐゴシック" charset="0"/>
        </a:defRPr>
      </a:lvl3pPr>
      <a:lvl4pPr algn="l" rtl="0" eaLnBrk="1" fontAlgn="base" hangingPunct="1">
        <a:lnSpc>
          <a:spcPct val="90000"/>
        </a:lnSpc>
        <a:spcBef>
          <a:spcPct val="0"/>
        </a:spcBef>
        <a:spcAft>
          <a:spcPct val="0"/>
        </a:spcAft>
        <a:defRPr sz="2400">
          <a:solidFill>
            <a:schemeClr val="bg1"/>
          </a:solidFill>
          <a:latin typeface="Arial Black" charset="0"/>
          <a:ea typeface="ＭＳ Ｐゴシック" charset="0"/>
          <a:cs typeface="ＭＳ Ｐゴシック" charset="0"/>
        </a:defRPr>
      </a:lvl4pPr>
      <a:lvl5pPr algn="l" rtl="0" eaLnBrk="1" fontAlgn="base" hangingPunct="1">
        <a:lnSpc>
          <a:spcPct val="90000"/>
        </a:lnSpc>
        <a:spcBef>
          <a:spcPct val="0"/>
        </a:spcBef>
        <a:spcAft>
          <a:spcPct val="0"/>
        </a:spcAft>
        <a:defRPr sz="2400">
          <a:solidFill>
            <a:schemeClr val="bg1"/>
          </a:solidFill>
          <a:latin typeface="Arial Black" charset="0"/>
          <a:ea typeface="ＭＳ Ｐゴシック" charset="0"/>
          <a:cs typeface="ＭＳ Ｐゴシック" charset="0"/>
        </a:defRPr>
      </a:lvl5pPr>
      <a:lvl6pPr marL="457200" algn="l" rtl="0" eaLnBrk="1" fontAlgn="base" hangingPunct="1">
        <a:lnSpc>
          <a:spcPct val="105000"/>
        </a:lnSpc>
        <a:spcBef>
          <a:spcPct val="0"/>
        </a:spcBef>
        <a:spcAft>
          <a:spcPct val="0"/>
        </a:spcAft>
        <a:defRPr sz="2400">
          <a:solidFill>
            <a:schemeClr val="bg1"/>
          </a:solidFill>
          <a:latin typeface="Arial Black" charset="0"/>
          <a:ea typeface="ＭＳ Ｐゴシック" charset="0"/>
        </a:defRPr>
      </a:lvl6pPr>
      <a:lvl7pPr marL="914400" algn="l" rtl="0" eaLnBrk="1" fontAlgn="base" hangingPunct="1">
        <a:lnSpc>
          <a:spcPct val="105000"/>
        </a:lnSpc>
        <a:spcBef>
          <a:spcPct val="0"/>
        </a:spcBef>
        <a:spcAft>
          <a:spcPct val="0"/>
        </a:spcAft>
        <a:defRPr sz="2400">
          <a:solidFill>
            <a:schemeClr val="bg1"/>
          </a:solidFill>
          <a:latin typeface="Arial Black" charset="0"/>
          <a:ea typeface="ＭＳ Ｐゴシック" charset="0"/>
        </a:defRPr>
      </a:lvl7pPr>
      <a:lvl8pPr marL="1371600" algn="l" rtl="0" eaLnBrk="1" fontAlgn="base" hangingPunct="1">
        <a:lnSpc>
          <a:spcPct val="105000"/>
        </a:lnSpc>
        <a:spcBef>
          <a:spcPct val="0"/>
        </a:spcBef>
        <a:spcAft>
          <a:spcPct val="0"/>
        </a:spcAft>
        <a:defRPr sz="2400">
          <a:solidFill>
            <a:schemeClr val="bg1"/>
          </a:solidFill>
          <a:latin typeface="Arial Black" charset="0"/>
          <a:ea typeface="ＭＳ Ｐゴシック" charset="0"/>
        </a:defRPr>
      </a:lvl8pPr>
      <a:lvl9pPr marL="1828800" algn="l" rtl="0" eaLnBrk="1" fontAlgn="base" hangingPunct="1">
        <a:lnSpc>
          <a:spcPct val="105000"/>
        </a:lnSpc>
        <a:spcBef>
          <a:spcPct val="0"/>
        </a:spcBef>
        <a:spcAft>
          <a:spcPct val="0"/>
        </a:spcAft>
        <a:defRPr sz="2400">
          <a:solidFill>
            <a:schemeClr val="bg1"/>
          </a:solidFill>
          <a:latin typeface="Arial Black" charset="0"/>
          <a:ea typeface="ＭＳ Ｐゴシック" charset="0"/>
        </a:defRPr>
      </a:lvl9pPr>
    </p:titleStyle>
    <p:bodyStyle>
      <a:lvl1pPr marL="230188" indent="-230188" algn="l" rtl="0" eaLnBrk="1" fontAlgn="base" hangingPunct="1">
        <a:spcBef>
          <a:spcPct val="20000"/>
        </a:spcBef>
        <a:spcAft>
          <a:spcPct val="20000"/>
        </a:spcAft>
        <a:buClr>
          <a:srgbClr val="777777"/>
        </a:buClr>
        <a:buFont typeface="Wingdings" pitchFamily="2" charset="2"/>
        <a:buChar char="§"/>
        <a:defRPr sz="2200">
          <a:solidFill>
            <a:srgbClr val="454545"/>
          </a:solidFill>
          <a:latin typeface="+mn-lt"/>
          <a:ea typeface="+mn-ea"/>
          <a:cs typeface="ＭＳ Ｐゴシック" charset="0"/>
        </a:defRPr>
      </a:lvl1pPr>
      <a:lvl2pPr marL="515938" indent="-171450" algn="l" rtl="0" eaLnBrk="1" fontAlgn="base" hangingPunct="1">
        <a:spcBef>
          <a:spcPct val="20000"/>
        </a:spcBef>
        <a:spcAft>
          <a:spcPct val="20000"/>
        </a:spcAft>
        <a:buClr>
          <a:srgbClr val="808080"/>
        </a:buClr>
        <a:buFont typeface="Wingdings" pitchFamily="2" charset="2"/>
        <a:buChar char="§"/>
        <a:defRPr sz="2000">
          <a:solidFill>
            <a:srgbClr val="454545"/>
          </a:solidFill>
          <a:latin typeface="+mn-lt"/>
          <a:ea typeface="+mn-ea"/>
        </a:defRPr>
      </a:lvl2pPr>
      <a:lvl3pPr marL="801688" indent="-171450" algn="l" rtl="0" eaLnBrk="1" fontAlgn="base" hangingPunct="1">
        <a:spcBef>
          <a:spcPct val="10000"/>
        </a:spcBef>
        <a:spcAft>
          <a:spcPct val="10000"/>
        </a:spcAft>
        <a:buClr>
          <a:srgbClr val="969696"/>
        </a:buClr>
        <a:buFont typeface="Wingdings" pitchFamily="2" charset="2"/>
        <a:buChar char="§"/>
        <a:defRPr>
          <a:solidFill>
            <a:srgbClr val="454545"/>
          </a:solidFill>
          <a:latin typeface="+mn-lt"/>
          <a:ea typeface="+mn-ea"/>
        </a:defRPr>
      </a:lvl3pPr>
      <a:lvl4pPr marL="1089025" indent="-173038" algn="l" rtl="0" eaLnBrk="1" fontAlgn="base" hangingPunct="1">
        <a:spcBef>
          <a:spcPct val="10000"/>
        </a:spcBef>
        <a:spcAft>
          <a:spcPct val="10000"/>
        </a:spcAft>
        <a:buClr>
          <a:srgbClr val="B2B2B2"/>
        </a:buClr>
        <a:buFont typeface="Wingdings" pitchFamily="2" charset="2"/>
        <a:buChar char="§"/>
        <a:defRPr sz="1600">
          <a:solidFill>
            <a:srgbClr val="454545"/>
          </a:solidFill>
          <a:latin typeface="+mn-lt"/>
          <a:ea typeface="+mn-ea"/>
        </a:defRPr>
      </a:lvl4pPr>
      <a:lvl5pPr marL="1377950" indent="-174625" algn="l" rtl="0" eaLnBrk="1" fontAlgn="base" hangingPunct="1">
        <a:spcBef>
          <a:spcPct val="10000"/>
        </a:spcBef>
        <a:spcAft>
          <a:spcPct val="10000"/>
        </a:spcAft>
        <a:buClr>
          <a:srgbClr val="C0C0C0"/>
        </a:buClr>
        <a:buFont typeface="Wingdings" pitchFamily="2" charset="2"/>
        <a:buChar char="§"/>
        <a:defRPr sz="1600">
          <a:solidFill>
            <a:srgbClr val="454545"/>
          </a:solidFill>
          <a:latin typeface="+mn-lt"/>
          <a:ea typeface="+mn-ea"/>
        </a:defRPr>
      </a:lvl5pPr>
      <a:lvl6pPr marL="1835150" indent="-174625" algn="l" rtl="0" eaLnBrk="1" fontAlgn="base" hangingPunct="1">
        <a:spcBef>
          <a:spcPct val="10000"/>
        </a:spcBef>
        <a:spcAft>
          <a:spcPct val="10000"/>
        </a:spcAft>
        <a:buClr>
          <a:srgbClr val="C0C0C0"/>
        </a:buClr>
        <a:buFont typeface="Wingdings" charset="0"/>
        <a:buChar char="§"/>
        <a:defRPr sz="1600">
          <a:solidFill>
            <a:srgbClr val="454545"/>
          </a:solidFill>
          <a:latin typeface="+mn-lt"/>
          <a:ea typeface="+mn-ea"/>
        </a:defRPr>
      </a:lvl6pPr>
      <a:lvl7pPr marL="2292350" indent="-174625" algn="l" rtl="0" eaLnBrk="1" fontAlgn="base" hangingPunct="1">
        <a:spcBef>
          <a:spcPct val="10000"/>
        </a:spcBef>
        <a:spcAft>
          <a:spcPct val="10000"/>
        </a:spcAft>
        <a:buClr>
          <a:srgbClr val="C0C0C0"/>
        </a:buClr>
        <a:buFont typeface="Wingdings" charset="0"/>
        <a:buChar char="§"/>
        <a:defRPr sz="1600">
          <a:solidFill>
            <a:srgbClr val="454545"/>
          </a:solidFill>
          <a:latin typeface="+mn-lt"/>
          <a:ea typeface="+mn-ea"/>
        </a:defRPr>
      </a:lvl7pPr>
      <a:lvl8pPr marL="2749550" indent="-174625" algn="l" rtl="0" eaLnBrk="1" fontAlgn="base" hangingPunct="1">
        <a:spcBef>
          <a:spcPct val="10000"/>
        </a:spcBef>
        <a:spcAft>
          <a:spcPct val="10000"/>
        </a:spcAft>
        <a:buClr>
          <a:srgbClr val="C0C0C0"/>
        </a:buClr>
        <a:buFont typeface="Wingdings" charset="0"/>
        <a:buChar char="§"/>
        <a:defRPr sz="1600">
          <a:solidFill>
            <a:srgbClr val="454545"/>
          </a:solidFill>
          <a:latin typeface="+mn-lt"/>
          <a:ea typeface="+mn-ea"/>
        </a:defRPr>
      </a:lvl8pPr>
      <a:lvl9pPr marL="3206750" indent="-174625" algn="l" rtl="0" eaLnBrk="1" fontAlgn="base" hangingPunct="1">
        <a:spcBef>
          <a:spcPct val="10000"/>
        </a:spcBef>
        <a:spcAft>
          <a:spcPct val="10000"/>
        </a:spcAft>
        <a:buClr>
          <a:srgbClr val="C0C0C0"/>
        </a:buClr>
        <a:buFont typeface="Wingdings" charset="0"/>
        <a:buChar char="§"/>
        <a:defRPr sz="1600">
          <a:solidFill>
            <a:srgbClr val="454545"/>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pPr>
              <a:defRPr/>
            </a:pPr>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pPr>
              <a:defRPr/>
            </a:pP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DD1B98F2-9218-4778-B761-C1C9D7D29485}" type="slidenum">
              <a:rPr lang="en-US" altLang="en-US" smtClean="0"/>
              <a:pPr/>
              <a:t>‹#›</a:t>
            </a:fld>
            <a:endParaRPr lang="en-US" alt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ftr="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5" t="7091" r="-318" b="3591"/>
          <a:stretch/>
        </p:blipFill>
        <p:spPr>
          <a:xfrm>
            <a:off x="99330" y="1468686"/>
            <a:ext cx="8903258" cy="46856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Content Placeholder 2"/>
          <p:cNvSpPr>
            <a:spLocks noGrp="1"/>
          </p:cNvSpPr>
          <p:nvPr>
            <p:ph idx="1"/>
          </p:nvPr>
        </p:nvSpPr>
        <p:spPr>
          <a:xfrm>
            <a:off x="539552" y="2040632"/>
            <a:ext cx="8136904" cy="3260576"/>
          </a:xfrm>
          <a:solidFill>
            <a:schemeClr val="bg1">
              <a:lumMod val="65000"/>
              <a:alpha val="43000"/>
            </a:schemeClr>
          </a:solidFill>
          <a:effectLst>
            <a:softEdge rad="63500"/>
          </a:effectLst>
        </p:spPr>
        <p:txBody>
          <a:bodyPr>
            <a:normAutofit/>
          </a:bodyPr>
          <a:lstStyle/>
          <a:p>
            <a:pPr marL="0" lvl="0" indent="0" algn="ctr" eaLnBrk="0" fontAlgn="base" hangingPunct="0">
              <a:lnSpc>
                <a:spcPct val="90000"/>
              </a:lnSpc>
              <a:spcBef>
                <a:spcPct val="0"/>
              </a:spcBef>
              <a:spcAft>
                <a:spcPct val="0"/>
              </a:spcAft>
              <a:buNone/>
              <a:defRPr/>
            </a:pPr>
            <a:r>
              <a:rPr lang="en-US" sz="3600" b="1" dirty="0" smtClean="0">
                <a:solidFill>
                  <a:schemeClr val="bg1"/>
                </a:solidFill>
                <a:effectLst>
                  <a:outerShdw blurRad="38100" dist="38100" dir="2700000" algn="tl">
                    <a:srgbClr val="000000">
                      <a:alpha val="43137"/>
                    </a:srgbClr>
                  </a:outerShdw>
                </a:effectLst>
                <a:latin typeface="Arial Black" charset="0"/>
                <a:ea typeface="ＭＳ Ｐゴシック" charset="0"/>
                <a:cs typeface="ＭＳ Ｐゴシック" charset="0"/>
              </a:rPr>
              <a:t>Autonomous and Connected Cars as Data Repositories</a:t>
            </a:r>
            <a:br>
              <a:rPr lang="en-US" sz="3600" b="1" dirty="0" smtClean="0">
                <a:solidFill>
                  <a:schemeClr val="bg1"/>
                </a:solidFill>
                <a:effectLst>
                  <a:outerShdw blurRad="38100" dist="38100" dir="2700000" algn="tl">
                    <a:srgbClr val="000000">
                      <a:alpha val="43137"/>
                    </a:srgbClr>
                  </a:outerShdw>
                </a:effectLst>
                <a:latin typeface="Arial Black" charset="0"/>
                <a:ea typeface="ＭＳ Ｐゴシック" charset="0"/>
                <a:cs typeface="ＭＳ Ｐゴシック" charset="0"/>
              </a:rPr>
            </a:br>
            <a:r>
              <a:rPr lang="en-US" sz="3600" b="1" dirty="0" smtClean="0">
                <a:solidFill>
                  <a:schemeClr val="bg1"/>
                </a:solidFill>
                <a:effectLst>
                  <a:outerShdw blurRad="38100" dist="38100" dir="2700000" algn="tl">
                    <a:srgbClr val="000000">
                      <a:alpha val="43137"/>
                    </a:srgbClr>
                  </a:outerShdw>
                </a:effectLst>
                <a:latin typeface="Arial Black" charset="0"/>
                <a:ea typeface="ＭＳ Ｐゴシック" charset="0"/>
                <a:cs typeface="ＭＳ Ｐゴシック" charset="0"/>
              </a:rPr>
              <a:t/>
            </a:r>
            <a:br>
              <a:rPr lang="en-US" sz="3600" b="1" dirty="0" smtClean="0">
                <a:solidFill>
                  <a:schemeClr val="bg1"/>
                </a:solidFill>
                <a:effectLst>
                  <a:outerShdw blurRad="38100" dist="38100" dir="2700000" algn="tl">
                    <a:srgbClr val="000000">
                      <a:alpha val="43137"/>
                    </a:srgbClr>
                  </a:outerShdw>
                </a:effectLst>
                <a:latin typeface="Arial Black" charset="0"/>
                <a:ea typeface="ＭＳ Ｐゴシック" charset="0"/>
                <a:cs typeface="ＭＳ Ｐゴシック" charset="0"/>
              </a:rPr>
            </a:br>
            <a:r>
              <a:rPr lang="en-US" sz="2400" dirty="0" smtClean="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2017 </a:t>
            </a:r>
            <a:r>
              <a:rPr lang="en-US" sz="2400" dirty="0" err="1" smtClean="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IT.Can</a:t>
            </a:r>
            <a:r>
              <a:rPr lang="en-US" sz="2400" dirty="0" smtClean="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 Conference</a:t>
            </a:r>
          </a:p>
          <a:p>
            <a:pPr marL="0" lvl="0" indent="0" algn="ctr" eaLnBrk="0" fontAlgn="base" hangingPunct="0">
              <a:lnSpc>
                <a:spcPct val="90000"/>
              </a:lnSpc>
              <a:spcBef>
                <a:spcPct val="0"/>
              </a:spcBef>
              <a:spcAft>
                <a:spcPct val="0"/>
              </a:spcAft>
              <a:buNone/>
              <a:defRPr/>
            </a:pPr>
            <a:r>
              <a:rPr lang="en-US" sz="2400" dirty="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
            </a:r>
            <a:br>
              <a:rPr lang="en-US" sz="2400" dirty="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br>
            <a:endParaRPr lang="en-US" sz="2400" dirty="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endParaRPr>
          </a:p>
          <a:p>
            <a:pPr marL="0" lvl="0" indent="0" algn="ctr" eaLnBrk="0" fontAlgn="base" hangingPunct="0">
              <a:lnSpc>
                <a:spcPct val="90000"/>
              </a:lnSpc>
              <a:spcBef>
                <a:spcPct val="0"/>
              </a:spcBef>
              <a:spcAft>
                <a:spcPct val="0"/>
              </a:spcAft>
              <a:buNone/>
              <a:defRPr/>
            </a:pPr>
            <a:r>
              <a:rPr lang="en-CA" sz="2400" dirty="0" smtClean="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October 23,</a:t>
            </a:r>
            <a:r>
              <a:rPr lang="en-CA" sz="2400" dirty="0" smtClean="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 </a:t>
            </a:r>
            <a:r>
              <a:rPr lang="en-CA" sz="2400" dirty="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2017.</a:t>
            </a:r>
          </a:p>
          <a:p>
            <a:pPr marL="0" lvl="0" indent="0" algn="ctr" eaLnBrk="0" fontAlgn="base" hangingPunct="0">
              <a:lnSpc>
                <a:spcPct val="90000"/>
              </a:lnSpc>
              <a:spcBef>
                <a:spcPct val="0"/>
              </a:spcBef>
              <a:spcAft>
                <a:spcPct val="0"/>
              </a:spcAft>
              <a:buNone/>
              <a:defRPr/>
            </a:pPr>
            <a:r>
              <a:rPr lang="en-CA" sz="2400" dirty="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rPr>
              <a:t>St. Andrew’s Club and Conference Centre</a:t>
            </a:r>
            <a:endParaRPr lang="en-US" sz="2400" dirty="0">
              <a:solidFill>
                <a:schemeClr val="bg1"/>
              </a:solidFill>
              <a:effectLst>
                <a:outerShdw blurRad="38100" dist="38100" dir="2700000" algn="tl">
                  <a:srgbClr val="000000">
                    <a:alpha val="43137"/>
                  </a:srgbClr>
                </a:outerShdw>
              </a:effectLst>
              <a:latin typeface="Franklin Gothic Demi" panose="020B0703020102020204" pitchFamily="34" charset="0"/>
              <a:ea typeface="ＭＳ Ｐゴシック" charset="0"/>
            </a:endParaRPr>
          </a:p>
          <a:p>
            <a:pPr marL="0" lvl="0" indent="0" eaLnBrk="0" fontAlgn="base" hangingPunct="0">
              <a:spcBef>
                <a:spcPct val="0"/>
              </a:spcBef>
              <a:spcAft>
                <a:spcPct val="0"/>
              </a:spcAft>
              <a:buNone/>
              <a:defRPr/>
            </a:pPr>
            <a:endParaRPr lang="en-US" sz="1800" dirty="0">
              <a:solidFill>
                <a:srgbClr val="FF0000"/>
              </a:solidFill>
              <a:latin typeface="Arial" charset="0"/>
              <a:ea typeface="ＭＳ Ｐゴシック" charset="0"/>
            </a:endParaRPr>
          </a:p>
          <a:p>
            <a:pPr marL="0" lvl="0" indent="0" eaLnBrk="0" fontAlgn="base" hangingPunct="0">
              <a:spcBef>
                <a:spcPct val="0"/>
              </a:spcBef>
              <a:spcAft>
                <a:spcPct val="0"/>
              </a:spcAft>
              <a:buNone/>
              <a:defRPr/>
            </a:pPr>
            <a:endParaRPr lang="en-US" sz="1800" dirty="0">
              <a:solidFill>
                <a:srgbClr val="454545"/>
              </a:solidFill>
              <a:latin typeface="Arial" charset="0"/>
              <a:ea typeface="ＭＳ Ｐゴシック" charset="0"/>
            </a:endParaRPr>
          </a:p>
          <a:p>
            <a:endParaRPr lang="en-CA" dirty="0"/>
          </a:p>
        </p:txBody>
      </p:sp>
      <p:sp>
        <p:nvSpPr>
          <p:cNvPr id="5" name="Slide Number Placeholder 4"/>
          <p:cNvSpPr>
            <a:spLocks noGrp="1"/>
          </p:cNvSpPr>
          <p:nvPr>
            <p:ph type="sldNum" sz="quarter" idx="12"/>
          </p:nvPr>
        </p:nvSpPr>
        <p:spPr>
          <a:xfrm rot="16200000">
            <a:off x="8165894" y="5848514"/>
            <a:ext cx="1315721" cy="365125"/>
          </a:xfrm>
        </p:spPr>
        <p:txBody>
          <a:bodyPr/>
          <a:lstStyle/>
          <a:p>
            <a:fld id="{EA654477-0775-4DBF-9113-161E90A7631F}" type="slidenum">
              <a:rPr lang="en-US" altLang="en-US" smtClean="0">
                <a:solidFill>
                  <a:srgbClr val="C00000"/>
                </a:solidFill>
              </a:rPr>
              <a:pPr/>
              <a:t>1</a:t>
            </a:fld>
            <a:endParaRPr lang="en-US" altLang="en-US" dirty="0">
              <a:solidFill>
                <a:srgbClr val="C00000"/>
              </a:solidFill>
            </a:endParaRPr>
          </a:p>
        </p:txBody>
      </p:sp>
      <p:pic>
        <p:nvPicPr>
          <p:cNvPr id="4" name="Picture 2" descr="GloHorz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691" y="153399"/>
            <a:ext cx="4824536" cy="90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118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3806"/>
            <a:ext cx="5791200" cy="1371600"/>
          </a:xfrm>
        </p:spPr>
        <p:txBody>
          <a:bodyPr>
            <a:normAutofit/>
          </a:bodyPr>
          <a:lstStyle/>
          <a:p>
            <a:r>
              <a:rPr lang="en-CA" dirty="0"/>
              <a:t>“How long ‘ til we get there?”</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10</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1" y="1520063"/>
            <a:ext cx="8567715" cy="51318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102093" y="1635114"/>
            <a:ext cx="4536503" cy="5016758"/>
          </a:xfrm>
          <a:prstGeom prst="rect">
            <a:avLst/>
          </a:prstGeom>
          <a:solidFill>
            <a:srgbClr val="B3A2C7">
              <a:alpha val="50196"/>
            </a:srgbClr>
          </a:solidFill>
        </p:spPr>
        <p:txBody>
          <a:bodyPr wrap="square">
            <a:spAutoFit/>
          </a:bodyPr>
          <a:lstStyle/>
          <a:p>
            <a:pPr>
              <a:defRPr/>
            </a:pPr>
            <a:r>
              <a:rPr lang="en-CA" sz="2000" dirty="0">
                <a:solidFill>
                  <a:schemeClr val="bg1"/>
                </a:solidFill>
                <a:effectLst>
                  <a:outerShdw blurRad="38100" dist="38100" dir="2700000" algn="tl">
                    <a:srgbClr val="000000">
                      <a:alpha val="43137"/>
                    </a:srgbClr>
                  </a:outerShdw>
                </a:effectLst>
                <a:latin typeface="Franklin Gothic Medium" panose="020B0603020102020204" pitchFamily="34" charset="0"/>
              </a:rPr>
              <a:t>“Soon electronic chauffeurs will take us wherever we want to go, whenever we want, in complete safety – so long as we do not need to make any left turns across traffic.   Changing road surfaces are a problem, too.  So are snow and ice.   It will be crucial to avoid traffic cops, crossing guards and emergency vehicles.   And in suburban environment where pedestrians are likely to run out in front of the car, we should probably just walk or take the subway.”  </a:t>
            </a:r>
            <a:br>
              <a:rPr lang="en-CA" sz="2000" dirty="0">
                <a:solidFill>
                  <a:schemeClr val="bg1"/>
                </a:solidFill>
                <a:effectLst>
                  <a:outerShdw blurRad="38100" dist="38100" dir="2700000" algn="tl">
                    <a:srgbClr val="000000">
                      <a:alpha val="43137"/>
                    </a:srgbClr>
                  </a:outerShdw>
                </a:effectLst>
                <a:latin typeface="Franklin Gothic Medium" panose="020B0603020102020204" pitchFamily="34" charset="0"/>
              </a:rPr>
            </a:br>
            <a:endParaRPr lang="en-CA" sz="20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a:p>
            <a:pPr>
              <a:defRPr/>
            </a:pPr>
            <a:r>
              <a:rPr lang="en-CA" sz="2000" dirty="0">
                <a:solidFill>
                  <a:schemeClr val="bg1"/>
                </a:solidFill>
                <a:effectLst>
                  <a:outerShdw blurRad="38100" dist="38100" dir="2700000" algn="tl">
                    <a:srgbClr val="000000">
                      <a:alpha val="43137"/>
                    </a:srgbClr>
                  </a:outerShdw>
                </a:effectLst>
                <a:latin typeface="Franklin Gothic Medium" panose="020B0603020102020204" pitchFamily="34" charset="0"/>
              </a:rPr>
              <a:t> - Steven Shladover</a:t>
            </a:r>
          </a:p>
          <a:p>
            <a:pPr>
              <a:defRPr/>
            </a:pPr>
            <a:r>
              <a:rPr lang="en-CA" sz="2000" dirty="0">
                <a:solidFill>
                  <a:schemeClr val="bg1"/>
                </a:solidFill>
                <a:effectLst>
                  <a:outerShdw blurRad="38100" dist="38100" dir="2700000" algn="tl">
                    <a:srgbClr val="000000">
                      <a:alpha val="43137"/>
                    </a:srgbClr>
                  </a:outerShdw>
                </a:effectLst>
                <a:latin typeface="Franklin Gothic Medium" panose="020B0603020102020204" pitchFamily="34" charset="0"/>
              </a:rPr>
              <a:t>California Partners for Advanced Transportation Technology</a:t>
            </a:r>
            <a:endParaRPr lang="en-US" sz="20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spTree>
    <p:extLst>
      <p:ext uri="{BB962C8B-B14F-4D97-AF65-F5344CB8AC3E}">
        <p14:creationId xmlns:p14="http://schemas.microsoft.com/office/powerpoint/2010/main" val="41057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1340768"/>
            <a:ext cx="6552728" cy="315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2451" y="-27384"/>
            <a:ext cx="5791200" cy="1371600"/>
          </a:xfrm>
        </p:spPr>
        <p:txBody>
          <a:bodyPr>
            <a:normAutofit fontScale="90000"/>
          </a:bodyPr>
          <a:lstStyle/>
          <a:p>
            <a:r>
              <a:rPr lang="en-CA" dirty="0"/>
              <a:t/>
            </a:r>
            <a:br>
              <a:rPr lang="en-CA" dirty="0"/>
            </a:br>
            <a:r>
              <a:rPr lang="en-CA" dirty="0"/>
              <a:t>TYPES OF </a:t>
            </a:r>
            <a:br>
              <a:rPr lang="en-CA" dirty="0"/>
            </a:br>
            <a:r>
              <a:rPr lang="en-CA" dirty="0"/>
              <a:t>Connectivity </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11</a:t>
            </a:fld>
            <a:endParaRPr lang="en-US" alt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742" y="-27384"/>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59632" y="4509118"/>
            <a:ext cx="2880320" cy="2123658"/>
          </a:xfrm>
          <a:prstGeom prst="rect">
            <a:avLst/>
          </a:prstGeom>
          <a:noFill/>
        </p:spPr>
        <p:txBody>
          <a:bodyPr wrap="square" rtlCol="0">
            <a:spAutoFit/>
          </a:bodyPr>
          <a:lstStyle/>
          <a:p>
            <a:pPr algn="ctr"/>
            <a:r>
              <a:rPr lang="en-CA" b="1" dirty="0">
                <a:solidFill>
                  <a:srgbClr val="F1B201"/>
                </a:solidFill>
                <a:effectLst>
                  <a:outerShdw blurRad="38100" dist="38100" dir="2700000" algn="tl">
                    <a:srgbClr val="000000">
                      <a:alpha val="43137"/>
                    </a:srgbClr>
                  </a:outerShdw>
                </a:effectLst>
              </a:rPr>
              <a:t>V2V / V2I / V2X</a:t>
            </a:r>
          </a:p>
          <a:p>
            <a:pPr algn="ctr"/>
            <a:r>
              <a:rPr lang="en-CA" sz="1800" dirty="0"/>
              <a:t/>
            </a:r>
            <a:br>
              <a:rPr lang="en-CA" sz="1800" dirty="0"/>
            </a:br>
            <a:r>
              <a:rPr lang="en-CA" sz="1800" dirty="0">
                <a:cs typeface="Arial" panose="020B0604020202020204" pitchFamily="34" charset="0"/>
              </a:rPr>
              <a:t>Contemplates:</a:t>
            </a:r>
          </a:p>
          <a:p>
            <a:pPr marL="285750" indent="-285750">
              <a:buClr>
                <a:srgbClr val="C00000"/>
              </a:buClr>
              <a:buFont typeface="Arial" panose="020B0604020202020204" pitchFamily="34" charset="0"/>
              <a:buChar char="•"/>
            </a:pPr>
            <a:r>
              <a:rPr lang="en-CA" sz="1800" dirty="0">
                <a:cs typeface="Arial" panose="020B0604020202020204" pitchFamily="34" charset="0"/>
              </a:rPr>
              <a:t>Environment</a:t>
            </a:r>
          </a:p>
          <a:p>
            <a:pPr marL="285750" indent="-285750">
              <a:buClr>
                <a:srgbClr val="C00000"/>
              </a:buClr>
              <a:buFont typeface="Arial" panose="020B0604020202020204" pitchFamily="34" charset="0"/>
              <a:buChar char="•"/>
            </a:pPr>
            <a:r>
              <a:rPr lang="en-CA" sz="1800" dirty="0">
                <a:cs typeface="Arial" panose="020B0604020202020204" pitchFamily="34" charset="0"/>
              </a:rPr>
              <a:t>Condition of the vehicle</a:t>
            </a:r>
          </a:p>
          <a:p>
            <a:pPr marL="285750" indent="-285750">
              <a:buClr>
                <a:srgbClr val="C00000"/>
              </a:buClr>
              <a:buFont typeface="Arial" panose="020B0604020202020204" pitchFamily="34" charset="0"/>
              <a:buChar char="•"/>
            </a:pPr>
            <a:r>
              <a:rPr lang="en-CA" sz="1800" dirty="0">
                <a:cs typeface="Arial" panose="020B0604020202020204" pitchFamily="34" charset="0"/>
              </a:rPr>
              <a:t>Traffic Management </a:t>
            </a:r>
          </a:p>
          <a:p>
            <a:pPr marL="285750" indent="-285750">
              <a:buClr>
                <a:srgbClr val="C00000"/>
              </a:buClr>
              <a:buFont typeface="Arial" panose="020B0604020202020204" pitchFamily="34" charset="0"/>
              <a:buChar char="•"/>
            </a:pPr>
            <a:r>
              <a:rPr lang="en-CA" sz="1800" dirty="0">
                <a:cs typeface="Arial" panose="020B0604020202020204" pitchFamily="34" charset="0"/>
              </a:rPr>
              <a:t>Infrastructure</a:t>
            </a:r>
            <a:endParaRPr lang="en-US" sz="1800" dirty="0">
              <a:cs typeface="Arial" panose="020B0604020202020204" pitchFamily="34" charset="0"/>
            </a:endParaRPr>
          </a:p>
        </p:txBody>
      </p:sp>
      <p:sp>
        <p:nvSpPr>
          <p:cNvPr id="12" name="TextBox 11"/>
          <p:cNvSpPr txBox="1"/>
          <p:nvPr/>
        </p:nvSpPr>
        <p:spPr>
          <a:xfrm>
            <a:off x="4283968" y="4510307"/>
            <a:ext cx="3960440" cy="2123658"/>
          </a:xfrm>
          <a:prstGeom prst="rect">
            <a:avLst/>
          </a:prstGeom>
          <a:noFill/>
        </p:spPr>
        <p:txBody>
          <a:bodyPr wrap="square" rtlCol="0">
            <a:spAutoFit/>
          </a:bodyPr>
          <a:lstStyle/>
          <a:p>
            <a:pPr algn="ctr"/>
            <a:r>
              <a:rPr lang="en-CA" b="1" dirty="0">
                <a:solidFill>
                  <a:srgbClr val="C00000"/>
                </a:solidFill>
                <a:effectLst>
                  <a:outerShdw blurRad="38100" dist="38100" dir="2700000" algn="tl">
                    <a:srgbClr val="000000">
                      <a:alpha val="43137"/>
                    </a:srgbClr>
                  </a:outerShdw>
                </a:effectLst>
              </a:rPr>
              <a:t>Consumer Conveniences</a:t>
            </a:r>
            <a:br>
              <a:rPr lang="en-CA" b="1" dirty="0">
                <a:solidFill>
                  <a:srgbClr val="C00000"/>
                </a:solidFill>
                <a:effectLst>
                  <a:outerShdw blurRad="38100" dist="38100" dir="2700000" algn="tl">
                    <a:srgbClr val="000000">
                      <a:alpha val="43137"/>
                    </a:srgbClr>
                  </a:outerShdw>
                </a:effectLst>
              </a:rPr>
            </a:br>
            <a:endParaRPr lang="en-CA" sz="1800" b="1" dirty="0">
              <a:solidFill>
                <a:srgbClr val="C00000"/>
              </a:solidFill>
              <a:effectLst>
                <a:outerShdw blurRad="38100" dist="38100" dir="2700000" algn="tl">
                  <a:srgbClr val="000000">
                    <a:alpha val="43137"/>
                  </a:srgbClr>
                </a:outerShdw>
              </a:effectLst>
            </a:endParaRPr>
          </a:p>
          <a:p>
            <a:pPr algn="ctr"/>
            <a:r>
              <a:rPr lang="en-CA" sz="1800" dirty="0">
                <a:cs typeface="Arial" panose="020B0604020202020204" pitchFamily="34" charset="0"/>
              </a:rPr>
              <a:t>Contemplates:</a:t>
            </a:r>
          </a:p>
          <a:p>
            <a:pPr marL="285750" indent="-285750">
              <a:buClr>
                <a:srgbClr val="C00000"/>
              </a:buClr>
              <a:buFont typeface="Arial" panose="020B0604020202020204" pitchFamily="34" charset="0"/>
              <a:buChar char="•"/>
            </a:pPr>
            <a:r>
              <a:rPr lang="en-CA" sz="1800" dirty="0">
                <a:cs typeface="Arial" panose="020B0604020202020204" pitchFamily="34" charset="0"/>
              </a:rPr>
              <a:t>In-car conveniences</a:t>
            </a:r>
          </a:p>
          <a:p>
            <a:pPr marL="285750" indent="-285750">
              <a:buClr>
                <a:srgbClr val="C00000"/>
              </a:buClr>
              <a:buFont typeface="Arial" panose="020B0604020202020204" pitchFamily="34" charset="0"/>
              <a:buChar char="•"/>
            </a:pPr>
            <a:r>
              <a:rPr lang="en-CA" sz="1800" dirty="0">
                <a:cs typeface="Arial" panose="020B0604020202020204" pitchFamily="34" charset="0"/>
              </a:rPr>
              <a:t>Infotainment systems</a:t>
            </a:r>
          </a:p>
          <a:p>
            <a:pPr marL="285750" indent="-285750">
              <a:buClr>
                <a:srgbClr val="C00000"/>
              </a:buClr>
              <a:buFont typeface="Arial" panose="020B0604020202020204" pitchFamily="34" charset="0"/>
              <a:buChar char="•"/>
            </a:pPr>
            <a:r>
              <a:rPr lang="en-CA" sz="1800" dirty="0">
                <a:cs typeface="Arial" panose="020B0604020202020204" pitchFamily="34" charset="0"/>
              </a:rPr>
              <a:t>GPS</a:t>
            </a:r>
          </a:p>
          <a:p>
            <a:pPr marL="285750" indent="-285750">
              <a:buClr>
                <a:srgbClr val="C00000"/>
              </a:buClr>
              <a:buFont typeface="Arial" panose="020B0604020202020204" pitchFamily="34" charset="0"/>
              <a:buChar char="•"/>
            </a:pPr>
            <a:r>
              <a:rPr lang="en-CA" sz="1800" dirty="0">
                <a:cs typeface="Arial" panose="020B0604020202020204" pitchFamily="34" charset="0"/>
              </a:rPr>
              <a:t>Customer behaviour</a:t>
            </a:r>
            <a:endParaRPr lang="en-US" sz="1800" dirty="0">
              <a:cs typeface="Arial" panose="020B0604020202020204" pitchFamily="34" charset="0"/>
            </a:endParaRPr>
          </a:p>
        </p:txBody>
      </p:sp>
      <p:sp>
        <p:nvSpPr>
          <p:cNvPr id="8" name="TextBox 7"/>
          <p:cNvSpPr txBox="1"/>
          <p:nvPr/>
        </p:nvSpPr>
        <p:spPr>
          <a:xfrm>
            <a:off x="152971" y="6501971"/>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The Black Box Institute</a:t>
            </a:r>
            <a:endParaRPr lang="en-US" sz="1100" b="1" dirty="0">
              <a:solidFill>
                <a:schemeClr val="bg1">
                  <a:lumMod val="65000"/>
                </a:schemeClr>
              </a:solidFill>
            </a:endParaRPr>
          </a:p>
        </p:txBody>
      </p:sp>
    </p:spTree>
    <p:extLst>
      <p:ext uri="{BB962C8B-B14F-4D97-AF65-F5344CB8AC3E}">
        <p14:creationId xmlns:p14="http://schemas.microsoft.com/office/powerpoint/2010/main" val="1985688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12</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9512" y="73912"/>
            <a:ext cx="6336704" cy="1371600"/>
          </a:xfrm>
        </p:spPr>
        <p:txBody>
          <a:bodyPr>
            <a:normAutofit/>
          </a:bodyPr>
          <a:lstStyle/>
          <a:p>
            <a:r>
              <a:rPr lang="en-CA" dirty="0"/>
              <a:t>What “connectivity” do consumers want?</a:t>
            </a:r>
            <a:endParaRPr lang="en-US" dirty="0"/>
          </a:p>
        </p:txBody>
      </p:sp>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35" y="1916832"/>
            <a:ext cx="8678368" cy="38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0535" y="5949280"/>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J.D. Power, 2015</a:t>
            </a:r>
            <a:endParaRPr lang="en-US" sz="1100" b="1" dirty="0">
              <a:solidFill>
                <a:schemeClr val="bg1">
                  <a:lumMod val="65000"/>
                </a:schemeClr>
              </a:solidFill>
            </a:endParaRPr>
          </a:p>
        </p:txBody>
      </p:sp>
      <p:sp>
        <p:nvSpPr>
          <p:cNvPr id="6" name="Oval 5"/>
          <p:cNvSpPr/>
          <p:nvPr/>
        </p:nvSpPr>
        <p:spPr>
          <a:xfrm>
            <a:off x="1115616" y="2304557"/>
            <a:ext cx="2268252" cy="2880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20699" y="2312941"/>
            <a:ext cx="2268252" cy="2880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597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13</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9512" y="73912"/>
            <a:ext cx="6336704" cy="1371600"/>
          </a:xfrm>
        </p:spPr>
        <p:txBody>
          <a:bodyPr>
            <a:normAutofit fontScale="90000"/>
          </a:bodyPr>
          <a:lstStyle/>
          <a:p>
            <a:r>
              <a:rPr lang="en-CA" dirty="0"/>
              <a:t>Why do automakers want the technology?</a:t>
            </a:r>
            <a:endParaRPr lang="en-US" dirty="0"/>
          </a:p>
        </p:txBody>
      </p:sp>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727465"/>
            <a:ext cx="5895975" cy="4476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251520" y="6394539"/>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BI Intelligence</a:t>
            </a:r>
            <a:endParaRPr lang="en-US" sz="1100" b="1" dirty="0">
              <a:solidFill>
                <a:schemeClr val="bg1">
                  <a:lumMod val="65000"/>
                </a:schemeClr>
              </a:solidFill>
            </a:endParaRPr>
          </a:p>
        </p:txBody>
      </p:sp>
      <p:pic>
        <p:nvPicPr>
          <p:cNvPr id="6148" name="Picture 4"/>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3357" y="2175316"/>
            <a:ext cx="546924" cy="69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0637" y="2973432"/>
            <a:ext cx="546924" cy="69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0637" y="3965840"/>
            <a:ext cx="546924" cy="69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0637" y="5157191"/>
            <a:ext cx="546924" cy="69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7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14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9512" y="73912"/>
            <a:ext cx="6336704" cy="1371600"/>
          </a:xfrm>
        </p:spPr>
        <p:txBody>
          <a:bodyPr>
            <a:normAutofit/>
          </a:bodyPr>
          <a:lstStyle/>
          <a:p>
            <a:r>
              <a:rPr lang="en-CA" dirty="0"/>
              <a:t>Big data brings</a:t>
            </a:r>
            <a:br>
              <a:rPr lang="en-CA" dirty="0"/>
            </a:br>
            <a:r>
              <a:rPr lang="en-CA" dirty="0"/>
              <a:t>New opportunities</a:t>
            </a:r>
            <a:endParaRPr lang="en-US" dirty="0"/>
          </a:p>
        </p:txBody>
      </p:sp>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490840"/>
            <a:ext cx="7993517" cy="525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6127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48680"/>
            <a:ext cx="7931224" cy="756002"/>
          </a:xfrm>
        </p:spPr>
        <p:txBody>
          <a:bodyPr>
            <a:noAutofit/>
          </a:bodyPr>
          <a:lstStyle/>
          <a:p>
            <a:r>
              <a:rPr lang="en-CA" dirty="0"/>
              <a:t>SO much data</a:t>
            </a:r>
            <a:r>
              <a:rPr lang="en-CA" dirty="0" smtClean="0"/>
              <a:t>!</a:t>
            </a:r>
            <a:br>
              <a:rPr lang="en-CA" dirty="0" smtClean="0"/>
            </a:br>
            <a:r>
              <a:rPr lang="en-CA" dirty="0"/>
              <a:t> </a:t>
            </a:r>
            <a:r>
              <a:rPr lang="en-CA" dirty="0" smtClean="0"/>
              <a:t>             </a:t>
            </a:r>
            <a:r>
              <a:rPr lang="en-CA" dirty="0" smtClean="0"/>
              <a:t>so </a:t>
            </a:r>
            <a:r>
              <a:rPr lang="en-CA" dirty="0"/>
              <a:t>many uses!</a:t>
            </a:r>
          </a:p>
        </p:txBody>
      </p:sp>
      <p:sp>
        <p:nvSpPr>
          <p:cNvPr id="3" name="Content Placeholder 2"/>
          <p:cNvSpPr>
            <a:spLocks noGrp="1"/>
          </p:cNvSpPr>
          <p:nvPr>
            <p:ph idx="1"/>
          </p:nvPr>
        </p:nvSpPr>
        <p:spPr>
          <a:xfrm>
            <a:off x="457200" y="1268760"/>
            <a:ext cx="7620000" cy="4857403"/>
          </a:xfrm>
        </p:spPr>
        <p:txBody>
          <a:bodyPr>
            <a:noAutofit/>
          </a:bodyPr>
          <a:lstStyle/>
          <a:p>
            <a:pPr lvl="1" indent="-457200">
              <a:spcBef>
                <a:spcPts val="600"/>
              </a:spcBef>
              <a:buNone/>
            </a:pPr>
            <a:r>
              <a:rPr lang="en-CA" sz="2400" dirty="0"/>
              <a:t>Volume, velocity, variety:   </a:t>
            </a:r>
          </a:p>
          <a:p>
            <a:pPr lvl="1" indent="-457200">
              <a:spcBef>
                <a:spcPts val="600"/>
              </a:spcBef>
              <a:buNone/>
            </a:pPr>
            <a:r>
              <a:rPr lang="en-CA" sz="2400" dirty="0"/>
              <a:t>	vehicle performance data, location data, voice and data communications, web browsing, personal contacts and schedules, infotainment systems, </a:t>
            </a:r>
            <a:br>
              <a:rPr lang="en-CA" sz="2400" dirty="0"/>
            </a:br>
            <a:r>
              <a:rPr lang="en-CA" sz="2400" dirty="0"/>
              <a:t>And so on, and so on…</a:t>
            </a:r>
          </a:p>
          <a:p>
            <a:pPr marL="1828800" lvl="4" indent="0">
              <a:spcBef>
                <a:spcPts val="600"/>
              </a:spcBef>
              <a:spcAft>
                <a:spcPts val="600"/>
              </a:spcAft>
              <a:buNone/>
            </a:pPr>
            <a:endParaRPr lang="en-CA" sz="2400" dirty="0"/>
          </a:p>
          <a:p>
            <a:pPr lvl="1" indent="-457200">
              <a:spcBef>
                <a:spcPts val="600"/>
              </a:spcBef>
              <a:buNone/>
            </a:pPr>
            <a:r>
              <a:rPr lang="en-CA" sz="2400" dirty="0"/>
              <a:t>Many purposes: </a:t>
            </a:r>
          </a:p>
          <a:p>
            <a:pPr lvl="1" indent="-457200">
              <a:spcBef>
                <a:spcPts val="600"/>
              </a:spcBef>
              <a:buNone/>
            </a:pPr>
            <a:r>
              <a:rPr lang="en-CA" sz="2400" dirty="0"/>
              <a:t>	usage-based insurance, enhanced safety, lower carbon emissions location-based services, fleet management, traffic efficiencies, repossession, marketing, And so on, and so on…</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15</a:t>
            </a:fld>
            <a:endParaRPr lang="en-US" alt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58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16</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9512" y="73912"/>
            <a:ext cx="6336704" cy="1371600"/>
          </a:xfrm>
        </p:spPr>
        <p:txBody>
          <a:bodyPr>
            <a:normAutofit fontScale="90000"/>
          </a:bodyPr>
          <a:lstStyle/>
          <a:p>
            <a:r>
              <a:rPr lang="en-CA" dirty="0"/>
              <a:t>Why do Regulators want the technology?</a:t>
            </a:r>
            <a:endParaRPr lang="en-US" dirty="0"/>
          </a:p>
        </p:txBody>
      </p:sp>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727465"/>
            <a:ext cx="5895975" cy="4476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251520" y="6394539"/>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BI Intelligence</a:t>
            </a:r>
            <a:endParaRPr lang="en-US" sz="1100" b="1" dirty="0">
              <a:solidFill>
                <a:schemeClr val="bg1">
                  <a:lumMod val="65000"/>
                </a:schemeClr>
              </a:solidFill>
            </a:endParaRPr>
          </a:p>
        </p:txBody>
      </p:sp>
      <p:sp>
        <p:nvSpPr>
          <p:cNvPr id="2" name="Oval 1"/>
          <p:cNvSpPr/>
          <p:nvPr/>
        </p:nvSpPr>
        <p:spPr>
          <a:xfrm>
            <a:off x="1931828" y="3789040"/>
            <a:ext cx="5328592" cy="90332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5667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17</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9512" y="73912"/>
            <a:ext cx="6336704" cy="1371600"/>
          </a:xfrm>
        </p:spPr>
        <p:txBody>
          <a:bodyPr>
            <a:normAutofit fontScale="90000"/>
          </a:bodyPr>
          <a:lstStyle/>
          <a:p>
            <a:r>
              <a:rPr lang="en-CA" dirty="0"/>
              <a:t>Why technology matters to regulators</a:t>
            </a:r>
            <a:endParaRPr lang="en-US" dirty="0"/>
          </a:p>
        </p:txBody>
      </p:sp>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hape 79"/>
          <p:cNvSpPr txBox="1"/>
          <p:nvPr/>
        </p:nvSpPr>
        <p:spPr>
          <a:xfrm>
            <a:off x="658857" y="2348880"/>
            <a:ext cx="7718421" cy="3528392"/>
          </a:xfrm>
          <a:prstGeom prst="rect">
            <a:avLst/>
          </a:prstGeom>
          <a:solidFill>
            <a:srgbClr val="002060"/>
          </a:solidFill>
          <a:ln>
            <a:solidFill>
              <a:schemeClr val="bg1">
                <a:lumMod val="75000"/>
              </a:schemeClr>
            </a:solidFill>
          </a:ln>
          <a:effectLst>
            <a:glow rad="228600">
              <a:schemeClr val="accent1">
                <a:satMod val="175000"/>
                <a:alpha val="40000"/>
              </a:schemeClr>
            </a:glow>
          </a:effectLst>
        </p:spPr>
        <p:txBody>
          <a:bodyPr lIns="91425" tIns="91425" rIns="91425" bIns="91425" anchor="ctr" anchorCtr="0">
            <a:noAutofit/>
          </a:bodyPr>
          <a:lstStyle/>
          <a:p>
            <a:pPr lvl="0" algn="ctr" rtl="0">
              <a:spcBef>
                <a:spcPts val="0"/>
              </a:spcBef>
              <a:buNone/>
            </a:pPr>
            <a:r>
              <a:rPr lang="en" sz="3600" b="1" dirty="0">
                <a:solidFill>
                  <a:srgbClr val="FFFFFF"/>
                </a:solidFill>
              </a:rPr>
              <a:t>2015 US NHTSA revised report</a:t>
            </a:r>
            <a:br>
              <a:rPr lang="en" sz="3600" b="1" dirty="0">
                <a:solidFill>
                  <a:srgbClr val="FFFFFF"/>
                </a:solidFill>
              </a:rPr>
            </a:br>
            <a:endParaRPr lang="en" sz="3600" b="1" dirty="0">
              <a:solidFill>
                <a:srgbClr val="FFFFFF"/>
              </a:solidFill>
            </a:endParaRPr>
          </a:p>
          <a:p>
            <a:pPr marL="457200" lvl="0" indent="-323850" rtl="0">
              <a:spcBef>
                <a:spcPts val="0"/>
              </a:spcBef>
              <a:buClr>
                <a:srgbClr val="FFFFFF"/>
              </a:buClr>
              <a:buSzPct val="100000"/>
              <a:buChar char="─"/>
            </a:pPr>
            <a:r>
              <a:rPr lang="en" dirty="0">
                <a:solidFill>
                  <a:srgbClr val="FFFFFF"/>
                </a:solidFill>
              </a:rPr>
              <a:t>24 million reported vehicle crashes</a:t>
            </a:r>
          </a:p>
          <a:p>
            <a:pPr marL="457200" lvl="0" indent="-323850" rtl="0">
              <a:spcBef>
                <a:spcPts val="0"/>
              </a:spcBef>
              <a:buClr>
                <a:srgbClr val="FFFFFF"/>
              </a:buClr>
              <a:buSzPct val="100000"/>
              <a:buChar char="─"/>
            </a:pPr>
            <a:r>
              <a:rPr lang="en" dirty="0">
                <a:solidFill>
                  <a:srgbClr val="FFFFFF"/>
                </a:solidFill>
              </a:rPr>
              <a:t>33,000 fatalities</a:t>
            </a:r>
          </a:p>
          <a:p>
            <a:pPr marL="457200" lvl="0" indent="-323850" rtl="0">
              <a:spcBef>
                <a:spcPts val="0"/>
              </a:spcBef>
              <a:buClr>
                <a:srgbClr val="FFFFFF"/>
              </a:buClr>
              <a:buSzPct val="100000"/>
              <a:buChar char="─"/>
            </a:pPr>
            <a:r>
              <a:rPr lang="en" dirty="0">
                <a:solidFill>
                  <a:srgbClr val="FFFFFF"/>
                </a:solidFill>
              </a:rPr>
              <a:t>3.9 million injuries</a:t>
            </a:r>
          </a:p>
          <a:p>
            <a:pPr marL="457200" lvl="0" indent="-323850" rtl="0">
              <a:spcBef>
                <a:spcPts val="0"/>
              </a:spcBef>
              <a:buClr>
                <a:srgbClr val="FFFFFF"/>
              </a:buClr>
              <a:buSzPct val="100000"/>
              <a:buChar char="─"/>
            </a:pPr>
            <a:r>
              <a:rPr lang="en" dirty="0">
                <a:solidFill>
                  <a:srgbClr val="FFFFFF"/>
                </a:solidFill>
              </a:rPr>
              <a:t>$836 billion economic loss</a:t>
            </a:r>
          </a:p>
        </p:txBody>
      </p:sp>
    </p:spTree>
    <p:extLst>
      <p:ext uri="{BB962C8B-B14F-4D97-AF65-F5344CB8AC3E}">
        <p14:creationId xmlns:p14="http://schemas.microsoft.com/office/powerpoint/2010/main" val="2134870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18</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9512" y="73912"/>
            <a:ext cx="6336704" cy="1371600"/>
          </a:xfrm>
        </p:spPr>
        <p:txBody>
          <a:bodyPr>
            <a:normAutofit fontScale="90000"/>
          </a:bodyPr>
          <a:lstStyle/>
          <a:p>
            <a:r>
              <a:rPr lang="en-CA" dirty="0"/>
              <a:t>Security and Privacy in the connected car</a:t>
            </a:r>
            <a:endParaRPr lang="en-US" dirty="0"/>
          </a:p>
        </p:txBody>
      </p:sp>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37302"/>
            <a:ext cx="8890239" cy="4105865"/>
          </a:xfrm>
          <a:prstGeom prst="rect">
            <a:avLst/>
          </a:prstGeom>
        </p:spPr>
      </p:pic>
      <p:sp>
        <p:nvSpPr>
          <p:cNvPr id="8" name="TextBox 7"/>
          <p:cNvSpPr txBox="1"/>
          <p:nvPr/>
        </p:nvSpPr>
        <p:spPr>
          <a:xfrm>
            <a:off x="251520" y="6394539"/>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TrustPoint Innovation</a:t>
            </a:r>
            <a:endParaRPr lang="en-US" sz="1100" b="1" dirty="0">
              <a:solidFill>
                <a:schemeClr val="bg1">
                  <a:lumMod val="65000"/>
                </a:schemeClr>
              </a:solidFill>
            </a:endParaRPr>
          </a:p>
        </p:txBody>
      </p:sp>
    </p:spTree>
    <p:extLst>
      <p:ext uri="{BB962C8B-B14F-4D97-AF65-F5344CB8AC3E}">
        <p14:creationId xmlns:p14="http://schemas.microsoft.com/office/powerpoint/2010/main" val="165214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19</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6028" y="-315416"/>
            <a:ext cx="6336704" cy="1371600"/>
          </a:xfrm>
        </p:spPr>
        <p:txBody>
          <a:bodyPr>
            <a:normAutofit/>
          </a:bodyPr>
          <a:lstStyle/>
          <a:p>
            <a:r>
              <a:rPr lang="en-CA" dirty="0"/>
              <a:t>Security vs. PrivacY</a:t>
            </a:r>
            <a:endParaRPr lang="en-US" dirty="0"/>
          </a:p>
        </p:txBody>
      </p:sp>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67446" y="1613248"/>
            <a:ext cx="8523719" cy="4912096"/>
            <a:chOff x="323528" y="1739501"/>
            <a:chExt cx="8523719" cy="3884674"/>
          </a:xfrm>
        </p:grpSpPr>
        <p:sp>
          <p:nvSpPr>
            <p:cNvPr id="10" name="Shape 102"/>
            <p:cNvSpPr txBox="1">
              <a:spLocks/>
            </p:cNvSpPr>
            <p:nvPr/>
          </p:nvSpPr>
          <p:spPr>
            <a:xfrm>
              <a:off x="4644009" y="1739501"/>
              <a:ext cx="4203238" cy="3884674"/>
            </a:xfrm>
            <a:prstGeom prst="rect">
              <a:avLst/>
            </a:prstGeom>
            <a:ln w="57150" cap="flat" cmpd="sng">
              <a:solidFill>
                <a:srgbClr val="F2AD00"/>
              </a:solidFill>
              <a:prstDash val="solid"/>
              <a:round/>
              <a:headEnd type="none" w="med" len="med"/>
              <a:tailEnd type="none" w="med" len="med"/>
            </a:ln>
          </p:spPr>
          <p:txBody>
            <a:bodyPr vert="horz"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800"/>
                </a:spcAft>
                <a:buFont typeface="Arial" panose="020B0604020202020204" pitchFamily="34" charset="0"/>
                <a:buNone/>
              </a:pPr>
              <a:r>
                <a:rPr lang="en-CA" sz="2800" b="1" dirty="0">
                  <a:solidFill>
                    <a:srgbClr val="F2AD00"/>
                  </a:solidFill>
                  <a:effectLst>
                    <a:outerShdw blurRad="38100" dist="38100" dir="2700000" algn="tl">
                      <a:srgbClr val="000000">
                        <a:alpha val="43137"/>
                      </a:srgbClr>
                    </a:outerShdw>
                  </a:effectLst>
                </a:rPr>
                <a:t>Privacy</a:t>
              </a:r>
            </a:p>
            <a:p>
              <a:pPr algn="ctr">
                <a:spcAft>
                  <a:spcPts val="2400"/>
                </a:spcAft>
                <a:buFont typeface="Arial" panose="020B0604020202020204" pitchFamily="34" charset="0"/>
                <a:buNone/>
              </a:pPr>
              <a:r>
                <a:rPr lang="en-CA" sz="2400" b="1" dirty="0"/>
                <a:t>Can’t make it easy to track personal cars</a:t>
              </a:r>
            </a:p>
            <a:p>
              <a:pPr marL="520700">
                <a:spcAft>
                  <a:spcPts val="1200"/>
                </a:spcAft>
                <a:buClr>
                  <a:srgbClr val="C00000"/>
                </a:buClr>
              </a:pPr>
              <a:r>
                <a:rPr lang="en-CA" sz="1600" dirty="0"/>
                <a:t>Each BSM contains exact position information</a:t>
              </a:r>
            </a:p>
            <a:p>
              <a:pPr marL="520700">
                <a:spcAft>
                  <a:spcPts val="1200"/>
                </a:spcAft>
                <a:buClr>
                  <a:srgbClr val="C00000"/>
                </a:buClr>
              </a:pPr>
              <a:r>
                <a:rPr lang="en-CA" sz="1600" dirty="0"/>
                <a:t>Data is sent unencrypted to enable fast response time</a:t>
              </a:r>
            </a:p>
            <a:p>
              <a:pPr marL="520700">
                <a:spcAft>
                  <a:spcPts val="1200"/>
                </a:spcAft>
                <a:buClr>
                  <a:srgbClr val="C00000"/>
                </a:buClr>
              </a:pPr>
              <a:r>
                <a:rPr lang="en-CA" sz="1600" dirty="0"/>
                <a:t>No unique information about the car or the owner</a:t>
              </a:r>
            </a:p>
            <a:p>
              <a:pPr marL="520700">
                <a:spcAft>
                  <a:spcPts val="1200"/>
                </a:spcAft>
                <a:buClr>
                  <a:srgbClr val="C00000"/>
                </a:buClr>
              </a:pPr>
              <a:r>
                <a:rPr lang="en-CA" sz="1600" dirty="0"/>
                <a:t>Certificate changes every 5 minutes</a:t>
              </a:r>
            </a:p>
            <a:p>
              <a:pPr marL="520700">
                <a:spcAft>
                  <a:spcPts val="1200"/>
                </a:spcAft>
                <a:buClr>
                  <a:srgbClr val="C00000"/>
                </a:buClr>
              </a:pPr>
              <a:r>
                <a:rPr lang="en-CA" sz="1600" dirty="0"/>
                <a:t>Cycle through 20 certificates every week</a:t>
              </a:r>
            </a:p>
            <a:p>
              <a:pPr marL="520700">
                <a:spcAft>
                  <a:spcPts val="1200"/>
                </a:spcAft>
                <a:buClr>
                  <a:srgbClr val="C00000"/>
                </a:buClr>
              </a:pPr>
              <a:endParaRPr lang="en-CA" sz="2000" dirty="0"/>
            </a:p>
            <a:p>
              <a:pPr>
                <a:spcBef>
                  <a:spcPts val="0"/>
                </a:spcBef>
                <a:spcAft>
                  <a:spcPts val="500"/>
                </a:spcAft>
                <a:buFont typeface="Arial" panose="020B0604020202020204" pitchFamily="34" charset="0"/>
                <a:buNone/>
              </a:pPr>
              <a:endParaRPr lang="en-CA" sz="1400" dirty="0"/>
            </a:p>
          </p:txBody>
        </p:sp>
        <p:sp>
          <p:nvSpPr>
            <p:cNvPr id="11" name="Shape 103"/>
            <p:cNvSpPr txBox="1">
              <a:spLocks/>
            </p:cNvSpPr>
            <p:nvPr/>
          </p:nvSpPr>
          <p:spPr>
            <a:xfrm>
              <a:off x="323528" y="1745342"/>
              <a:ext cx="4104456" cy="3878833"/>
            </a:xfrm>
            <a:prstGeom prst="rect">
              <a:avLst/>
            </a:prstGeom>
            <a:ln w="57150">
              <a:solidFill>
                <a:srgbClr val="C0000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spcAft>
                  <a:spcPts val="1800"/>
                </a:spcAft>
                <a:buFont typeface="Arial" panose="020B0604020202020204" pitchFamily="34" charset="0"/>
                <a:buNone/>
              </a:pPr>
              <a:r>
                <a:rPr lang="en" sz="2800" b="1" dirty="0">
                  <a:solidFill>
                    <a:srgbClr val="C00000"/>
                  </a:solidFill>
                  <a:effectLst>
                    <a:outerShdw blurRad="38100" dist="38100" dir="2700000" algn="tl">
                      <a:srgbClr val="000000">
                        <a:alpha val="43137"/>
                      </a:srgbClr>
                    </a:outerShdw>
                  </a:effectLst>
                </a:rPr>
                <a:t>Security</a:t>
              </a:r>
            </a:p>
            <a:p>
              <a:pPr>
                <a:spcBef>
                  <a:spcPts val="0"/>
                </a:spcBef>
                <a:buFont typeface="Arial" panose="020B0604020202020204" pitchFamily="34" charset="0"/>
                <a:buNone/>
              </a:pPr>
              <a:r>
                <a:rPr lang="en" sz="2400" b="1" dirty="0"/>
                <a:t>Need to validate that Basic Safety  Message (BSMs)</a:t>
              </a:r>
            </a:p>
            <a:p>
              <a:pPr algn="ctr">
                <a:spcBef>
                  <a:spcPts val="0"/>
                </a:spcBef>
                <a:buFont typeface="Arial" panose="020B0604020202020204" pitchFamily="34" charset="0"/>
                <a:buNone/>
              </a:pPr>
              <a:r>
                <a:rPr lang="en" sz="2400" b="1" dirty="0"/>
                <a:t>are from real cars</a:t>
              </a:r>
            </a:p>
            <a:p>
              <a:pPr marL="520700">
                <a:spcAft>
                  <a:spcPts val="1200"/>
                </a:spcAft>
                <a:buClr>
                  <a:srgbClr val="C00000"/>
                </a:buClr>
              </a:pPr>
              <a:r>
                <a:rPr lang="en" sz="1600" dirty="0"/>
                <a:t>Prevent attackers from creating fake messages to change traffic patterns or create a road hazard</a:t>
              </a:r>
            </a:p>
            <a:p>
              <a:pPr marL="520700">
                <a:spcAft>
                  <a:spcPts val="1200"/>
                </a:spcAft>
                <a:buClr>
                  <a:srgbClr val="C00000"/>
                </a:buClr>
              </a:pPr>
              <a:endParaRPr lang="en" sz="1600" dirty="0"/>
            </a:p>
          </p:txBody>
        </p:sp>
      </p:grpSp>
      <p:sp>
        <p:nvSpPr>
          <p:cNvPr id="2" name="Rectangle 1"/>
          <p:cNvSpPr/>
          <p:nvPr/>
        </p:nvSpPr>
        <p:spPr>
          <a:xfrm>
            <a:off x="176028" y="4293096"/>
            <a:ext cx="4572000" cy="1231106"/>
          </a:xfrm>
          <a:prstGeom prst="rect">
            <a:avLst/>
          </a:prstGeom>
        </p:spPr>
        <p:txBody>
          <a:bodyPr>
            <a:spAutoFit/>
          </a:bodyPr>
          <a:lstStyle/>
          <a:p>
            <a:pPr marL="520700" indent="-342900">
              <a:spcAft>
                <a:spcPts val="1200"/>
              </a:spcAft>
              <a:buClr>
                <a:srgbClr val="C00000"/>
              </a:buClr>
              <a:buFont typeface="Arial" panose="020B0604020202020204" pitchFamily="34" charset="0"/>
              <a:buChar char="•"/>
            </a:pPr>
            <a:r>
              <a:rPr lang="en" sz="1600" dirty="0"/>
              <a:t>Every message is digitally signed</a:t>
            </a:r>
            <a:br>
              <a:rPr lang="en" sz="1600" dirty="0"/>
            </a:br>
            <a:r>
              <a:rPr lang="en" sz="1600" dirty="0"/>
              <a:t>(but not encrypted)</a:t>
            </a:r>
          </a:p>
          <a:p>
            <a:pPr marL="520700" indent="-342900">
              <a:spcAft>
                <a:spcPts val="1200"/>
              </a:spcAft>
              <a:buClr>
                <a:srgbClr val="C00000"/>
              </a:buClr>
              <a:buFont typeface="Arial" panose="020B0604020202020204" pitchFamily="34" charset="0"/>
              <a:buChar char="•"/>
            </a:pPr>
            <a:r>
              <a:rPr lang="en" sz="1600" dirty="0"/>
              <a:t>Linkage values allow for “misbehavior detection” and revocation</a:t>
            </a:r>
          </a:p>
        </p:txBody>
      </p:sp>
      <p:sp>
        <p:nvSpPr>
          <p:cNvPr id="14" name="TextBox 13"/>
          <p:cNvSpPr txBox="1"/>
          <p:nvPr/>
        </p:nvSpPr>
        <p:spPr>
          <a:xfrm>
            <a:off x="251520" y="6596390"/>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TrustPoint Innovation</a:t>
            </a:r>
            <a:endParaRPr lang="en-US" sz="1100" b="1" dirty="0">
              <a:solidFill>
                <a:schemeClr val="bg1">
                  <a:lumMod val="65000"/>
                </a:schemeClr>
              </a:solidFill>
            </a:endParaRPr>
          </a:p>
        </p:txBody>
      </p:sp>
    </p:spTree>
    <p:extLst>
      <p:ext uri="{BB962C8B-B14F-4D97-AF65-F5344CB8AC3E}">
        <p14:creationId xmlns:p14="http://schemas.microsoft.com/office/powerpoint/2010/main" val="187756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20688"/>
            <a:ext cx="5791200" cy="651520"/>
          </a:xfrm>
        </p:spPr>
        <p:txBody>
          <a:bodyPr/>
          <a:lstStyle/>
          <a:p>
            <a:r>
              <a:rPr lang="en-CA" dirty="0"/>
              <a:t>aGENDA</a:t>
            </a:r>
          </a:p>
        </p:txBody>
      </p:sp>
      <p:sp>
        <p:nvSpPr>
          <p:cNvPr id="6" name="Slide Number Placeholder 5"/>
          <p:cNvSpPr>
            <a:spLocks noGrp="1"/>
          </p:cNvSpPr>
          <p:nvPr>
            <p:ph type="sldNum" sz="quarter" idx="12"/>
          </p:nvPr>
        </p:nvSpPr>
        <p:spPr/>
        <p:txBody>
          <a:bodyPr/>
          <a:lstStyle/>
          <a:p>
            <a:fld id="{EA654477-0775-4DBF-9113-161E90A7631F}" type="slidenum">
              <a:rPr lang="en-US" altLang="en-US" smtClean="0"/>
              <a:pPr/>
              <a:t>2</a:t>
            </a:fld>
            <a:endParaRPr lang="en-US" alt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6732240" y="44624"/>
            <a:ext cx="2234614" cy="1340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2"/>
          <p:cNvSpPr txBox="1">
            <a:spLocks/>
          </p:cNvSpPr>
          <p:nvPr/>
        </p:nvSpPr>
        <p:spPr>
          <a:xfrm>
            <a:off x="683568" y="1556792"/>
            <a:ext cx="7620000" cy="5073427"/>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fontAlgn="auto">
              <a:spcBef>
                <a:spcPts val="1200"/>
              </a:spcBef>
              <a:buFont typeface="+mj-lt"/>
              <a:buAutoNum type="arabicPeriod"/>
            </a:pPr>
            <a:r>
              <a:rPr lang="en-CA" sz="2400" dirty="0"/>
              <a:t>What is the “Connected Car”?</a:t>
            </a:r>
          </a:p>
          <a:p>
            <a:pPr marL="914400" lvl="1" indent="-457200" fontAlgn="auto">
              <a:spcBef>
                <a:spcPts val="1200"/>
              </a:spcBef>
              <a:spcAft>
                <a:spcPts val="0"/>
              </a:spcAft>
            </a:pPr>
            <a:r>
              <a:rPr lang="en-CA" sz="2400" dirty="0"/>
              <a:t>Definition</a:t>
            </a:r>
          </a:p>
          <a:p>
            <a:pPr marL="914400" lvl="1" indent="-457200" fontAlgn="auto">
              <a:spcBef>
                <a:spcPts val="1200"/>
              </a:spcBef>
              <a:spcAft>
                <a:spcPts val="0"/>
              </a:spcAft>
            </a:pPr>
            <a:r>
              <a:rPr lang="en-CA" sz="2400" dirty="0"/>
              <a:t>The Changing Vehicle</a:t>
            </a:r>
          </a:p>
          <a:p>
            <a:pPr marL="457200" indent="-457200" fontAlgn="auto">
              <a:spcBef>
                <a:spcPts val="1200"/>
              </a:spcBef>
              <a:buFont typeface="+mj-lt"/>
              <a:buAutoNum type="arabicPeriod"/>
            </a:pPr>
            <a:r>
              <a:rPr lang="en-CA" sz="2400" dirty="0"/>
              <a:t>The privacy conundrum of the connected car</a:t>
            </a:r>
          </a:p>
          <a:p>
            <a:pPr marL="914400" lvl="1" indent="-457200" fontAlgn="auto">
              <a:spcBef>
                <a:spcPts val="1200"/>
              </a:spcBef>
              <a:spcAft>
                <a:spcPts val="0"/>
              </a:spcAft>
            </a:pPr>
            <a:r>
              <a:rPr lang="en-CA" sz="2400" dirty="0"/>
              <a:t>Connected car through a privacy lens</a:t>
            </a:r>
          </a:p>
          <a:p>
            <a:pPr marL="914400" lvl="1" indent="-457200" fontAlgn="auto">
              <a:spcBef>
                <a:spcPts val="1200"/>
              </a:spcBef>
              <a:spcAft>
                <a:spcPts val="0"/>
              </a:spcAft>
            </a:pPr>
            <a:r>
              <a:rPr lang="en-CA" sz="2400" dirty="0"/>
              <a:t>Mitigating controls</a:t>
            </a:r>
          </a:p>
          <a:p>
            <a:pPr marL="457200" indent="-457200" fontAlgn="auto">
              <a:spcBef>
                <a:spcPts val="1200"/>
              </a:spcBef>
              <a:buFont typeface="+mj-lt"/>
              <a:buAutoNum type="arabicPeriod"/>
            </a:pPr>
            <a:r>
              <a:rPr lang="en-CA" sz="2400" dirty="0"/>
              <a:t>The connected car ecosystem </a:t>
            </a:r>
          </a:p>
          <a:p>
            <a:pPr marL="914400" lvl="1" indent="-457200" fontAlgn="auto">
              <a:spcBef>
                <a:spcPts val="1200"/>
              </a:spcBef>
              <a:spcAft>
                <a:spcPts val="0"/>
              </a:spcAft>
            </a:pPr>
            <a:r>
              <a:rPr lang="en-CA" sz="2400" dirty="0"/>
              <a:t>Technologies and key players</a:t>
            </a:r>
          </a:p>
          <a:p>
            <a:pPr marL="914400" lvl="1" indent="-457200" fontAlgn="auto">
              <a:spcBef>
                <a:spcPts val="1200"/>
              </a:spcBef>
              <a:spcAft>
                <a:spcPts val="0"/>
              </a:spcAft>
            </a:pPr>
            <a:r>
              <a:rPr lang="en-CA" sz="2400" dirty="0"/>
              <a:t>Commercial agreements and risk allocation</a:t>
            </a:r>
          </a:p>
          <a:p>
            <a:pPr marL="457200" indent="-457200" fontAlgn="auto">
              <a:spcBef>
                <a:spcPts val="1200"/>
              </a:spcBef>
              <a:buFont typeface="+mj-lt"/>
              <a:buAutoNum type="arabicPeriod"/>
            </a:pPr>
            <a:r>
              <a:rPr lang="en-CA" sz="2400" dirty="0"/>
              <a:t>Tackling connected car challenges </a:t>
            </a:r>
          </a:p>
          <a:p>
            <a:pPr marL="914400" lvl="1" indent="-457200" fontAlgn="auto">
              <a:spcBef>
                <a:spcPts val="1200"/>
              </a:spcBef>
              <a:spcAft>
                <a:spcPts val="0"/>
              </a:spcAft>
            </a:pPr>
            <a:r>
              <a:rPr lang="en-US" sz="2400" dirty="0"/>
              <a:t>Global cooperation and best practices</a:t>
            </a:r>
            <a:endParaRPr lang="en-CA" sz="2400" dirty="0"/>
          </a:p>
          <a:p>
            <a:pPr marL="914400" lvl="1" indent="-457200" fontAlgn="auto">
              <a:spcBef>
                <a:spcPts val="1200"/>
              </a:spcBef>
              <a:spcAft>
                <a:spcPts val="0"/>
              </a:spcAft>
            </a:pPr>
            <a:r>
              <a:rPr lang="en-CA" sz="2400" dirty="0"/>
              <a:t>Initiatives in US, Europe, Canada</a:t>
            </a:r>
          </a:p>
          <a:p>
            <a:pPr marL="914400" lvl="1" indent="-457200" fontAlgn="auto">
              <a:spcBef>
                <a:spcPts val="1200"/>
              </a:spcBef>
              <a:spcAft>
                <a:spcPts val="0"/>
              </a:spcAft>
              <a:buFont typeface="+mj-lt"/>
              <a:buAutoNum type="arabicPeriod"/>
            </a:pPr>
            <a:endParaRPr lang="en-CA" sz="2400" dirty="0"/>
          </a:p>
          <a:p>
            <a:pPr marL="457200" indent="-457200" fontAlgn="auto">
              <a:spcBef>
                <a:spcPts val="1800"/>
              </a:spcBef>
              <a:buFont typeface="+mj-lt"/>
              <a:buAutoNum type="arabicPeriod"/>
            </a:pPr>
            <a:endParaRPr lang="en-CA" dirty="0"/>
          </a:p>
          <a:p>
            <a:pPr marL="914400" lvl="1" indent="-457200" fontAlgn="auto">
              <a:spcBef>
                <a:spcPts val="1800"/>
              </a:spcBef>
              <a:spcAft>
                <a:spcPts val="0"/>
              </a:spcAft>
              <a:buFont typeface="+mj-lt"/>
              <a:buAutoNum type="arabicPeriod"/>
            </a:pPr>
            <a:endParaRPr lang="en-CA" dirty="0"/>
          </a:p>
          <a:p>
            <a:pPr fontAlgn="auto"/>
            <a:endParaRPr lang="en-CA" dirty="0"/>
          </a:p>
          <a:p>
            <a:pPr fontAlgn="auto"/>
            <a:endParaRPr lang="en-CA" i="1" dirty="0"/>
          </a:p>
        </p:txBody>
      </p:sp>
    </p:spTree>
    <p:extLst>
      <p:ext uri="{BB962C8B-B14F-4D97-AF65-F5344CB8AC3E}">
        <p14:creationId xmlns:p14="http://schemas.microsoft.com/office/powerpoint/2010/main" val="1033578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00764"/>
            <a:ext cx="8528905" cy="5262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7504" y="-39180"/>
            <a:ext cx="6696744" cy="1371600"/>
          </a:xfrm>
        </p:spPr>
        <p:txBody>
          <a:bodyPr>
            <a:normAutofit/>
          </a:bodyPr>
          <a:lstStyle/>
          <a:p>
            <a:r>
              <a:rPr lang="en-CA" dirty="0"/>
              <a:t>Connected = security/ privacy risk vectors</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20</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70267" y="6502052"/>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TrustPoint Innovation</a:t>
            </a:r>
            <a:endParaRPr lang="en-US" sz="1100" b="1" dirty="0">
              <a:solidFill>
                <a:schemeClr val="bg1">
                  <a:lumMod val="65000"/>
                </a:schemeClr>
              </a:solidFill>
            </a:endParaRPr>
          </a:p>
        </p:txBody>
      </p:sp>
    </p:spTree>
    <p:extLst>
      <p:ext uri="{BB962C8B-B14F-4D97-AF65-F5344CB8AC3E}">
        <p14:creationId xmlns:p14="http://schemas.microsoft.com/office/powerpoint/2010/main" val="184554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420888"/>
            <a:ext cx="5791200" cy="1371600"/>
          </a:xfrm>
        </p:spPr>
        <p:txBody>
          <a:bodyPr>
            <a:normAutofit/>
          </a:bodyPr>
          <a:lstStyle/>
          <a:p>
            <a:r>
              <a:rPr lang="en-CA" dirty="0"/>
              <a:t>The privacy conundrum</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21</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867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6295256" cy="831622"/>
          </a:xfrm>
        </p:spPr>
        <p:txBody>
          <a:bodyPr>
            <a:noAutofit/>
          </a:bodyPr>
          <a:lstStyle/>
          <a:p>
            <a:r>
              <a:rPr lang="en-CA" dirty="0"/>
              <a:t>Privacy </a:t>
            </a:r>
            <a:r>
              <a:rPr lang="en-CA" dirty="0" smtClean="0"/>
              <a:t>and security</a:t>
            </a:r>
            <a:endParaRPr lang="en-CA" dirty="0"/>
          </a:p>
        </p:txBody>
      </p:sp>
      <p:sp>
        <p:nvSpPr>
          <p:cNvPr id="3" name="Content Placeholder 2"/>
          <p:cNvSpPr>
            <a:spLocks noGrp="1"/>
          </p:cNvSpPr>
          <p:nvPr>
            <p:ph idx="1"/>
          </p:nvPr>
        </p:nvSpPr>
        <p:spPr>
          <a:xfrm>
            <a:off x="179512" y="1378765"/>
            <a:ext cx="7620000" cy="5001419"/>
          </a:xfrm>
        </p:spPr>
        <p:txBody>
          <a:bodyPr/>
          <a:lstStyle/>
          <a:p>
            <a:pPr marL="744538" indent="-342900">
              <a:buClr>
                <a:srgbClr val="C00000"/>
              </a:buClr>
              <a:buFont typeface="Arial" panose="020B0604020202020204" pitchFamily="34" charset="0"/>
              <a:buChar char="•"/>
            </a:pPr>
            <a:r>
              <a:rPr lang="en-CA" dirty="0">
                <a:solidFill>
                  <a:srgbClr val="C00000"/>
                </a:solidFill>
                <a:cs typeface="+mn-cs"/>
              </a:rPr>
              <a:t>Privacy</a:t>
            </a:r>
            <a:r>
              <a:rPr lang="en-CA" dirty="0">
                <a:cs typeface="+mn-cs"/>
              </a:rPr>
              <a:t> = </a:t>
            </a:r>
            <a:r>
              <a:rPr lang="en-CA" i="1" dirty="0">
                <a:cs typeface="+mn-cs"/>
              </a:rPr>
              <a:t>choice</a:t>
            </a:r>
            <a:r>
              <a:rPr lang="en-CA" dirty="0">
                <a:cs typeface="+mn-cs"/>
              </a:rPr>
              <a:t> over what happens to info about me</a:t>
            </a:r>
          </a:p>
          <a:p>
            <a:pPr marL="744538" indent="-342900">
              <a:buClr>
                <a:srgbClr val="C00000"/>
              </a:buClr>
              <a:buFont typeface="Arial" panose="020B0604020202020204" pitchFamily="34" charset="0"/>
              <a:buChar char="•"/>
            </a:pPr>
            <a:r>
              <a:rPr lang="en-CA" sz="2000" dirty="0">
                <a:solidFill>
                  <a:srgbClr val="C00000"/>
                </a:solidFill>
                <a:cs typeface="+mn-cs"/>
              </a:rPr>
              <a:t>Security</a:t>
            </a:r>
            <a:r>
              <a:rPr lang="en-CA" sz="2000" dirty="0">
                <a:cs typeface="+mn-cs"/>
              </a:rPr>
              <a:t> = </a:t>
            </a:r>
            <a:r>
              <a:rPr lang="en-CA" sz="2000" i="1" dirty="0">
                <a:cs typeface="+mn-cs"/>
              </a:rPr>
              <a:t>protecting</a:t>
            </a:r>
            <a:r>
              <a:rPr lang="en-CA" sz="2000" dirty="0">
                <a:cs typeface="+mn-cs"/>
              </a:rPr>
              <a:t> the information</a:t>
            </a:r>
          </a:p>
          <a:p>
            <a:pPr marL="744538" indent="-342900">
              <a:buClr>
                <a:srgbClr val="C00000"/>
              </a:buClr>
              <a:buFont typeface="Arial" panose="020B0604020202020204" pitchFamily="34" charset="0"/>
              <a:buChar char="•"/>
            </a:pPr>
            <a:r>
              <a:rPr lang="en-CA" sz="2000" dirty="0">
                <a:cs typeface="+mn-cs"/>
              </a:rPr>
              <a:t>Security is integral to privacy.  Privacy legislation specifically requires methods of protection must include physical, organizational and technological measures </a:t>
            </a:r>
          </a:p>
          <a:p>
            <a:pPr marL="401638"/>
            <a:endParaRPr lang="en-CA" sz="2000" dirty="0">
              <a:cs typeface="+mn-cs"/>
            </a:endParaRPr>
          </a:p>
          <a:p>
            <a:pPr marL="401638"/>
            <a:endParaRPr lang="en-CA" sz="2000" dirty="0">
              <a:cs typeface="+mn-cs"/>
            </a:endParaRPr>
          </a:p>
          <a:p>
            <a:endParaRPr lang="en-CA" dirty="0"/>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22</a:t>
            </a:fld>
            <a:endParaRPr lang="en-US" alt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56" y="3356992"/>
            <a:ext cx="4116331" cy="3457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87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7992888" cy="757130"/>
          </a:xfrm>
        </p:spPr>
        <p:txBody>
          <a:bodyPr>
            <a:noAutofit/>
          </a:bodyPr>
          <a:lstStyle/>
          <a:p>
            <a:r>
              <a:rPr lang="en-CA" dirty="0"/>
              <a:t>Privacy legislation</a:t>
            </a:r>
            <a:br>
              <a:rPr lang="en-CA" dirty="0"/>
            </a:br>
            <a:r>
              <a:rPr lang="en-CA" dirty="0"/>
              <a:t> fundamentals</a:t>
            </a:r>
          </a:p>
        </p:txBody>
      </p:sp>
      <p:sp>
        <p:nvSpPr>
          <p:cNvPr id="6" name="Slide Number Placeholder 5"/>
          <p:cNvSpPr>
            <a:spLocks noGrp="1"/>
          </p:cNvSpPr>
          <p:nvPr>
            <p:ph type="sldNum" sz="quarter" idx="12"/>
          </p:nvPr>
        </p:nvSpPr>
        <p:spPr/>
        <p:txBody>
          <a:bodyPr/>
          <a:lstStyle/>
          <a:p>
            <a:fld id="{EA654477-0775-4DBF-9113-161E90A7631F}" type="slidenum">
              <a:rPr lang="en-US" altLang="en-US" smtClean="0"/>
              <a:pPr/>
              <a:t>23</a:t>
            </a:fld>
            <a:endParaRPr lang="en-US" altLang="en-US" dirty="0"/>
          </a:p>
        </p:txBody>
      </p:sp>
      <p:sp>
        <p:nvSpPr>
          <p:cNvPr id="3" name="Content Placeholder 2"/>
          <p:cNvSpPr>
            <a:spLocks noGrp="1"/>
          </p:cNvSpPr>
          <p:nvPr>
            <p:ph idx="1"/>
          </p:nvPr>
        </p:nvSpPr>
        <p:spPr>
          <a:xfrm>
            <a:off x="539552" y="1628800"/>
            <a:ext cx="7620000" cy="4661595"/>
          </a:xfrm>
        </p:spPr>
        <p:txBody>
          <a:bodyPr anchor="ctr"/>
          <a:lstStyle/>
          <a:p>
            <a:pPr marL="342900" indent="-342900">
              <a:spcBef>
                <a:spcPts val="1200"/>
              </a:spcBef>
              <a:spcAft>
                <a:spcPts val="1200"/>
              </a:spcAft>
              <a:buFont typeface="Arial" panose="020B0604020202020204" pitchFamily="34" charset="0"/>
              <a:buChar char="•"/>
            </a:pPr>
            <a:endParaRPr lang="en-CA" dirty="0"/>
          </a:p>
          <a:p>
            <a:pPr marL="342900" lvl="0" indent="-342900">
              <a:spcBef>
                <a:spcPts val="1200"/>
              </a:spcBef>
              <a:spcAft>
                <a:spcPts val="1200"/>
              </a:spcAft>
              <a:buClr>
                <a:srgbClr val="C00000"/>
              </a:buClr>
              <a:buFont typeface="Arial" panose="020B0604020202020204" pitchFamily="34" charset="0"/>
              <a:buChar char="•"/>
            </a:pPr>
            <a:r>
              <a:rPr lang="en-CA" sz="2400" dirty="0"/>
              <a:t>Personal information (PI) = any information related to an identifiable individual</a:t>
            </a:r>
          </a:p>
          <a:p>
            <a:pPr marL="914400" lvl="2" indent="0">
              <a:spcBef>
                <a:spcPts val="1200"/>
              </a:spcBef>
              <a:spcAft>
                <a:spcPts val="1200"/>
              </a:spcAft>
              <a:buClr>
                <a:srgbClr val="C00000"/>
              </a:buClr>
              <a:buNone/>
            </a:pPr>
            <a:r>
              <a:rPr lang="en-CA" sz="2400" i="1" dirty="0"/>
              <a:t>Any information that can be used to distinguish or that is linked to the individual</a:t>
            </a:r>
          </a:p>
          <a:p>
            <a:pPr marL="342900" indent="-342900">
              <a:spcBef>
                <a:spcPts val="1200"/>
              </a:spcBef>
              <a:spcAft>
                <a:spcPts val="1200"/>
              </a:spcAft>
              <a:buClr>
                <a:srgbClr val="C00000"/>
              </a:buClr>
              <a:buFont typeface="Arial" panose="020B0604020202020204" pitchFamily="34" charset="0"/>
              <a:buChar char="•"/>
            </a:pPr>
            <a:r>
              <a:rPr lang="en-CA" sz="2400" dirty="0"/>
              <a:t>Private sector privacy legislation applies where an organization collects, uses or discloses PI the course of commercial activities</a:t>
            </a:r>
          </a:p>
          <a:p>
            <a:endParaRPr lang="en-CA" dirty="0"/>
          </a:p>
          <a:p>
            <a:endParaRPr lang="en-CA"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059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48680"/>
            <a:ext cx="9036174" cy="672831"/>
          </a:xfrm>
        </p:spPr>
        <p:txBody>
          <a:bodyPr>
            <a:noAutofit/>
          </a:bodyPr>
          <a:lstStyle/>
          <a:p>
            <a:pPr lvl="0"/>
            <a:r>
              <a:rPr lang="en-CA" dirty="0">
                <a:solidFill>
                  <a:srgbClr val="D1282E"/>
                </a:solidFill>
              </a:rPr>
              <a:t>Privacy legislation</a:t>
            </a:r>
            <a:br>
              <a:rPr lang="en-CA" dirty="0">
                <a:solidFill>
                  <a:srgbClr val="D1282E"/>
                </a:solidFill>
              </a:rPr>
            </a:br>
            <a:r>
              <a:rPr lang="en-CA" dirty="0" smtClean="0">
                <a:solidFill>
                  <a:srgbClr val="D1282E"/>
                </a:solidFill>
              </a:rPr>
              <a:t>fundamentals</a:t>
            </a:r>
            <a:endParaRPr lang="en-CA" dirty="0"/>
          </a:p>
        </p:txBody>
      </p:sp>
      <p:sp>
        <p:nvSpPr>
          <p:cNvPr id="3" name="Content Placeholder 2"/>
          <p:cNvSpPr>
            <a:spLocks noGrp="1"/>
          </p:cNvSpPr>
          <p:nvPr>
            <p:ph idx="1"/>
          </p:nvPr>
        </p:nvSpPr>
        <p:spPr/>
        <p:txBody>
          <a:bodyPr/>
          <a:lstStyle/>
          <a:p>
            <a:pPr marL="801688" lvl="1" indent="-457200">
              <a:buFont typeface="+mj-lt"/>
              <a:buAutoNum type="arabicPeriod"/>
            </a:pPr>
            <a:endParaRPr lang="en-CA" dirty="0"/>
          </a:p>
          <a:p>
            <a:endParaRPr lang="en-CA"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a:xfrm rot="16200000">
            <a:off x="8232702" y="5920522"/>
            <a:ext cx="1315721" cy="365125"/>
          </a:xfrm>
        </p:spPr>
        <p:txBody>
          <a:bodyPr/>
          <a:lstStyle/>
          <a:p>
            <a:fld id="{EA654477-0775-4DBF-9113-161E90A7631F}" type="slidenum">
              <a:rPr lang="en-US" altLang="en-US" smtClean="0"/>
              <a:pPr/>
              <a:t>24</a:t>
            </a:fld>
            <a:endParaRPr lang="en-US" altLang="en-US" dirty="0"/>
          </a:p>
        </p:txBody>
      </p:sp>
      <p:graphicFrame>
        <p:nvGraphicFramePr>
          <p:cNvPr id="7" name="Diagram 6"/>
          <p:cNvGraphicFramePr/>
          <p:nvPr>
            <p:extLst>
              <p:ext uri="{D42A27DB-BD31-4B8C-83A1-F6EECF244321}">
                <p14:modId xmlns:p14="http://schemas.microsoft.com/office/powerpoint/2010/main" val="1246279099"/>
              </p:ext>
            </p:extLst>
          </p:nvPr>
        </p:nvGraphicFramePr>
        <p:xfrm>
          <a:off x="0" y="1196752"/>
          <a:ext cx="8856984" cy="5546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3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424936" cy="757130"/>
          </a:xfrm>
        </p:spPr>
        <p:txBody>
          <a:bodyPr>
            <a:noAutofit/>
          </a:bodyPr>
          <a:lstStyle/>
          <a:p>
            <a:r>
              <a:rPr lang="en-CA" sz="2800" dirty="0"/>
              <a:t>Privacy lens on</a:t>
            </a:r>
            <a:br>
              <a:rPr lang="en-CA" sz="2800" dirty="0"/>
            </a:br>
            <a:r>
              <a:rPr lang="en-CA" sz="2800" dirty="0"/>
              <a:t>connected cars</a:t>
            </a:r>
          </a:p>
        </p:txBody>
      </p:sp>
      <p:sp>
        <p:nvSpPr>
          <p:cNvPr id="3" name="Content Placeholder 2"/>
          <p:cNvSpPr>
            <a:spLocks noGrp="1"/>
          </p:cNvSpPr>
          <p:nvPr>
            <p:ph idx="1"/>
          </p:nvPr>
        </p:nvSpPr>
        <p:spPr>
          <a:xfrm>
            <a:off x="457200" y="1752600"/>
            <a:ext cx="8147248" cy="4373563"/>
          </a:xfrm>
        </p:spPr>
        <p:txBody>
          <a:bodyPr>
            <a:normAutofit/>
          </a:bodyPr>
          <a:lstStyle/>
          <a:p>
            <a:pPr marL="342900" indent="-342900">
              <a:spcBef>
                <a:spcPts val="1200"/>
              </a:spcBef>
              <a:buFont typeface="Arial" panose="020B0604020202020204" pitchFamily="34" charset="0"/>
              <a:buChar char="•"/>
            </a:pPr>
            <a:r>
              <a:rPr lang="en-CA" sz="2400" b="0" dirty="0"/>
              <a:t>car as a zone of privacy (extension of home)</a:t>
            </a:r>
          </a:p>
          <a:p>
            <a:pPr marL="342900" indent="-342900">
              <a:spcBef>
                <a:spcPts val="1200"/>
              </a:spcBef>
              <a:buFont typeface="Arial" panose="020B0604020202020204" pitchFamily="34" charset="0"/>
              <a:buChar char="•"/>
            </a:pPr>
            <a:r>
              <a:rPr lang="en-CA" sz="2400" b="0" dirty="0"/>
              <a:t>privacy is about choice - but every car is equipped</a:t>
            </a:r>
          </a:p>
          <a:p>
            <a:pPr marL="342900" indent="-342900">
              <a:spcBef>
                <a:spcPts val="1200"/>
              </a:spcBef>
              <a:buFont typeface="Arial" panose="020B0604020202020204" pitchFamily="34" charset="0"/>
              <a:buChar char="•"/>
            </a:pPr>
            <a:r>
              <a:rPr lang="en-CA" sz="2400" b="0" dirty="0"/>
              <a:t>data can be linked to the vehicle owner/user - can be used not only to improve safety, systems and features, but also to track and profile customers for targeted marketing purposes</a:t>
            </a:r>
          </a:p>
          <a:p>
            <a:pPr marL="342900" indent="-342900">
              <a:spcBef>
                <a:spcPts val="1200"/>
              </a:spcBef>
              <a:buFont typeface="Arial" panose="020B0604020202020204" pitchFamily="34" charset="0"/>
              <a:buChar char="•"/>
            </a:pPr>
            <a:r>
              <a:rPr lang="en-CA" sz="2400" b="0" dirty="0"/>
              <a:t>data from telematics and infotainment systems can reveal personal lifestyle, habits and preferences</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25</a:t>
            </a:fld>
            <a:endParaRPr lang="en-US" alt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834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2" y="127848"/>
            <a:ext cx="7812037" cy="757130"/>
          </a:xfrm>
        </p:spPr>
        <p:txBody>
          <a:bodyPr>
            <a:noAutofit/>
          </a:bodyPr>
          <a:lstStyle/>
          <a:p>
            <a:r>
              <a:rPr lang="en-CA" sz="2800" dirty="0"/>
              <a:t/>
            </a:r>
            <a:br>
              <a:rPr lang="en-CA" sz="2800" dirty="0"/>
            </a:br>
            <a:r>
              <a:rPr lang="en-CA" sz="2800" dirty="0"/>
              <a:t/>
            </a:r>
            <a:br>
              <a:rPr lang="en-CA" sz="2800" dirty="0"/>
            </a:br>
            <a:r>
              <a:rPr lang="en-CA" sz="2800" dirty="0"/>
              <a:t>Privacy lens on </a:t>
            </a:r>
            <a:br>
              <a:rPr lang="en-CA" sz="2800" dirty="0"/>
            </a:br>
            <a:r>
              <a:rPr lang="en-CA" sz="2800" dirty="0"/>
              <a:t>connected cars</a:t>
            </a:r>
          </a:p>
        </p:txBody>
      </p:sp>
      <p:sp>
        <p:nvSpPr>
          <p:cNvPr id="3" name="Content Placeholder 2"/>
          <p:cNvSpPr>
            <a:spLocks noGrp="1"/>
          </p:cNvSpPr>
          <p:nvPr>
            <p:ph idx="1"/>
          </p:nvPr>
        </p:nvSpPr>
        <p:spPr>
          <a:xfrm>
            <a:off x="456380" y="1645498"/>
            <a:ext cx="7620000" cy="4857403"/>
          </a:xfrm>
        </p:spPr>
        <p:txBody>
          <a:bodyPr/>
          <a:lstStyle/>
          <a:p>
            <a:pPr>
              <a:spcBef>
                <a:spcPts val="600"/>
              </a:spcBef>
              <a:spcAft>
                <a:spcPts val="1200"/>
              </a:spcAft>
            </a:pPr>
            <a:r>
              <a:rPr lang="en-CA" sz="2000" dirty="0"/>
              <a:t>Transparency</a:t>
            </a:r>
            <a:r>
              <a:rPr lang="en-CA" sz="2000" b="0" dirty="0"/>
              <a:t> – providing people with a basic understanding on how their personal information will be used in order to gain informed consent</a:t>
            </a:r>
          </a:p>
          <a:p>
            <a:pPr>
              <a:spcBef>
                <a:spcPts val="600"/>
              </a:spcBef>
              <a:spcAft>
                <a:spcPts val="1200"/>
              </a:spcAft>
            </a:pPr>
            <a:r>
              <a:rPr lang="en-CA" sz="2000" dirty="0"/>
              <a:t>Limiting use plus consent </a:t>
            </a:r>
            <a:r>
              <a:rPr lang="en-CA" sz="2000" b="0" dirty="0"/>
              <a:t>– the use of that information only for the declared purpose for which it was initially collected, or purposes consistent with that use</a:t>
            </a:r>
          </a:p>
          <a:p>
            <a:pPr>
              <a:spcBef>
                <a:spcPts val="600"/>
              </a:spcBef>
              <a:spcAft>
                <a:spcPts val="1200"/>
              </a:spcAft>
            </a:pPr>
            <a:r>
              <a:rPr lang="en-CA" sz="2000" dirty="0"/>
              <a:t>Minimization</a:t>
            </a:r>
            <a:r>
              <a:rPr lang="en-CA" sz="2000" b="0" dirty="0"/>
              <a:t> – limiting the personal information collected to what is directly relevant and necessary to accomplish the declared purpose and the discarding of the data once the original purpose has been served</a:t>
            </a:r>
          </a:p>
          <a:p>
            <a:pPr>
              <a:spcBef>
                <a:spcPts val="600"/>
              </a:spcBef>
              <a:spcAft>
                <a:spcPts val="1200"/>
              </a:spcAft>
            </a:pPr>
            <a:r>
              <a:rPr lang="en-CA" sz="2000" dirty="0"/>
              <a:t>Appropriate use </a:t>
            </a:r>
            <a:r>
              <a:rPr lang="en-CA" b="0" dirty="0">
                <a:solidFill>
                  <a:srgbClr val="000000"/>
                </a:solidFill>
              </a:rPr>
              <a:t>– </a:t>
            </a:r>
            <a:r>
              <a:rPr lang="en-CA" b="0" dirty="0"/>
              <a:t>a</a:t>
            </a:r>
            <a:r>
              <a:rPr lang="en-CA" sz="2000" b="0" dirty="0"/>
              <a:t>n organization may collect, use or disclose personal information only for purposes that a reasonable person would consider are appropriate in the circumstances </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26</a:t>
            </a:fld>
            <a:endParaRPr lang="en-US" alt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890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420888"/>
            <a:ext cx="5791200" cy="1371600"/>
          </a:xfrm>
        </p:spPr>
        <p:txBody>
          <a:bodyPr>
            <a:normAutofit/>
          </a:bodyPr>
          <a:lstStyle/>
          <a:p>
            <a:r>
              <a:rPr lang="en-CA" dirty="0"/>
              <a:t>The Connected Car Ecosystem</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27</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005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57" b="1227"/>
          <a:stretch/>
        </p:blipFill>
        <p:spPr bwMode="auto">
          <a:xfrm>
            <a:off x="346984" y="1772816"/>
            <a:ext cx="8607403" cy="495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A654477-0775-4DBF-9113-161E90A7631F}" type="slidenum">
              <a:rPr lang="en-US" altLang="en-US" smtClean="0"/>
              <a:pPr/>
              <a:t>28</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67544" y="33845"/>
            <a:ext cx="5987008" cy="1371600"/>
          </a:xfrm>
        </p:spPr>
        <p:txBody>
          <a:bodyPr>
            <a:normAutofit fontScale="90000"/>
          </a:bodyPr>
          <a:lstStyle/>
          <a:p>
            <a:r>
              <a:rPr lang="en-CA" dirty="0"/>
              <a:t>Connected car is part of technology suite</a:t>
            </a:r>
            <a:endParaRPr lang="en-US" dirty="0"/>
          </a:p>
        </p:txBody>
      </p:sp>
      <p:sp>
        <p:nvSpPr>
          <p:cNvPr id="6" name="Oval 5"/>
          <p:cNvSpPr/>
          <p:nvPr/>
        </p:nvSpPr>
        <p:spPr>
          <a:xfrm rot="5400000">
            <a:off x="-602909" y="2149220"/>
            <a:ext cx="3686063" cy="21901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rot="5400000">
            <a:off x="6421315" y="2083743"/>
            <a:ext cx="2664294" cy="189842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353416" y="6309320"/>
            <a:ext cx="6120680" cy="261610"/>
          </a:xfrm>
          <a:prstGeom prst="rect">
            <a:avLst/>
          </a:prstGeom>
          <a:noFill/>
        </p:spPr>
        <p:txBody>
          <a:bodyPr wrap="square" rtlCol="0">
            <a:spAutoFit/>
          </a:bodyPr>
          <a:lstStyle/>
          <a:p>
            <a:pPr algn="r"/>
            <a:r>
              <a:rPr lang="en-CA" sz="1100" b="1" dirty="0">
                <a:solidFill>
                  <a:schemeClr val="bg1">
                    <a:lumMod val="65000"/>
                  </a:schemeClr>
                </a:solidFill>
              </a:rPr>
              <a:t>Source:  </a:t>
            </a:r>
            <a:r>
              <a:rPr lang="en-CA" sz="1100" b="1" i="1" dirty="0">
                <a:solidFill>
                  <a:schemeClr val="bg1">
                    <a:lumMod val="65000"/>
                  </a:schemeClr>
                </a:solidFill>
              </a:rPr>
              <a:t>Ernst &amp; Young</a:t>
            </a:r>
            <a:endParaRPr lang="en-US" sz="1100" b="1" dirty="0">
              <a:solidFill>
                <a:schemeClr val="bg1">
                  <a:lumMod val="65000"/>
                </a:schemeClr>
              </a:solidFill>
            </a:endParaRPr>
          </a:p>
        </p:txBody>
      </p:sp>
    </p:spTree>
    <p:extLst>
      <p:ext uri="{BB962C8B-B14F-4D97-AF65-F5344CB8AC3E}">
        <p14:creationId xmlns:p14="http://schemas.microsoft.com/office/powerpoint/2010/main" val="40069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29</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11302" y="305640"/>
            <a:ext cx="7931224" cy="828010"/>
          </a:xfrm>
          <a:prstGeom prst="rect">
            <a:avLst/>
          </a:prstGeom>
        </p:spPr>
        <p:txBody>
          <a:bodyP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dirty="0"/>
              <a:t>COMMERCIAL </a:t>
            </a:r>
            <a:endParaRPr lang="en-US" dirty="0" smtClean="0"/>
          </a:p>
          <a:p>
            <a:pPr fontAlgn="auto">
              <a:spcAft>
                <a:spcPts val="0"/>
              </a:spcAft>
            </a:pPr>
            <a:r>
              <a:rPr lang="en-US" dirty="0" smtClean="0"/>
              <a:t>AGREEMENTS </a:t>
            </a:r>
            <a:endParaRPr lang="en-CA" dirty="0"/>
          </a:p>
        </p:txBody>
      </p:sp>
      <p:sp>
        <p:nvSpPr>
          <p:cNvPr id="6" name="Content Placeholder 2"/>
          <p:cNvSpPr txBox="1">
            <a:spLocks/>
          </p:cNvSpPr>
          <p:nvPr/>
        </p:nvSpPr>
        <p:spPr>
          <a:xfrm>
            <a:off x="395536" y="1844824"/>
            <a:ext cx="8064896" cy="4680520"/>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b="0" dirty="0"/>
              <a:t>Until a post-driver/owner ecosystem takes form, stakeholders (such as manufacturers, dealers, software developers, etc.) can try to address unresolved issues through commercial agreements to minimize risk as regulatory progress in Canada is lagging</a:t>
            </a:r>
          </a:p>
          <a:p>
            <a:pPr marL="342900" indent="-342900" fontAlgn="auto">
              <a:buClr>
                <a:srgbClr val="C00000"/>
              </a:buClr>
              <a:buFont typeface="Arial" panose="020B0604020202020204" pitchFamily="34" charset="0"/>
              <a:buChar char="•"/>
            </a:pPr>
            <a:r>
              <a:rPr lang="en-US" dirty="0"/>
              <a:t>Things to consider in commercial agreements are:</a:t>
            </a:r>
          </a:p>
          <a:p>
            <a:pPr marL="800100" lvl="1" indent="-342900" fontAlgn="auto">
              <a:spcAft>
                <a:spcPts val="0"/>
              </a:spcAft>
              <a:buFont typeface="Courier New" panose="02070309020205020404" pitchFamily="49" charset="0"/>
              <a:buChar char="o"/>
            </a:pPr>
            <a:r>
              <a:rPr lang="en-US" sz="1800" dirty="0"/>
              <a:t>Expressly addressing ownership over data (as between consumers/manufacturers/service providers/other stakeholders – particularly in multi-user and multi-ownership scenarios)</a:t>
            </a:r>
            <a:br>
              <a:rPr lang="en-US" sz="1800" dirty="0"/>
            </a:br>
            <a:endParaRPr lang="en-US" sz="1800" dirty="0"/>
          </a:p>
          <a:p>
            <a:pPr marL="800100" lvl="1" indent="-342900" fontAlgn="auto">
              <a:spcAft>
                <a:spcPts val="0"/>
              </a:spcAft>
              <a:buFont typeface="Courier New" panose="02070309020205020404" pitchFamily="49" charset="0"/>
              <a:buChar char="o"/>
            </a:pPr>
            <a:r>
              <a:rPr lang="en-US" sz="1800" dirty="0"/>
              <a:t>Establishing clear parameters for the scope of information to be collected, the permitted use of same, the possible ancillary uses that may arise (e.g., will collector have right to license data out to 3Ps, develop collateral products/services, how will competition be impacted?)</a:t>
            </a:r>
            <a:r>
              <a:rPr lang="en-US" sz="1600" dirty="0"/>
              <a:t/>
            </a:r>
            <a:br>
              <a:rPr lang="en-US" sz="1600" dirty="0"/>
            </a:br>
            <a:endParaRPr lang="en-US" sz="1600" dirty="0"/>
          </a:p>
          <a:p>
            <a:pPr marL="342900" indent="-342900" fontAlgn="auto">
              <a:buFont typeface="Wingdings" panose="05000000000000000000" pitchFamily="2" charset="2"/>
              <a:buChar char="Ø"/>
            </a:pPr>
            <a:endParaRPr lang="en-US" b="0" dirty="0"/>
          </a:p>
        </p:txBody>
      </p:sp>
    </p:spTree>
    <p:extLst>
      <p:ext uri="{BB962C8B-B14F-4D97-AF65-F5344CB8AC3E}">
        <p14:creationId xmlns:p14="http://schemas.microsoft.com/office/powerpoint/2010/main" val="367668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3</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79512" y="73912"/>
            <a:ext cx="6336704" cy="1371600"/>
          </a:xfrm>
        </p:spPr>
        <p:txBody>
          <a:bodyPr>
            <a:normAutofit fontScale="90000"/>
          </a:bodyPr>
          <a:lstStyle/>
          <a:p>
            <a:r>
              <a:rPr lang="en-CA" dirty="0"/>
              <a:t>Why technology matters to automakers</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6126"/>
          <a:stretch/>
        </p:blipFill>
        <p:spPr bwMode="auto">
          <a:xfrm>
            <a:off x="179512" y="1613491"/>
            <a:ext cx="8352928" cy="52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948264" y="3429000"/>
            <a:ext cx="1584176"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4366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30</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76401" y="174807"/>
            <a:ext cx="7931224" cy="828010"/>
          </a:xfrm>
          <a:prstGeom prst="rect">
            <a:avLst/>
          </a:prstGeom>
        </p:spPr>
        <p:txBody>
          <a:bodyP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CA" dirty="0" err="1" smtClean="0"/>
              <a:t>CommERCIAL</a:t>
            </a:r>
            <a:endParaRPr lang="en-CA" dirty="0" smtClean="0"/>
          </a:p>
          <a:p>
            <a:pPr fontAlgn="auto">
              <a:spcAft>
                <a:spcPts val="0"/>
              </a:spcAft>
            </a:pPr>
            <a:r>
              <a:rPr lang="en-CA" dirty="0" smtClean="0"/>
              <a:t>AGREEMENTS</a:t>
            </a:r>
            <a:endParaRPr lang="en-CA" dirty="0"/>
          </a:p>
        </p:txBody>
      </p:sp>
      <p:sp>
        <p:nvSpPr>
          <p:cNvPr id="7" name="Content Placeholder 2"/>
          <p:cNvSpPr txBox="1">
            <a:spLocks/>
          </p:cNvSpPr>
          <p:nvPr/>
        </p:nvSpPr>
        <p:spPr>
          <a:xfrm>
            <a:off x="457200" y="1340768"/>
            <a:ext cx="7620000" cy="4785395"/>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sz="1600" dirty="0"/>
              <a:t>Cont’d</a:t>
            </a:r>
          </a:p>
          <a:p>
            <a:pPr marL="800100" lvl="1" indent="-342900" fontAlgn="auto">
              <a:spcAft>
                <a:spcPts val="0"/>
              </a:spcAft>
              <a:buFont typeface="Courier New" panose="02070309020205020404" pitchFamily="49" charset="0"/>
              <a:buChar char="o"/>
            </a:pPr>
            <a:r>
              <a:rPr lang="en-US" sz="1600" dirty="0"/>
              <a:t>Apportioning liability where data handled jointly (i.e., who is at fault when one actor in a “chain” of data sharing/processing mishandles data or breaches privacy legislation);</a:t>
            </a:r>
          </a:p>
          <a:p>
            <a:pPr marL="800100" lvl="1" indent="-342900" fontAlgn="auto">
              <a:spcAft>
                <a:spcPts val="0"/>
              </a:spcAft>
              <a:buFont typeface="Courier New" panose="02070309020205020404" pitchFamily="49" charset="0"/>
              <a:buChar char="o"/>
            </a:pPr>
            <a:endParaRPr lang="en-US" sz="1600" dirty="0"/>
          </a:p>
          <a:p>
            <a:pPr marL="800100" lvl="1" indent="-342900" fontAlgn="auto">
              <a:spcAft>
                <a:spcPts val="0"/>
              </a:spcAft>
              <a:buFont typeface="Courier New" panose="02070309020205020404" pitchFamily="49" charset="0"/>
              <a:buChar char="o"/>
            </a:pPr>
            <a:r>
              <a:rPr lang="en-US" sz="1600" dirty="0"/>
              <a:t>Indemnities, damages, remedies</a:t>
            </a:r>
          </a:p>
          <a:p>
            <a:pPr marL="800100" lvl="1" indent="-342900" fontAlgn="auto">
              <a:spcAft>
                <a:spcPts val="0"/>
              </a:spcAft>
              <a:buFont typeface="Courier New" panose="02070309020205020404" pitchFamily="49" charset="0"/>
              <a:buChar char="o"/>
            </a:pPr>
            <a:endParaRPr lang="en-US" sz="1600" dirty="0"/>
          </a:p>
          <a:p>
            <a:pPr marL="800100" lvl="1" indent="-342900" fontAlgn="auto">
              <a:spcAft>
                <a:spcPts val="0"/>
              </a:spcAft>
              <a:buFont typeface="Courier New" panose="02070309020205020404" pitchFamily="49" charset="0"/>
              <a:buChar char="o"/>
            </a:pPr>
            <a:r>
              <a:rPr lang="en-US" sz="1600" dirty="0"/>
              <a:t>Allocating risk/liability as between manufacturer, software developer, dealer/servicer for data/software defects? (e.g., costs associated with software flaw resulting in corrupted or inaccurate data relied on for servicing)</a:t>
            </a:r>
            <a:br>
              <a:rPr lang="en-US" sz="1600" dirty="0"/>
            </a:br>
            <a:endParaRPr lang="en-US" sz="1600" dirty="0"/>
          </a:p>
          <a:p>
            <a:pPr marL="800100" lvl="1" indent="-342900" fontAlgn="auto">
              <a:spcAft>
                <a:spcPts val="0"/>
              </a:spcAft>
              <a:buFont typeface="Courier New" panose="02070309020205020404" pitchFamily="49" charset="0"/>
              <a:buChar char="o"/>
            </a:pPr>
            <a:r>
              <a:rPr lang="en-US" sz="1600" dirty="0"/>
              <a:t>Addressing potential consumer/user or servicer misuse of software or data (e.g., ensuring contracts now account for potential jail-breaking or unwanted digital/software modifications; e.g., ensuring data shared with independent service providers is handled appropriately and only used as permitted); </a:t>
            </a:r>
            <a:br>
              <a:rPr lang="en-US" sz="1600" dirty="0"/>
            </a:br>
            <a:endParaRPr lang="en-US" sz="1600" dirty="0"/>
          </a:p>
        </p:txBody>
      </p:sp>
    </p:spTree>
    <p:extLst>
      <p:ext uri="{BB962C8B-B14F-4D97-AF65-F5344CB8AC3E}">
        <p14:creationId xmlns:p14="http://schemas.microsoft.com/office/powerpoint/2010/main" val="2626913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6870"/>
            <a:ext cx="6480720" cy="1371600"/>
          </a:xfrm>
        </p:spPr>
        <p:txBody>
          <a:bodyPr>
            <a:noAutofit/>
          </a:bodyPr>
          <a:lstStyle/>
          <a:p>
            <a:r>
              <a:rPr lang="en-CA" dirty="0"/>
              <a:t>Tackling connected car challenges</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31</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6394539"/>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TrustPoint Innovation</a:t>
            </a:r>
            <a:endParaRPr lang="en-US" sz="1100" b="1" dirty="0">
              <a:solidFill>
                <a:schemeClr val="bg1">
                  <a:lumMod val="65000"/>
                </a:schemeClr>
              </a:solidFill>
            </a:endParaRPr>
          </a:p>
        </p:txBody>
      </p:sp>
      <p:cxnSp>
        <p:nvCxnSpPr>
          <p:cNvPr id="4" name="Straight Connector 3"/>
          <p:cNvCxnSpPr/>
          <p:nvPr/>
        </p:nvCxnSpPr>
        <p:spPr>
          <a:xfrm flipH="1">
            <a:off x="2123728" y="4293096"/>
            <a:ext cx="288032" cy="57606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624" y="734152"/>
            <a:ext cx="11326813"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32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32</a:t>
            </a:fld>
            <a:endParaRPr lang="en-US" alt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a:spLocks noGrp="1"/>
          </p:cNvSpPr>
          <p:nvPr>
            <p:ph idx="1"/>
          </p:nvPr>
        </p:nvSpPr>
        <p:spPr>
          <a:xfrm>
            <a:off x="468870" y="1340768"/>
            <a:ext cx="7776864" cy="4923097"/>
          </a:xfrm>
        </p:spPr>
        <p:txBody>
          <a:bodyPr/>
          <a:lstStyle/>
          <a:p>
            <a:pPr marL="342900" lvl="0" indent="-342900">
              <a:buClr>
                <a:srgbClr val="C00000"/>
              </a:buClr>
              <a:buFont typeface="Arial" panose="020B0604020202020204" pitchFamily="34" charset="0"/>
              <a:buChar char="•"/>
            </a:pPr>
            <a:r>
              <a:rPr lang="en-US" i="1" dirty="0">
                <a:solidFill>
                  <a:srgbClr val="C00000"/>
                </a:solidFill>
              </a:rPr>
              <a:t>Whose Data Is It, Anyway? </a:t>
            </a:r>
            <a:r>
              <a:rPr lang="en-US" b="0" dirty="0"/>
              <a:t>Data ownership is an issue that remains in flux with multiple stakeholders having potential claims:</a:t>
            </a:r>
          </a:p>
          <a:p>
            <a:pPr marL="800100" lvl="1" indent="-342900">
              <a:buFont typeface="Courier New" panose="02070309020205020404" pitchFamily="49" charset="0"/>
              <a:buChar char="o"/>
            </a:pPr>
            <a:r>
              <a:rPr lang="en-US" dirty="0"/>
              <a:t>manufacturers </a:t>
            </a:r>
          </a:p>
          <a:p>
            <a:pPr marL="800100" lvl="1" indent="-342900">
              <a:buFont typeface="Courier New" panose="02070309020205020404" pitchFamily="49" charset="0"/>
              <a:buChar char="o"/>
            </a:pPr>
            <a:r>
              <a:rPr lang="en-US" dirty="0"/>
              <a:t>dealers </a:t>
            </a:r>
          </a:p>
          <a:p>
            <a:pPr marL="800100" lvl="1" indent="-342900">
              <a:buFont typeface="Courier New" panose="02070309020205020404" pitchFamily="49" charset="0"/>
              <a:buChar char="o"/>
            </a:pPr>
            <a:r>
              <a:rPr lang="en-US" dirty="0"/>
              <a:t>servicers</a:t>
            </a:r>
          </a:p>
          <a:p>
            <a:pPr marL="800100" lvl="1" indent="-342900">
              <a:buFont typeface="Courier New" panose="02070309020205020404" pitchFamily="49" charset="0"/>
              <a:buChar char="o"/>
            </a:pPr>
            <a:r>
              <a:rPr lang="en-US" dirty="0"/>
              <a:t>insurers </a:t>
            </a:r>
          </a:p>
          <a:p>
            <a:pPr marL="800100" lvl="1" indent="-342900">
              <a:buFont typeface="Courier New" panose="02070309020205020404" pitchFamily="49" charset="0"/>
              <a:buChar char="o"/>
            </a:pPr>
            <a:r>
              <a:rPr lang="en-US" dirty="0"/>
              <a:t>app developers </a:t>
            </a:r>
          </a:p>
          <a:p>
            <a:pPr marL="800100" lvl="1" indent="-342900">
              <a:buFont typeface="Courier New" panose="02070309020205020404" pitchFamily="49" charset="0"/>
              <a:buChar char="o"/>
            </a:pPr>
            <a:r>
              <a:rPr lang="en-US" dirty="0"/>
              <a:t>wireless carriers </a:t>
            </a:r>
          </a:p>
          <a:p>
            <a:pPr marL="800100" lvl="1" indent="-342900">
              <a:buFont typeface="Courier New" panose="02070309020205020404" pitchFamily="49" charset="0"/>
              <a:buChar char="o"/>
            </a:pPr>
            <a:r>
              <a:rPr lang="en-US" dirty="0"/>
              <a:t>Rental/car share/passenger fleet companies</a:t>
            </a:r>
          </a:p>
          <a:p>
            <a:pPr marL="1485900" lvl="2" indent="-342900"/>
            <a:endParaRPr lang="en-US" sz="1200" dirty="0"/>
          </a:p>
          <a:p>
            <a:pPr marL="342900" indent="-342900">
              <a:buClr>
                <a:srgbClr val="C00000"/>
              </a:buClr>
              <a:buFont typeface="Arial" panose="020B0604020202020204" pitchFamily="34" charset="0"/>
              <a:buChar char="•"/>
            </a:pPr>
            <a:r>
              <a:rPr lang="en-US" b="0" dirty="0"/>
              <a:t>Some jurisdictions in the U.S. have legislated driver/consumer ownership over “event data recorder” (EDR) or “black box” data</a:t>
            </a:r>
          </a:p>
          <a:p>
            <a:pPr lvl="1" indent="0">
              <a:buNone/>
            </a:pPr>
            <a:endParaRPr lang="en-US" dirty="0"/>
          </a:p>
          <a:p>
            <a:pPr lvl="1" indent="0">
              <a:buNone/>
            </a:pPr>
            <a:endParaRPr lang="en-US" b="0" dirty="0"/>
          </a:p>
        </p:txBody>
      </p:sp>
      <p:pic>
        <p:nvPicPr>
          <p:cNvPr id="5122" name="Picture 2" descr="C:\Users\hfotinos\Desktop\DA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060848"/>
            <a:ext cx="388466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693" y="22452"/>
            <a:ext cx="8053387"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081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33</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2452"/>
            <a:ext cx="8053387"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12019" y="1628800"/>
            <a:ext cx="7992888" cy="4569371"/>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b="0" dirty="0"/>
              <a:t>Given the volume and monetary value of vehicle generated data, questions of ownership may need to be settled to provide for clearer rights as between various stakeholders;</a:t>
            </a:r>
          </a:p>
          <a:p>
            <a:pPr marL="342900" indent="-342900" fontAlgn="auto">
              <a:buClr>
                <a:srgbClr val="C00000"/>
              </a:buClr>
              <a:buFont typeface="Arial" panose="020B0604020202020204" pitchFamily="34" charset="0"/>
              <a:buChar char="•"/>
            </a:pPr>
            <a:endParaRPr lang="en-US" sz="1200" b="0" dirty="0"/>
          </a:p>
          <a:p>
            <a:pPr marL="342900" indent="-342900" fontAlgn="auto">
              <a:buClr>
                <a:srgbClr val="C00000"/>
              </a:buClr>
              <a:buFont typeface="Arial" panose="020B0604020202020204" pitchFamily="34" charset="0"/>
              <a:buChar char="•"/>
            </a:pPr>
            <a:r>
              <a:rPr lang="en-US" b="0" dirty="0"/>
              <a:t>According to Intel, automated/connected cars will generate </a:t>
            </a:r>
            <a:r>
              <a:rPr lang="en-US" dirty="0"/>
              <a:t>4TB </a:t>
            </a:r>
            <a:r>
              <a:rPr lang="en-US" b="0" dirty="0"/>
              <a:t>of data (in 1.5 hours) – over </a:t>
            </a:r>
            <a:r>
              <a:rPr lang="en-US" i="1" dirty="0"/>
              <a:t>six times </a:t>
            </a:r>
            <a:r>
              <a:rPr lang="en-US" b="0" dirty="0"/>
              <a:t>the data an average user generates daily through PCs, mobile devices, and/or wearables;</a:t>
            </a:r>
          </a:p>
          <a:p>
            <a:pPr marL="800100" lvl="1" indent="-342900" fontAlgn="auto">
              <a:spcAft>
                <a:spcPts val="0"/>
              </a:spcAft>
              <a:buClr>
                <a:srgbClr val="C00000"/>
              </a:buClr>
            </a:pPr>
            <a:endParaRPr lang="en-CA" sz="1200" dirty="0"/>
          </a:p>
          <a:p>
            <a:pPr marL="342900" indent="-342900" fontAlgn="auto">
              <a:buClr>
                <a:srgbClr val="C00000"/>
              </a:buClr>
              <a:buFont typeface="Arial" panose="020B0604020202020204" pitchFamily="34" charset="0"/>
              <a:buChar char="•"/>
            </a:pPr>
            <a:r>
              <a:rPr lang="en-CA" b="0" dirty="0"/>
              <a:t>Until the regulation of automated/connected vehicle data is  definitively dealt with, the ownership, collection, use, and monetization of data will have to be dealt with as it has been – through commercial agreements, existing privacy legislation, cybersecurity/safety regulation, and, when occasion calls for it, common law principles</a:t>
            </a:r>
            <a:r>
              <a:rPr lang="en-US" b="0" dirty="0"/>
              <a:t> </a:t>
            </a:r>
          </a:p>
          <a:p>
            <a:pPr marL="342900" indent="-342900" fontAlgn="auto">
              <a:buFont typeface="Wingdings" panose="05000000000000000000" pitchFamily="2" charset="2"/>
              <a:buChar char="Ø"/>
            </a:pPr>
            <a:endParaRPr lang="en-US" b="0" dirty="0"/>
          </a:p>
        </p:txBody>
      </p:sp>
    </p:spTree>
    <p:extLst>
      <p:ext uri="{BB962C8B-B14F-4D97-AF65-F5344CB8AC3E}">
        <p14:creationId xmlns:p14="http://schemas.microsoft.com/office/powerpoint/2010/main" val="1947815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883" y="-89259"/>
            <a:ext cx="5791200" cy="1371600"/>
          </a:xfrm>
        </p:spPr>
        <p:txBody>
          <a:bodyPr>
            <a:normAutofit fontScale="90000"/>
          </a:bodyPr>
          <a:lstStyle/>
          <a:p>
            <a:r>
              <a:rPr lang="en-CA" dirty="0"/>
              <a:t>Data ownership – a difference of opinion</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34</a:t>
            </a:fld>
            <a:endParaRPr lang="en-US" altLang="en-US" dirty="0"/>
          </a:p>
        </p:txBody>
      </p:sp>
      <p:pic>
        <p:nvPicPr>
          <p:cNvPr id="4" name="Picture 3"/>
          <p:cNvPicPr>
            <a:picLocks noChangeAspect="1"/>
          </p:cNvPicPr>
          <p:nvPr/>
        </p:nvPicPr>
        <p:blipFill rotWithShape="1">
          <a:blip r:embed="rId3"/>
          <a:srcRect l="29525" t="27321" r="21650" b="10319"/>
          <a:stretch/>
        </p:blipFill>
        <p:spPr>
          <a:xfrm>
            <a:off x="179512" y="1282341"/>
            <a:ext cx="6912768" cy="5518252"/>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81995" y="6565610"/>
            <a:ext cx="6120680" cy="261610"/>
          </a:xfrm>
          <a:prstGeom prst="rect">
            <a:avLst/>
          </a:prstGeom>
          <a:noFill/>
        </p:spPr>
        <p:txBody>
          <a:bodyPr wrap="square" rtlCol="0">
            <a:spAutoFit/>
          </a:bodyPr>
          <a:lstStyle/>
          <a:p>
            <a:pPr algn="r"/>
            <a:r>
              <a:rPr lang="en-CA" sz="1100" b="1" dirty="0">
                <a:solidFill>
                  <a:schemeClr val="bg1">
                    <a:lumMod val="65000"/>
                  </a:schemeClr>
                </a:solidFill>
              </a:rPr>
              <a:t>Source:  </a:t>
            </a:r>
            <a:r>
              <a:rPr lang="en-CA" sz="1100" b="1" i="1" dirty="0">
                <a:solidFill>
                  <a:schemeClr val="bg1">
                    <a:lumMod val="65000"/>
                  </a:schemeClr>
                </a:solidFill>
              </a:rPr>
              <a:t>KPMG .com GAES 2017</a:t>
            </a:r>
            <a:endParaRPr lang="en-US" sz="1100" b="1" dirty="0">
              <a:solidFill>
                <a:schemeClr val="bg1">
                  <a:lumMod val="65000"/>
                </a:schemeClr>
              </a:solidFill>
            </a:endParaRPr>
          </a:p>
        </p:txBody>
      </p:sp>
    </p:spTree>
    <p:extLst>
      <p:ext uri="{BB962C8B-B14F-4D97-AF65-F5344CB8AC3E}">
        <p14:creationId xmlns:p14="http://schemas.microsoft.com/office/powerpoint/2010/main" val="337616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35</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dirty="0"/>
              <a:t>TRANSITION PERIOD</a:t>
            </a:r>
            <a:endParaRPr lang="en-CA" dirty="0"/>
          </a:p>
        </p:txBody>
      </p:sp>
      <p:sp>
        <p:nvSpPr>
          <p:cNvPr id="6" name="Content Placeholder 2"/>
          <p:cNvSpPr txBox="1">
            <a:spLocks/>
          </p:cNvSpPr>
          <p:nvPr/>
        </p:nvSpPr>
        <p:spPr>
          <a:xfrm>
            <a:off x="457200" y="1670368"/>
            <a:ext cx="7620000" cy="4785395"/>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b="0" dirty="0"/>
              <a:t>Answers we formulate in the next 2-5+ years are unlikely to carry the day indefinitely – data rights will need to be re-visited until automated/connected vehicles reach their “end state”</a:t>
            </a:r>
          </a:p>
          <a:p>
            <a:pPr marL="342900" indent="-342900" fontAlgn="auto">
              <a:buFont typeface="Wingdings" panose="05000000000000000000" pitchFamily="2" charset="2"/>
              <a:buChar char="Ø"/>
            </a:pPr>
            <a:endParaRPr lang="en-US" b="0" dirty="0"/>
          </a:p>
        </p:txBody>
      </p:sp>
      <p:pic>
        <p:nvPicPr>
          <p:cNvPr id="9" name="Picture 2" descr="C:\Users\hfotinos\Desktop\driverless c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912" y="2780928"/>
            <a:ext cx="518457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77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36</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TRANSITION PERIOD</a:t>
            </a:r>
            <a:endParaRPr lang="en-CA" sz="2800" dirty="0"/>
          </a:p>
        </p:txBody>
      </p:sp>
      <p:sp>
        <p:nvSpPr>
          <p:cNvPr id="6" name="Content Placeholder 2"/>
          <p:cNvSpPr txBox="1">
            <a:spLocks/>
          </p:cNvSpPr>
          <p:nvPr/>
        </p:nvSpPr>
        <p:spPr>
          <a:xfrm>
            <a:off x="457200" y="1340768"/>
            <a:ext cx="7620000" cy="4785395"/>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dirty="0"/>
              <a:t>A post-driver/owner future?</a:t>
            </a:r>
            <a:r>
              <a:rPr lang="en-US" b="0" dirty="0"/>
              <a:t>  Many expect that full automation will usher in an era of subscription based fleet services taking personal vehicle ownership out of the equation</a:t>
            </a:r>
            <a:endParaRPr lang="en-US" sz="1200" b="0" dirty="0"/>
          </a:p>
          <a:p>
            <a:pPr marL="342900" indent="-342900" fontAlgn="auto">
              <a:buClr>
                <a:srgbClr val="C00000"/>
              </a:buClr>
              <a:buFont typeface="Arial" panose="020B0604020202020204" pitchFamily="34" charset="0"/>
              <a:buChar char="•"/>
            </a:pPr>
            <a:r>
              <a:rPr lang="en-US" b="0" dirty="0"/>
              <a:t>In a post-driver/owner model, questions arise as to who the remaining key data stakeholders will be:</a:t>
            </a:r>
          </a:p>
          <a:p>
            <a:pPr marL="4229100" lvl="8" indent="-342900">
              <a:buFont typeface="Courier New" panose="02070309020205020404" pitchFamily="49" charset="0"/>
              <a:buChar char="o"/>
            </a:pPr>
            <a:r>
              <a:rPr lang="en-US" sz="2000" dirty="0"/>
              <a:t>will dealers have any role? </a:t>
            </a:r>
          </a:p>
          <a:p>
            <a:pPr marL="4229100" lvl="8" indent="-342900">
              <a:buFont typeface="Courier New" panose="02070309020205020404" pitchFamily="49" charset="0"/>
              <a:buChar char="o"/>
            </a:pPr>
            <a:r>
              <a:rPr lang="en-US" sz="2000" dirty="0"/>
              <a:t>will independent service providers exist or will fleets be maintained by OEM/fleet owners to protect  proprietary software/tech?</a:t>
            </a:r>
          </a:p>
          <a:p>
            <a:pPr marL="4229100" lvl="8" indent="-342900">
              <a:buFont typeface="Courier New" panose="02070309020205020404" pitchFamily="49" charset="0"/>
              <a:buChar char="o"/>
            </a:pPr>
            <a:r>
              <a:rPr lang="en-US" sz="2000" dirty="0"/>
              <a:t>what data will matter then? why?</a:t>
            </a:r>
          </a:p>
          <a:p>
            <a:pPr marL="342900" indent="-342900" fontAlgn="auto">
              <a:buFont typeface="Wingdings" panose="05000000000000000000" pitchFamily="2" charset="2"/>
              <a:buChar char="Ø"/>
            </a:pPr>
            <a:endParaRPr lang="en-US" b="0" dirty="0"/>
          </a:p>
        </p:txBody>
      </p:sp>
      <p:pic>
        <p:nvPicPr>
          <p:cNvPr id="2050" name="Picture 2" descr="C:\Users\hfotinos\Desktop\dealersh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81" y="3331022"/>
            <a:ext cx="3830719" cy="284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82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420888"/>
            <a:ext cx="5791200" cy="1371600"/>
          </a:xfrm>
        </p:spPr>
        <p:txBody>
          <a:bodyPr>
            <a:normAutofit fontScale="90000"/>
          </a:bodyPr>
          <a:lstStyle/>
          <a:p>
            <a:r>
              <a:rPr lang="en-CA" dirty="0"/>
              <a:t>Tackling connected car challenges</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37</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067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9180"/>
            <a:ext cx="6696744" cy="1371600"/>
          </a:xfrm>
        </p:spPr>
        <p:txBody>
          <a:bodyPr>
            <a:normAutofit/>
          </a:bodyPr>
          <a:lstStyle/>
          <a:p>
            <a:r>
              <a:rPr lang="en-CA" sz="3200" dirty="0"/>
              <a:t>Where is Cv Work being undertaken?</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38</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362048" y="1340768"/>
            <a:ext cx="8496944" cy="4248472"/>
          </a:xfrm>
          <a:prstGeom prst="rect">
            <a:avLst/>
          </a:prstGeom>
        </p:spPr>
        <p:txBody>
          <a:bodyPr vert="horz" lIns="91425" tIns="91425" rIns="91425" bIns="91425" rtlCol="0" anchor="t" anchorCtr="0">
            <a:noAutofit/>
          </a:bodyPr>
          <a:lstStyle>
            <a:lvl1pPr marL="342900" lvl="0" indent="-342900" algn="l" defTabSz="914400" rtl="0" eaLnBrk="1" latinLnBrk="0" hangingPunct="1">
              <a:spcBef>
                <a:spcPts val="0"/>
              </a:spcBef>
              <a:buFont typeface="Arial" panose="020B0604020202020204" pitchFamily="34" charset="0"/>
              <a:buChar char="•"/>
              <a:defRPr sz="3200" kern="1200">
                <a:solidFill>
                  <a:schemeClr val="tx1"/>
                </a:solidFill>
                <a:latin typeface="+mn-lt"/>
                <a:ea typeface="+mn-ea"/>
                <a:cs typeface="+mn-cs"/>
              </a:defRPr>
            </a:lvl1pPr>
            <a:lvl2pPr marL="742950" lvl="1" indent="-285750" algn="l" defTabSz="914400" rtl="0" eaLnBrk="1" latinLnBrk="0" hangingPunct="1">
              <a:spcBef>
                <a:spcPts val="0"/>
              </a:spcBef>
              <a:buSzPct val="100000"/>
              <a:buFont typeface="Arial" panose="020B0604020202020204" pitchFamily="34" charset="0"/>
              <a:buChar char="–"/>
              <a:defRPr sz="1800" kern="1200">
                <a:solidFill>
                  <a:schemeClr val="tx1"/>
                </a:solidFill>
                <a:latin typeface="+mn-lt"/>
                <a:ea typeface="+mn-ea"/>
                <a:cs typeface="+mn-cs"/>
              </a:defRPr>
            </a:lvl2pPr>
            <a:lvl3pPr marL="1143000" lvl="2" indent="-22860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3pPr>
            <a:lvl4pPr marL="1600200" lvl="3" indent="-228600" algn="l" defTabSz="914400"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4pPr>
            <a:lvl5pPr marL="2057400" lvl="4" indent="-228600" algn="l" defTabSz="914400"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6pPr>
            <a:lvl7pPr marL="2971800" lvl="6" indent="-228600" algn="l" defTabSz="914400"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7pPr>
            <a:lvl8pPr marL="3429000" lvl="7" indent="-228600" algn="l" defTabSz="914400"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8pPr>
            <a:lvl9pPr marL="3886200" lvl="8" indent="-228600" algn="l" defTabSz="914400" rtl="0" eaLnBrk="1" latinLnBrk="0" hangingPunct="1">
              <a:spcBef>
                <a:spcPts val="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CA" sz="2000" b="1" dirty="0"/>
              <a:t>International</a:t>
            </a:r>
          </a:p>
          <a:p>
            <a:pPr marL="636587" lvl="3" indent="-285750">
              <a:lnSpc>
                <a:spcPct val="90000"/>
              </a:lnSpc>
              <a:spcAft>
                <a:spcPts val="600"/>
              </a:spcAft>
              <a:buClr>
                <a:srgbClr val="C00000"/>
              </a:buClr>
              <a:buSzPct val="108333"/>
              <a:buFont typeface="Arial" panose="020B0604020202020204" pitchFamily="34" charset="0"/>
              <a:buChar char="•"/>
              <a:tabLst>
                <a:tab pos="265113" algn="l"/>
              </a:tabLst>
            </a:pPr>
            <a:r>
              <a:rPr lang="en-CA" b="1" dirty="0"/>
              <a:t>G7 Transport Ministers – CV/AV Working Group</a:t>
            </a:r>
          </a:p>
          <a:p>
            <a:pPr marL="636587" lvl="3" indent="-285750">
              <a:lnSpc>
                <a:spcPct val="90000"/>
              </a:lnSpc>
              <a:spcAft>
                <a:spcPts val="600"/>
              </a:spcAft>
              <a:buClr>
                <a:srgbClr val="C00000"/>
              </a:buClr>
              <a:buSzPct val="108333"/>
              <a:buFont typeface="Arial" panose="020B0604020202020204" pitchFamily="34" charset="0"/>
              <a:buChar char="•"/>
              <a:tabLst>
                <a:tab pos="265113" algn="l"/>
              </a:tabLst>
            </a:pPr>
            <a:r>
              <a:rPr lang="en-CA" b="1" dirty="0"/>
              <a:t>Regulatory Cooperation Council – CV Work Plan, Motor Vehicle Safety</a:t>
            </a:r>
          </a:p>
          <a:p>
            <a:pPr marL="636587" lvl="3" indent="-285750">
              <a:lnSpc>
                <a:spcPct val="90000"/>
              </a:lnSpc>
              <a:spcAft>
                <a:spcPts val="600"/>
              </a:spcAft>
              <a:buClr>
                <a:srgbClr val="C00000"/>
              </a:buClr>
              <a:buSzPct val="108333"/>
              <a:buFont typeface="Arial" panose="020B0604020202020204" pitchFamily="34" charset="0"/>
              <a:buChar char="•"/>
              <a:tabLst>
                <a:tab pos="265113" algn="l"/>
              </a:tabLst>
            </a:pPr>
            <a:r>
              <a:rPr lang="en-CA" b="1" dirty="0"/>
              <a:t>American Association of State Highway and Transportation officials (AASHTO) – CAV Executive leadership team</a:t>
            </a:r>
          </a:p>
          <a:p>
            <a:pPr marL="636587" lvl="3" indent="-285750">
              <a:lnSpc>
                <a:spcPct val="90000"/>
              </a:lnSpc>
              <a:spcAft>
                <a:spcPts val="600"/>
              </a:spcAft>
              <a:buClr>
                <a:srgbClr val="C00000"/>
              </a:buClr>
              <a:buSzPct val="108333"/>
              <a:buFont typeface="Arial" panose="020B0604020202020204" pitchFamily="34" charset="0"/>
              <a:buChar char="•"/>
              <a:tabLst>
                <a:tab pos="265113" algn="l"/>
              </a:tabLst>
            </a:pPr>
            <a:r>
              <a:rPr lang="en-CA" b="1" dirty="0"/>
              <a:t>V2I Deployment Coalition (V2IDC)</a:t>
            </a:r>
          </a:p>
          <a:p>
            <a:pPr marL="0" indent="0">
              <a:spcBef>
                <a:spcPts val="600"/>
              </a:spcBef>
              <a:spcAft>
                <a:spcPts val="600"/>
              </a:spcAft>
              <a:buNone/>
            </a:pPr>
            <a:r>
              <a:rPr lang="en-CA" sz="2000" b="1" dirty="0"/>
              <a:t>Domestic</a:t>
            </a:r>
          </a:p>
          <a:p>
            <a:pPr marL="636587" lvl="3" indent="-285750">
              <a:lnSpc>
                <a:spcPct val="90000"/>
              </a:lnSpc>
              <a:spcAft>
                <a:spcPts val="600"/>
              </a:spcAft>
              <a:buClr>
                <a:srgbClr val="C00000"/>
              </a:buClr>
              <a:buSzPct val="108333"/>
              <a:buFont typeface="Arial" panose="020B0604020202020204" pitchFamily="34" charset="0"/>
              <a:buChar char="•"/>
              <a:tabLst>
                <a:tab pos="265113" algn="l"/>
              </a:tabLst>
            </a:pPr>
            <a:r>
              <a:rPr lang="en-CA" b="1" dirty="0"/>
              <a:t>Transportation  Association of Canada (TAC) CV/AV Working Group</a:t>
            </a:r>
          </a:p>
          <a:p>
            <a:pPr marL="636587" lvl="3" indent="-285750">
              <a:lnSpc>
                <a:spcPct val="90000"/>
              </a:lnSpc>
              <a:spcAft>
                <a:spcPts val="600"/>
              </a:spcAft>
              <a:buClr>
                <a:srgbClr val="C00000"/>
              </a:buClr>
              <a:buSzPct val="108333"/>
              <a:buFont typeface="Arial" panose="020B0604020202020204" pitchFamily="34" charset="0"/>
              <a:buChar char="•"/>
              <a:tabLst>
                <a:tab pos="265113" algn="l"/>
              </a:tabLst>
            </a:pPr>
            <a:r>
              <a:rPr lang="en-CA" b="1" dirty="0"/>
              <a:t>Canadian Council of Motor Transportation Administrators (CCMTA) Av Working Group</a:t>
            </a:r>
          </a:p>
          <a:p>
            <a:pPr marL="636587" lvl="3" indent="-285750">
              <a:lnSpc>
                <a:spcPct val="90000"/>
              </a:lnSpc>
              <a:spcAft>
                <a:spcPts val="600"/>
              </a:spcAft>
              <a:buClr>
                <a:srgbClr val="C00000"/>
              </a:buClr>
              <a:buSzPct val="108333"/>
              <a:buFont typeface="Arial" panose="020B0604020202020204" pitchFamily="34" charset="0"/>
              <a:buChar char="•"/>
              <a:tabLst>
                <a:tab pos="265113" algn="l"/>
              </a:tabLst>
            </a:pPr>
            <a:r>
              <a:rPr lang="en-CA" b="1" dirty="0"/>
              <a:t>Council of Ministers Responsible for Transportation and Highway Safety (COMT) – Policy and Planning Support Committee (PPSC) CV/AV Working Group</a:t>
            </a:r>
          </a:p>
        </p:txBody>
      </p:sp>
      <p:sp>
        <p:nvSpPr>
          <p:cNvPr id="9" name="TextBox 8"/>
          <p:cNvSpPr txBox="1"/>
          <p:nvPr/>
        </p:nvSpPr>
        <p:spPr>
          <a:xfrm>
            <a:off x="395536" y="6317719"/>
            <a:ext cx="6120680" cy="261610"/>
          </a:xfrm>
          <a:prstGeom prst="rect">
            <a:avLst/>
          </a:prstGeom>
          <a:noFill/>
        </p:spPr>
        <p:txBody>
          <a:bodyPr wrap="square" rtlCol="0">
            <a:spAutoFit/>
          </a:bodyPr>
          <a:lstStyle/>
          <a:p>
            <a:r>
              <a:rPr lang="en-CA" sz="1100" b="1" dirty="0">
                <a:solidFill>
                  <a:schemeClr val="bg1">
                    <a:lumMod val="65000"/>
                  </a:schemeClr>
                </a:solidFill>
              </a:rPr>
              <a:t>Source:  </a:t>
            </a:r>
            <a:r>
              <a:rPr lang="en-CA" sz="1100" b="1" i="1" dirty="0">
                <a:solidFill>
                  <a:schemeClr val="bg1">
                    <a:lumMod val="65000"/>
                  </a:schemeClr>
                </a:solidFill>
              </a:rPr>
              <a:t>Transport Canada </a:t>
            </a:r>
            <a:endParaRPr lang="en-US" sz="1100" b="1" dirty="0">
              <a:solidFill>
                <a:schemeClr val="bg1">
                  <a:lumMod val="65000"/>
                </a:schemeClr>
              </a:solidFill>
            </a:endParaRPr>
          </a:p>
        </p:txBody>
      </p:sp>
    </p:spTree>
    <p:extLst>
      <p:ext uri="{BB962C8B-B14F-4D97-AF65-F5344CB8AC3E}">
        <p14:creationId xmlns:p14="http://schemas.microsoft.com/office/powerpoint/2010/main" val="3236535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39</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dirty="0"/>
              <a:t>GENERAL COMMENTS</a:t>
            </a:r>
            <a:endParaRPr lang="en-CA" dirty="0"/>
          </a:p>
        </p:txBody>
      </p:sp>
      <p:sp>
        <p:nvSpPr>
          <p:cNvPr id="7" name="Content Placeholder 2"/>
          <p:cNvSpPr txBox="1">
            <a:spLocks/>
          </p:cNvSpPr>
          <p:nvPr/>
        </p:nvSpPr>
        <p:spPr>
          <a:xfrm>
            <a:off x="274812" y="1917365"/>
            <a:ext cx="7620000" cy="4785395"/>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r>
              <a:rPr lang="en-US" dirty="0"/>
              <a:t>While ownership issues remain in flux, privacy rights and safety regulations will step-in to guide data use… eventually</a:t>
            </a:r>
          </a:p>
          <a:p>
            <a:pPr fontAlgn="auto"/>
            <a:endParaRPr lang="en-US" sz="1200" dirty="0"/>
          </a:p>
          <a:p>
            <a:pPr marL="342900" indent="-342900" fontAlgn="auto">
              <a:buClr>
                <a:srgbClr val="C00000"/>
              </a:buClr>
              <a:buFont typeface="Arial" panose="020B0604020202020204" pitchFamily="34" charset="0"/>
              <a:buChar char="•"/>
            </a:pPr>
            <a:r>
              <a:rPr lang="en-US" dirty="0"/>
              <a:t>Privacy legislation: </a:t>
            </a:r>
            <a:r>
              <a:rPr lang="en-US" b="0" dirty="0"/>
              <a:t>will continue to impact the manner in which consumer information can be used in the automotive context (much in the way that data generated from mobile devices, wearable tech, apps, etc. is regulated)</a:t>
            </a:r>
          </a:p>
          <a:p>
            <a:pPr marL="342900" indent="-342900" fontAlgn="auto">
              <a:buClr>
                <a:srgbClr val="C00000"/>
              </a:buClr>
              <a:buFont typeface="Arial" panose="020B0604020202020204" pitchFamily="34" charset="0"/>
              <a:buChar char="•"/>
            </a:pPr>
            <a:endParaRPr lang="en-US" sz="1200" b="0" dirty="0"/>
          </a:p>
          <a:p>
            <a:pPr marL="342900" indent="-342900" fontAlgn="auto">
              <a:buClr>
                <a:srgbClr val="C00000"/>
              </a:buClr>
              <a:buFont typeface="Arial" panose="020B0604020202020204" pitchFamily="34" charset="0"/>
              <a:buChar char="•"/>
            </a:pPr>
            <a:r>
              <a:rPr lang="en-US" dirty="0"/>
              <a:t>Safety regulation: </a:t>
            </a:r>
            <a:r>
              <a:rPr lang="en-US" b="0" dirty="0"/>
              <a:t>will also impact the manner in which data is collected and stored and the manner in which software is operated/managed given its potential implications on passenger safety in the event of real-time breaches</a:t>
            </a:r>
          </a:p>
        </p:txBody>
      </p:sp>
    </p:spTree>
    <p:extLst>
      <p:ext uri="{BB962C8B-B14F-4D97-AF65-F5344CB8AC3E}">
        <p14:creationId xmlns:p14="http://schemas.microsoft.com/office/powerpoint/2010/main" val="3527967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420888"/>
            <a:ext cx="5791200" cy="1371600"/>
          </a:xfrm>
        </p:spPr>
        <p:txBody>
          <a:bodyPr/>
          <a:lstStyle/>
          <a:p>
            <a:r>
              <a:rPr lang="en-CA" dirty="0"/>
              <a:t>WHAT IS THE “CONNECTED CAR”</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600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638"/>
            <a:ext cx="6984776" cy="1371600"/>
          </a:xfrm>
        </p:spPr>
        <p:txBody>
          <a:bodyPr>
            <a:normAutofit fontScale="90000"/>
          </a:bodyPr>
          <a:lstStyle/>
          <a:p>
            <a:r>
              <a:rPr lang="en-CA" dirty="0"/>
              <a:t>BUT… Different jurisdictions, different rules</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40</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62404">
            <a:off x="3341788" y="1673021"/>
            <a:ext cx="5248363" cy="3818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33245">
            <a:off x="766141" y="1742893"/>
            <a:ext cx="3796370" cy="4960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77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5791200" cy="1371600"/>
          </a:xfrm>
        </p:spPr>
        <p:txBody>
          <a:bodyPr>
            <a:normAutofit/>
          </a:bodyPr>
          <a:lstStyle/>
          <a:p>
            <a:r>
              <a:rPr lang="en-CA" dirty="0"/>
              <a:t>Canada’s Position on AV/CV’s</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41</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Photo - The Honourable Marc Garne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916832"/>
            <a:ext cx="2808312" cy="4548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28728" y="1832274"/>
            <a:ext cx="4572000" cy="4616648"/>
          </a:xfrm>
          <a:prstGeom prst="rect">
            <a:avLst/>
          </a:prstGeom>
        </p:spPr>
        <p:txBody>
          <a:bodyPr>
            <a:spAutoFit/>
          </a:bodyPr>
          <a:lstStyle/>
          <a:p>
            <a:pPr fontAlgn="auto">
              <a:buClr>
                <a:srgbClr val="C00000"/>
              </a:buClr>
            </a:pPr>
            <a:r>
              <a:rPr lang="en-US" i="1" dirty="0">
                <a:effectLst>
                  <a:outerShdw blurRad="38100" dist="38100" dir="2700000" algn="tl">
                    <a:srgbClr val="000000">
                      <a:alpha val="43137"/>
                    </a:srgbClr>
                  </a:outerShdw>
                </a:effectLst>
              </a:rPr>
              <a:t>“Canada is working with the US to enable cohesion across borders; cross-ministerial work is taking place to advance AV/CVs; money from the federal budget earmarked for AI will go to AVs, and safety would be balanced so as not to stifle innovation.”</a:t>
            </a:r>
          </a:p>
          <a:p>
            <a:pPr fontAlgn="auto">
              <a:buClr>
                <a:srgbClr val="C00000"/>
              </a:buClr>
            </a:pPr>
            <a:endParaRPr lang="en-CA" i="1" dirty="0">
              <a:effectLst>
                <a:outerShdw blurRad="38100" dist="38100" dir="2700000" algn="tl">
                  <a:srgbClr val="000000">
                    <a:alpha val="43137"/>
                  </a:srgbClr>
                </a:outerShdw>
              </a:effectLst>
            </a:endParaRPr>
          </a:p>
          <a:p>
            <a:pPr algn="r" fontAlgn="auto">
              <a:buClr>
                <a:srgbClr val="C00000"/>
              </a:buClr>
            </a:pPr>
            <a:r>
              <a:rPr lang="en-CA" sz="1800" i="1" dirty="0">
                <a:effectLst>
                  <a:outerShdw blurRad="38100" dist="38100" dir="2700000" algn="tl">
                    <a:srgbClr val="000000">
                      <a:alpha val="43137"/>
                    </a:srgbClr>
                  </a:outerShdw>
                </a:effectLst>
              </a:rPr>
              <a:t>T</a:t>
            </a:r>
            <a:r>
              <a:rPr lang="en-US" sz="1800" i="1" dirty="0">
                <a:effectLst>
                  <a:outerShdw blurRad="38100" dist="38100" dir="2700000" algn="tl">
                    <a:srgbClr val="000000">
                      <a:alpha val="43137"/>
                    </a:srgbClr>
                  </a:outerShdw>
                </a:effectLst>
              </a:rPr>
              <a:t>he Hon. Marc Garneau</a:t>
            </a:r>
            <a:br>
              <a:rPr lang="en-US" sz="1800" i="1" dirty="0">
                <a:effectLst>
                  <a:outerShdw blurRad="38100" dist="38100" dir="2700000" algn="tl">
                    <a:srgbClr val="000000">
                      <a:alpha val="43137"/>
                    </a:srgbClr>
                  </a:outerShdw>
                </a:effectLst>
              </a:rPr>
            </a:br>
            <a:r>
              <a:rPr lang="en-US" sz="1800" i="1" dirty="0">
                <a:effectLst>
                  <a:outerShdw blurRad="38100" dist="38100" dir="2700000" algn="tl">
                    <a:srgbClr val="000000">
                      <a:alpha val="43137"/>
                    </a:srgbClr>
                  </a:outerShdw>
                </a:effectLst>
              </a:rPr>
              <a:t>Minister of Transport</a:t>
            </a:r>
          </a:p>
          <a:p>
            <a:pPr algn="r" fontAlgn="auto">
              <a:buClr>
                <a:srgbClr val="C00000"/>
              </a:buClr>
            </a:pPr>
            <a:r>
              <a:rPr lang="en-CA" sz="1800" i="1" dirty="0">
                <a:effectLst>
                  <a:outerShdw blurRad="38100" dist="38100" dir="2700000" algn="tl">
                    <a:srgbClr val="000000">
                      <a:alpha val="43137"/>
                    </a:srgbClr>
                  </a:outerShdw>
                </a:effectLst>
              </a:rPr>
              <a:t>A</a:t>
            </a:r>
            <a:r>
              <a:rPr lang="en-US" sz="1800" i="1" dirty="0" err="1">
                <a:effectLst>
                  <a:outerShdw blurRad="38100" dist="38100" dir="2700000" algn="tl">
                    <a:srgbClr val="000000">
                      <a:alpha val="43137"/>
                    </a:srgbClr>
                  </a:outerShdw>
                </a:effectLst>
              </a:rPr>
              <a:t>pril</a:t>
            </a:r>
            <a:r>
              <a:rPr lang="en-US" sz="1800" i="1" dirty="0">
                <a:effectLst>
                  <a:outerShdw blurRad="38100" dist="38100" dir="2700000" algn="tl">
                    <a:srgbClr val="000000">
                      <a:alpha val="43137"/>
                    </a:srgbClr>
                  </a:outerShdw>
                </a:effectLst>
              </a:rPr>
              <a:t> 19, 2017</a:t>
            </a:r>
          </a:p>
        </p:txBody>
      </p:sp>
    </p:spTree>
    <p:extLst>
      <p:ext uri="{BB962C8B-B14F-4D97-AF65-F5344CB8AC3E}">
        <p14:creationId xmlns:p14="http://schemas.microsoft.com/office/powerpoint/2010/main" val="3267910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7396">
            <a:off x="309737" y="1193252"/>
            <a:ext cx="4993262" cy="5891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23528" y="51355"/>
            <a:ext cx="5791200" cy="1371600"/>
          </a:xfrm>
        </p:spPr>
        <p:txBody>
          <a:bodyPr>
            <a:normAutofit/>
          </a:bodyPr>
          <a:lstStyle/>
          <a:p>
            <a:r>
              <a:rPr lang="en-CA" dirty="0"/>
              <a:t>Canada’s Position on AV/CV’s</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42</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5257800" y="1967216"/>
            <a:ext cx="7620000" cy="4785395"/>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dirty="0"/>
              <a:t>S2-  (MVSA Amendments) </a:t>
            </a:r>
            <a:br>
              <a:rPr lang="en-US" dirty="0"/>
            </a:br>
            <a:r>
              <a:rPr lang="en-US" dirty="0"/>
              <a:t>currently before </a:t>
            </a:r>
            <a:r>
              <a:rPr lang="en-US" dirty="0" err="1"/>
              <a:t>HoC</a:t>
            </a:r>
            <a:r>
              <a:rPr lang="en-US" dirty="0"/>
              <a:t>  has </a:t>
            </a:r>
            <a:br>
              <a:rPr lang="en-US" dirty="0"/>
            </a:br>
            <a:r>
              <a:rPr lang="en-US" dirty="0"/>
              <a:t>provisions to facilitate  CV</a:t>
            </a:r>
            <a:br>
              <a:rPr lang="en-US" dirty="0"/>
            </a:br>
            <a:r>
              <a:rPr lang="en-US" dirty="0"/>
              <a:t>AV technology</a:t>
            </a:r>
            <a:r>
              <a:rPr lang="en-US" i="1" dirty="0"/>
              <a:t/>
            </a:r>
            <a:br>
              <a:rPr lang="en-US" i="1" dirty="0"/>
            </a:br>
            <a:r>
              <a:rPr lang="en-US" i="1" dirty="0"/>
              <a:t/>
            </a:r>
            <a:br>
              <a:rPr lang="en-US" i="1" dirty="0"/>
            </a:br>
            <a:endParaRPr lang="en-US" sz="1200" b="0" dirty="0"/>
          </a:p>
          <a:p>
            <a:pPr lvl="1" indent="0" fontAlgn="auto">
              <a:spcAft>
                <a:spcPts val="0"/>
              </a:spcAft>
              <a:buNone/>
            </a:pPr>
            <a:endParaRPr lang="en-US" sz="180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b="0" dirty="0"/>
          </a:p>
        </p:txBody>
      </p:sp>
    </p:spTree>
    <p:extLst>
      <p:ext uri="{BB962C8B-B14F-4D97-AF65-F5344CB8AC3E}">
        <p14:creationId xmlns:p14="http://schemas.microsoft.com/office/powerpoint/2010/main" val="3589942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35" b="9941"/>
          <a:stretch/>
        </p:blipFill>
        <p:spPr bwMode="auto">
          <a:xfrm rot="1356370">
            <a:off x="2622213" y="1671095"/>
            <a:ext cx="4671417" cy="540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520" y="106870"/>
            <a:ext cx="5791200" cy="1371600"/>
          </a:xfrm>
        </p:spPr>
        <p:txBody>
          <a:bodyPr>
            <a:normAutofit/>
          </a:bodyPr>
          <a:lstStyle/>
          <a:p>
            <a:r>
              <a:rPr lang="en-CA" dirty="0"/>
              <a:t>Senate currently studying CV</a:t>
            </a:r>
            <a:r>
              <a:rPr lang="en-CA" sz="2800" dirty="0"/>
              <a:t>s</a:t>
            </a:r>
            <a:r>
              <a:rPr lang="en-CA" dirty="0"/>
              <a:t>/Av</a:t>
            </a:r>
            <a:r>
              <a:rPr lang="en-CA" sz="2800" dirty="0"/>
              <a:t>s</a:t>
            </a:r>
            <a:r>
              <a:rPr lang="en-CA" dirty="0"/>
              <a:t> </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43</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048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rot="16200000">
            <a:off x="8178264" y="5836383"/>
            <a:ext cx="1315721" cy="463352"/>
          </a:xfrm>
        </p:spPr>
        <p:txBody>
          <a:bodyPr/>
          <a:lstStyle/>
          <a:p>
            <a:fld id="{DD1B98F2-9218-4778-B761-C1C9D7D29485}" type="slidenum">
              <a:rPr lang="en-US" altLang="en-US" smtClean="0"/>
              <a:pPr/>
              <a:t>44</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fontScale="92500" lnSpcReduction="1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CANADIAN DEVELOPMENTS – </a:t>
            </a:r>
          </a:p>
          <a:p>
            <a:pPr fontAlgn="auto">
              <a:spcAft>
                <a:spcPts val="0"/>
              </a:spcAft>
            </a:pPr>
            <a:r>
              <a:rPr lang="en-US" sz="2800" dirty="0"/>
              <a:t>SAFETY</a:t>
            </a:r>
            <a:endParaRPr lang="en-CA" sz="2800" dirty="0"/>
          </a:p>
        </p:txBody>
      </p:sp>
      <p:sp>
        <p:nvSpPr>
          <p:cNvPr id="6" name="Content Placeholder 2"/>
          <p:cNvSpPr txBox="1">
            <a:spLocks/>
          </p:cNvSpPr>
          <p:nvPr/>
        </p:nvSpPr>
        <p:spPr>
          <a:xfrm>
            <a:off x="457200" y="1340768"/>
            <a:ext cx="7620000" cy="4785395"/>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dirty="0"/>
              <a:t>What to expect: </a:t>
            </a:r>
          </a:p>
          <a:p>
            <a:pPr marL="342900" indent="-342900" fontAlgn="auto">
              <a:buFont typeface="Wingdings" panose="05000000000000000000" pitchFamily="2" charset="2"/>
              <a:buChar char="Ø"/>
            </a:pPr>
            <a:endParaRPr lang="en-US" sz="1600" dirty="0"/>
          </a:p>
          <a:p>
            <a:pPr marL="800100" lvl="1" indent="-342900" fontAlgn="auto">
              <a:spcAft>
                <a:spcPts val="0"/>
              </a:spcAft>
              <a:buFont typeface="Courier New" panose="02070309020205020404" pitchFamily="49" charset="0"/>
              <a:buChar char="o"/>
            </a:pPr>
            <a:r>
              <a:rPr lang="en-US" sz="1800" dirty="0"/>
              <a:t>NHTSA is a good prognosticator of what to expect in Canada</a:t>
            </a:r>
          </a:p>
          <a:p>
            <a:pPr marL="342900" indent="-342900" fontAlgn="auto">
              <a:buFont typeface="Courier New" panose="02070309020205020404" pitchFamily="49" charset="0"/>
              <a:buChar char="o"/>
            </a:pPr>
            <a:endParaRPr lang="en-US" sz="1800" b="0" dirty="0"/>
          </a:p>
          <a:p>
            <a:pPr marL="800100" lvl="1" indent="-342900" fontAlgn="auto">
              <a:spcAft>
                <a:spcPts val="0"/>
              </a:spcAft>
              <a:buFont typeface="Courier New" panose="02070309020205020404" pitchFamily="49" charset="0"/>
              <a:buChar char="o"/>
            </a:pPr>
            <a:r>
              <a:rPr lang="en-US" sz="1800" dirty="0"/>
              <a:t>Assuming Transport Canada adopts a similar approach regarding cybersecurity, software vulnerabilities could become a federally regulated component of AVs/CVs;</a:t>
            </a:r>
          </a:p>
          <a:p>
            <a:pPr marL="800100" lvl="1" indent="-342900" fontAlgn="auto">
              <a:spcAft>
                <a:spcPts val="0"/>
              </a:spcAft>
              <a:buFont typeface="Courier New" panose="02070309020205020404" pitchFamily="49" charset="0"/>
              <a:buChar char="o"/>
            </a:pPr>
            <a:endParaRPr lang="en-US" sz="1800" dirty="0"/>
          </a:p>
          <a:p>
            <a:pPr marL="800100" lvl="1" indent="-342900" fontAlgn="auto">
              <a:spcAft>
                <a:spcPts val="0"/>
              </a:spcAft>
              <a:buFont typeface="Courier New" panose="02070309020205020404" pitchFamily="49" charset="0"/>
              <a:buChar char="o"/>
            </a:pPr>
            <a:r>
              <a:rPr lang="en-US" sz="1800" dirty="0"/>
              <a:t>Cybersecurity vulnerabilities were responsible for 1.5 million vehicle recalls in the U.S. in 2015;</a:t>
            </a:r>
            <a:br>
              <a:rPr lang="en-US" sz="1800" dirty="0"/>
            </a:br>
            <a:endParaRPr lang="en-US" sz="1800" dirty="0"/>
          </a:p>
          <a:p>
            <a:pPr marL="800100" lvl="1" indent="-342900" fontAlgn="auto">
              <a:spcAft>
                <a:spcPts val="0"/>
              </a:spcAft>
              <a:buFont typeface="Courier New" panose="02070309020205020404" pitchFamily="49" charset="0"/>
              <a:buChar char="o"/>
            </a:pPr>
            <a:r>
              <a:rPr lang="en-US" sz="1800" dirty="0"/>
              <a:t>While cybersecurity guidelines are aimed at safeguarding passenger safety, guarding against vulnerabilities will notionally protect data generated and collected by AVs/CVs;</a:t>
            </a:r>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b="0" dirty="0"/>
          </a:p>
        </p:txBody>
      </p:sp>
      <p:pic>
        <p:nvPicPr>
          <p:cNvPr id="8194" name="Picture 2" descr="C:\Users\hfotinos\Desktop\66c157b5ddf4efdd6988d03476bfae75_crystal-ball-colouring-pages-clipart-crystal-ball-free_1200-1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836712"/>
            <a:ext cx="187220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60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45</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U.S. DEVELOPMENTS </a:t>
            </a:r>
            <a:endParaRPr lang="en-CA" sz="2800" dirty="0"/>
          </a:p>
        </p:txBody>
      </p:sp>
      <p:pic>
        <p:nvPicPr>
          <p:cNvPr id="2" name="Picture 1"/>
          <p:cNvPicPr>
            <a:picLocks noChangeAspect="1"/>
          </p:cNvPicPr>
          <p:nvPr/>
        </p:nvPicPr>
        <p:blipFill rotWithShape="1">
          <a:blip r:embed="rId4"/>
          <a:srcRect l="1575" t="12894" r="21251" b="8986"/>
          <a:stretch/>
        </p:blipFill>
        <p:spPr>
          <a:xfrm>
            <a:off x="2356012" y="3215023"/>
            <a:ext cx="6032412" cy="381642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92676" y="660478"/>
            <a:ext cx="6511572" cy="2554545"/>
          </a:xfrm>
          <a:prstGeom prst="rect">
            <a:avLst/>
          </a:prstGeom>
        </p:spPr>
        <p:txBody>
          <a:bodyPr wrap="square">
            <a:spAutoFit/>
          </a:bodyPr>
          <a:lstStyle/>
          <a:p>
            <a:pPr marL="342900" indent="-342900">
              <a:buClr>
                <a:srgbClr val="C00000"/>
              </a:buClr>
              <a:buFont typeface="Arial" panose="020B0604020202020204" pitchFamily="34" charset="0"/>
              <a:buChar char="•"/>
            </a:pPr>
            <a:r>
              <a:rPr lang="en-CA" sz="2000" b="1" dirty="0">
                <a:solidFill>
                  <a:srgbClr val="303030"/>
                </a:solidFill>
                <a:latin typeface="+mn-lt"/>
              </a:rPr>
              <a:t>August 2015 </a:t>
            </a:r>
            <a:r>
              <a:rPr lang="en-CA" sz="2000" dirty="0">
                <a:solidFill>
                  <a:srgbClr val="303030"/>
                </a:solidFill>
                <a:latin typeface="+mn-lt"/>
              </a:rPr>
              <a:t>– Auto ISAC established by automakers to create  a global information sharing community to address vehicle cybersecurity risks.</a:t>
            </a:r>
          </a:p>
          <a:p>
            <a:pPr marL="342900" indent="-342900">
              <a:buClr>
                <a:srgbClr val="C00000"/>
              </a:buClr>
              <a:buFont typeface="Arial" panose="020B0604020202020204" pitchFamily="34" charset="0"/>
              <a:buChar char="•"/>
            </a:pPr>
            <a:endParaRPr lang="en-CA" sz="2000" dirty="0">
              <a:solidFill>
                <a:srgbClr val="303030"/>
              </a:solidFill>
              <a:latin typeface="+mn-lt"/>
            </a:endParaRPr>
          </a:p>
          <a:p>
            <a:pPr marL="342900" indent="-342900">
              <a:buClr>
                <a:srgbClr val="C00000"/>
              </a:buClr>
              <a:buFont typeface="Arial" panose="020B0604020202020204" pitchFamily="34" charset="0"/>
              <a:buChar char="•"/>
            </a:pPr>
            <a:r>
              <a:rPr lang="en-CA" sz="2000" dirty="0">
                <a:solidFill>
                  <a:srgbClr val="303030"/>
                </a:solidFill>
                <a:latin typeface="+mn-lt"/>
              </a:rPr>
              <a:t> Auto-ISAC operates a central hub for sharing, tracking and analyzing intelligence about cyber threats, vulnerabilities and incidents related to the connected vehicle.</a:t>
            </a:r>
            <a:endParaRPr lang="en-US" sz="2000" dirty="0">
              <a:latin typeface="+mn-lt"/>
            </a:endParaRPr>
          </a:p>
        </p:txBody>
      </p:sp>
    </p:spTree>
    <p:extLst>
      <p:ext uri="{BB962C8B-B14F-4D97-AF65-F5344CB8AC3E}">
        <p14:creationId xmlns:p14="http://schemas.microsoft.com/office/powerpoint/2010/main" val="2258769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46</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U.S. DEVELOPMENTS </a:t>
            </a:r>
            <a:endParaRPr lang="en-CA" sz="2800" dirty="0"/>
          </a:p>
        </p:txBody>
      </p:sp>
      <p:sp>
        <p:nvSpPr>
          <p:cNvPr id="6" name="Content Placeholder 2"/>
          <p:cNvSpPr txBox="1">
            <a:spLocks/>
          </p:cNvSpPr>
          <p:nvPr/>
        </p:nvSpPr>
        <p:spPr>
          <a:xfrm>
            <a:off x="260601" y="1509964"/>
            <a:ext cx="7620000" cy="4785395"/>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771900" lvl="7" indent="-342900"/>
            <a:r>
              <a:rPr lang="en-US" b="1" dirty="0"/>
              <a:t>Sept. 2016 – </a:t>
            </a:r>
            <a:r>
              <a:rPr lang="en-US" b="0" dirty="0"/>
              <a:t>US Department of Transportation issued the Federal Automated Vehicles Policy (Policy) as a guidance to speed up laying the regulatory foundation for connected and autonomous vehicles</a:t>
            </a:r>
          </a:p>
          <a:p>
            <a:pPr marL="3771900" lvl="7" indent="-342900">
              <a:buFont typeface="Wingdings" panose="05000000000000000000" pitchFamily="2" charset="2"/>
              <a:buChar char="Ø"/>
            </a:pPr>
            <a:endParaRPr lang="en-US" b="0" dirty="0"/>
          </a:p>
          <a:p>
            <a:pPr marL="342900" indent="-342900" fontAlgn="auto">
              <a:buClr>
                <a:srgbClr val="C00000"/>
              </a:buClr>
              <a:buFont typeface="Arial" panose="020B0604020202020204" pitchFamily="34" charset="0"/>
              <a:buChar char="•"/>
            </a:pPr>
            <a:r>
              <a:rPr lang="en-US" sz="1600" b="0" dirty="0"/>
              <a:t>In relation to consumer privacy and cybersecurity, the Policy suggests the following practices/principles be followed by manufacturers:</a:t>
            </a:r>
          </a:p>
          <a:p>
            <a:pPr marL="800100" lvl="1" indent="-342900" fontAlgn="auto">
              <a:spcAft>
                <a:spcPts val="0"/>
              </a:spcAft>
              <a:buFont typeface="Courier New" panose="02070309020205020404" pitchFamily="49" charset="0"/>
              <a:buChar char="o"/>
            </a:pPr>
            <a:r>
              <a:rPr lang="en-US" sz="1600" dirty="0"/>
              <a:t>Provide consumers with clear and accessible privacy policies/notices</a:t>
            </a:r>
          </a:p>
          <a:p>
            <a:pPr marL="800100" lvl="1" indent="-342900" fontAlgn="auto">
              <a:spcAft>
                <a:spcPts val="0"/>
              </a:spcAft>
              <a:buFont typeface="Courier New" panose="02070309020205020404" pitchFamily="49" charset="0"/>
              <a:buChar char="o"/>
            </a:pPr>
            <a:r>
              <a:rPr lang="en-US" sz="1600" dirty="0"/>
              <a:t>Offer consumers choice with regards to data collection, use, sharing, retention, especially identifying data</a:t>
            </a:r>
          </a:p>
          <a:p>
            <a:pPr marL="800100" lvl="1" indent="-342900" fontAlgn="auto">
              <a:spcAft>
                <a:spcPts val="0"/>
              </a:spcAft>
              <a:buFont typeface="Courier New" panose="02070309020205020404" pitchFamily="49" charset="0"/>
              <a:buChar char="o"/>
            </a:pPr>
            <a:r>
              <a:rPr lang="en-US" sz="1600" dirty="0"/>
              <a:t>Collect and retain data only for as long as necessary </a:t>
            </a:r>
          </a:p>
          <a:p>
            <a:pPr marL="800100" lvl="1" indent="-342900" fontAlgn="auto">
              <a:spcAft>
                <a:spcPts val="0"/>
              </a:spcAft>
              <a:buFont typeface="Courier New" panose="02070309020205020404" pitchFamily="49" charset="0"/>
              <a:buChar char="o"/>
            </a:pPr>
            <a:r>
              <a:rPr lang="en-US" sz="1600" dirty="0"/>
              <a:t>Permit consumers to review their data to ensure integrity and accuracy</a:t>
            </a:r>
          </a:p>
          <a:p>
            <a:pPr marL="800100" lvl="1" indent="-342900" fontAlgn="auto">
              <a:spcAft>
                <a:spcPts val="0"/>
              </a:spcAft>
              <a:buFont typeface="Courier New" panose="02070309020205020404" pitchFamily="49" charset="0"/>
              <a:buChar char="o"/>
            </a:pPr>
            <a:r>
              <a:rPr lang="en-US" sz="1600" dirty="0"/>
              <a:t>Audit internal departments on a regular basis to ensure compliance with applicable state and federal privacy and data security laws</a:t>
            </a:r>
          </a:p>
          <a:p>
            <a:pPr marL="342900" indent="-342900" fontAlgn="auto">
              <a:buFont typeface="Courier New" panose="02070309020205020404" pitchFamily="49" charset="0"/>
              <a:buChar char="o"/>
            </a:pPr>
            <a:endParaRPr lang="en-US" sz="1600" b="0"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b="0" dirty="0"/>
          </a:p>
        </p:txBody>
      </p:sp>
      <p:pic>
        <p:nvPicPr>
          <p:cNvPr id="2050" name="Picture 2" descr="Image result for Picture of American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03" y="1268760"/>
            <a:ext cx="2481845" cy="186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007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47</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U.S. DEVELOPMENTS </a:t>
            </a:r>
            <a:endParaRPr lang="en-CA" sz="2800" dirty="0"/>
          </a:p>
        </p:txBody>
      </p:sp>
      <p:sp>
        <p:nvSpPr>
          <p:cNvPr id="6" name="Content Placeholder 2"/>
          <p:cNvSpPr txBox="1">
            <a:spLocks/>
          </p:cNvSpPr>
          <p:nvPr/>
        </p:nvSpPr>
        <p:spPr>
          <a:xfrm>
            <a:off x="425089" y="1670368"/>
            <a:ext cx="8075240" cy="4896544"/>
          </a:xfrm>
          <a:prstGeom prst="rect">
            <a:avLst/>
          </a:prstGeom>
        </p:spPr>
        <p:txBody>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buClr>
                <a:srgbClr val="C00000"/>
              </a:buClr>
              <a:buFont typeface="Arial" panose="020B0604020202020204" pitchFamily="34" charset="0"/>
              <a:buChar char="•"/>
            </a:pPr>
            <a:r>
              <a:rPr lang="en-US" dirty="0"/>
              <a:t>Oct. 2016 </a:t>
            </a:r>
            <a:r>
              <a:rPr lang="en-US" b="0" dirty="0"/>
              <a:t>– NHTSA releases Guidance on Cybersecurity Best Practices for Modern Vehicles</a:t>
            </a:r>
          </a:p>
          <a:p>
            <a:pPr marL="800100" lvl="1" indent="-342900" fontAlgn="auto">
              <a:spcAft>
                <a:spcPts val="0"/>
              </a:spcAft>
              <a:buFont typeface="Courier New" panose="02070309020205020404" pitchFamily="49" charset="0"/>
              <a:buChar char="o"/>
            </a:pPr>
            <a:r>
              <a:rPr lang="en-US" sz="1800" dirty="0"/>
              <a:t>The Guidance advises layered solutions and risk-based prioritized identification and protection of critical vehicle controls and personal data;</a:t>
            </a:r>
          </a:p>
          <a:p>
            <a:pPr marL="800100" lvl="1" indent="-342900" fontAlgn="auto">
              <a:spcAft>
                <a:spcPts val="0"/>
              </a:spcAft>
              <a:buFont typeface="Courier New" panose="02070309020205020404" pitchFamily="49" charset="0"/>
              <a:buChar char="o"/>
            </a:pPr>
            <a:endParaRPr lang="en-US" sz="1800" dirty="0"/>
          </a:p>
          <a:p>
            <a:pPr marL="800100" lvl="1" indent="-342900" fontAlgn="auto">
              <a:spcAft>
                <a:spcPts val="0"/>
              </a:spcAft>
              <a:buFont typeface="Courier New" panose="02070309020205020404" pitchFamily="49" charset="0"/>
              <a:buChar char="o"/>
            </a:pPr>
            <a:r>
              <a:rPr lang="en-US" sz="1800" dirty="0"/>
              <a:t>In addition to product development, the Guidance suggests best practices for researching, investigating and testing and validating cybersecurity measures such as self-audits to determine vulnerabilities in supply chain of operations;</a:t>
            </a:r>
          </a:p>
          <a:p>
            <a:pPr marL="800100" lvl="1" indent="-342900" fontAlgn="auto">
              <a:spcAft>
                <a:spcPts val="0"/>
              </a:spcAft>
              <a:buFont typeface="Courier New" panose="02070309020205020404" pitchFamily="49" charset="0"/>
              <a:buChar char="o"/>
            </a:pPr>
            <a:endParaRPr lang="en-US" sz="1800" dirty="0"/>
          </a:p>
          <a:p>
            <a:pPr marL="800100" lvl="1" indent="-342900" fontAlgn="auto">
              <a:spcAft>
                <a:spcPts val="0"/>
              </a:spcAft>
              <a:buFont typeface="Courier New" panose="02070309020205020404" pitchFamily="49" charset="0"/>
              <a:buChar char="o"/>
            </a:pPr>
            <a:r>
              <a:rPr lang="en-US" sz="1800" dirty="0"/>
              <a:t>The Guidance also promotes the development of vulnerability reporting/disclosure policies to enable external cybersecurity researchers to disclose vulnerabilities to organization manufacturing and designing vehicle systems.</a:t>
            </a:r>
          </a:p>
          <a:p>
            <a:pPr marL="342900" indent="-342900" fontAlgn="auto">
              <a:buFont typeface="Wingdings" panose="05000000000000000000" pitchFamily="2" charset="2"/>
              <a:buChar char="Ø"/>
            </a:pPr>
            <a:endParaRPr lang="en-US" sz="120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b="0" dirty="0"/>
          </a:p>
        </p:txBody>
      </p:sp>
    </p:spTree>
    <p:extLst>
      <p:ext uri="{BB962C8B-B14F-4D97-AF65-F5344CB8AC3E}">
        <p14:creationId xmlns:p14="http://schemas.microsoft.com/office/powerpoint/2010/main" val="3234632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1B98F2-9218-4778-B761-C1C9D7D29485}" type="slidenum">
              <a:rPr lang="en-US" altLang="en-US" smtClean="0"/>
              <a:pPr/>
              <a:t>48</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U.S. DEVELOPMENTS </a:t>
            </a:r>
            <a:endParaRPr lang="en-CA" sz="2800" dirty="0"/>
          </a:p>
        </p:txBody>
      </p:sp>
      <p:sp>
        <p:nvSpPr>
          <p:cNvPr id="6" name="Content Placeholder 2"/>
          <p:cNvSpPr txBox="1">
            <a:spLocks/>
          </p:cNvSpPr>
          <p:nvPr/>
        </p:nvSpPr>
        <p:spPr>
          <a:xfrm>
            <a:off x="612812" y="1772816"/>
            <a:ext cx="7620000" cy="4785395"/>
          </a:xfrm>
          <a:prstGeom prst="rect">
            <a:avLst/>
          </a:prstGeom>
        </p:spPr>
        <p:txBody>
          <a:bodyPr vert="horz" lIns="91440" tIns="45720" rIns="91440" bIns="45720" rtlCol="0">
            <a:normAutofit fontScale="92500" lnSpcReduction="2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C00000"/>
              </a:buClr>
              <a:buFont typeface="Arial" panose="020B0604020202020204" pitchFamily="34" charset="0"/>
              <a:buChar char="•"/>
            </a:pPr>
            <a:r>
              <a:rPr lang="en-US" dirty="0"/>
              <a:t>June 2, 2017 - </a:t>
            </a:r>
            <a:r>
              <a:rPr lang="en-US" b="0" dirty="0"/>
              <a:t>The Federal Trade Commission (FTC) and the NHTSA are hosting a workshop to examine the consumer privacy and security issues posed by automated and connected motor vehicles </a:t>
            </a:r>
          </a:p>
          <a:p>
            <a:pPr marL="342900" indent="-342900">
              <a:buClr>
                <a:srgbClr val="C00000"/>
              </a:buClr>
              <a:buFont typeface="Arial" panose="020B0604020202020204" pitchFamily="34" charset="0"/>
              <a:buChar char="•"/>
            </a:pPr>
            <a:endParaRPr lang="en-US" b="0" dirty="0"/>
          </a:p>
          <a:p>
            <a:pPr marL="342900" indent="-342900">
              <a:buClr>
                <a:srgbClr val="C00000"/>
              </a:buClr>
              <a:buFont typeface="Arial" panose="020B0604020202020204" pitchFamily="34" charset="0"/>
              <a:buChar char="•"/>
            </a:pPr>
            <a:r>
              <a:rPr lang="en-US" b="0" dirty="0"/>
              <a:t>Topics to be covered include:</a:t>
            </a:r>
          </a:p>
          <a:p>
            <a:pPr marL="800100" lvl="1" indent="-342900">
              <a:buFont typeface="Courier New" panose="02070309020205020404" pitchFamily="49" charset="0"/>
              <a:buChar char="o"/>
            </a:pPr>
            <a:r>
              <a:rPr lang="en-US" sz="2100" dirty="0"/>
              <a:t>The types of data vehicles with wireless interfaces collect, store, transmit, and share</a:t>
            </a:r>
          </a:p>
          <a:p>
            <a:pPr marL="800100" lvl="1" indent="-342900">
              <a:buFont typeface="Courier New" panose="02070309020205020404" pitchFamily="49" charset="0"/>
              <a:buChar char="o"/>
            </a:pPr>
            <a:r>
              <a:rPr lang="en-US" sz="2100" dirty="0"/>
              <a:t>Potential benefits and challenges posed by such data collection</a:t>
            </a:r>
          </a:p>
          <a:p>
            <a:pPr marL="800100" lvl="1" indent="-342900">
              <a:buFont typeface="Courier New" panose="02070309020205020404" pitchFamily="49" charset="0"/>
              <a:buChar char="o"/>
            </a:pPr>
            <a:r>
              <a:rPr lang="en-US" sz="2100" dirty="0"/>
              <a:t>The privacy and security practices of vehicle manufacturers</a:t>
            </a:r>
          </a:p>
          <a:p>
            <a:pPr marL="800100" lvl="1" indent="-342900">
              <a:buFont typeface="Courier New" panose="02070309020205020404" pitchFamily="49" charset="0"/>
              <a:buChar char="o"/>
            </a:pPr>
            <a:r>
              <a:rPr lang="en-US" sz="2100" dirty="0"/>
              <a:t>The role of the FTC, NHTSA, and other government agencies regarding privacy and security issues related to connected vehicles</a:t>
            </a:r>
          </a:p>
          <a:p>
            <a:pPr marL="800100" lvl="1" indent="-342900">
              <a:buFont typeface="Courier New" panose="02070309020205020404" pitchFamily="49" charset="0"/>
              <a:buChar char="o"/>
            </a:pPr>
            <a:r>
              <a:rPr lang="en-US" sz="2100" dirty="0"/>
              <a:t>Self-regulatory standards that might apply to privacy and security issues related to connected vehicles.</a:t>
            </a:r>
          </a:p>
          <a:p>
            <a:pPr marL="342900" indent="-342900" fontAlgn="auto">
              <a:buFont typeface="Wingdings" panose="05000000000000000000" pitchFamily="2" charset="2"/>
              <a:buChar char="Ø"/>
            </a:pPr>
            <a:endParaRPr lang="en-US" sz="120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b="0" dirty="0"/>
          </a:p>
        </p:txBody>
      </p:sp>
    </p:spTree>
    <p:extLst>
      <p:ext uri="{BB962C8B-B14F-4D97-AF65-F5344CB8AC3E}">
        <p14:creationId xmlns:p14="http://schemas.microsoft.com/office/powerpoint/2010/main" val="1553392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rot="16200000">
            <a:off x="8227377" y="5885497"/>
            <a:ext cx="1315721" cy="365125"/>
          </a:xfrm>
        </p:spPr>
        <p:txBody>
          <a:bodyPr/>
          <a:lstStyle/>
          <a:p>
            <a:fld id="{DD1B98F2-9218-4778-B761-C1C9D7D29485}" type="slidenum">
              <a:rPr lang="en-US" altLang="en-US" smtClean="0"/>
              <a:pPr/>
              <a:t>49</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E.U. DEVELOPMENTS</a:t>
            </a:r>
            <a:endParaRPr lang="en-CA" sz="2800" dirty="0"/>
          </a:p>
        </p:txBody>
      </p:sp>
      <p:sp>
        <p:nvSpPr>
          <p:cNvPr id="6" name="Content Placeholder 2"/>
          <p:cNvSpPr txBox="1">
            <a:spLocks/>
          </p:cNvSpPr>
          <p:nvPr/>
        </p:nvSpPr>
        <p:spPr>
          <a:xfrm>
            <a:off x="3779912" y="1643403"/>
            <a:ext cx="4784340" cy="496855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C00000"/>
              </a:buClr>
              <a:buFont typeface="Arial" panose="020B0604020202020204" pitchFamily="34" charset="0"/>
              <a:buChar char="•"/>
            </a:pPr>
            <a:r>
              <a:rPr lang="en-US" dirty="0"/>
              <a:t>January 2017: </a:t>
            </a:r>
            <a:r>
              <a:rPr lang="en-US" b="0" dirty="0"/>
              <a:t>The European Union Agency for Network and Information Security (</a:t>
            </a:r>
            <a:r>
              <a:rPr lang="en-US" dirty="0"/>
              <a:t>ENISA</a:t>
            </a:r>
            <a:r>
              <a:rPr lang="en-US" b="0" dirty="0"/>
              <a:t>) released a report examining </a:t>
            </a:r>
            <a:r>
              <a:rPr lang="en-US" dirty="0"/>
              <a:t>cybersecurity</a:t>
            </a:r>
            <a:r>
              <a:rPr lang="en-US" b="0" dirty="0"/>
              <a:t> and provided a list of recommendations and good practices, such as:</a:t>
            </a:r>
          </a:p>
          <a:p>
            <a:pPr marL="342900" indent="-342900" fontAlgn="auto">
              <a:buFont typeface="Wingdings" panose="05000000000000000000" pitchFamily="2" charset="2"/>
              <a:buChar char="Ø"/>
            </a:pPr>
            <a:endParaRPr lang="en-US" sz="1600"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b="0" dirty="0"/>
          </a:p>
        </p:txBody>
      </p:sp>
      <p:pic>
        <p:nvPicPr>
          <p:cNvPr id="5122" name="Picture 2" descr="Image result for picture of eu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2" y="1675770"/>
            <a:ext cx="3211580" cy="18065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107689"/>
            <a:ext cx="8107052" cy="1661993"/>
          </a:xfrm>
          <a:prstGeom prst="rect">
            <a:avLst/>
          </a:prstGeom>
          <a:noFill/>
        </p:spPr>
        <p:txBody>
          <a:bodyPr wrap="square" rtlCol="0">
            <a:spAutoFit/>
          </a:bodyPr>
          <a:lstStyle/>
          <a:p>
            <a:pPr marL="800100" lvl="1" indent="-457200">
              <a:buClr>
                <a:srgbClr val="C00000"/>
              </a:buClr>
              <a:buFont typeface="Courier New" panose="02070309020205020404" pitchFamily="49" charset="0"/>
              <a:buChar char="o"/>
            </a:pPr>
            <a:r>
              <a:rPr lang="en-US" sz="1800" dirty="0"/>
              <a:t>Improving information sharing among industry actors;</a:t>
            </a:r>
          </a:p>
          <a:p>
            <a:pPr marL="800100" lvl="1" indent="-457200">
              <a:buClr>
                <a:srgbClr val="C00000"/>
              </a:buClr>
              <a:buFont typeface="Courier New" panose="02070309020205020404" pitchFamily="49" charset="0"/>
              <a:buChar char="o"/>
            </a:pPr>
            <a:endParaRPr lang="en-US" sz="1800" dirty="0"/>
          </a:p>
          <a:p>
            <a:pPr marL="800100" lvl="1" indent="-457200">
              <a:buClr>
                <a:srgbClr val="C00000"/>
              </a:buClr>
              <a:buFont typeface="Courier New" panose="02070309020205020404" pitchFamily="49" charset="0"/>
              <a:buChar char="o"/>
            </a:pPr>
            <a:r>
              <a:rPr lang="en-US" sz="1800" dirty="0"/>
              <a:t>Achieving consensus on technical standards for good practices;</a:t>
            </a:r>
          </a:p>
          <a:p>
            <a:pPr marL="800100" lvl="1" indent="-457200">
              <a:buClr>
                <a:srgbClr val="C00000"/>
              </a:buClr>
              <a:buFont typeface="Courier New" panose="02070309020205020404" pitchFamily="49" charset="0"/>
              <a:buChar char="o"/>
            </a:pPr>
            <a:endParaRPr lang="en-US" sz="1800" dirty="0"/>
          </a:p>
          <a:p>
            <a:pPr marL="800100" lvl="1" indent="-457200">
              <a:buClr>
                <a:srgbClr val="C00000"/>
              </a:buClr>
              <a:buFont typeface="Courier New" panose="02070309020205020404" pitchFamily="49" charset="0"/>
              <a:buChar char="o"/>
            </a:pPr>
            <a:r>
              <a:rPr lang="en-US" sz="1800" dirty="0"/>
              <a:t>Clarifying cyber security liability among industry actors;</a:t>
            </a:r>
          </a:p>
          <a:p>
            <a:pPr marL="342900" indent="-342900" fontAlgn="auto">
              <a:buClr>
                <a:srgbClr val="C00000"/>
              </a:buClr>
              <a:buFont typeface="Wingdings" panose="05000000000000000000" pitchFamily="2" charset="2"/>
              <a:buChar char="Ø"/>
            </a:pPr>
            <a:endParaRPr lang="en-US" sz="1200" dirty="0"/>
          </a:p>
        </p:txBody>
      </p:sp>
    </p:spTree>
    <p:extLst>
      <p:ext uri="{BB962C8B-B14F-4D97-AF65-F5344CB8AC3E}">
        <p14:creationId xmlns:p14="http://schemas.microsoft.com/office/powerpoint/2010/main" val="3789619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6870"/>
            <a:ext cx="5791200" cy="1371600"/>
          </a:xfrm>
        </p:spPr>
        <p:txBody>
          <a:bodyPr>
            <a:normAutofit fontScale="90000"/>
          </a:bodyPr>
          <a:lstStyle/>
          <a:p>
            <a:r>
              <a:rPr lang="en-CA" dirty="0"/>
              <a:t>A magazine headline from the recent past</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5</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3457">
            <a:off x="-35784" y="1476526"/>
            <a:ext cx="885825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672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rot="16200000">
            <a:off x="8198658" y="5856777"/>
            <a:ext cx="1315721" cy="422564"/>
          </a:xfrm>
        </p:spPr>
        <p:txBody>
          <a:bodyPr/>
          <a:lstStyle/>
          <a:p>
            <a:fld id="{DD1B98F2-9218-4778-B761-C1C9D7D29485}" type="slidenum">
              <a:rPr lang="en-US" altLang="en-US" smtClean="0"/>
              <a:pPr/>
              <a:t>50</a:t>
            </a:fld>
            <a:endParaRPr lang="en-US"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718"/>
            <a:ext cx="7931224" cy="828010"/>
          </a:xfrm>
          <a:prstGeom prst="rect">
            <a:avLst/>
          </a:prstGeom>
        </p:spPr>
        <p:txBody>
          <a:bodyPr>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pPr>
            <a:r>
              <a:rPr lang="en-US" sz="2800" dirty="0"/>
              <a:t>E.U. DEVELOPMENTS</a:t>
            </a:r>
            <a:endParaRPr lang="en-CA" sz="2800" dirty="0"/>
          </a:p>
        </p:txBody>
      </p:sp>
      <p:sp>
        <p:nvSpPr>
          <p:cNvPr id="6" name="Content Placeholder 2"/>
          <p:cNvSpPr txBox="1">
            <a:spLocks/>
          </p:cNvSpPr>
          <p:nvPr/>
        </p:nvSpPr>
        <p:spPr>
          <a:xfrm>
            <a:off x="277180" y="980728"/>
            <a:ext cx="8291264" cy="54006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fontAlgn="auto">
              <a:spcBef>
                <a:spcPts val="0"/>
              </a:spcBef>
              <a:spcAft>
                <a:spcPts val="0"/>
              </a:spcAft>
              <a:buClr>
                <a:srgbClr val="C00000"/>
              </a:buClr>
              <a:buFont typeface="Arial" panose="020B0604020202020204" pitchFamily="34" charset="0"/>
              <a:buChar char="•"/>
            </a:pPr>
            <a:r>
              <a:rPr lang="en-US" dirty="0"/>
              <a:t>2018: The EU General Data Protection </a:t>
            </a:r>
            <a:br>
              <a:rPr lang="en-US" dirty="0"/>
            </a:br>
            <a:r>
              <a:rPr lang="en-US" dirty="0"/>
              <a:t>Regulations (GPDR) Comes into Effect</a:t>
            </a:r>
          </a:p>
          <a:p>
            <a:pPr defTabSz="365760" fontAlgn="auto">
              <a:spcBef>
                <a:spcPts val="0"/>
              </a:spcBef>
              <a:spcAft>
                <a:spcPts val="0"/>
              </a:spcAft>
            </a:pPr>
            <a:endParaRPr lang="en-US" sz="1200" dirty="0"/>
          </a:p>
          <a:p>
            <a:pPr marL="800100" lvl="1" indent="-342900">
              <a:buFont typeface="Courier New" panose="02070309020205020404" pitchFamily="49" charset="0"/>
              <a:buChar char="o"/>
            </a:pPr>
            <a:r>
              <a:rPr lang="en-US" sz="1600" dirty="0"/>
              <a:t>The GPDR applies to any manufacturer that could conceivably handle data belonging to or related to EU citizens</a:t>
            </a:r>
          </a:p>
          <a:p>
            <a:pPr marL="742950" lvl="1" indent="-285750">
              <a:buFont typeface="Courier New" panose="02070309020205020404" pitchFamily="49" charset="0"/>
              <a:buChar char="o"/>
            </a:pPr>
            <a:endParaRPr lang="en-US" sz="1600" dirty="0"/>
          </a:p>
          <a:p>
            <a:pPr marL="800100" lvl="1" indent="-342900" defTabSz="457200">
              <a:buFont typeface="Courier New" panose="02070309020205020404" pitchFamily="49" charset="0"/>
              <a:buChar char="o"/>
            </a:pPr>
            <a:r>
              <a:rPr lang="en-US" sz="1600" dirty="0"/>
              <a:t>Non-EU manufacturers dealing with data of </a:t>
            </a:r>
            <a:br>
              <a:rPr lang="en-US" sz="1600" dirty="0"/>
            </a:br>
            <a:r>
              <a:rPr lang="en-US" sz="1600" dirty="0"/>
              <a:t>EU citizens will need to be in compliance </a:t>
            </a:r>
            <a:br>
              <a:rPr lang="en-US" sz="1600" dirty="0"/>
            </a:br>
            <a:r>
              <a:rPr lang="en-US" sz="1600" dirty="0"/>
              <a:t>with the GPDR such as:</a:t>
            </a:r>
          </a:p>
          <a:p>
            <a:pPr marL="742950" lvl="1" indent="-285750" defTabSz="457200">
              <a:buFont typeface="Courier New" panose="02070309020205020404" pitchFamily="49" charset="0"/>
              <a:buChar char="o"/>
            </a:pPr>
            <a:endParaRPr lang="en-US" sz="1600" dirty="0"/>
          </a:p>
          <a:p>
            <a:pPr marL="1485900" lvl="2" indent="-342900">
              <a:buFont typeface="Wingdings" panose="05000000000000000000" pitchFamily="2" charset="2"/>
              <a:buChar char="Ø"/>
            </a:pPr>
            <a:r>
              <a:rPr lang="en-US" sz="1600" dirty="0"/>
              <a:t>The Data Processing Register</a:t>
            </a:r>
          </a:p>
          <a:p>
            <a:pPr lvl="2" indent="0">
              <a:buNone/>
            </a:pPr>
            <a:r>
              <a:rPr lang="en-US" sz="1600" dirty="0"/>
              <a:t>which formalizes a tool used to formally </a:t>
            </a:r>
            <a:br>
              <a:rPr lang="en-US" sz="1600" dirty="0"/>
            </a:br>
            <a:r>
              <a:rPr lang="en-US" sz="1600" dirty="0"/>
              <a:t>document and register data being collected</a:t>
            </a:r>
            <a:br>
              <a:rPr lang="en-US" sz="1600" dirty="0"/>
            </a:br>
            <a:r>
              <a:rPr lang="en-US" sz="1600" dirty="0"/>
              <a:t> and processed (even if this data is transferred </a:t>
            </a:r>
            <a:br>
              <a:rPr lang="en-US" sz="1600" dirty="0"/>
            </a:br>
            <a:r>
              <a:rPr lang="en-US" sz="1600" dirty="0"/>
              <a:t>outside of the EU)</a:t>
            </a:r>
          </a:p>
          <a:p>
            <a:pPr marL="1485900" lvl="2" indent="-342900">
              <a:buFont typeface="Wingdings" panose="05000000000000000000" pitchFamily="2" charset="2"/>
              <a:buChar char="Ø"/>
            </a:pPr>
            <a:endParaRPr lang="en-US" sz="1600" dirty="0"/>
          </a:p>
          <a:p>
            <a:pPr marL="1485900" lvl="2" indent="-342900">
              <a:buFont typeface="Wingdings" panose="05000000000000000000" pitchFamily="2" charset="2"/>
              <a:buChar char="Ø"/>
            </a:pPr>
            <a:r>
              <a:rPr lang="en-US" sz="1600" dirty="0"/>
              <a:t>The Data Breach Register </a:t>
            </a:r>
          </a:p>
          <a:p>
            <a:pPr lvl="2" indent="0">
              <a:buNone/>
            </a:pPr>
            <a:r>
              <a:rPr lang="en-US" sz="1600" dirty="0"/>
              <a:t>which records all instances of </a:t>
            </a:r>
          </a:p>
          <a:p>
            <a:pPr lvl="2" indent="0">
              <a:buNone/>
            </a:pPr>
            <a:r>
              <a:rPr lang="en-US" sz="1600" dirty="0"/>
              <a:t>breach in relation to EU citizen data</a:t>
            </a:r>
            <a:endParaRPr lang="en-CA" sz="1600" dirty="0"/>
          </a:p>
          <a:p>
            <a:pPr marL="342900" indent="-342900" fontAlgn="auto">
              <a:buFont typeface="Wingdings" panose="05000000000000000000" pitchFamily="2" charset="2"/>
              <a:buChar char="Ø"/>
            </a:pPr>
            <a:endParaRPr lang="en-US" sz="1200" dirty="0"/>
          </a:p>
          <a:p>
            <a:pPr marL="342900" indent="-342900" fontAlgn="auto">
              <a:buFont typeface="Wingdings" panose="05000000000000000000" pitchFamily="2" charset="2"/>
              <a:buChar char="Ø"/>
            </a:pPr>
            <a:endParaRPr lang="en-US" sz="1600"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i="1" dirty="0"/>
          </a:p>
          <a:p>
            <a:pPr marL="342900" indent="-342900" fontAlgn="auto">
              <a:buFont typeface="Wingdings" panose="05000000000000000000" pitchFamily="2" charset="2"/>
              <a:buChar char="Ø"/>
            </a:pPr>
            <a:endParaRPr lang="en-US" sz="1200" b="0" dirty="0"/>
          </a:p>
          <a:p>
            <a:pPr marL="342900" indent="-342900" fontAlgn="auto">
              <a:buFont typeface="Wingdings" panose="05000000000000000000" pitchFamily="2" charset="2"/>
              <a:buChar char="Ø"/>
            </a:pPr>
            <a:endParaRPr lang="en-US" sz="1600" b="0" dirty="0"/>
          </a:p>
          <a:p>
            <a:pPr marL="342900" indent="-342900" fontAlgn="auto">
              <a:buFont typeface="Wingdings" panose="05000000000000000000" pitchFamily="2" charset="2"/>
              <a:buChar char="Ø"/>
            </a:pPr>
            <a:endParaRPr lang="en-US" b="0" dirty="0"/>
          </a:p>
        </p:txBody>
      </p:sp>
      <p:pic>
        <p:nvPicPr>
          <p:cNvPr id="8" name="Picture 2" descr="C:\Users\hfotinos\Desktop\On-your-marks-for-GDPR-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350" y="2403230"/>
            <a:ext cx="3042819" cy="356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595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654477-0775-4DBF-9113-161E90A7631F}" type="slidenum">
              <a:rPr lang="en-US" altLang="en-US" smtClean="0"/>
              <a:pPr/>
              <a:t>51</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17323" y="-371702"/>
            <a:ext cx="5791200" cy="1371600"/>
          </a:xfrm>
        </p:spPr>
        <p:txBody>
          <a:bodyPr/>
          <a:lstStyle/>
          <a:p>
            <a:r>
              <a:rPr lang="en-CA" dirty="0"/>
              <a:t>Questions?</a:t>
            </a:r>
            <a:endParaRPr lang="en-US" dirty="0"/>
          </a:p>
        </p:txBody>
      </p:sp>
      <p:sp>
        <p:nvSpPr>
          <p:cNvPr id="7" name="TextBox 6"/>
          <p:cNvSpPr txBox="1"/>
          <p:nvPr/>
        </p:nvSpPr>
        <p:spPr>
          <a:xfrm>
            <a:off x="2411760" y="4509120"/>
            <a:ext cx="7416824" cy="3108543"/>
          </a:xfrm>
          <a:prstGeom prst="rect">
            <a:avLst/>
          </a:prstGeom>
          <a:noFill/>
        </p:spPr>
        <p:txBody>
          <a:bodyPr wrap="square" rtlCol="0">
            <a:spAutoFit/>
          </a:bodyPr>
          <a:lstStyle/>
          <a:p>
            <a:r>
              <a:rPr lang="en-CA" dirty="0">
                <a:latin typeface="Franklin Gothic Demi Cond" panose="020B0706030402020204" pitchFamily="34" charset="0"/>
              </a:rPr>
              <a:t>David Adams, President , </a:t>
            </a:r>
            <a:endParaRPr lang="en-CA" dirty="0" smtClean="0">
              <a:latin typeface="Franklin Gothic Demi Cond" panose="020B0706030402020204" pitchFamily="34" charset="0"/>
            </a:endParaRPr>
          </a:p>
          <a:p>
            <a:r>
              <a:rPr lang="en-CA" dirty="0" smtClean="0">
                <a:latin typeface="Franklin Gothic Demi Cond" panose="020B0706030402020204" pitchFamily="34" charset="0"/>
              </a:rPr>
              <a:t>Global </a:t>
            </a:r>
            <a:r>
              <a:rPr lang="en-CA" dirty="0">
                <a:latin typeface="Franklin Gothic Demi Cond" panose="020B0706030402020204" pitchFamily="34" charset="0"/>
              </a:rPr>
              <a:t>Automakers of Canada</a:t>
            </a:r>
            <a:br>
              <a:rPr lang="en-CA" dirty="0">
                <a:latin typeface="Franklin Gothic Demi Cond" panose="020B0706030402020204" pitchFamily="34" charset="0"/>
              </a:rPr>
            </a:br>
            <a:r>
              <a:rPr lang="en-CA" sz="2000" dirty="0">
                <a:latin typeface="Franklin Gothic Demi Cond" panose="020B0706030402020204" pitchFamily="34" charset="0"/>
              </a:rPr>
              <a:t>dadams@globalautomakers.ca</a:t>
            </a:r>
            <a:endParaRPr lang="en-CA" dirty="0">
              <a:latin typeface="Franklin Gothic Demi Cond" panose="020B0706030402020204" pitchFamily="34" charset="0"/>
            </a:endParaRPr>
          </a:p>
          <a:p>
            <a:endParaRPr lang="en-CA" dirty="0">
              <a:latin typeface="Franklin Gothic Demi Cond" panose="020B0706030402020204" pitchFamily="34" charset="0"/>
            </a:endParaRPr>
          </a:p>
          <a:p>
            <a:endParaRPr lang="en-CA" dirty="0">
              <a:latin typeface="Franklin Gothic Demi Cond" panose="020B0706030402020204" pitchFamily="34" charset="0"/>
            </a:endParaRPr>
          </a:p>
          <a:p>
            <a:endParaRPr lang="en-CA" sz="2000" dirty="0">
              <a:latin typeface="Franklin Gothic Demi Cond" panose="020B0706030402020204" pitchFamily="34" charset="0"/>
            </a:endParaRPr>
          </a:p>
          <a:p>
            <a:endParaRPr lang="en-CA" sz="2000" dirty="0">
              <a:latin typeface="Franklin Gothic Demi Cond" panose="020B0706030402020204" pitchFamily="34" charset="0"/>
            </a:endParaRPr>
          </a:p>
          <a:p>
            <a:r>
              <a:rPr lang="en-CA" sz="2000" dirty="0">
                <a:latin typeface="Franklin Gothic Demi Cond" panose="020B0706030402020204" pitchFamily="34" charset="0"/>
              </a:rPr>
              <a:t/>
            </a:r>
            <a:br>
              <a:rPr lang="en-CA" sz="2000" dirty="0">
                <a:latin typeface="Franklin Gothic Demi Cond" panose="020B0706030402020204" pitchFamily="34" charset="0"/>
              </a:rPr>
            </a:br>
            <a:endParaRPr lang="en-US" sz="2000" dirty="0">
              <a:latin typeface="Franklin Gothic Demi Cond" panose="020B07060304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1628800"/>
            <a:ext cx="3456384" cy="2338649"/>
          </a:xfrm>
          <a:prstGeom prst="rect">
            <a:avLst/>
          </a:prstGeom>
        </p:spPr>
      </p:pic>
    </p:spTree>
    <p:extLst>
      <p:ext uri="{BB962C8B-B14F-4D97-AF65-F5344CB8AC3E}">
        <p14:creationId xmlns:p14="http://schemas.microsoft.com/office/powerpoint/2010/main" val="140687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6870"/>
            <a:ext cx="5791200" cy="1371600"/>
          </a:xfrm>
        </p:spPr>
        <p:txBody>
          <a:bodyPr>
            <a:normAutofit/>
          </a:bodyPr>
          <a:lstStyle/>
          <a:p>
            <a:r>
              <a:rPr lang="en-CA" dirty="0"/>
              <a:t>… or not so much!</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6</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3" y="1478470"/>
            <a:ext cx="7986713"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33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l="35382" t="24047" r="9492" b="10997"/>
          <a:stretch/>
        </p:blipFill>
        <p:spPr>
          <a:xfrm>
            <a:off x="179512" y="1390442"/>
            <a:ext cx="7712480" cy="5467558"/>
          </a:xfrm>
          <a:prstGeom prst="rect">
            <a:avLst/>
          </a:prstGeom>
        </p:spPr>
      </p:pic>
      <p:sp>
        <p:nvSpPr>
          <p:cNvPr id="2" name="Title 1"/>
          <p:cNvSpPr>
            <a:spLocks noGrp="1"/>
          </p:cNvSpPr>
          <p:nvPr>
            <p:ph type="title"/>
          </p:nvPr>
        </p:nvSpPr>
        <p:spPr>
          <a:xfrm>
            <a:off x="395536" y="116354"/>
            <a:ext cx="5791200" cy="1371600"/>
          </a:xfrm>
        </p:spPr>
        <p:txBody>
          <a:bodyPr/>
          <a:lstStyle/>
          <a:p>
            <a:r>
              <a:rPr lang="en-CA" dirty="0"/>
              <a:t>The Changing Vehicle</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7</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60340" y="2782289"/>
            <a:ext cx="6120680" cy="261610"/>
          </a:xfrm>
          <a:prstGeom prst="rect">
            <a:avLst/>
          </a:prstGeom>
          <a:noFill/>
        </p:spPr>
        <p:txBody>
          <a:bodyPr wrap="square" rtlCol="0">
            <a:spAutoFit/>
          </a:bodyPr>
          <a:lstStyle/>
          <a:p>
            <a:pPr algn="r"/>
            <a:r>
              <a:rPr lang="en-CA" sz="1100" b="1" dirty="0">
                <a:solidFill>
                  <a:schemeClr val="bg1">
                    <a:lumMod val="65000"/>
                  </a:schemeClr>
                </a:solidFill>
              </a:rPr>
              <a:t>Source:  </a:t>
            </a:r>
            <a:r>
              <a:rPr lang="en-CA" sz="1100" b="1" i="1" dirty="0">
                <a:solidFill>
                  <a:schemeClr val="bg1">
                    <a:lumMod val="65000"/>
                  </a:schemeClr>
                </a:solidFill>
              </a:rPr>
              <a:t>KPMG .com GAES 2017</a:t>
            </a:r>
            <a:endParaRPr lang="en-US" sz="1100" b="1" dirty="0">
              <a:solidFill>
                <a:schemeClr val="bg1">
                  <a:lumMod val="65000"/>
                </a:schemeClr>
              </a:solidFill>
            </a:endParaRPr>
          </a:p>
        </p:txBody>
      </p:sp>
    </p:spTree>
    <p:extLst>
      <p:ext uri="{BB962C8B-B14F-4D97-AF65-F5344CB8AC3E}">
        <p14:creationId xmlns:p14="http://schemas.microsoft.com/office/powerpoint/2010/main" val="2907194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440"/>
            <a:ext cx="6408712" cy="1371600"/>
          </a:xfrm>
        </p:spPr>
        <p:txBody>
          <a:bodyPr>
            <a:normAutofit/>
          </a:bodyPr>
          <a:lstStyle/>
          <a:p>
            <a:r>
              <a:rPr lang="en-CA" dirty="0"/>
              <a:t>THE CHANGING VEHICLE</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8</a:t>
            </a:fld>
            <a:endParaRPr lang="en-US" alt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962" y="979895"/>
            <a:ext cx="6264696" cy="579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453336"/>
            <a:ext cx="161925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0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6870"/>
            <a:ext cx="5791200" cy="1371600"/>
          </a:xfrm>
        </p:spPr>
        <p:txBody>
          <a:bodyPr>
            <a:normAutofit/>
          </a:bodyPr>
          <a:lstStyle/>
          <a:p>
            <a:r>
              <a:rPr lang="en-CA" dirty="0"/>
              <a:t>Connected vs. Automated</a:t>
            </a:r>
          </a:p>
        </p:txBody>
      </p:sp>
      <p:sp>
        <p:nvSpPr>
          <p:cNvPr id="5" name="Slide Number Placeholder 4"/>
          <p:cNvSpPr>
            <a:spLocks noGrp="1"/>
          </p:cNvSpPr>
          <p:nvPr>
            <p:ph type="sldNum" sz="quarter" idx="12"/>
          </p:nvPr>
        </p:nvSpPr>
        <p:spPr/>
        <p:txBody>
          <a:bodyPr/>
          <a:lstStyle/>
          <a:p>
            <a:fld id="{EA654477-0775-4DBF-9113-161E90A7631F}" type="slidenum">
              <a:rPr lang="en-US" altLang="en-US" smtClean="0"/>
              <a:pPr/>
              <a:t>9</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08" y="-39180"/>
            <a:ext cx="24145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03" y="1478470"/>
            <a:ext cx="7835169" cy="520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827584" y="1556792"/>
            <a:ext cx="2376264" cy="1451931"/>
            <a:chOff x="827584" y="1556792"/>
            <a:chExt cx="2376264" cy="1451931"/>
          </a:xfrm>
        </p:grpSpPr>
        <p:cxnSp>
          <p:nvCxnSpPr>
            <p:cNvPr id="4" name="Straight Connector 3"/>
            <p:cNvCxnSpPr/>
            <p:nvPr/>
          </p:nvCxnSpPr>
          <p:spPr>
            <a:xfrm>
              <a:off x="827584" y="1568563"/>
              <a:ext cx="2376264" cy="1440160"/>
            </a:xfrm>
            <a:prstGeom prst="line">
              <a:avLst/>
            </a:prstGeom>
            <a:ln w="76200">
              <a:solidFill>
                <a:srgbClr val="FFFF00"/>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flipV="1">
              <a:off x="827584" y="1556792"/>
              <a:ext cx="2088232" cy="1440160"/>
            </a:xfrm>
            <a:prstGeom prst="line">
              <a:avLst/>
            </a:prstGeom>
            <a:ln w="76200">
              <a:solidFill>
                <a:srgbClr val="FFFF00"/>
              </a:solidFill>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14835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lank">
  <a:themeElements>
    <a:clrScheme name="5_DLAPiper-Blue_03 3">
      <a:dk1>
        <a:srgbClr val="000000"/>
      </a:dk1>
      <a:lt1>
        <a:srgbClr val="FFFFFF"/>
      </a:lt1>
      <a:dk2>
        <a:srgbClr val="0066CB"/>
      </a:dk2>
      <a:lt2>
        <a:srgbClr val="BFBFBF"/>
      </a:lt2>
      <a:accent1>
        <a:srgbClr val="EBF0F8"/>
      </a:accent1>
      <a:accent2>
        <a:srgbClr val="ABC2E1"/>
      </a:accent2>
      <a:accent3>
        <a:srgbClr val="FFFFFF"/>
      </a:accent3>
      <a:accent4>
        <a:srgbClr val="000000"/>
      </a:accent4>
      <a:accent5>
        <a:srgbClr val="F3F6FB"/>
      </a:accent5>
      <a:accent6>
        <a:srgbClr val="9BB0CC"/>
      </a:accent6>
      <a:hlink>
        <a:srgbClr val="00A9E0"/>
      </a:hlink>
      <a:folHlink>
        <a:srgbClr val="3975BA"/>
      </a:folHlink>
    </a:clrScheme>
    <a:fontScheme name="5_DLAPiper-Blue_03">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5_DLAPiper-Blue_03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LAPiper-Blue_03 2">
        <a:dk1>
          <a:srgbClr val="000000"/>
        </a:dk1>
        <a:lt1>
          <a:srgbClr val="FFFFFF"/>
        </a:lt1>
        <a:dk2>
          <a:srgbClr val="0066CB"/>
        </a:dk2>
        <a:lt2>
          <a:srgbClr val="BFBFBF"/>
        </a:lt2>
        <a:accent1>
          <a:srgbClr val="EBF0F8"/>
        </a:accent1>
        <a:accent2>
          <a:srgbClr val="ABC2E1"/>
        </a:accent2>
        <a:accent3>
          <a:srgbClr val="FFFFFF"/>
        </a:accent3>
        <a:accent4>
          <a:srgbClr val="000000"/>
        </a:accent4>
        <a:accent5>
          <a:srgbClr val="F3F6FB"/>
        </a:accent5>
        <a:accent6>
          <a:srgbClr val="9BB0CC"/>
        </a:accent6>
        <a:hlink>
          <a:srgbClr val="6C97CB"/>
        </a:hlink>
        <a:folHlink>
          <a:srgbClr val="3975BA"/>
        </a:folHlink>
      </a:clrScheme>
      <a:clrMap bg1="lt1" tx1="dk1" bg2="lt2" tx2="dk2" accent1="accent1" accent2="accent2" accent3="accent3" accent4="accent4" accent5="accent5" accent6="accent6" hlink="hlink" folHlink="folHlink"/>
    </a:extraClrScheme>
    <a:extraClrScheme>
      <a:clrScheme name="5_DLAPiper-Blue_03 3">
        <a:dk1>
          <a:srgbClr val="000000"/>
        </a:dk1>
        <a:lt1>
          <a:srgbClr val="FFFFFF"/>
        </a:lt1>
        <a:dk2>
          <a:srgbClr val="0066CB"/>
        </a:dk2>
        <a:lt2>
          <a:srgbClr val="BFBFBF"/>
        </a:lt2>
        <a:accent1>
          <a:srgbClr val="EBF0F8"/>
        </a:accent1>
        <a:accent2>
          <a:srgbClr val="ABC2E1"/>
        </a:accent2>
        <a:accent3>
          <a:srgbClr val="FFFFFF"/>
        </a:accent3>
        <a:accent4>
          <a:srgbClr val="000000"/>
        </a:accent4>
        <a:accent5>
          <a:srgbClr val="F3F6FB"/>
        </a:accent5>
        <a:accent6>
          <a:srgbClr val="9BB0CC"/>
        </a:accent6>
        <a:hlink>
          <a:srgbClr val="00A9E0"/>
        </a:hlink>
        <a:folHlink>
          <a:srgbClr val="3975B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emplate>
  <TotalTime>0</TotalTime>
  <Words>2248</Words>
  <Application>Microsoft Office PowerPoint</Application>
  <PresentationFormat>On-screen Show (4:3)</PresentationFormat>
  <Paragraphs>397</Paragraphs>
  <Slides>51</Slides>
  <Notes>51</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Blank</vt:lpstr>
      <vt:lpstr>Essential</vt:lpstr>
      <vt:lpstr>PowerPoint Presentation</vt:lpstr>
      <vt:lpstr>aGENDA</vt:lpstr>
      <vt:lpstr>Why technology matters to automakers</vt:lpstr>
      <vt:lpstr>WHAT IS THE “CONNECTED CAR”</vt:lpstr>
      <vt:lpstr>A magazine headline from the recent past</vt:lpstr>
      <vt:lpstr>… or not so much!</vt:lpstr>
      <vt:lpstr>The Changing Vehicle</vt:lpstr>
      <vt:lpstr>THE CHANGING VEHICLE</vt:lpstr>
      <vt:lpstr>Connected vs. Automated</vt:lpstr>
      <vt:lpstr>“How long ‘ til we get there?”</vt:lpstr>
      <vt:lpstr> TYPES OF  Connectivity </vt:lpstr>
      <vt:lpstr>What “connectivity” do consumers want?</vt:lpstr>
      <vt:lpstr>Why do automakers want the technology?</vt:lpstr>
      <vt:lpstr>Big data brings New opportunities</vt:lpstr>
      <vt:lpstr>SO much data!               so many uses!</vt:lpstr>
      <vt:lpstr>Why do Regulators want the technology?</vt:lpstr>
      <vt:lpstr>Why technology matters to regulators</vt:lpstr>
      <vt:lpstr>Security and Privacy in the connected car</vt:lpstr>
      <vt:lpstr>Security vs. PrivacY</vt:lpstr>
      <vt:lpstr>Connected = security/ privacy risk vectors</vt:lpstr>
      <vt:lpstr>The privacy conundrum</vt:lpstr>
      <vt:lpstr>Privacy and security</vt:lpstr>
      <vt:lpstr>Privacy legislation  fundamentals</vt:lpstr>
      <vt:lpstr>Privacy legislation fundamentals</vt:lpstr>
      <vt:lpstr>Privacy lens on connected cars</vt:lpstr>
      <vt:lpstr>  Privacy lens on  connected cars</vt:lpstr>
      <vt:lpstr>The Connected Car Ecosystem</vt:lpstr>
      <vt:lpstr>Connected car is part of technology suite</vt:lpstr>
      <vt:lpstr>PowerPoint Presentation</vt:lpstr>
      <vt:lpstr>PowerPoint Presentation</vt:lpstr>
      <vt:lpstr>Tackling connected car challenges</vt:lpstr>
      <vt:lpstr>PowerPoint Presentation</vt:lpstr>
      <vt:lpstr>PowerPoint Presentation</vt:lpstr>
      <vt:lpstr>Data ownership – a difference of opinion</vt:lpstr>
      <vt:lpstr>PowerPoint Presentation</vt:lpstr>
      <vt:lpstr>PowerPoint Presentation</vt:lpstr>
      <vt:lpstr>Tackling connected car challenges</vt:lpstr>
      <vt:lpstr>Where is Cv Work being undertaken?</vt:lpstr>
      <vt:lpstr>PowerPoint Presentation</vt:lpstr>
      <vt:lpstr>BUT… Different jurisdictions, different rules</vt:lpstr>
      <vt:lpstr>Canada’s Position on AV/CV’s</vt:lpstr>
      <vt:lpstr>Canada’s Position on AV/CV’s</vt:lpstr>
      <vt:lpstr>Senate currently studying CVs/Avs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2017-05-08T20:44:24Z</cp:lastPrinted>
  <dcterms:modified xsi:type="dcterms:W3CDTF">2017-10-18T20:20:55Z</dcterms:modified>
</cp:coreProperties>
</file>