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86" r:id="rId2"/>
    <p:sldMasterId id="2147483673" r:id="rId3"/>
  </p:sldMasterIdLst>
  <p:notesMasterIdLst>
    <p:notesMasterId r:id="rId27"/>
  </p:notesMasterIdLst>
  <p:sldIdLst>
    <p:sldId id="258" r:id="rId4"/>
    <p:sldId id="257" r:id="rId5"/>
    <p:sldId id="284" r:id="rId6"/>
    <p:sldId id="285" r:id="rId7"/>
    <p:sldId id="289" r:id="rId8"/>
    <p:sldId id="291" r:id="rId9"/>
    <p:sldId id="290" r:id="rId10"/>
    <p:sldId id="304" r:id="rId11"/>
    <p:sldId id="305" r:id="rId12"/>
    <p:sldId id="307" r:id="rId13"/>
    <p:sldId id="310" r:id="rId14"/>
    <p:sldId id="311" r:id="rId15"/>
    <p:sldId id="312" r:id="rId16"/>
    <p:sldId id="313" r:id="rId17"/>
    <p:sldId id="288" r:id="rId18"/>
    <p:sldId id="301" r:id="rId19"/>
    <p:sldId id="296" r:id="rId20"/>
    <p:sldId id="308" r:id="rId21"/>
    <p:sldId id="309" r:id="rId22"/>
    <p:sldId id="314" r:id="rId23"/>
    <p:sldId id="315" r:id="rId24"/>
    <p:sldId id="294" r:id="rId25"/>
    <p:sldId id="275"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D8EC"/>
    <a:srgbClr val="ADE5F9"/>
    <a:srgbClr val="89C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autoAdjust="0"/>
    <p:restoredTop sz="94667" autoAdjust="0"/>
  </p:normalViewPr>
  <p:slideViewPr>
    <p:cSldViewPr snapToGrid="0">
      <p:cViewPr varScale="1">
        <p:scale>
          <a:sx n="86" d="100"/>
          <a:sy n="86" d="100"/>
        </p:scale>
        <p:origin x="442" y="58"/>
      </p:cViewPr>
      <p:guideLst/>
    </p:cSldViewPr>
  </p:slideViewPr>
  <p:notesTextViewPr>
    <p:cViewPr>
      <p:scale>
        <a:sx n="1" d="1"/>
        <a:sy n="1" d="1"/>
      </p:scale>
      <p:origin x="0" y="0"/>
    </p:cViewPr>
  </p:notesTextViewPr>
  <p:notesViewPr>
    <p:cSldViewPr snapToGrid="0">
      <p:cViewPr varScale="1">
        <p:scale>
          <a:sx n="68" d="100"/>
          <a:sy n="68" d="100"/>
        </p:scale>
        <p:origin x="299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CA" dirty="0"/>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11A35EAB-276E-4B82-8A5E-68916B20104F}" type="datetimeFigureOut">
              <a:rPr lang="en-CA" smtClean="0"/>
              <a:t>25/10/2018</a:t>
            </a:fld>
            <a:endParaRPr lang="en-CA"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CA"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22974E5A-AA81-4B6D-8A6D-3A4AE285ED9E}" type="slidenum">
              <a:rPr lang="en-CA" smtClean="0"/>
              <a:t>‹#›</a:t>
            </a:fld>
            <a:endParaRPr lang="en-CA" dirty="0"/>
          </a:p>
        </p:txBody>
      </p:sp>
    </p:spTree>
    <p:extLst>
      <p:ext uri="{BB962C8B-B14F-4D97-AF65-F5344CB8AC3E}">
        <p14:creationId xmlns:p14="http://schemas.microsoft.com/office/powerpoint/2010/main" val="80156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21DA04-6D68-4FC9-9517-8AAE10B06206}"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3648968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974E5A-AA81-4B6D-8A6D-3A4AE285ED9E}" type="slidenum">
              <a:rPr lang="en-CA" smtClean="0"/>
              <a:t>18</a:t>
            </a:fld>
            <a:endParaRPr lang="en-CA" dirty="0"/>
          </a:p>
        </p:txBody>
      </p:sp>
    </p:spTree>
    <p:extLst>
      <p:ext uri="{BB962C8B-B14F-4D97-AF65-F5344CB8AC3E}">
        <p14:creationId xmlns:p14="http://schemas.microsoft.com/office/powerpoint/2010/main" val="3219787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974E5A-AA81-4B6D-8A6D-3A4AE285ED9E}" type="slidenum">
              <a:rPr lang="en-CA" smtClean="0"/>
              <a:t>19</a:t>
            </a:fld>
            <a:endParaRPr lang="en-CA" dirty="0"/>
          </a:p>
        </p:txBody>
      </p:sp>
    </p:spTree>
    <p:extLst>
      <p:ext uri="{BB962C8B-B14F-4D97-AF65-F5344CB8AC3E}">
        <p14:creationId xmlns:p14="http://schemas.microsoft.com/office/powerpoint/2010/main" val="402002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974E5A-AA81-4B6D-8A6D-3A4AE285ED9E}" type="slidenum">
              <a:rPr lang="en-CA" smtClean="0"/>
              <a:t>20</a:t>
            </a:fld>
            <a:endParaRPr lang="en-CA" dirty="0"/>
          </a:p>
        </p:txBody>
      </p:sp>
    </p:spTree>
    <p:extLst>
      <p:ext uri="{BB962C8B-B14F-4D97-AF65-F5344CB8AC3E}">
        <p14:creationId xmlns:p14="http://schemas.microsoft.com/office/powerpoint/2010/main" val="131158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974E5A-AA81-4B6D-8A6D-3A4AE285ED9E}" type="slidenum">
              <a:rPr lang="en-CA" smtClean="0"/>
              <a:t>22</a:t>
            </a:fld>
            <a:endParaRPr lang="en-CA" dirty="0"/>
          </a:p>
        </p:txBody>
      </p:sp>
    </p:spTree>
    <p:extLst>
      <p:ext uri="{BB962C8B-B14F-4D97-AF65-F5344CB8AC3E}">
        <p14:creationId xmlns:p14="http://schemas.microsoft.com/office/powerpoint/2010/main" val="198757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974E5A-AA81-4B6D-8A6D-3A4AE285ED9E}" type="slidenum">
              <a:rPr lang="en-CA" smtClean="0"/>
              <a:t>23</a:t>
            </a:fld>
            <a:endParaRPr lang="en-CA" dirty="0"/>
          </a:p>
        </p:txBody>
      </p:sp>
    </p:spTree>
    <p:extLst>
      <p:ext uri="{BB962C8B-B14F-4D97-AF65-F5344CB8AC3E}">
        <p14:creationId xmlns:p14="http://schemas.microsoft.com/office/powerpoint/2010/main" val="208116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974E5A-AA81-4B6D-8A6D-3A4AE285ED9E}" type="slidenum">
              <a:rPr lang="en-CA" smtClean="0"/>
              <a:t>2</a:t>
            </a:fld>
            <a:endParaRPr lang="en-CA" dirty="0"/>
          </a:p>
        </p:txBody>
      </p:sp>
    </p:spTree>
    <p:extLst>
      <p:ext uri="{BB962C8B-B14F-4D97-AF65-F5344CB8AC3E}">
        <p14:creationId xmlns:p14="http://schemas.microsoft.com/office/powerpoint/2010/main" val="343538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974E5A-AA81-4B6D-8A6D-3A4AE285ED9E}" type="slidenum">
              <a:rPr lang="en-CA" smtClean="0"/>
              <a:t>3</a:t>
            </a:fld>
            <a:endParaRPr lang="en-CA" dirty="0"/>
          </a:p>
        </p:txBody>
      </p:sp>
    </p:spTree>
    <p:extLst>
      <p:ext uri="{BB962C8B-B14F-4D97-AF65-F5344CB8AC3E}">
        <p14:creationId xmlns:p14="http://schemas.microsoft.com/office/powerpoint/2010/main" val="201557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974E5A-AA81-4B6D-8A6D-3A4AE285ED9E}" type="slidenum">
              <a:rPr lang="en-CA" smtClean="0"/>
              <a:t>4</a:t>
            </a:fld>
            <a:endParaRPr lang="en-CA" dirty="0"/>
          </a:p>
        </p:txBody>
      </p:sp>
    </p:spTree>
    <p:extLst>
      <p:ext uri="{BB962C8B-B14F-4D97-AF65-F5344CB8AC3E}">
        <p14:creationId xmlns:p14="http://schemas.microsoft.com/office/powerpoint/2010/main" val="921816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974E5A-AA81-4B6D-8A6D-3A4AE285ED9E}" type="slidenum">
              <a:rPr lang="en-CA" smtClean="0"/>
              <a:t>5</a:t>
            </a:fld>
            <a:endParaRPr lang="en-CA" dirty="0"/>
          </a:p>
        </p:txBody>
      </p:sp>
    </p:spTree>
    <p:extLst>
      <p:ext uri="{BB962C8B-B14F-4D97-AF65-F5344CB8AC3E}">
        <p14:creationId xmlns:p14="http://schemas.microsoft.com/office/powerpoint/2010/main" val="303223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974E5A-AA81-4B6D-8A6D-3A4AE285ED9E}" type="slidenum">
              <a:rPr lang="en-CA" smtClean="0"/>
              <a:t>6</a:t>
            </a:fld>
            <a:endParaRPr lang="en-CA" dirty="0"/>
          </a:p>
        </p:txBody>
      </p:sp>
    </p:spTree>
    <p:extLst>
      <p:ext uri="{BB962C8B-B14F-4D97-AF65-F5344CB8AC3E}">
        <p14:creationId xmlns:p14="http://schemas.microsoft.com/office/powerpoint/2010/main" val="300089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974E5A-AA81-4B6D-8A6D-3A4AE285ED9E}" type="slidenum">
              <a:rPr lang="en-CA" smtClean="0"/>
              <a:t>8</a:t>
            </a:fld>
            <a:endParaRPr lang="en-CA" dirty="0"/>
          </a:p>
        </p:txBody>
      </p:sp>
    </p:spTree>
    <p:extLst>
      <p:ext uri="{BB962C8B-B14F-4D97-AF65-F5344CB8AC3E}">
        <p14:creationId xmlns:p14="http://schemas.microsoft.com/office/powerpoint/2010/main" val="59890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974E5A-AA81-4B6D-8A6D-3A4AE285ED9E}" type="slidenum">
              <a:rPr lang="en-CA" smtClean="0"/>
              <a:t>9</a:t>
            </a:fld>
            <a:endParaRPr lang="en-CA" dirty="0"/>
          </a:p>
        </p:txBody>
      </p:sp>
    </p:spTree>
    <p:extLst>
      <p:ext uri="{BB962C8B-B14F-4D97-AF65-F5344CB8AC3E}">
        <p14:creationId xmlns:p14="http://schemas.microsoft.com/office/powerpoint/2010/main" val="3610030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974E5A-AA81-4B6D-8A6D-3A4AE285ED9E}" type="slidenum">
              <a:rPr lang="en-CA" smtClean="0"/>
              <a:t>17</a:t>
            </a:fld>
            <a:endParaRPr lang="en-CA" dirty="0"/>
          </a:p>
        </p:txBody>
      </p:sp>
    </p:spTree>
    <p:extLst>
      <p:ext uri="{BB962C8B-B14F-4D97-AF65-F5344CB8AC3E}">
        <p14:creationId xmlns:p14="http://schemas.microsoft.com/office/powerpoint/2010/main" val="2422736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6807204" y="6172200"/>
            <a:ext cx="5384800" cy="457200"/>
          </a:xfrm>
          <a:prstGeom prst="rect">
            <a:avLst/>
          </a:prstGeom>
          <a:noFill/>
          <a:ln w="12700" cap="sq">
            <a:noFill/>
            <a:miter lim="800000"/>
            <a:headEnd type="none" w="sm" len="sm"/>
            <a:tailEnd type="none" w="sm" len="sm"/>
          </a:ln>
          <a:effectLst/>
        </p:spPr>
        <p:txBody>
          <a:bodyPr/>
          <a:lstStyle/>
          <a:p>
            <a:pPr algn="ctr" eaLnBrk="0" hangingPunct="0">
              <a:spcBef>
                <a:spcPct val="50000"/>
              </a:spcBef>
              <a:buFontTx/>
              <a:buNone/>
              <a:defRPr/>
            </a:pPr>
            <a:endParaRPr kumimoji="0" lang="en-CA" sz="2000" dirty="0">
              <a:latin typeface="Times New Roman" pitchFamily="-80" charset="0"/>
            </a:endParaRPr>
          </a:p>
        </p:txBody>
      </p:sp>
      <p:sp>
        <p:nvSpPr>
          <p:cNvPr id="4" name="Text Box 4"/>
          <p:cNvSpPr txBox="1">
            <a:spLocks noChangeArrowheads="1"/>
          </p:cNvSpPr>
          <p:nvPr/>
        </p:nvSpPr>
        <p:spPr bwMode="auto">
          <a:xfrm>
            <a:off x="406404" y="2286007"/>
            <a:ext cx="11582400" cy="366713"/>
          </a:xfrm>
          <a:prstGeom prst="rect">
            <a:avLst/>
          </a:prstGeom>
          <a:noFill/>
          <a:ln w="9525">
            <a:noFill/>
            <a:miter lim="800000"/>
            <a:headEnd/>
            <a:tailEnd/>
          </a:ln>
          <a:effectLst/>
        </p:spPr>
        <p:txBody>
          <a:bodyPr>
            <a:spAutoFit/>
          </a:bodyPr>
          <a:lstStyle/>
          <a:p>
            <a:pPr>
              <a:spcBef>
                <a:spcPct val="50000"/>
              </a:spcBef>
              <a:buFontTx/>
              <a:buNone/>
              <a:defRPr/>
            </a:pPr>
            <a:endParaRPr kumimoji="0" lang="en-CA" sz="1800" dirty="0">
              <a:latin typeface="Arial" charset="0"/>
            </a:endParaRPr>
          </a:p>
        </p:txBody>
      </p:sp>
      <p:sp>
        <p:nvSpPr>
          <p:cNvPr id="5" name="Rectangle 5"/>
          <p:cNvSpPr>
            <a:spLocks noChangeArrowheads="1"/>
          </p:cNvSpPr>
          <p:nvPr/>
        </p:nvSpPr>
        <p:spPr bwMode="auto">
          <a:xfrm>
            <a:off x="406404" y="3810000"/>
            <a:ext cx="2540000" cy="457200"/>
          </a:xfrm>
          <a:prstGeom prst="rect">
            <a:avLst/>
          </a:prstGeom>
          <a:noFill/>
          <a:ln w="9525">
            <a:noFill/>
            <a:miter lim="800000"/>
            <a:headEnd/>
            <a:tailEnd/>
          </a:ln>
          <a:effectLst/>
        </p:spPr>
        <p:txBody>
          <a:bodyPr/>
          <a:lstStyle/>
          <a:p>
            <a:pPr>
              <a:spcBef>
                <a:spcPct val="0"/>
              </a:spcBef>
              <a:buFontTx/>
              <a:buNone/>
              <a:defRPr/>
            </a:pPr>
            <a:endParaRPr kumimoji="0" lang="en-CA" sz="1400" dirty="0">
              <a:latin typeface="Times" pitchFamily="-80" charset="0"/>
            </a:endParaRPr>
          </a:p>
        </p:txBody>
      </p:sp>
      <p:pic>
        <p:nvPicPr>
          <p:cNvPr id="6" name="Picture 12" descr="dww_ppt"/>
          <p:cNvPicPr>
            <a:picLocks noChangeAspect="1" noChangeArrowheads="1"/>
          </p:cNvPicPr>
          <p:nvPr/>
        </p:nvPicPr>
        <p:blipFill>
          <a:blip r:embed="rId2" cstate="print"/>
          <a:srcRect/>
          <a:stretch>
            <a:fillRect/>
          </a:stretch>
        </p:blipFill>
        <p:spPr bwMode="auto">
          <a:xfrm>
            <a:off x="-35979" y="2914657"/>
            <a:ext cx="12266084" cy="779463"/>
          </a:xfrm>
          <a:prstGeom prst="rect">
            <a:avLst/>
          </a:prstGeom>
          <a:noFill/>
          <a:ln w="9525">
            <a:noFill/>
            <a:miter lim="800000"/>
            <a:headEnd/>
            <a:tailEnd/>
          </a:ln>
        </p:spPr>
      </p:pic>
      <p:sp>
        <p:nvSpPr>
          <p:cNvPr id="18439" name="Rectangle 7"/>
          <p:cNvSpPr>
            <a:spLocks noGrp="1" noChangeArrowheads="1"/>
          </p:cNvSpPr>
          <p:nvPr>
            <p:ph type="ctrTitle"/>
          </p:nvPr>
        </p:nvSpPr>
        <p:spPr>
          <a:xfrm>
            <a:off x="334433" y="1196975"/>
            <a:ext cx="10363200" cy="1470025"/>
          </a:xfrm>
        </p:spPr>
        <p:txBody>
          <a:bodyPr lIns="91440" tIns="45720" rIns="91440" bIns="45720"/>
          <a:lstStyle>
            <a:lvl1pPr algn="l">
              <a:defRPr sz="2400"/>
            </a:lvl1pPr>
          </a:lstStyle>
          <a:p>
            <a:r>
              <a:rPr lang="en-US" smtClean="0"/>
              <a:t>Click to edit Master title style</a:t>
            </a:r>
            <a:endParaRPr lang="en-CA"/>
          </a:p>
        </p:txBody>
      </p:sp>
    </p:spTree>
    <p:extLst>
      <p:ext uri="{BB962C8B-B14F-4D97-AF65-F5344CB8AC3E}">
        <p14:creationId xmlns:p14="http://schemas.microsoft.com/office/powerpoint/2010/main" val="104556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fld id="{05DE00CC-F699-4B0C-BE14-0C8F75E17B79}" type="datetime1">
              <a:rPr lang="en-CA" smtClean="0"/>
              <a:t>25/10/2018</a:t>
            </a:fld>
            <a:endParaRPr lang="en-CA" dirty="0"/>
          </a:p>
        </p:txBody>
      </p:sp>
      <p:sp>
        <p:nvSpPr>
          <p:cNvPr id="5" name="Rectangle 5"/>
          <p:cNvSpPr>
            <a:spLocks noGrp="1" noChangeArrowheads="1"/>
          </p:cNvSpPr>
          <p:nvPr>
            <p:ph type="sldNum" sz="quarter" idx="11"/>
          </p:nvPr>
        </p:nvSpPr>
        <p:spPr>
          <a:ln/>
        </p:spPr>
        <p:txBody>
          <a:bodyPr/>
          <a:lstStyle>
            <a:lvl1pPr>
              <a:defRPr/>
            </a:lvl1pPr>
          </a:lstStyle>
          <a:p>
            <a:fld id="{6AE5BD45-0DB3-4D17-A196-DB66B40924FA}" type="slidenum">
              <a:rPr lang="en-CA" smtClean="0"/>
              <a:t>‹#›</a:t>
            </a:fld>
            <a:endParaRPr lang="en-CA" dirty="0"/>
          </a:p>
        </p:txBody>
      </p:sp>
    </p:spTree>
    <p:extLst>
      <p:ext uri="{BB962C8B-B14F-4D97-AF65-F5344CB8AC3E}">
        <p14:creationId xmlns:p14="http://schemas.microsoft.com/office/powerpoint/2010/main" val="213918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4" y="609600"/>
            <a:ext cx="25908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fld id="{333468CC-6033-4FC5-BCB0-EE2DB430E79E}" type="datetime1">
              <a:rPr lang="en-CA" smtClean="0"/>
              <a:t>25/10/2018</a:t>
            </a:fld>
            <a:endParaRPr lang="en-CA" dirty="0"/>
          </a:p>
        </p:txBody>
      </p:sp>
      <p:sp>
        <p:nvSpPr>
          <p:cNvPr id="5" name="Rectangle 5"/>
          <p:cNvSpPr>
            <a:spLocks noGrp="1" noChangeArrowheads="1"/>
          </p:cNvSpPr>
          <p:nvPr>
            <p:ph type="sldNum" sz="quarter" idx="11"/>
          </p:nvPr>
        </p:nvSpPr>
        <p:spPr>
          <a:ln/>
        </p:spPr>
        <p:txBody>
          <a:bodyPr/>
          <a:lstStyle>
            <a:lvl1pPr>
              <a:defRPr/>
            </a:lvl1pPr>
          </a:lstStyle>
          <a:p>
            <a:fld id="{6AE5BD45-0DB3-4D17-A196-DB66B40924FA}" type="slidenum">
              <a:rPr lang="en-CA" smtClean="0"/>
              <a:t>‹#›</a:t>
            </a:fld>
            <a:endParaRPr lang="en-CA" dirty="0"/>
          </a:p>
        </p:txBody>
      </p:sp>
    </p:spTree>
    <p:extLst>
      <p:ext uri="{BB962C8B-B14F-4D97-AF65-F5344CB8AC3E}">
        <p14:creationId xmlns:p14="http://schemas.microsoft.com/office/powerpoint/2010/main" val="294636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B3107C1-354E-4CCE-A679-5C8104EF4536}" type="datetime1">
              <a:rPr lang="en-CA" smtClean="0"/>
              <a:t>25/10/2018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46A577A-6ECE-4B93-8FA3-D37515AD7E60}" type="slidenum">
              <a:rPr lang="en-CA" smtClean="0"/>
              <a:t>‹#›</a:t>
            </a:fld>
            <a:endParaRPr lang="en-CA" dirty="0"/>
          </a:p>
        </p:txBody>
      </p:sp>
    </p:spTree>
    <p:extLst>
      <p:ext uri="{BB962C8B-B14F-4D97-AF65-F5344CB8AC3E}">
        <p14:creationId xmlns:p14="http://schemas.microsoft.com/office/powerpoint/2010/main" val="2370661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A66BB06-7012-42F8-8AF2-A8AC9C29F2EA}" type="datetime1">
              <a:rPr lang="en-CA" smtClean="0"/>
              <a:t>25/10/2018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46A577A-6ECE-4B93-8FA3-D37515AD7E60}" type="slidenum">
              <a:rPr lang="en-CA" smtClean="0"/>
              <a:t>‹#›</a:t>
            </a:fld>
            <a:endParaRPr lang="en-CA" dirty="0"/>
          </a:p>
        </p:txBody>
      </p:sp>
    </p:spTree>
    <p:extLst>
      <p:ext uri="{BB962C8B-B14F-4D97-AF65-F5344CB8AC3E}">
        <p14:creationId xmlns:p14="http://schemas.microsoft.com/office/powerpoint/2010/main" val="1631540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F13F4-A98B-4F9D-A897-10CF8F76E6AC}" type="datetime1">
              <a:rPr lang="en-CA" smtClean="0"/>
              <a:t>25/10/2018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46A577A-6ECE-4B93-8FA3-D37515AD7E60}" type="slidenum">
              <a:rPr lang="en-CA" smtClean="0"/>
              <a:t>‹#›</a:t>
            </a:fld>
            <a:endParaRPr lang="en-CA" dirty="0"/>
          </a:p>
        </p:txBody>
      </p:sp>
    </p:spTree>
    <p:extLst>
      <p:ext uri="{BB962C8B-B14F-4D97-AF65-F5344CB8AC3E}">
        <p14:creationId xmlns:p14="http://schemas.microsoft.com/office/powerpoint/2010/main" val="3410684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42F9899-0459-445D-A582-7D0135C2A53E}" type="datetime1">
              <a:rPr lang="en-CA" smtClean="0"/>
              <a:t>25/10/2018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46A577A-6ECE-4B93-8FA3-D37515AD7E60}" type="slidenum">
              <a:rPr lang="en-CA" smtClean="0"/>
              <a:t>‹#›</a:t>
            </a:fld>
            <a:endParaRPr lang="en-CA" dirty="0"/>
          </a:p>
        </p:txBody>
      </p:sp>
    </p:spTree>
    <p:extLst>
      <p:ext uri="{BB962C8B-B14F-4D97-AF65-F5344CB8AC3E}">
        <p14:creationId xmlns:p14="http://schemas.microsoft.com/office/powerpoint/2010/main" val="618297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663E2A7-AF77-465D-92FB-EF5906FEFB59}" type="datetime1">
              <a:rPr lang="en-CA" smtClean="0"/>
              <a:t>25/10/2018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46A577A-6ECE-4B93-8FA3-D37515AD7E60}" type="slidenum">
              <a:rPr lang="en-CA" smtClean="0"/>
              <a:t>‹#›</a:t>
            </a:fld>
            <a:endParaRPr lang="en-CA" dirty="0"/>
          </a:p>
        </p:txBody>
      </p:sp>
    </p:spTree>
    <p:extLst>
      <p:ext uri="{BB962C8B-B14F-4D97-AF65-F5344CB8AC3E}">
        <p14:creationId xmlns:p14="http://schemas.microsoft.com/office/powerpoint/2010/main" val="989735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6CA0E99-DD92-4189-87C3-F96BFAD8E284}" type="datetime1">
              <a:rPr lang="en-CA" smtClean="0"/>
              <a:t>25/10/2018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E46A577A-6ECE-4B93-8FA3-D37515AD7E60}" type="slidenum">
              <a:rPr lang="en-CA" smtClean="0"/>
              <a:t>‹#›</a:t>
            </a:fld>
            <a:endParaRPr lang="en-CA" dirty="0"/>
          </a:p>
        </p:txBody>
      </p:sp>
    </p:spTree>
    <p:extLst>
      <p:ext uri="{BB962C8B-B14F-4D97-AF65-F5344CB8AC3E}">
        <p14:creationId xmlns:p14="http://schemas.microsoft.com/office/powerpoint/2010/main" val="931299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D3226-6B75-4B69-BE93-8A2234526102}" type="datetime1">
              <a:rPr lang="en-CA" smtClean="0"/>
              <a:t>25/10/2018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E46A577A-6ECE-4B93-8FA3-D37515AD7E60}" type="slidenum">
              <a:rPr lang="en-CA" smtClean="0"/>
              <a:t>‹#›</a:t>
            </a:fld>
            <a:endParaRPr lang="en-CA" dirty="0"/>
          </a:p>
        </p:txBody>
      </p:sp>
    </p:spTree>
    <p:extLst>
      <p:ext uri="{BB962C8B-B14F-4D97-AF65-F5344CB8AC3E}">
        <p14:creationId xmlns:p14="http://schemas.microsoft.com/office/powerpoint/2010/main" val="2467997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96967-7A42-4FB2-992B-A1E74D13E32A}" type="datetime1">
              <a:rPr lang="en-CA" smtClean="0"/>
              <a:t>25/10/2018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46A577A-6ECE-4B93-8FA3-D37515AD7E60}" type="slidenum">
              <a:rPr lang="en-CA" smtClean="0"/>
              <a:t>‹#›</a:t>
            </a:fld>
            <a:endParaRPr lang="en-CA" dirty="0"/>
          </a:p>
        </p:txBody>
      </p:sp>
    </p:spTree>
    <p:extLst>
      <p:ext uri="{BB962C8B-B14F-4D97-AF65-F5344CB8AC3E}">
        <p14:creationId xmlns:p14="http://schemas.microsoft.com/office/powerpoint/2010/main" val="162289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fld id="{F12B9331-3B0D-4C5A-BB01-FE1F4DD04273}" type="datetime1">
              <a:rPr lang="en-CA" smtClean="0"/>
              <a:t>25/10/2018</a:t>
            </a:fld>
            <a:endParaRPr lang="en-CA" dirty="0"/>
          </a:p>
        </p:txBody>
      </p:sp>
      <p:sp>
        <p:nvSpPr>
          <p:cNvPr id="5" name="Rectangle 5"/>
          <p:cNvSpPr>
            <a:spLocks noGrp="1" noChangeArrowheads="1"/>
          </p:cNvSpPr>
          <p:nvPr>
            <p:ph type="sldNum" sz="quarter" idx="11"/>
          </p:nvPr>
        </p:nvSpPr>
        <p:spPr>
          <a:ln/>
        </p:spPr>
        <p:txBody>
          <a:bodyPr/>
          <a:lstStyle>
            <a:lvl1pPr>
              <a:defRPr/>
            </a:lvl1pPr>
          </a:lstStyle>
          <a:p>
            <a:fld id="{6AE5BD45-0DB3-4D17-A196-DB66B40924FA}" type="slidenum">
              <a:rPr lang="en-CA" smtClean="0"/>
              <a:t>‹#›</a:t>
            </a:fld>
            <a:endParaRPr lang="en-CA" dirty="0"/>
          </a:p>
        </p:txBody>
      </p:sp>
    </p:spTree>
    <p:extLst>
      <p:ext uri="{BB962C8B-B14F-4D97-AF65-F5344CB8AC3E}">
        <p14:creationId xmlns:p14="http://schemas.microsoft.com/office/powerpoint/2010/main" val="20488288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9E6F8-B0AB-4092-BB09-E0D2B6E428B8}" type="datetime1">
              <a:rPr lang="en-CA" smtClean="0"/>
              <a:t>25/10/2018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46A577A-6ECE-4B93-8FA3-D37515AD7E60}" type="slidenum">
              <a:rPr lang="en-CA" smtClean="0"/>
              <a:t>‹#›</a:t>
            </a:fld>
            <a:endParaRPr lang="en-CA" dirty="0"/>
          </a:p>
        </p:txBody>
      </p:sp>
    </p:spTree>
    <p:extLst>
      <p:ext uri="{BB962C8B-B14F-4D97-AF65-F5344CB8AC3E}">
        <p14:creationId xmlns:p14="http://schemas.microsoft.com/office/powerpoint/2010/main" val="53154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AE6F4CF-15DD-4729-AC27-3841270D2078}" type="datetime1">
              <a:rPr lang="en-CA" smtClean="0"/>
              <a:t>25/10/2018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46A577A-6ECE-4B93-8FA3-D37515AD7E60}" type="slidenum">
              <a:rPr lang="en-CA" smtClean="0"/>
              <a:t>‹#›</a:t>
            </a:fld>
            <a:endParaRPr lang="en-CA" dirty="0"/>
          </a:p>
        </p:txBody>
      </p:sp>
    </p:spTree>
    <p:extLst>
      <p:ext uri="{BB962C8B-B14F-4D97-AF65-F5344CB8AC3E}">
        <p14:creationId xmlns:p14="http://schemas.microsoft.com/office/powerpoint/2010/main" val="2339723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D0A984-9658-48CC-920C-4EF0D536ED96}" type="datetime1">
              <a:rPr lang="en-CA" smtClean="0"/>
              <a:t>25/10/2018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46A577A-6ECE-4B93-8FA3-D37515AD7E60}" type="slidenum">
              <a:rPr lang="en-CA" smtClean="0"/>
              <a:t>‹#›</a:t>
            </a:fld>
            <a:endParaRPr lang="en-CA" dirty="0"/>
          </a:p>
        </p:txBody>
      </p:sp>
    </p:spTree>
    <p:extLst>
      <p:ext uri="{BB962C8B-B14F-4D97-AF65-F5344CB8AC3E}">
        <p14:creationId xmlns:p14="http://schemas.microsoft.com/office/powerpoint/2010/main" val="570446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06404" y="2286007"/>
            <a:ext cx="11582400" cy="366713"/>
          </a:xfrm>
          <a:prstGeom prst="rect">
            <a:avLst/>
          </a:prstGeom>
          <a:noFill/>
          <a:ln w="9525">
            <a:noFill/>
            <a:miter lim="800000"/>
            <a:headEnd/>
            <a:tailEnd/>
          </a:ln>
          <a:effectLst/>
        </p:spPr>
        <p:txBody>
          <a:bodyPr>
            <a:spAutoFit/>
          </a:bodyPr>
          <a:lstStyle/>
          <a:p>
            <a:pPr fontAlgn="base">
              <a:spcBef>
                <a:spcPct val="50000"/>
              </a:spcBef>
              <a:spcAft>
                <a:spcPct val="0"/>
              </a:spcAft>
              <a:defRPr/>
            </a:pPr>
            <a:endParaRPr lang="en-CA" dirty="0">
              <a:solidFill>
                <a:srgbClr val="000000"/>
              </a:solidFill>
              <a:latin typeface="Arial" charset="0"/>
            </a:endParaRPr>
          </a:p>
        </p:txBody>
      </p:sp>
      <p:sp>
        <p:nvSpPr>
          <p:cNvPr id="5" name="Rectangle 5"/>
          <p:cNvSpPr>
            <a:spLocks noChangeArrowheads="1"/>
          </p:cNvSpPr>
          <p:nvPr/>
        </p:nvSpPr>
        <p:spPr bwMode="auto">
          <a:xfrm>
            <a:off x="406404" y="3810000"/>
            <a:ext cx="2540000" cy="457200"/>
          </a:xfrm>
          <a:prstGeom prst="rect">
            <a:avLst/>
          </a:prstGeom>
          <a:noFill/>
          <a:ln w="9525">
            <a:noFill/>
            <a:miter lim="800000"/>
            <a:headEnd/>
            <a:tailEnd/>
          </a:ln>
          <a:effectLst/>
        </p:spPr>
        <p:txBody>
          <a:bodyPr/>
          <a:lstStyle/>
          <a:p>
            <a:pPr fontAlgn="base">
              <a:spcBef>
                <a:spcPct val="0"/>
              </a:spcBef>
              <a:spcAft>
                <a:spcPct val="0"/>
              </a:spcAft>
              <a:defRPr/>
            </a:pPr>
            <a:endParaRPr lang="en-CA" sz="1400" dirty="0">
              <a:solidFill>
                <a:srgbClr val="000000"/>
              </a:solidFill>
              <a:latin typeface="Times" pitchFamily="-80" charset="0"/>
            </a:endParaRPr>
          </a:p>
        </p:txBody>
      </p:sp>
      <p:sp>
        <p:nvSpPr>
          <p:cNvPr id="18439" name="Rectangle 7"/>
          <p:cNvSpPr>
            <a:spLocks noGrp="1" noChangeArrowheads="1"/>
          </p:cNvSpPr>
          <p:nvPr>
            <p:ph type="ctrTitle"/>
          </p:nvPr>
        </p:nvSpPr>
        <p:spPr>
          <a:xfrm>
            <a:off x="334433" y="1196975"/>
            <a:ext cx="10363200" cy="1470025"/>
          </a:xfrm>
        </p:spPr>
        <p:txBody>
          <a:bodyPr lIns="91440" tIns="45720" rIns="91440" bIns="45720"/>
          <a:lstStyle>
            <a:lvl1pPr algn="l">
              <a:defRPr sz="2400"/>
            </a:lvl1pPr>
          </a:lstStyle>
          <a:p>
            <a:r>
              <a:rPr lang="en-CA" dirty="0"/>
              <a:t>Click to edit Master title style</a:t>
            </a:r>
          </a:p>
        </p:txBody>
      </p:sp>
      <p:sp>
        <p:nvSpPr>
          <p:cNvPr id="2" name="Date Placeholder 1"/>
          <p:cNvSpPr>
            <a:spLocks noGrp="1"/>
          </p:cNvSpPr>
          <p:nvPr>
            <p:ph type="dt" sz="half" idx="10"/>
          </p:nvPr>
        </p:nvSpPr>
        <p:spPr/>
        <p:txBody>
          <a:bodyPr/>
          <a:lstStyle/>
          <a:p>
            <a:pPr fontAlgn="base">
              <a:spcAft>
                <a:spcPct val="0"/>
              </a:spcAft>
              <a:defRPr/>
            </a:pPr>
            <a:fld id="{F3190987-CAEA-43CA-B66E-B449872BB296}" type="datetime1">
              <a:rPr lang="en-CA" smtClean="0">
                <a:solidFill>
                  <a:srgbClr val="000000"/>
                </a:solidFill>
              </a:rPr>
              <a:t>25/10/2018</a:t>
            </a:fld>
            <a:endParaRPr lang="en-US" dirty="0">
              <a:solidFill>
                <a:srgbClr val="000000"/>
              </a:solidFill>
            </a:endParaRPr>
          </a:p>
        </p:txBody>
      </p:sp>
      <p:sp>
        <p:nvSpPr>
          <p:cNvPr id="8" name="Slide Number Placeholder 7"/>
          <p:cNvSpPr>
            <a:spLocks noGrp="1"/>
          </p:cNvSpPr>
          <p:nvPr>
            <p:ph type="sldNum" sz="quarter" idx="11"/>
          </p:nvPr>
        </p:nvSpPr>
        <p:spPr>
          <a:xfrm>
            <a:off x="7574011" y="6225309"/>
            <a:ext cx="2540000" cy="457200"/>
          </a:xfrm>
        </p:spPr>
        <p:txBody>
          <a:bodyPr/>
          <a:lstStyle>
            <a:lvl1pPr marL="342900" indent="-342900">
              <a:buFont typeface="+mj-lt"/>
              <a:buAutoNum type="arabicPeriod"/>
              <a:defRPr/>
            </a:lvl1pPr>
          </a:lstStyle>
          <a:p>
            <a:pPr marL="0" indent="0" fontAlgn="base">
              <a:spcAft>
                <a:spcPct val="0"/>
              </a:spcAft>
              <a:buFont typeface="+mj-lt"/>
              <a:buNone/>
              <a:defRPr/>
            </a:pPr>
            <a:fld id="{6ADCBA61-17FE-41ED-A120-97F39064E16B}" type="slidenum">
              <a:rPr lang="en-US" smtClean="0">
                <a:solidFill>
                  <a:srgbClr val="000000"/>
                </a:solidFill>
              </a:rPr>
              <a:pPr marL="0" indent="0" fontAlgn="base">
                <a:spcAft>
                  <a:spcPct val="0"/>
                </a:spcAft>
                <a:buFont typeface="+mj-lt"/>
                <a:buNone/>
                <a:defRPr/>
              </a:pPr>
              <a:t>‹#›</a:t>
            </a:fld>
            <a:endParaRPr lang="en-US" dirty="0">
              <a:solidFill>
                <a:srgbClr val="000000"/>
              </a:solidFill>
            </a:endParaRPr>
          </a:p>
        </p:txBody>
      </p:sp>
    </p:spTree>
    <p:extLst>
      <p:ext uri="{BB962C8B-B14F-4D97-AF65-F5344CB8AC3E}">
        <p14:creationId xmlns:p14="http://schemas.microsoft.com/office/powerpoint/2010/main" val="10334186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pPr fontAlgn="base">
              <a:spcAft>
                <a:spcPct val="0"/>
              </a:spcAft>
              <a:defRPr/>
            </a:pPr>
            <a:fld id="{2C5FF153-4323-44C3-821E-F9371BFBE84D}" type="datetime1">
              <a:rPr lang="en-CA" smtClean="0">
                <a:solidFill>
                  <a:srgbClr val="000000"/>
                </a:solidFill>
              </a:rPr>
              <a:t>25/10/2018</a:t>
            </a:fld>
            <a:endParaRPr lang="en-US" dirty="0">
              <a:solidFill>
                <a:srgbClr val="000000"/>
              </a:solidFill>
            </a:endParaRPr>
          </a:p>
        </p:txBody>
      </p:sp>
      <p:sp>
        <p:nvSpPr>
          <p:cNvPr id="4" name="Slide Number Placeholder 3"/>
          <p:cNvSpPr>
            <a:spLocks noGrp="1"/>
          </p:cNvSpPr>
          <p:nvPr>
            <p:ph type="sldNum" sz="quarter" idx="11"/>
          </p:nvPr>
        </p:nvSpPr>
        <p:spPr/>
        <p:txBody>
          <a:bodyPr/>
          <a:lstStyle/>
          <a:p>
            <a:pPr fontAlgn="base">
              <a:spcAft>
                <a:spcPct val="0"/>
              </a:spcAft>
              <a:defRPr/>
            </a:pPr>
            <a:fld id="{6ADCBA61-17FE-41ED-A120-97F39064E16B}" type="slidenum">
              <a:rPr lang="en-US" smtClean="0">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37855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a:lvl1pPr>
            <a:lvl2pPr marL="833438" indent="-376238">
              <a:buFont typeface="Wingdings" panose="05000000000000000000" pitchFamily="2" charset="2"/>
              <a:buChar char="§"/>
              <a:defRPr/>
            </a:lvl2pPr>
            <a:lvl3pPr marL="1279525" indent="-228600">
              <a:buFont typeface="Wingdings" panose="05000000000000000000" pitchFamily="2" charset="2"/>
              <a:buChar char="ü"/>
              <a:defRPr/>
            </a:lvl3pPr>
            <a:lvl4pPr marL="1698625" indent="-228600">
              <a:buFont typeface="Wingdings" panose="05000000000000000000" pitchFamily="2" charset="2"/>
              <a:buChar char="Ø"/>
              <a:defRPr/>
            </a:lvl4pPr>
            <a:lvl5pPr marL="2117725" indent="-228600">
              <a:buFont typeface="Wingdings" panose="05000000000000000000" pitchFamily="2" charset="2"/>
              <a:buChar char="Ø"/>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4"/>
          <p:cNvSpPr>
            <a:spLocks noGrp="1" noChangeArrowheads="1"/>
          </p:cNvSpPr>
          <p:nvPr>
            <p:ph type="dt" sz="half" idx="10"/>
          </p:nvPr>
        </p:nvSpPr>
        <p:spPr>
          <a:ln/>
        </p:spPr>
        <p:txBody>
          <a:bodyPr/>
          <a:lstStyle>
            <a:lvl1pPr>
              <a:defRPr/>
            </a:lvl1pPr>
          </a:lstStyle>
          <a:p>
            <a:pPr>
              <a:defRPr/>
            </a:pPr>
            <a:fld id="{946E0867-C2F2-419D-AE7D-5A8D662D6BDE}" type="datetime1">
              <a:rPr lang="en-CA" smtClean="0">
                <a:solidFill>
                  <a:srgbClr val="000000"/>
                </a:solidFill>
              </a:rPr>
              <a:t>25/10/2018</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06960E99-812C-4437-BC31-7B356340D0E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13599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CD7D1C9-9BDF-44AC-8BFB-BEB1C4140ABB}" type="datetime1">
              <a:rPr lang="en-CA" smtClean="0">
                <a:solidFill>
                  <a:srgbClr val="000000"/>
                </a:solidFill>
              </a:rPr>
              <a:t>25/10/2018</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5430FC57-E033-4748-BDC1-AA282A6672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34355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66950EC4-4B2C-4EB9-A173-354E428741C9}" type="datetime1">
              <a:rPr lang="en-CA" smtClean="0">
                <a:solidFill>
                  <a:srgbClr val="000000"/>
                </a:solidFill>
              </a:rPr>
              <a:t>25/10/2018</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C2668269-91BD-427F-8C79-8EBC0606BA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07516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B760E05E-8EAA-4CC2-9A3F-0E53D76CAB82}" type="datetime1">
              <a:rPr lang="en-CA" smtClean="0">
                <a:solidFill>
                  <a:srgbClr val="000000"/>
                </a:solidFill>
              </a:rPr>
              <a:t>25/10/2018</a:t>
            </a:fld>
            <a:endParaRPr lang="en-US" dirty="0">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52F082F4-D3D7-490E-880B-2DEF8F9F27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997171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37BFA49B-9363-4F46-9C0D-5D62B52E860B}" type="datetime1">
              <a:rPr lang="en-CA" smtClean="0">
                <a:solidFill>
                  <a:srgbClr val="000000"/>
                </a:solidFill>
              </a:rPr>
              <a:t>25/10/2018</a:t>
            </a:fld>
            <a:endParaRPr lang="en-US" dirty="0">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BECB1202-8488-40AC-AB7D-17F0059E94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536168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ABD4146-1288-44AE-B4D4-1F6AB020B779}" type="datetime1">
              <a:rPr lang="en-CA" smtClean="0"/>
              <a:t>25/10/2018</a:t>
            </a:fld>
            <a:endParaRPr lang="en-CA" dirty="0"/>
          </a:p>
        </p:txBody>
      </p:sp>
      <p:sp>
        <p:nvSpPr>
          <p:cNvPr id="5" name="Rectangle 5"/>
          <p:cNvSpPr>
            <a:spLocks noGrp="1" noChangeArrowheads="1"/>
          </p:cNvSpPr>
          <p:nvPr>
            <p:ph type="sldNum" sz="quarter" idx="11"/>
          </p:nvPr>
        </p:nvSpPr>
        <p:spPr>
          <a:ln/>
        </p:spPr>
        <p:txBody>
          <a:bodyPr/>
          <a:lstStyle>
            <a:lvl1pPr>
              <a:defRPr sz="1200">
                <a:latin typeface="Arial" panose="020B0604020202020204" pitchFamily="34" charset="0"/>
                <a:cs typeface="Arial" panose="020B0604020202020204" pitchFamily="34" charset="0"/>
              </a:defRPr>
            </a:lvl1pPr>
          </a:lstStyle>
          <a:p>
            <a:fld id="{6AE5BD45-0DB3-4D17-A196-DB66B40924FA}" type="slidenum">
              <a:rPr lang="en-CA" smtClean="0"/>
              <a:pPr/>
              <a:t>‹#›</a:t>
            </a:fld>
            <a:endParaRPr lang="en-CA" dirty="0"/>
          </a:p>
        </p:txBody>
      </p:sp>
    </p:spTree>
    <p:extLst>
      <p:ext uri="{BB962C8B-B14F-4D97-AF65-F5344CB8AC3E}">
        <p14:creationId xmlns:p14="http://schemas.microsoft.com/office/powerpoint/2010/main" val="253832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4C25F6B-B25E-4403-9352-F5486F00735C}" type="datetime1">
              <a:rPr lang="en-CA" smtClean="0">
                <a:solidFill>
                  <a:srgbClr val="000000"/>
                </a:solidFill>
              </a:rPr>
              <a:t>25/10/2018</a:t>
            </a:fld>
            <a:endParaRPr lang="en-US" dirty="0">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74D315AC-3380-4DBF-9267-68977457B4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5232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6FDAFB5-7CD6-45D3-A1BF-AACC86421612}" type="datetime1">
              <a:rPr lang="en-CA" smtClean="0">
                <a:solidFill>
                  <a:srgbClr val="000000"/>
                </a:solidFill>
              </a:rPr>
              <a:t>25/10/2018</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CBB33C20-D364-4249-BF22-CE4A7F9A7A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432774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55D331-932A-4206-AA9D-A412CDD55448}" type="datetime1">
              <a:rPr lang="en-CA" smtClean="0">
                <a:solidFill>
                  <a:srgbClr val="000000"/>
                </a:solidFill>
              </a:rPr>
              <a:t>25/10/2018</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EE868AA3-4745-4AD5-9201-6647B2AD08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3268465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DFD8108F-6E9F-464E-906B-1EC265443FD1}" type="datetime1">
              <a:rPr lang="en-CA" smtClean="0">
                <a:solidFill>
                  <a:srgbClr val="000000"/>
                </a:solidFill>
              </a:rPr>
              <a:t>25/10/2018</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57CEB54-E0F8-4B81-80BD-E04F1601E1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4959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4" y="609600"/>
            <a:ext cx="25908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66657ED8-DF5E-4636-B934-57AB30F8EA78}" type="datetime1">
              <a:rPr lang="en-CA" smtClean="0">
                <a:solidFill>
                  <a:srgbClr val="000000"/>
                </a:solidFill>
              </a:rPr>
              <a:t>25/10/2018</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68FDA6F4-549B-44E7-A448-D5EB062092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6186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FF69CD9-8863-4589-8DBE-8B0B1E652877}" type="datetime1">
              <a:rPr lang="en-CA" smtClean="0">
                <a:solidFill>
                  <a:srgbClr val="FFFFFF"/>
                </a:solidFill>
              </a:rPr>
              <a:t>25/10/2018</a:t>
            </a:fld>
            <a:endParaRPr lang="en-CA" dirty="0">
              <a:solidFill>
                <a:srgbClr val="FFFFFF"/>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solidFill>
                <a:srgbClr val="FFFFFF"/>
              </a:solidFill>
            </a:endParaRPr>
          </a:p>
        </p:txBody>
      </p:sp>
      <p:sp>
        <p:nvSpPr>
          <p:cNvPr id="6" name="Slide Number Placeholder 5"/>
          <p:cNvSpPr>
            <a:spLocks noGrp="1"/>
          </p:cNvSpPr>
          <p:nvPr>
            <p:ph type="sldNum" sz="quarter" idx="12"/>
          </p:nvPr>
        </p:nvSpPr>
        <p:spPr/>
        <p:txBody>
          <a:bodyPr/>
          <a:lstStyle/>
          <a:p>
            <a:fld id="{8D6E9A09-5C79-4A4D-A29F-18FF66DD256B}" type="slidenum">
              <a:rPr lang="en-CA" smtClean="0">
                <a:solidFill>
                  <a:srgbClr val="FFFFFF"/>
                </a:solidFill>
              </a:rPr>
              <a:pPr/>
              <a:t>‹#›</a:t>
            </a:fld>
            <a:endParaRPr lang="en-CA" dirty="0">
              <a:solidFill>
                <a:srgbClr val="FFFFFF"/>
              </a:solidFill>
            </a:endParaRPr>
          </a:p>
        </p:txBody>
      </p:sp>
    </p:spTree>
    <p:extLst>
      <p:ext uri="{BB962C8B-B14F-4D97-AF65-F5344CB8AC3E}">
        <p14:creationId xmlns:p14="http://schemas.microsoft.com/office/powerpoint/2010/main" val="62100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fld id="{75F925FF-F864-4B16-BD4D-976934EE4B73}" type="datetime1">
              <a:rPr lang="en-CA" smtClean="0"/>
              <a:t>25/10/2018</a:t>
            </a:fld>
            <a:endParaRPr lang="en-CA" dirty="0"/>
          </a:p>
        </p:txBody>
      </p:sp>
      <p:sp>
        <p:nvSpPr>
          <p:cNvPr id="6" name="Rectangle 5"/>
          <p:cNvSpPr>
            <a:spLocks noGrp="1" noChangeArrowheads="1"/>
          </p:cNvSpPr>
          <p:nvPr>
            <p:ph type="sldNum" sz="quarter" idx="11"/>
          </p:nvPr>
        </p:nvSpPr>
        <p:spPr>
          <a:ln/>
        </p:spPr>
        <p:txBody>
          <a:bodyPr/>
          <a:lstStyle>
            <a:lvl1pPr>
              <a:defRPr/>
            </a:lvl1pPr>
          </a:lstStyle>
          <a:p>
            <a:fld id="{6AE5BD45-0DB3-4D17-A196-DB66B40924FA}" type="slidenum">
              <a:rPr lang="en-CA" smtClean="0"/>
              <a:t>‹#›</a:t>
            </a:fld>
            <a:endParaRPr lang="en-CA" dirty="0"/>
          </a:p>
        </p:txBody>
      </p:sp>
    </p:spTree>
    <p:extLst>
      <p:ext uri="{BB962C8B-B14F-4D97-AF65-F5344CB8AC3E}">
        <p14:creationId xmlns:p14="http://schemas.microsoft.com/office/powerpoint/2010/main" val="405678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Rectangle 4"/>
          <p:cNvSpPr>
            <a:spLocks noGrp="1" noChangeArrowheads="1"/>
          </p:cNvSpPr>
          <p:nvPr>
            <p:ph type="dt" sz="half" idx="10"/>
          </p:nvPr>
        </p:nvSpPr>
        <p:spPr>
          <a:ln/>
        </p:spPr>
        <p:txBody>
          <a:bodyPr/>
          <a:lstStyle>
            <a:lvl1pPr>
              <a:defRPr/>
            </a:lvl1pPr>
          </a:lstStyle>
          <a:p>
            <a:fld id="{B41D08B0-6898-4B50-A413-24C8AD1A27D6}" type="datetime1">
              <a:rPr lang="en-CA" smtClean="0"/>
              <a:t>25/10/2018</a:t>
            </a:fld>
            <a:endParaRPr lang="en-CA" dirty="0"/>
          </a:p>
        </p:txBody>
      </p:sp>
      <p:sp>
        <p:nvSpPr>
          <p:cNvPr id="8" name="Rectangle 5"/>
          <p:cNvSpPr>
            <a:spLocks noGrp="1" noChangeArrowheads="1"/>
          </p:cNvSpPr>
          <p:nvPr>
            <p:ph type="sldNum" sz="quarter" idx="11"/>
          </p:nvPr>
        </p:nvSpPr>
        <p:spPr>
          <a:ln/>
        </p:spPr>
        <p:txBody>
          <a:bodyPr/>
          <a:lstStyle>
            <a:lvl1pPr>
              <a:defRPr/>
            </a:lvl1pPr>
          </a:lstStyle>
          <a:p>
            <a:fld id="{6AE5BD45-0DB3-4D17-A196-DB66B40924FA}" type="slidenum">
              <a:rPr lang="en-CA" smtClean="0"/>
              <a:t>‹#›</a:t>
            </a:fld>
            <a:endParaRPr lang="en-CA" dirty="0"/>
          </a:p>
        </p:txBody>
      </p:sp>
    </p:spTree>
    <p:extLst>
      <p:ext uri="{BB962C8B-B14F-4D97-AF65-F5344CB8AC3E}">
        <p14:creationId xmlns:p14="http://schemas.microsoft.com/office/powerpoint/2010/main" val="208090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fld id="{F921C622-3A16-434A-97CD-FE77B34889A6}" type="datetime1">
              <a:rPr lang="en-CA" smtClean="0"/>
              <a:t>25/10/2018</a:t>
            </a:fld>
            <a:endParaRPr lang="en-CA" dirty="0"/>
          </a:p>
        </p:txBody>
      </p:sp>
      <p:sp>
        <p:nvSpPr>
          <p:cNvPr id="4" name="Rectangle 5"/>
          <p:cNvSpPr>
            <a:spLocks noGrp="1" noChangeArrowheads="1"/>
          </p:cNvSpPr>
          <p:nvPr>
            <p:ph type="sldNum" sz="quarter" idx="11"/>
          </p:nvPr>
        </p:nvSpPr>
        <p:spPr>
          <a:ln/>
        </p:spPr>
        <p:txBody>
          <a:bodyPr/>
          <a:lstStyle>
            <a:lvl1pPr>
              <a:defRPr/>
            </a:lvl1pPr>
          </a:lstStyle>
          <a:p>
            <a:fld id="{6AE5BD45-0DB3-4D17-A196-DB66B40924FA}" type="slidenum">
              <a:rPr lang="en-CA" smtClean="0"/>
              <a:t>‹#›</a:t>
            </a:fld>
            <a:endParaRPr lang="en-CA" dirty="0"/>
          </a:p>
        </p:txBody>
      </p:sp>
    </p:spTree>
    <p:extLst>
      <p:ext uri="{BB962C8B-B14F-4D97-AF65-F5344CB8AC3E}">
        <p14:creationId xmlns:p14="http://schemas.microsoft.com/office/powerpoint/2010/main" val="300524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8C47335-A915-40DE-B275-FB4DB9CBAEE3}" type="datetime1">
              <a:rPr lang="en-CA" smtClean="0"/>
              <a:t>25/10/2018</a:t>
            </a:fld>
            <a:endParaRPr lang="en-CA" dirty="0"/>
          </a:p>
        </p:txBody>
      </p:sp>
      <p:sp>
        <p:nvSpPr>
          <p:cNvPr id="3" name="Rectangle 5"/>
          <p:cNvSpPr>
            <a:spLocks noGrp="1" noChangeArrowheads="1"/>
          </p:cNvSpPr>
          <p:nvPr>
            <p:ph type="sldNum" sz="quarter" idx="11"/>
          </p:nvPr>
        </p:nvSpPr>
        <p:spPr>
          <a:ln/>
        </p:spPr>
        <p:txBody>
          <a:bodyPr/>
          <a:lstStyle>
            <a:lvl1pPr>
              <a:defRPr/>
            </a:lvl1pPr>
          </a:lstStyle>
          <a:p>
            <a:fld id="{6AE5BD45-0DB3-4D17-A196-DB66B40924FA}" type="slidenum">
              <a:rPr lang="en-CA" smtClean="0"/>
              <a:t>‹#›</a:t>
            </a:fld>
            <a:endParaRPr lang="en-CA" dirty="0"/>
          </a:p>
        </p:txBody>
      </p:sp>
    </p:spTree>
    <p:extLst>
      <p:ext uri="{BB962C8B-B14F-4D97-AF65-F5344CB8AC3E}">
        <p14:creationId xmlns:p14="http://schemas.microsoft.com/office/powerpoint/2010/main" val="246481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EFF3FC0-5B3B-4BFB-980F-779A754CB307}" type="datetime1">
              <a:rPr lang="en-CA" smtClean="0"/>
              <a:t>25/10/2018</a:t>
            </a:fld>
            <a:endParaRPr lang="en-CA" dirty="0"/>
          </a:p>
        </p:txBody>
      </p:sp>
      <p:sp>
        <p:nvSpPr>
          <p:cNvPr id="6" name="Rectangle 5"/>
          <p:cNvSpPr>
            <a:spLocks noGrp="1" noChangeArrowheads="1"/>
          </p:cNvSpPr>
          <p:nvPr>
            <p:ph type="sldNum" sz="quarter" idx="11"/>
          </p:nvPr>
        </p:nvSpPr>
        <p:spPr>
          <a:ln/>
        </p:spPr>
        <p:txBody>
          <a:bodyPr/>
          <a:lstStyle>
            <a:lvl1pPr>
              <a:defRPr/>
            </a:lvl1pPr>
          </a:lstStyle>
          <a:p>
            <a:fld id="{6AE5BD45-0DB3-4D17-A196-DB66B40924FA}" type="slidenum">
              <a:rPr lang="en-CA" smtClean="0"/>
              <a:t>‹#›</a:t>
            </a:fld>
            <a:endParaRPr lang="en-CA" dirty="0"/>
          </a:p>
        </p:txBody>
      </p:sp>
    </p:spTree>
    <p:extLst>
      <p:ext uri="{BB962C8B-B14F-4D97-AF65-F5344CB8AC3E}">
        <p14:creationId xmlns:p14="http://schemas.microsoft.com/office/powerpoint/2010/main" val="155785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CA"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AE75AEA-FAEB-4DEF-8D29-99FAC67FAD1D}" type="datetime1">
              <a:rPr lang="en-CA" smtClean="0"/>
              <a:t>25/10/2018</a:t>
            </a:fld>
            <a:endParaRPr lang="en-CA" dirty="0"/>
          </a:p>
        </p:txBody>
      </p:sp>
      <p:sp>
        <p:nvSpPr>
          <p:cNvPr id="6" name="Rectangle 5"/>
          <p:cNvSpPr>
            <a:spLocks noGrp="1" noChangeArrowheads="1"/>
          </p:cNvSpPr>
          <p:nvPr>
            <p:ph type="sldNum" sz="quarter" idx="11"/>
          </p:nvPr>
        </p:nvSpPr>
        <p:spPr>
          <a:ln/>
        </p:spPr>
        <p:txBody>
          <a:bodyPr/>
          <a:lstStyle>
            <a:lvl1pPr>
              <a:defRPr/>
            </a:lvl1pPr>
          </a:lstStyle>
          <a:p>
            <a:fld id="{6AE5BD45-0DB3-4D17-A196-DB66B40924FA}" type="slidenum">
              <a:rPr lang="en-CA" smtClean="0"/>
              <a:t>‹#›</a:t>
            </a:fld>
            <a:endParaRPr lang="en-CA" dirty="0"/>
          </a:p>
        </p:txBody>
      </p:sp>
    </p:spTree>
    <p:extLst>
      <p:ext uri="{BB962C8B-B14F-4D97-AF65-F5344CB8AC3E}">
        <p14:creationId xmlns:p14="http://schemas.microsoft.com/office/powerpoint/2010/main" val="604784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9144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50000"/>
              </a:spcBef>
              <a:buFontTx/>
              <a:buNone/>
              <a:defRPr kumimoji="0" sz="1400">
                <a:latin typeface="Times New Roman" pitchFamily="-80" charset="0"/>
              </a:defRPr>
            </a:lvl1pPr>
          </a:lstStyle>
          <a:p>
            <a:fld id="{0F3A1206-0015-4016-9945-560277B89C4C}" type="datetime1">
              <a:rPr lang="en-CA" smtClean="0"/>
              <a:t>25/10/2018</a:t>
            </a:fld>
            <a:endParaRPr lang="en-CA" dirty="0"/>
          </a:p>
        </p:txBody>
      </p:sp>
      <p:sp>
        <p:nvSpPr>
          <p:cNvPr id="17413" name="Rectangle 5"/>
          <p:cNvSpPr>
            <a:spLocks noGrp="1" noChangeArrowheads="1"/>
          </p:cNvSpPr>
          <p:nvPr>
            <p:ph type="sldNum" sz="quarter" idx="4"/>
          </p:nvPr>
        </p:nvSpPr>
        <p:spPr bwMode="auto">
          <a:xfrm>
            <a:off x="11730891" y="6248400"/>
            <a:ext cx="394515"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buFontTx/>
              <a:buNone/>
              <a:defRPr kumimoji="0" sz="1400">
                <a:latin typeface="Times New Roman" pitchFamily="-80" charset="0"/>
              </a:defRPr>
            </a:lvl1pPr>
          </a:lstStyle>
          <a:p>
            <a:fld id="{6AE5BD45-0DB3-4D17-A196-DB66B40924FA}" type="slidenum">
              <a:rPr lang="en-CA" smtClean="0"/>
              <a:t>‹#›</a:t>
            </a:fld>
            <a:endParaRPr lang="en-CA" dirty="0"/>
          </a:p>
        </p:txBody>
      </p:sp>
      <p:sp>
        <p:nvSpPr>
          <p:cNvPr id="17414" name="Rectangle 6"/>
          <p:cNvSpPr>
            <a:spLocks noChangeArrowheads="1"/>
          </p:cNvSpPr>
          <p:nvPr/>
        </p:nvSpPr>
        <p:spPr bwMode="auto">
          <a:xfrm>
            <a:off x="222251" y="866775"/>
            <a:ext cx="7518400" cy="457200"/>
          </a:xfrm>
          <a:prstGeom prst="rect">
            <a:avLst/>
          </a:prstGeom>
          <a:noFill/>
          <a:ln w="9525">
            <a:noFill/>
            <a:miter lim="800000"/>
            <a:headEnd/>
            <a:tailEnd/>
          </a:ln>
          <a:effectLst/>
        </p:spPr>
        <p:txBody>
          <a:bodyPr/>
          <a:lstStyle/>
          <a:p>
            <a:pPr algn="ctr">
              <a:buFont typeface="Wingdings" pitchFamily="-80" charset="2"/>
              <a:buNone/>
              <a:defRPr/>
            </a:pPr>
            <a:endParaRPr lang="en-CA" sz="3200" dirty="0">
              <a:latin typeface="Times New Roman" pitchFamily="-80" charset="0"/>
            </a:endParaRPr>
          </a:p>
        </p:txBody>
      </p:sp>
      <p:sp>
        <p:nvSpPr>
          <p:cNvPr id="17415" name="Rectangle 7"/>
          <p:cNvSpPr>
            <a:spLocks noChangeArrowheads="1"/>
          </p:cNvSpPr>
          <p:nvPr/>
        </p:nvSpPr>
        <p:spPr bwMode="auto">
          <a:xfrm>
            <a:off x="222255" y="0"/>
            <a:ext cx="9448800" cy="461963"/>
          </a:xfrm>
          <a:prstGeom prst="rect">
            <a:avLst/>
          </a:prstGeom>
          <a:noFill/>
          <a:ln w="9525">
            <a:noFill/>
            <a:miter lim="800000"/>
            <a:headEnd/>
            <a:tailEnd/>
          </a:ln>
          <a:effectLst/>
        </p:spPr>
        <p:txBody>
          <a:bodyPr anchor="ctr"/>
          <a:lstStyle/>
          <a:p>
            <a:pPr>
              <a:spcBef>
                <a:spcPct val="0"/>
              </a:spcBef>
              <a:buFontTx/>
              <a:buNone/>
              <a:defRPr/>
            </a:pPr>
            <a:endParaRPr lang="en-CA" sz="2400" dirty="0">
              <a:latin typeface="Times New Roman" pitchFamily="-80" charset="0"/>
            </a:endParaRPr>
          </a:p>
        </p:txBody>
      </p:sp>
      <p:pic>
        <p:nvPicPr>
          <p:cNvPr id="1033" name="Picture 11" descr="dww_ppt_inside"/>
          <p:cNvPicPr>
            <a:picLocks noChangeAspect="1" noChangeArrowheads="1"/>
          </p:cNvPicPr>
          <p:nvPr/>
        </p:nvPicPr>
        <p:blipFill>
          <a:blip r:embed="rId13" cstate="print"/>
          <a:srcRect/>
          <a:stretch>
            <a:fillRect/>
          </a:stretch>
        </p:blipFill>
        <p:spPr bwMode="auto">
          <a:xfrm>
            <a:off x="-35979" y="7"/>
            <a:ext cx="12266084" cy="644525"/>
          </a:xfrm>
          <a:prstGeom prst="rect">
            <a:avLst/>
          </a:prstGeom>
          <a:noFill/>
          <a:ln w="9525">
            <a:noFill/>
            <a:miter lim="800000"/>
            <a:headEnd/>
            <a:tailEnd/>
          </a:ln>
        </p:spPr>
      </p:pic>
      <p:sp>
        <p:nvSpPr>
          <p:cNvPr id="2" name="Footer Placeholder 1"/>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37281461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400">
          <a:solidFill>
            <a:schemeClr val="bg2"/>
          </a:solidFill>
          <a:latin typeface="+mj-lt"/>
          <a:ea typeface="+mj-ea"/>
          <a:cs typeface="+mj-cs"/>
        </a:defRPr>
      </a:lvl1pPr>
      <a:lvl2pPr algn="ctr" rtl="0" eaLnBrk="1" fontAlgn="base" hangingPunct="1">
        <a:spcBef>
          <a:spcPct val="0"/>
        </a:spcBef>
        <a:spcAft>
          <a:spcPct val="0"/>
        </a:spcAft>
        <a:defRPr kumimoji="1" sz="4400">
          <a:solidFill>
            <a:schemeClr val="bg2"/>
          </a:solidFill>
          <a:latin typeface="Times New Roman" pitchFamily="-80" charset="0"/>
        </a:defRPr>
      </a:lvl2pPr>
      <a:lvl3pPr algn="ctr" rtl="0" eaLnBrk="1" fontAlgn="base" hangingPunct="1">
        <a:spcBef>
          <a:spcPct val="0"/>
        </a:spcBef>
        <a:spcAft>
          <a:spcPct val="0"/>
        </a:spcAft>
        <a:defRPr kumimoji="1" sz="4400">
          <a:solidFill>
            <a:schemeClr val="bg2"/>
          </a:solidFill>
          <a:latin typeface="Times New Roman" pitchFamily="-80" charset="0"/>
        </a:defRPr>
      </a:lvl3pPr>
      <a:lvl4pPr algn="ctr" rtl="0" eaLnBrk="1" fontAlgn="base" hangingPunct="1">
        <a:spcBef>
          <a:spcPct val="0"/>
        </a:spcBef>
        <a:spcAft>
          <a:spcPct val="0"/>
        </a:spcAft>
        <a:defRPr kumimoji="1" sz="4400">
          <a:solidFill>
            <a:schemeClr val="bg2"/>
          </a:solidFill>
          <a:latin typeface="Times New Roman" pitchFamily="-80" charset="0"/>
        </a:defRPr>
      </a:lvl4pPr>
      <a:lvl5pPr algn="ctr" rtl="0" eaLnBrk="1" fontAlgn="base" hangingPunct="1">
        <a:spcBef>
          <a:spcPct val="0"/>
        </a:spcBef>
        <a:spcAft>
          <a:spcPct val="0"/>
        </a:spcAft>
        <a:defRPr kumimoji="1" sz="4400">
          <a:solidFill>
            <a:schemeClr val="bg2"/>
          </a:solidFill>
          <a:latin typeface="Times New Roman" pitchFamily="-80" charset="0"/>
        </a:defRPr>
      </a:lvl5pPr>
      <a:lvl6pPr marL="457200" algn="ctr" rtl="0" eaLnBrk="1" fontAlgn="base" hangingPunct="1">
        <a:spcBef>
          <a:spcPct val="0"/>
        </a:spcBef>
        <a:spcAft>
          <a:spcPct val="0"/>
        </a:spcAft>
        <a:defRPr kumimoji="1" sz="4400">
          <a:solidFill>
            <a:schemeClr val="bg2"/>
          </a:solidFill>
          <a:latin typeface="Times New Roman" pitchFamily="-80" charset="0"/>
        </a:defRPr>
      </a:lvl6pPr>
      <a:lvl7pPr marL="914400" algn="ctr" rtl="0" eaLnBrk="1" fontAlgn="base" hangingPunct="1">
        <a:spcBef>
          <a:spcPct val="0"/>
        </a:spcBef>
        <a:spcAft>
          <a:spcPct val="0"/>
        </a:spcAft>
        <a:defRPr kumimoji="1" sz="4400">
          <a:solidFill>
            <a:schemeClr val="bg2"/>
          </a:solidFill>
          <a:latin typeface="Times New Roman" pitchFamily="-80" charset="0"/>
        </a:defRPr>
      </a:lvl7pPr>
      <a:lvl8pPr marL="1371600" algn="ctr" rtl="0" eaLnBrk="1" fontAlgn="base" hangingPunct="1">
        <a:spcBef>
          <a:spcPct val="0"/>
        </a:spcBef>
        <a:spcAft>
          <a:spcPct val="0"/>
        </a:spcAft>
        <a:defRPr kumimoji="1" sz="4400">
          <a:solidFill>
            <a:schemeClr val="bg2"/>
          </a:solidFill>
          <a:latin typeface="Times New Roman" pitchFamily="-80" charset="0"/>
        </a:defRPr>
      </a:lvl8pPr>
      <a:lvl9pPr marL="1828800" algn="ctr" rtl="0" eaLnBrk="1" fontAlgn="base" hangingPunct="1">
        <a:spcBef>
          <a:spcPct val="0"/>
        </a:spcBef>
        <a:spcAft>
          <a:spcPct val="0"/>
        </a:spcAft>
        <a:defRPr kumimoji="1" sz="4400">
          <a:solidFill>
            <a:schemeClr val="bg2"/>
          </a:solidFill>
          <a:latin typeface="Times New Roman" pitchFamily="-80" charset="0"/>
        </a:defRPr>
      </a:lvl9pPr>
    </p:titleStyle>
    <p:bodyStyle>
      <a:lvl1pPr marL="342900" indent="-342900" algn="l" rtl="0" eaLnBrk="1" fontAlgn="base" hangingPunct="1">
        <a:spcBef>
          <a:spcPct val="20000"/>
        </a:spcBef>
        <a:spcAft>
          <a:spcPct val="0"/>
        </a:spcAft>
        <a:buFont typeface="Wingdings" pitchFamily="2" charset="2"/>
        <a:buChar char="ð"/>
        <a:defRPr kumimoji="1" sz="3200">
          <a:solidFill>
            <a:schemeClr val="bg2"/>
          </a:solidFill>
          <a:latin typeface="+mn-lt"/>
          <a:ea typeface="+mn-ea"/>
          <a:cs typeface="+mn-cs"/>
        </a:defRPr>
      </a:lvl1pPr>
      <a:lvl2pPr marL="833438" indent="-376238" algn="l" rtl="0" eaLnBrk="1" fontAlgn="base" hangingPunct="1">
        <a:spcBef>
          <a:spcPct val="20000"/>
        </a:spcBef>
        <a:spcAft>
          <a:spcPct val="0"/>
        </a:spcAft>
        <a:buSzPct val="75000"/>
        <a:buFont typeface="Wingdings" pitchFamily="2" charset="2"/>
        <a:buChar char="x"/>
        <a:defRPr kumimoji="1" sz="2800">
          <a:solidFill>
            <a:schemeClr val="bg2"/>
          </a:solidFill>
          <a:latin typeface="+mn-lt"/>
        </a:defRPr>
      </a:lvl2pPr>
      <a:lvl3pPr marL="1279525" indent="-228600" algn="l" rtl="0" eaLnBrk="1" fontAlgn="base" hangingPunct="1">
        <a:spcBef>
          <a:spcPct val="20000"/>
        </a:spcBef>
        <a:spcAft>
          <a:spcPct val="0"/>
        </a:spcAft>
        <a:buChar char="•"/>
        <a:defRPr kumimoji="1" sz="2400">
          <a:solidFill>
            <a:schemeClr val="bg2"/>
          </a:solidFill>
          <a:latin typeface="+mn-lt"/>
        </a:defRPr>
      </a:lvl3pPr>
      <a:lvl4pPr marL="1698625" indent="-228600" algn="l" rtl="0" eaLnBrk="1" fontAlgn="base" hangingPunct="1">
        <a:spcBef>
          <a:spcPct val="20000"/>
        </a:spcBef>
        <a:spcAft>
          <a:spcPct val="0"/>
        </a:spcAft>
        <a:buChar char="–"/>
        <a:defRPr kumimoji="1" sz="2000">
          <a:solidFill>
            <a:schemeClr val="bg2"/>
          </a:solidFill>
          <a:latin typeface="+mn-lt"/>
        </a:defRPr>
      </a:lvl4pPr>
      <a:lvl5pPr marL="2117725" indent="-228600" algn="l" rtl="0" eaLnBrk="1" fontAlgn="base" hangingPunct="1">
        <a:spcBef>
          <a:spcPct val="20000"/>
        </a:spcBef>
        <a:spcAft>
          <a:spcPct val="0"/>
        </a:spcAft>
        <a:buChar char="•"/>
        <a:defRPr kumimoji="1" sz="2000">
          <a:solidFill>
            <a:schemeClr val="bg2"/>
          </a:solidFill>
          <a:latin typeface="+mn-lt"/>
        </a:defRPr>
      </a:lvl5pPr>
      <a:lvl6pPr marL="2574925" indent="-228600" algn="l" rtl="0" eaLnBrk="1" fontAlgn="base" hangingPunct="1">
        <a:spcBef>
          <a:spcPct val="20000"/>
        </a:spcBef>
        <a:spcAft>
          <a:spcPct val="0"/>
        </a:spcAft>
        <a:buChar char="•"/>
        <a:defRPr kumimoji="1" sz="2000">
          <a:solidFill>
            <a:schemeClr val="bg2"/>
          </a:solidFill>
          <a:latin typeface="+mn-lt"/>
        </a:defRPr>
      </a:lvl6pPr>
      <a:lvl7pPr marL="3032125" indent="-228600" algn="l" rtl="0" eaLnBrk="1" fontAlgn="base" hangingPunct="1">
        <a:spcBef>
          <a:spcPct val="20000"/>
        </a:spcBef>
        <a:spcAft>
          <a:spcPct val="0"/>
        </a:spcAft>
        <a:buChar char="•"/>
        <a:defRPr kumimoji="1" sz="2000">
          <a:solidFill>
            <a:schemeClr val="bg2"/>
          </a:solidFill>
          <a:latin typeface="+mn-lt"/>
        </a:defRPr>
      </a:lvl7pPr>
      <a:lvl8pPr marL="3489325" indent="-228600" algn="l" rtl="0" eaLnBrk="1" fontAlgn="base" hangingPunct="1">
        <a:spcBef>
          <a:spcPct val="20000"/>
        </a:spcBef>
        <a:spcAft>
          <a:spcPct val="0"/>
        </a:spcAft>
        <a:buChar char="•"/>
        <a:defRPr kumimoji="1" sz="2000">
          <a:solidFill>
            <a:schemeClr val="bg2"/>
          </a:solidFill>
          <a:latin typeface="+mn-lt"/>
        </a:defRPr>
      </a:lvl8pPr>
      <a:lvl9pPr marL="3946525" indent="-228600" algn="l" rtl="0" eaLnBrk="1" fontAlgn="base" hangingPunct="1">
        <a:spcBef>
          <a:spcPct val="20000"/>
        </a:spcBef>
        <a:spcAft>
          <a:spcPct val="0"/>
        </a:spcAft>
        <a:buChar char="•"/>
        <a:defRPr kumimoji="1"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262B8-F705-475B-B7B7-7C1B2967318F}" type="datetime1">
              <a:rPr lang="en-CA" smtClean="0"/>
              <a:t>25/10/2018</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11629291" y="6356350"/>
            <a:ext cx="42007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A577A-6ECE-4B93-8FA3-D37515AD7E60}" type="slidenum">
              <a:rPr lang="en-CA" smtClean="0"/>
              <a:t>‹#›</a:t>
            </a:fld>
            <a:endParaRPr lang="en-CA" dirty="0"/>
          </a:p>
        </p:txBody>
      </p:sp>
    </p:spTree>
    <p:extLst>
      <p:ext uri="{BB962C8B-B14F-4D97-AF65-F5344CB8AC3E}">
        <p14:creationId xmlns:p14="http://schemas.microsoft.com/office/powerpoint/2010/main" val="13567157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412" name="Rectangle 4"/>
          <p:cNvSpPr>
            <a:spLocks noGrp="1" noChangeArrowheads="1"/>
          </p:cNvSpPr>
          <p:nvPr>
            <p:ph type="dt" sz="half" idx="2"/>
          </p:nvPr>
        </p:nvSpPr>
        <p:spPr bwMode="auto">
          <a:xfrm>
            <a:off x="9144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50000"/>
              </a:spcBef>
              <a:buFontTx/>
              <a:buNone/>
              <a:defRPr kumimoji="0" sz="1400">
                <a:latin typeface="Times New Roman" pitchFamily="-80" charset="0"/>
              </a:defRPr>
            </a:lvl1pPr>
          </a:lstStyle>
          <a:p>
            <a:pPr fontAlgn="base">
              <a:spcAft>
                <a:spcPct val="0"/>
              </a:spcAft>
              <a:defRPr/>
            </a:pPr>
            <a:fld id="{7F51E3B7-7DE2-432A-8026-D401D75DA063}" type="datetime1">
              <a:rPr lang="en-CA" smtClean="0">
                <a:solidFill>
                  <a:srgbClr val="000000"/>
                </a:solidFill>
              </a:rPr>
              <a:t>25/10/2018</a:t>
            </a:fld>
            <a:endParaRPr lang="en-US" dirty="0">
              <a:solidFill>
                <a:srgbClr val="000000"/>
              </a:solidFill>
            </a:endParaRPr>
          </a:p>
        </p:txBody>
      </p:sp>
      <p:sp>
        <p:nvSpPr>
          <p:cNvPr id="17413" name="Rectangle 5"/>
          <p:cNvSpPr>
            <a:spLocks noGrp="1" noChangeArrowheads="1"/>
          </p:cNvSpPr>
          <p:nvPr>
            <p:ph type="sldNum" sz="quarter" idx="4"/>
          </p:nvPr>
        </p:nvSpPr>
        <p:spPr bwMode="auto">
          <a:xfrm>
            <a:off x="11613662" y="6323257"/>
            <a:ext cx="50393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buFontTx/>
              <a:buNone/>
              <a:defRPr kumimoji="0" sz="1400">
                <a:latin typeface="Times New Roman" pitchFamily="-80" charset="0"/>
              </a:defRPr>
            </a:lvl1pPr>
          </a:lstStyle>
          <a:p>
            <a:pPr fontAlgn="base">
              <a:spcAft>
                <a:spcPct val="0"/>
              </a:spcAft>
              <a:defRPr/>
            </a:pPr>
            <a:fld id="{6ADCBA61-17FE-41ED-A120-97F39064E16B}" type="slidenum">
              <a:rPr lang="en-US">
                <a:solidFill>
                  <a:srgbClr val="000000"/>
                </a:solidFill>
              </a:rPr>
              <a:pPr fontAlgn="base">
                <a:spcAft>
                  <a:spcPct val="0"/>
                </a:spcAft>
                <a:defRPr/>
              </a:pPr>
              <a:t>‹#›</a:t>
            </a:fld>
            <a:endParaRPr lang="en-US" dirty="0">
              <a:solidFill>
                <a:srgbClr val="000000"/>
              </a:solidFill>
            </a:endParaRPr>
          </a:p>
        </p:txBody>
      </p:sp>
      <p:sp>
        <p:nvSpPr>
          <p:cNvPr id="17414" name="Rectangle 6"/>
          <p:cNvSpPr>
            <a:spLocks noChangeArrowheads="1"/>
          </p:cNvSpPr>
          <p:nvPr/>
        </p:nvSpPr>
        <p:spPr bwMode="auto">
          <a:xfrm>
            <a:off x="222251" y="866775"/>
            <a:ext cx="7518400" cy="457200"/>
          </a:xfrm>
          <a:prstGeom prst="rect">
            <a:avLst/>
          </a:prstGeom>
          <a:noFill/>
          <a:ln w="9525">
            <a:noFill/>
            <a:miter lim="800000"/>
            <a:headEnd/>
            <a:tailEnd/>
          </a:ln>
          <a:effectLst/>
        </p:spPr>
        <p:txBody>
          <a:bodyPr/>
          <a:lstStyle/>
          <a:p>
            <a:pPr algn="ctr" fontAlgn="base">
              <a:spcBef>
                <a:spcPct val="20000"/>
              </a:spcBef>
              <a:spcAft>
                <a:spcPct val="0"/>
              </a:spcAft>
              <a:buFont typeface="Wingdings" pitchFamily="-80" charset="2"/>
              <a:buNone/>
              <a:defRPr/>
            </a:pPr>
            <a:endParaRPr kumimoji="1" lang="en-CA" sz="3200" dirty="0">
              <a:solidFill>
                <a:srgbClr val="000000"/>
              </a:solidFill>
            </a:endParaRPr>
          </a:p>
        </p:txBody>
      </p:sp>
      <p:sp>
        <p:nvSpPr>
          <p:cNvPr id="17415" name="Rectangle 7"/>
          <p:cNvSpPr>
            <a:spLocks noChangeArrowheads="1"/>
          </p:cNvSpPr>
          <p:nvPr/>
        </p:nvSpPr>
        <p:spPr bwMode="auto">
          <a:xfrm>
            <a:off x="222255" y="0"/>
            <a:ext cx="9448800" cy="461963"/>
          </a:xfrm>
          <a:prstGeom prst="rect">
            <a:avLst/>
          </a:prstGeom>
          <a:noFill/>
          <a:ln w="9525">
            <a:noFill/>
            <a:miter lim="800000"/>
            <a:headEnd/>
            <a:tailEnd/>
          </a:ln>
          <a:effectLst/>
        </p:spPr>
        <p:txBody>
          <a:bodyPr anchor="ctr"/>
          <a:lstStyle/>
          <a:p>
            <a:pPr fontAlgn="base">
              <a:spcBef>
                <a:spcPct val="0"/>
              </a:spcBef>
              <a:spcAft>
                <a:spcPct val="0"/>
              </a:spcAft>
              <a:defRPr/>
            </a:pPr>
            <a:endParaRPr kumimoji="1" lang="en-CA" sz="2400" dirty="0">
              <a:solidFill>
                <a:srgbClr val="000000"/>
              </a:solidFill>
            </a:endParaRPr>
          </a:p>
        </p:txBody>
      </p:sp>
      <p:pic>
        <p:nvPicPr>
          <p:cNvPr id="1033" name="Picture 11" descr="dww_ppt_inside"/>
          <p:cNvPicPr>
            <a:picLocks noChangeAspect="1" noChangeArrowheads="1"/>
          </p:cNvPicPr>
          <p:nvPr userDrawn="1"/>
        </p:nvPicPr>
        <p:blipFill>
          <a:blip r:embed="rId15" cstate="print"/>
          <a:srcRect/>
          <a:stretch>
            <a:fillRect/>
          </a:stretch>
        </p:blipFill>
        <p:spPr bwMode="auto">
          <a:xfrm>
            <a:off x="-35979" y="7"/>
            <a:ext cx="12266084" cy="644525"/>
          </a:xfrm>
          <a:prstGeom prst="rect">
            <a:avLst/>
          </a:prstGeom>
          <a:noFill/>
          <a:ln w="9525">
            <a:noFill/>
            <a:miter lim="800000"/>
            <a:headEnd/>
            <a:tailEnd/>
          </a:ln>
        </p:spPr>
      </p:pic>
    </p:spTree>
    <p:extLst>
      <p:ext uri="{BB962C8B-B14F-4D97-AF65-F5344CB8AC3E}">
        <p14:creationId xmlns:p14="http://schemas.microsoft.com/office/powerpoint/2010/main" val="2966965550"/>
      </p:ext>
    </p:extLst>
  </p:cSld>
  <p:clrMap bg1="dk2" tx1="lt1" bg2="dk1" tx2="lt2" accent1="accent1" accent2="accent2" accent3="accent3" accent4="accent4" accent5="accent5" accent6="accent6" hlink="hlink" folHlink="folHlink"/>
  <p:sldLayoutIdLst>
    <p:sldLayoutId id="2147483674" r:id="rId1"/>
    <p:sldLayoutId id="2147483698"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bg2"/>
          </a:solidFill>
          <a:latin typeface="+mj-lt"/>
          <a:ea typeface="+mj-ea"/>
          <a:cs typeface="+mj-cs"/>
        </a:defRPr>
      </a:lvl1pPr>
      <a:lvl2pPr algn="ctr" rtl="0" eaLnBrk="0" fontAlgn="base" hangingPunct="0">
        <a:spcBef>
          <a:spcPct val="0"/>
        </a:spcBef>
        <a:spcAft>
          <a:spcPct val="0"/>
        </a:spcAft>
        <a:defRPr kumimoji="1" sz="4400">
          <a:solidFill>
            <a:schemeClr val="bg2"/>
          </a:solidFill>
          <a:latin typeface="Times New Roman" pitchFamily="-80" charset="0"/>
        </a:defRPr>
      </a:lvl2pPr>
      <a:lvl3pPr algn="ctr" rtl="0" eaLnBrk="0" fontAlgn="base" hangingPunct="0">
        <a:spcBef>
          <a:spcPct val="0"/>
        </a:spcBef>
        <a:spcAft>
          <a:spcPct val="0"/>
        </a:spcAft>
        <a:defRPr kumimoji="1" sz="4400">
          <a:solidFill>
            <a:schemeClr val="bg2"/>
          </a:solidFill>
          <a:latin typeface="Times New Roman" pitchFamily="-80" charset="0"/>
        </a:defRPr>
      </a:lvl3pPr>
      <a:lvl4pPr algn="ctr" rtl="0" eaLnBrk="0" fontAlgn="base" hangingPunct="0">
        <a:spcBef>
          <a:spcPct val="0"/>
        </a:spcBef>
        <a:spcAft>
          <a:spcPct val="0"/>
        </a:spcAft>
        <a:defRPr kumimoji="1" sz="4400">
          <a:solidFill>
            <a:schemeClr val="bg2"/>
          </a:solidFill>
          <a:latin typeface="Times New Roman" pitchFamily="-80" charset="0"/>
        </a:defRPr>
      </a:lvl4pPr>
      <a:lvl5pPr algn="ctr" rtl="0" eaLnBrk="0" fontAlgn="base" hangingPunct="0">
        <a:spcBef>
          <a:spcPct val="0"/>
        </a:spcBef>
        <a:spcAft>
          <a:spcPct val="0"/>
        </a:spcAft>
        <a:defRPr kumimoji="1" sz="4400">
          <a:solidFill>
            <a:schemeClr val="bg2"/>
          </a:solidFill>
          <a:latin typeface="Times New Roman" pitchFamily="-80" charset="0"/>
        </a:defRPr>
      </a:lvl5pPr>
      <a:lvl6pPr marL="457200" algn="ctr" rtl="0" fontAlgn="base">
        <a:spcBef>
          <a:spcPct val="0"/>
        </a:spcBef>
        <a:spcAft>
          <a:spcPct val="0"/>
        </a:spcAft>
        <a:defRPr kumimoji="1" sz="4400">
          <a:solidFill>
            <a:schemeClr val="bg2"/>
          </a:solidFill>
          <a:latin typeface="Times New Roman" pitchFamily="-80" charset="0"/>
        </a:defRPr>
      </a:lvl6pPr>
      <a:lvl7pPr marL="914400" algn="ctr" rtl="0" fontAlgn="base">
        <a:spcBef>
          <a:spcPct val="0"/>
        </a:spcBef>
        <a:spcAft>
          <a:spcPct val="0"/>
        </a:spcAft>
        <a:defRPr kumimoji="1" sz="4400">
          <a:solidFill>
            <a:schemeClr val="bg2"/>
          </a:solidFill>
          <a:latin typeface="Times New Roman" pitchFamily="-80" charset="0"/>
        </a:defRPr>
      </a:lvl7pPr>
      <a:lvl8pPr marL="1371600" algn="ctr" rtl="0" fontAlgn="base">
        <a:spcBef>
          <a:spcPct val="0"/>
        </a:spcBef>
        <a:spcAft>
          <a:spcPct val="0"/>
        </a:spcAft>
        <a:defRPr kumimoji="1" sz="4400">
          <a:solidFill>
            <a:schemeClr val="bg2"/>
          </a:solidFill>
          <a:latin typeface="Times New Roman" pitchFamily="-80" charset="0"/>
        </a:defRPr>
      </a:lvl8pPr>
      <a:lvl9pPr marL="1828800" algn="ctr" rtl="0" fontAlgn="base">
        <a:spcBef>
          <a:spcPct val="0"/>
        </a:spcBef>
        <a:spcAft>
          <a:spcPct val="0"/>
        </a:spcAft>
        <a:defRPr kumimoji="1" sz="4400">
          <a:solidFill>
            <a:schemeClr val="bg2"/>
          </a:solidFill>
          <a:latin typeface="Times New Roman" pitchFamily="-80" charset="0"/>
        </a:defRPr>
      </a:lvl9pPr>
    </p:titleStyle>
    <p:bodyStyle>
      <a:lvl1pPr marL="342900" indent="-342900" algn="l" rtl="0" eaLnBrk="0" fontAlgn="base" hangingPunct="0">
        <a:spcBef>
          <a:spcPct val="20000"/>
        </a:spcBef>
        <a:spcAft>
          <a:spcPct val="0"/>
        </a:spcAft>
        <a:buFont typeface="Wingdings" pitchFamily="2" charset="2"/>
        <a:buChar char="ð"/>
        <a:defRPr kumimoji="1" sz="3200">
          <a:solidFill>
            <a:schemeClr val="bg2"/>
          </a:solidFill>
          <a:latin typeface="+mn-lt"/>
          <a:ea typeface="+mn-ea"/>
          <a:cs typeface="+mn-cs"/>
        </a:defRPr>
      </a:lvl1pPr>
      <a:lvl2pPr marL="833438" indent="-376238" algn="l" rtl="0" eaLnBrk="0" fontAlgn="base" hangingPunct="0">
        <a:spcBef>
          <a:spcPct val="20000"/>
        </a:spcBef>
        <a:spcAft>
          <a:spcPct val="0"/>
        </a:spcAft>
        <a:buSzPct val="75000"/>
        <a:buFont typeface="Wingdings" pitchFamily="2" charset="2"/>
        <a:buChar char="x"/>
        <a:defRPr kumimoji="1" sz="2800">
          <a:solidFill>
            <a:schemeClr val="bg2"/>
          </a:solidFill>
          <a:latin typeface="+mn-lt"/>
        </a:defRPr>
      </a:lvl2pPr>
      <a:lvl3pPr marL="1279525" indent="-228600" algn="l" rtl="0" eaLnBrk="0" fontAlgn="base" hangingPunct="0">
        <a:spcBef>
          <a:spcPct val="20000"/>
        </a:spcBef>
        <a:spcAft>
          <a:spcPct val="0"/>
        </a:spcAft>
        <a:buChar char="•"/>
        <a:defRPr kumimoji="1" sz="2400">
          <a:solidFill>
            <a:schemeClr val="bg2"/>
          </a:solidFill>
          <a:latin typeface="+mn-lt"/>
        </a:defRPr>
      </a:lvl3pPr>
      <a:lvl4pPr marL="1698625" indent="-228600" algn="l" rtl="0" eaLnBrk="0" fontAlgn="base" hangingPunct="0">
        <a:spcBef>
          <a:spcPct val="20000"/>
        </a:spcBef>
        <a:spcAft>
          <a:spcPct val="0"/>
        </a:spcAft>
        <a:buChar char="–"/>
        <a:defRPr kumimoji="1" sz="2000">
          <a:solidFill>
            <a:schemeClr val="bg2"/>
          </a:solidFill>
          <a:latin typeface="+mn-lt"/>
        </a:defRPr>
      </a:lvl4pPr>
      <a:lvl5pPr marL="2117725" indent="-228600" algn="l" rtl="0" eaLnBrk="0" fontAlgn="base" hangingPunct="0">
        <a:spcBef>
          <a:spcPct val="20000"/>
        </a:spcBef>
        <a:spcAft>
          <a:spcPct val="0"/>
        </a:spcAft>
        <a:buChar char="•"/>
        <a:defRPr kumimoji="1" sz="2000">
          <a:solidFill>
            <a:schemeClr val="bg2"/>
          </a:solidFill>
          <a:latin typeface="+mn-lt"/>
        </a:defRPr>
      </a:lvl5pPr>
      <a:lvl6pPr marL="2574925" indent="-228600" algn="l" rtl="0" fontAlgn="base">
        <a:spcBef>
          <a:spcPct val="20000"/>
        </a:spcBef>
        <a:spcAft>
          <a:spcPct val="0"/>
        </a:spcAft>
        <a:buChar char="•"/>
        <a:defRPr kumimoji="1" sz="2000">
          <a:solidFill>
            <a:schemeClr val="bg2"/>
          </a:solidFill>
          <a:latin typeface="+mn-lt"/>
        </a:defRPr>
      </a:lvl6pPr>
      <a:lvl7pPr marL="3032125" indent="-228600" algn="l" rtl="0" fontAlgn="base">
        <a:spcBef>
          <a:spcPct val="20000"/>
        </a:spcBef>
        <a:spcAft>
          <a:spcPct val="0"/>
        </a:spcAft>
        <a:buChar char="•"/>
        <a:defRPr kumimoji="1" sz="2000">
          <a:solidFill>
            <a:schemeClr val="bg2"/>
          </a:solidFill>
          <a:latin typeface="+mn-lt"/>
        </a:defRPr>
      </a:lvl7pPr>
      <a:lvl8pPr marL="3489325" indent="-228600" algn="l" rtl="0" fontAlgn="base">
        <a:spcBef>
          <a:spcPct val="20000"/>
        </a:spcBef>
        <a:spcAft>
          <a:spcPct val="0"/>
        </a:spcAft>
        <a:buChar char="•"/>
        <a:defRPr kumimoji="1" sz="2000">
          <a:solidFill>
            <a:schemeClr val="bg2"/>
          </a:solidFill>
          <a:latin typeface="+mn-lt"/>
        </a:defRPr>
      </a:lvl8pPr>
      <a:lvl9pPr marL="3946525" indent="-228600" algn="l" rtl="0" fontAlgn="base">
        <a:spcBef>
          <a:spcPct val="20000"/>
        </a:spcBef>
        <a:spcAft>
          <a:spcPct val="0"/>
        </a:spcAft>
        <a:buChar char="•"/>
        <a:defRPr kumimoji="1"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196975"/>
            <a:ext cx="10363200" cy="1470025"/>
          </a:xfrm>
        </p:spPr>
        <p:txBody>
          <a:bodyPr/>
          <a:lstStyle/>
          <a:p>
            <a:pPr algn="ctr"/>
            <a:r>
              <a:rPr lang="en-CA" sz="3600" b="1" dirty="0" smtClean="0">
                <a:cs typeface="Arial" panose="020B0604020202020204" pitchFamily="34" charset="0"/>
              </a:rPr>
              <a:t>INTERMEDIARY ACCOUNTABILITY IN THE DIGITAL AGE</a:t>
            </a:r>
            <a:endParaRPr lang="en-CA" sz="3600" dirty="0">
              <a:cs typeface="Arial" panose="020B0604020202020204" pitchFamily="34" charset="0"/>
            </a:endParaRPr>
          </a:p>
        </p:txBody>
      </p:sp>
      <p:sp>
        <p:nvSpPr>
          <p:cNvPr id="5" name="TextBox 4"/>
          <p:cNvSpPr txBox="1"/>
          <p:nvPr/>
        </p:nvSpPr>
        <p:spPr>
          <a:xfrm>
            <a:off x="557184" y="4108851"/>
            <a:ext cx="11077633" cy="2677656"/>
          </a:xfrm>
          <a:prstGeom prst="rect">
            <a:avLst/>
          </a:prstGeom>
          <a:noFill/>
        </p:spPr>
        <p:txBody>
          <a:bodyPr wrap="square" rtlCol="0">
            <a:spAutoFit/>
          </a:bodyPr>
          <a:lstStyle/>
          <a:p>
            <a:pPr algn="r"/>
            <a:r>
              <a:rPr lang="en-CA" sz="2400" dirty="0">
                <a:solidFill>
                  <a:srgbClr val="000000"/>
                </a:solidFill>
              </a:rPr>
              <a:t>October 29, </a:t>
            </a:r>
            <a:r>
              <a:rPr lang="en-CA" sz="2400" dirty="0" smtClean="0">
                <a:solidFill>
                  <a:srgbClr val="000000"/>
                </a:solidFill>
              </a:rPr>
              <a:t>2018</a:t>
            </a:r>
          </a:p>
          <a:p>
            <a:endParaRPr lang="en-CA" sz="2400" dirty="0">
              <a:solidFill>
                <a:srgbClr val="000000"/>
              </a:solidFill>
            </a:endParaRPr>
          </a:p>
          <a:p>
            <a:r>
              <a:rPr lang="en-CA" sz="2400" dirty="0" smtClean="0">
                <a:solidFill>
                  <a:srgbClr val="000000"/>
                </a:solidFill>
              </a:rPr>
              <a:t>Richard Austin                                                                                         Dr</a:t>
            </a:r>
            <a:r>
              <a:rPr lang="en-CA" sz="2400" dirty="0">
                <a:solidFill>
                  <a:srgbClr val="000000"/>
                </a:solidFill>
              </a:rPr>
              <a:t>. Emily </a:t>
            </a:r>
            <a:r>
              <a:rPr lang="en-CA" sz="2400" dirty="0" smtClean="0">
                <a:solidFill>
                  <a:srgbClr val="000000"/>
                </a:solidFill>
              </a:rPr>
              <a:t>Laidlaw</a:t>
            </a:r>
            <a:endParaRPr lang="en-CA" sz="2400" dirty="0">
              <a:solidFill>
                <a:srgbClr val="000000"/>
              </a:solidFill>
            </a:endParaRPr>
          </a:p>
          <a:p>
            <a:r>
              <a:rPr lang="en-CA" sz="2400" dirty="0" smtClean="0">
                <a:solidFill>
                  <a:srgbClr val="000000"/>
                </a:solidFill>
              </a:rPr>
              <a:t>Deeth Williams Wall LLP	                                 Faculty </a:t>
            </a:r>
            <a:r>
              <a:rPr lang="en-CA" sz="2400" dirty="0">
                <a:solidFill>
                  <a:srgbClr val="000000"/>
                </a:solidFill>
              </a:rPr>
              <a:t>of Law, University of Calgary </a:t>
            </a:r>
          </a:p>
          <a:p>
            <a:endParaRPr lang="en-CA" sz="2400" dirty="0" smtClean="0">
              <a:solidFill>
                <a:srgbClr val="000000"/>
              </a:solidFill>
            </a:endParaRPr>
          </a:p>
          <a:p>
            <a:pPr algn="r"/>
            <a:endParaRPr lang="en-CA" sz="2400" dirty="0">
              <a:solidFill>
                <a:srgbClr val="000000"/>
              </a:solidFill>
            </a:endParaRPr>
          </a:p>
          <a:p>
            <a:pPr algn="r"/>
            <a:endParaRPr lang="en-CA" sz="2400" dirty="0">
              <a:solidFill>
                <a:srgbClr val="000000"/>
              </a:solidFill>
            </a:endParaRPr>
          </a:p>
        </p:txBody>
      </p:sp>
      <p:pic>
        <p:nvPicPr>
          <p:cNvPr id="6" name="Picture 5"/>
          <p:cNvPicPr>
            <a:picLocks noChangeAspect="1"/>
          </p:cNvPicPr>
          <p:nvPr/>
        </p:nvPicPr>
        <p:blipFill>
          <a:blip r:embed="rId3"/>
          <a:stretch>
            <a:fillRect/>
          </a:stretch>
        </p:blipFill>
        <p:spPr>
          <a:xfrm>
            <a:off x="9278959" y="6003822"/>
            <a:ext cx="2378078" cy="540000"/>
          </a:xfrm>
          <a:prstGeom prst="rect">
            <a:avLst/>
          </a:prstGeom>
        </p:spPr>
      </p:pic>
      <p:pic>
        <p:nvPicPr>
          <p:cNvPr id="7" name="Picture 6" descr="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Tree>
    <p:extLst>
      <p:ext uri="{BB962C8B-B14F-4D97-AF65-F5344CB8AC3E}">
        <p14:creationId xmlns:p14="http://schemas.microsoft.com/office/powerpoint/2010/main" val="4064534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739806"/>
          </a:xfrm>
        </p:spPr>
        <p:txBody>
          <a:bodyPr/>
          <a:lstStyle/>
          <a:p>
            <a:r>
              <a:rPr lang="en-CA" sz="3600" b="1" dirty="0" smtClean="0"/>
              <a:t>Issues to Explore</a:t>
            </a:r>
            <a:endParaRPr lang="en-CA" sz="3600" b="1" dirty="0"/>
          </a:p>
        </p:txBody>
      </p:sp>
      <p:sp>
        <p:nvSpPr>
          <p:cNvPr id="3" name="Content Placeholder 2"/>
          <p:cNvSpPr>
            <a:spLocks noGrp="1"/>
          </p:cNvSpPr>
          <p:nvPr>
            <p:ph idx="1"/>
          </p:nvPr>
        </p:nvSpPr>
        <p:spPr>
          <a:xfrm>
            <a:off x="914400" y="1349406"/>
            <a:ext cx="10363200" cy="4746594"/>
          </a:xfrm>
        </p:spPr>
        <p:txBody>
          <a:bodyPr/>
          <a:lstStyle/>
          <a:p>
            <a:pPr marL="0" indent="0">
              <a:buNone/>
            </a:pPr>
            <a:r>
              <a:rPr lang="en-CA" dirty="0"/>
              <a:t/>
            </a:r>
            <a:br>
              <a:rPr lang="en-CA" dirty="0"/>
            </a:br>
            <a:endParaRPr lang="en-CA" dirty="0"/>
          </a:p>
        </p:txBody>
      </p:sp>
      <p:sp>
        <p:nvSpPr>
          <p:cNvPr id="4" name="Slide Number Placeholder 3"/>
          <p:cNvSpPr>
            <a:spLocks noGrp="1"/>
          </p:cNvSpPr>
          <p:nvPr>
            <p:ph type="sldNum" sz="quarter" idx="11"/>
          </p:nvPr>
        </p:nvSpPr>
        <p:spPr/>
        <p:txBody>
          <a:bodyPr/>
          <a:lstStyle/>
          <a:p>
            <a:fld id="{6AE5BD45-0DB3-4D17-A196-DB66B40924FA}" type="slidenum">
              <a:rPr lang="en-CA" smtClean="0">
                <a:solidFill>
                  <a:srgbClr val="FFFFFF"/>
                </a:solidFill>
              </a:rPr>
              <a:pPr/>
              <a:t>10</a:t>
            </a:fld>
            <a:endParaRPr lang="en-CA" dirty="0">
              <a:solidFill>
                <a:srgbClr val="FFFFFF"/>
              </a:solidFill>
            </a:endParaRPr>
          </a:p>
        </p:txBody>
      </p:sp>
      <p:sp>
        <p:nvSpPr>
          <p:cNvPr id="6" name="Content Placeholder 2">
            <a:extLst>
              <a:ext uri="{FF2B5EF4-FFF2-40B4-BE49-F238E27FC236}">
                <a16:creationId xmlns:a16="http://schemas.microsoft.com/office/drawing/2014/main" xmlns="" id="{412C4B59-AD46-3141-AE05-71DEFACD7E7D}"/>
              </a:ext>
            </a:extLst>
          </p:cNvPr>
          <p:cNvSpPr txBox="1">
            <a:spLocks/>
          </p:cNvSpPr>
          <p:nvPr/>
        </p:nvSpPr>
        <p:spPr>
          <a:xfrm>
            <a:off x="781049" y="1978025"/>
            <a:ext cx="111949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D7D31"/>
              </a:buClr>
              <a:buFont typeface="Wingdings" charset="2"/>
              <a:buNone/>
              <a:defRPr/>
            </a:pPr>
            <a:r>
              <a:rPr lang="en-US" dirty="0" smtClean="0">
                <a:solidFill>
                  <a:sysClr val="windowText" lastClr="000000"/>
                </a:solidFill>
                <a:latin typeface="Calibri" panose="020F0502020204030204"/>
              </a:rPr>
              <a:t>   </a:t>
            </a:r>
            <a:endParaRPr lang="en-US" dirty="0">
              <a:solidFill>
                <a:sysClr val="windowText" lastClr="000000"/>
              </a:solidFill>
              <a:latin typeface="Calibri" panose="020F0502020204030204"/>
            </a:endParaRPr>
          </a:p>
        </p:txBody>
      </p:sp>
      <p:grpSp>
        <p:nvGrpSpPr>
          <p:cNvPr id="21" name="Group 20">
            <a:extLst>
              <a:ext uri="{FF2B5EF4-FFF2-40B4-BE49-F238E27FC236}">
                <a16:creationId xmlns:a16="http://schemas.microsoft.com/office/drawing/2014/main" xmlns="" id="{32BC6697-4D2D-384F-8E6B-2C1119DABA45}"/>
              </a:ext>
            </a:extLst>
          </p:cNvPr>
          <p:cNvGrpSpPr/>
          <p:nvPr/>
        </p:nvGrpSpPr>
        <p:grpSpPr>
          <a:xfrm>
            <a:off x="4131996" y="4035601"/>
            <a:ext cx="3739505" cy="1853854"/>
            <a:chOff x="2496463" y="717096"/>
            <a:chExt cx="3739505" cy="1853854"/>
          </a:xfrm>
        </p:grpSpPr>
        <p:sp>
          <p:nvSpPr>
            <p:cNvPr id="22" name="Oval 21">
              <a:extLst>
                <a:ext uri="{FF2B5EF4-FFF2-40B4-BE49-F238E27FC236}">
                  <a16:creationId xmlns:a16="http://schemas.microsoft.com/office/drawing/2014/main" xmlns="" id="{CDA58493-51F4-DD4E-9BA1-A35FE08E7C88}"/>
                </a:ext>
              </a:extLst>
            </p:cNvPr>
            <p:cNvSpPr/>
            <p:nvPr/>
          </p:nvSpPr>
          <p:spPr>
            <a:xfrm>
              <a:off x="2496463" y="717096"/>
              <a:ext cx="3739505" cy="1853854"/>
            </a:xfrm>
            <a:prstGeom prst="ellipse">
              <a:avLst/>
            </a:prstGeom>
            <a:gradFill rotWithShape="1">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p:spPr>
        </p:sp>
        <p:sp>
          <p:nvSpPr>
            <p:cNvPr id="23" name="Oval 4">
              <a:extLst>
                <a:ext uri="{FF2B5EF4-FFF2-40B4-BE49-F238E27FC236}">
                  <a16:creationId xmlns:a16="http://schemas.microsoft.com/office/drawing/2014/main" xmlns="" id="{4C5D7EAA-1490-C540-84E4-92CB88E00982}"/>
                </a:ext>
              </a:extLst>
            </p:cNvPr>
            <p:cNvSpPr txBox="1"/>
            <p:nvPr/>
          </p:nvSpPr>
          <p:spPr>
            <a:xfrm>
              <a:off x="2995063" y="869925"/>
              <a:ext cx="2742304" cy="834234"/>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endParaRPr kumimoji="0" lang="en-US" sz="3600" b="0" i="0" u="none" strike="noStrike" kern="0" cap="none" spc="0" normalizeH="0" baseline="0" noProof="0" dirty="0" smtClean="0">
                <a:ln>
                  <a:noFill/>
                </a:ln>
                <a:solidFill>
                  <a:prstClr val="black"/>
                </a:solidFill>
                <a:effectLst/>
                <a:uLnTx/>
                <a:uFillTx/>
                <a:latin typeface="+mj-lt"/>
                <a:ea typeface="+mn-ea"/>
                <a:cs typeface="+mn-cs"/>
              </a:endParaRPr>
            </a:p>
            <a:p>
              <a:pPr marL="0" marR="0" lvl="0" indent="0" algn="ctr" defTabSz="1600200" eaLnBrk="1" fontAlgn="auto" latinLnBrk="0" hangingPunct="1">
                <a:lnSpc>
                  <a:spcPct val="90000"/>
                </a:lnSpc>
                <a:spcBef>
                  <a:spcPct val="0"/>
                </a:spcBef>
                <a:spcAft>
                  <a:spcPct val="3500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mj-lt"/>
                  <a:ea typeface="+mn-ea"/>
                  <a:cs typeface="+mn-cs"/>
                </a:rPr>
                <a:t>Privacy versus Defamation</a:t>
              </a:r>
            </a:p>
          </p:txBody>
        </p:sp>
      </p:grpSp>
      <p:grpSp>
        <p:nvGrpSpPr>
          <p:cNvPr id="24" name="Group 23">
            <a:extLst>
              <a:ext uri="{FF2B5EF4-FFF2-40B4-BE49-F238E27FC236}">
                <a16:creationId xmlns:a16="http://schemas.microsoft.com/office/drawing/2014/main" xmlns="" id="{E442F258-D566-6A45-8B15-240224F9A8A0}"/>
              </a:ext>
            </a:extLst>
          </p:cNvPr>
          <p:cNvGrpSpPr/>
          <p:nvPr/>
        </p:nvGrpSpPr>
        <p:grpSpPr>
          <a:xfrm>
            <a:off x="4297680" y="1499238"/>
            <a:ext cx="3739505" cy="1853854"/>
            <a:chOff x="2496463" y="717096"/>
            <a:chExt cx="3739505" cy="1853854"/>
          </a:xfrm>
        </p:grpSpPr>
        <p:sp>
          <p:nvSpPr>
            <p:cNvPr id="25" name="Oval 24">
              <a:extLst>
                <a:ext uri="{FF2B5EF4-FFF2-40B4-BE49-F238E27FC236}">
                  <a16:creationId xmlns:a16="http://schemas.microsoft.com/office/drawing/2014/main" xmlns="" id="{2A4FA3F0-ECF9-8347-B1FF-211DB108D8BA}"/>
                </a:ext>
              </a:extLst>
            </p:cNvPr>
            <p:cNvSpPr/>
            <p:nvPr/>
          </p:nvSpPr>
          <p:spPr>
            <a:xfrm>
              <a:off x="2496463" y="717096"/>
              <a:ext cx="3739505" cy="1853854"/>
            </a:xfrm>
            <a:prstGeom prst="ellipse">
              <a:avLst/>
            </a:prstGeom>
            <a:gradFill rotWithShape="1">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p:spPr>
        </p:sp>
        <p:sp>
          <p:nvSpPr>
            <p:cNvPr id="26" name="Oval 4">
              <a:extLst>
                <a:ext uri="{FF2B5EF4-FFF2-40B4-BE49-F238E27FC236}">
                  <a16:creationId xmlns:a16="http://schemas.microsoft.com/office/drawing/2014/main" xmlns="" id="{F48D982E-5000-D24E-B56F-036E0437984D}"/>
                </a:ext>
              </a:extLst>
            </p:cNvPr>
            <p:cNvSpPr txBox="1"/>
            <p:nvPr/>
          </p:nvSpPr>
          <p:spPr>
            <a:xfrm>
              <a:off x="2995063" y="817771"/>
              <a:ext cx="2742304" cy="834234"/>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endParaRPr kumimoji="0" lang="en-US" sz="3600" b="0" i="0" u="none" strike="noStrike" kern="0" cap="none" spc="0" normalizeH="0" baseline="0" noProof="0" dirty="0" smtClean="0">
                <a:ln>
                  <a:noFill/>
                </a:ln>
                <a:solidFill>
                  <a:prstClr val="black"/>
                </a:solidFill>
                <a:effectLst/>
                <a:uLnTx/>
                <a:uFillTx/>
                <a:latin typeface="+mj-lt"/>
                <a:ea typeface="+mn-ea"/>
                <a:cs typeface="+mn-cs"/>
              </a:endParaRPr>
            </a:p>
            <a:p>
              <a:pPr marL="0" marR="0" lvl="0" indent="0" algn="ctr" defTabSz="1600200" eaLnBrk="1" fontAlgn="auto" latinLnBrk="0" hangingPunct="1">
                <a:lnSpc>
                  <a:spcPct val="90000"/>
                </a:lnSpc>
                <a:spcBef>
                  <a:spcPct val="0"/>
                </a:spcBef>
                <a:spcAft>
                  <a:spcPct val="3500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mj-lt"/>
                  <a:ea typeface="+mn-ea"/>
                  <a:cs typeface="+mn-cs"/>
                </a:rPr>
                <a:t>Content Takedown</a:t>
              </a:r>
            </a:p>
          </p:txBody>
        </p:sp>
      </p:grpSp>
      <p:grpSp>
        <p:nvGrpSpPr>
          <p:cNvPr id="27" name="Group 26">
            <a:extLst>
              <a:ext uri="{FF2B5EF4-FFF2-40B4-BE49-F238E27FC236}">
                <a16:creationId xmlns:a16="http://schemas.microsoft.com/office/drawing/2014/main" xmlns="" id="{093372BD-DFA0-1D4A-AADC-997F611386FE}"/>
              </a:ext>
            </a:extLst>
          </p:cNvPr>
          <p:cNvGrpSpPr/>
          <p:nvPr/>
        </p:nvGrpSpPr>
        <p:grpSpPr>
          <a:xfrm>
            <a:off x="6330243" y="2705917"/>
            <a:ext cx="3739505" cy="1853854"/>
            <a:chOff x="2496463" y="717096"/>
            <a:chExt cx="3739505" cy="1853854"/>
          </a:xfrm>
        </p:grpSpPr>
        <p:sp>
          <p:nvSpPr>
            <p:cNvPr id="28" name="Oval 27">
              <a:extLst>
                <a:ext uri="{FF2B5EF4-FFF2-40B4-BE49-F238E27FC236}">
                  <a16:creationId xmlns:a16="http://schemas.microsoft.com/office/drawing/2014/main" xmlns="" id="{9714A472-E3CA-1E42-A20E-385DADA7CF7E}"/>
                </a:ext>
              </a:extLst>
            </p:cNvPr>
            <p:cNvSpPr/>
            <p:nvPr/>
          </p:nvSpPr>
          <p:spPr>
            <a:xfrm>
              <a:off x="2496463" y="717096"/>
              <a:ext cx="3739505" cy="1853854"/>
            </a:xfrm>
            <a:prstGeom prst="ellipse">
              <a:avLst/>
            </a:prstGeom>
            <a:gradFill rotWithShape="1">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p:spPr>
        </p:sp>
        <p:sp>
          <p:nvSpPr>
            <p:cNvPr id="29" name="Oval 4">
              <a:extLst>
                <a:ext uri="{FF2B5EF4-FFF2-40B4-BE49-F238E27FC236}">
                  <a16:creationId xmlns:a16="http://schemas.microsoft.com/office/drawing/2014/main" xmlns="" id="{E55191D1-6E37-6945-8B23-82072596FD02}"/>
                </a:ext>
              </a:extLst>
            </p:cNvPr>
            <p:cNvSpPr txBox="1"/>
            <p:nvPr/>
          </p:nvSpPr>
          <p:spPr>
            <a:xfrm>
              <a:off x="2965604" y="842643"/>
              <a:ext cx="2742304" cy="834234"/>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endParaRPr kumimoji="0" lang="en-US" sz="3600" b="0" i="0" u="none" strike="noStrike" kern="0" cap="none" spc="0" normalizeH="0" baseline="0" noProof="0" dirty="0" smtClean="0">
                <a:ln>
                  <a:noFill/>
                </a:ln>
                <a:solidFill>
                  <a:prstClr val="black"/>
                </a:solidFill>
                <a:effectLst/>
                <a:uLnTx/>
                <a:uFillTx/>
                <a:latin typeface="+mj-lt"/>
                <a:ea typeface="+mn-ea"/>
                <a:cs typeface="+mn-cs"/>
              </a:endParaRPr>
            </a:p>
            <a:p>
              <a:pPr marL="0" marR="0" lvl="0" indent="0" algn="ctr" defTabSz="1600200" eaLnBrk="1" fontAlgn="auto" latinLnBrk="0" hangingPunct="1">
                <a:lnSpc>
                  <a:spcPct val="90000"/>
                </a:lnSpc>
                <a:spcBef>
                  <a:spcPct val="0"/>
                </a:spcBef>
                <a:spcAft>
                  <a:spcPct val="3500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mj-lt"/>
                  <a:ea typeface="+mn-ea"/>
                  <a:cs typeface="+mn-cs"/>
                </a:rPr>
                <a:t>Youth</a:t>
              </a:r>
            </a:p>
          </p:txBody>
        </p:sp>
      </p:grpSp>
      <p:grpSp>
        <p:nvGrpSpPr>
          <p:cNvPr id="30" name="Group 29">
            <a:extLst>
              <a:ext uri="{FF2B5EF4-FFF2-40B4-BE49-F238E27FC236}">
                <a16:creationId xmlns:a16="http://schemas.microsoft.com/office/drawing/2014/main" xmlns="" id="{69AC33AC-12F1-2446-A4A6-6A9DDCDF036F}"/>
              </a:ext>
            </a:extLst>
          </p:cNvPr>
          <p:cNvGrpSpPr/>
          <p:nvPr/>
        </p:nvGrpSpPr>
        <p:grpSpPr>
          <a:xfrm>
            <a:off x="1933748" y="2746855"/>
            <a:ext cx="3739505" cy="1853854"/>
            <a:chOff x="2496463" y="717096"/>
            <a:chExt cx="3739505" cy="1853854"/>
          </a:xfrm>
        </p:grpSpPr>
        <p:sp>
          <p:nvSpPr>
            <p:cNvPr id="31" name="Oval 30">
              <a:extLst>
                <a:ext uri="{FF2B5EF4-FFF2-40B4-BE49-F238E27FC236}">
                  <a16:creationId xmlns:a16="http://schemas.microsoft.com/office/drawing/2014/main" xmlns="" id="{1E655328-51AE-964A-A94E-6129219C1D5E}"/>
                </a:ext>
              </a:extLst>
            </p:cNvPr>
            <p:cNvSpPr/>
            <p:nvPr/>
          </p:nvSpPr>
          <p:spPr>
            <a:xfrm>
              <a:off x="2496463" y="717096"/>
              <a:ext cx="3739505" cy="1853854"/>
            </a:xfrm>
            <a:prstGeom prst="ellipse">
              <a:avLst/>
            </a:prstGeom>
            <a:gradFill rotWithShape="1">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p:spPr>
        </p:sp>
        <p:sp>
          <p:nvSpPr>
            <p:cNvPr id="32" name="Oval 4">
              <a:extLst>
                <a:ext uri="{FF2B5EF4-FFF2-40B4-BE49-F238E27FC236}">
                  <a16:creationId xmlns:a16="http://schemas.microsoft.com/office/drawing/2014/main" xmlns="" id="{A13219B2-1B62-D245-BD40-7945E369087A}"/>
                </a:ext>
              </a:extLst>
            </p:cNvPr>
            <p:cNvSpPr txBox="1"/>
            <p:nvPr/>
          </p:nvSpPr>
          <p:spPr>
            <a:xfrm>
              <a:off x="2968688" y="944352"/>
              <a:ext cx="2742304" cy="834234"/>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endParaRPr kumimoji="0" lang="en-US" sz="3600" b="0" i="0" u="none" strike="noStrike" kern="0" cap="none" spc="0" normalizeH="0" baseline="0" noProof="0" dirty="0" smtClean="0">
                <a:ln>
                  <a:noFill/>
                </a:ln>
                <a:solidFill>
                  <a:prstClr val="black"/>
                </a:solidFill>
                <a:effectLst/>
                <a:uLnTx/>
                <a:uFillTx/>
                <a:latin typeface="+mj-lt"/>
                <a:ea typeface="+mn-ea"/>
                <a:cs typeface="+mn-cs"/>
              </a:endParaRPr>
            </a:p>
            <a:p>
              <a:pPr marL="0" marR="0" lvl="0" indent="0" algn="ctr" defTabSz="1600200" eaLnBrk="1" fontAlgn="auto" latinLnBrk="0" hangingPunct="1">
                <a:lnSpc>
                  <a:spcPct val="90000"/>
                </a:lnSpc>
                <a:spcBef>
                  <a:spcPct val="0"/>
                </a:spcBef>
                <a:spcAft>
                  <a:spcPct val="3500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mj-lt"/>
                  <a:ea typeface="+mn-ea"/>
                  <a:cs typeface="+mn-cs"/>
                </a:rPr>
                <a:t>Complex and Conflicting Laws</a:t>
              </a:r>
            </a:p>
          </p:txBody>
        </p:sp>
      </p:grpSp>
      <p:pic>
        <p:nvPicPr>
          <p:cNvPr id="35" name="Picture 34"/>
          <p:cNvPicPr>
            <a:picLocks noChangeAspect="1"/>
          </p:cNvPicPr>
          <p:nvPr/>
        </p:nvPicPr>
        <p:blipFill>
          <a:blip r:embed="rId2"/>
          <a:stretch>
            <a:fillRect/>
          </a:stretch>
        </p:blipFill>
        <p:spPr>
          <a:xfrm>
            <a:off x="9278959" y="6003822"/>
            <a:ext cx="2378078" cy="540000"/>
          </a:xfrm>
          <a:prstGeom prst="rect">
            <a:avLst/>
          </a:prstGeom>
        </p:spPr>
      </p:pic>
      <p:pic>
        <p:nvPicPr>
          <p:cNvPr id="36" name="Picture 35"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20"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10</a:t>
            </a:r>
            <a:endParaRPr lang="en-CA" dirty="0">
              <a:solidFill>
                <a:schemeClr val="bg2"/>
              </a:solidFill>
            </a:endParaRPr>
          </a:p>
        </p:txBody>
      </p:sp>
    </p:spTree>
    <p:extLst>
      <p:ext uri="{BB962C8B-B14F-4D97-AF65-F5344CB8AC3E}">
        <p14:creationId xmlns:p14="http://schemas.microsoft.com/office/powerpoint/2010/main" val="403441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AE5BD45-0DB3-4D17-A196-DB66B40924FA}" type="slidenum">
              <a:rPr lang="en-CA" smtClean="0"/>
              <a:t>11</a:t>
            </a:fld>
            <a:endParaRPr lang="en-CA" dirty="0"/>
          </a:p>
        </p:txBody>
      </p:sp>
      <p:sp>
        <p:nvSpPr>
          <p:cNvPr id="5" name="Title 1">
            <a:extLst>
              <a:ext uri="{FF2B5EF4-FFF2-40B4-BE49-F238E27FC236}">
                <a16:creationId xmlns:a16="http://schemas.microsoft.com/office/drawing/2014/main" xmlns="" id="{9D9866F9-F1E5-F843-AE7B-0D5FC8D8A39C}"/>
              </a:ext>
            </a:extLst>
          </p:cNvPr>
          <p:cNvSpPr txBox="1">
            <a:spLocks/>
          </p:cNvSpPr>
          <p:nvPr/>
        </p:nvSpPr>
        <p:spPr>
          <a:xfrm>
            <a:off x="942975" y="2486158"/>
            <a:ext cx="7258050" cy="942842"/>
          </a:xfrm>
          <a:prstGeom prst="rect">
            <a:avLst/>
          </a:prstGeom>
        </p:spPr>
        <p:txBody>
          <a:bodyPr/>
          <a:lstStyle>
            <a:lvl1pPr algn="ctr" rtl="0" eaLnBrk="1" fontAlgn="base" hangingPunct="1">
              <a:spcBef>
                <a:spcPct val="0"/>
              </a:spcBef>
              <a:spcAft>
                <a:spcPct val="0"/>
              </a:spcAft>
              <a:defRPr kumimoji="1" sz="4400">
                <a:solidFill>
                  <a:schemeClr val="bg2"/>
                </a:solidFill>
                <a:latin typeface="+mj-lt"/>
                <a:ea typeface="+mj-ea"/>
                <a:cs typeface="+mj-cs"/>
              </a:defRPr>
            </a:lvl1pPr>
            <a:lvl2pPr algn="ctr" rtl="0" eaLnBrk="1" fontAlgn="base" hangingPunct="1">
              <a:spcBef>
                <a:spcPct val="0"/>
              </a:spcBef>
              <a:spcAft>
                <a:spcPct val="0"/>
              </a:spcAft>
              <a:defRPr kumimoji="1" sz="4400">
                <a:solidFill>
                  <a:schemeClr val="bg2"/>
                </a:solidFill>
                <a:latin typeface="Times New Roman" pitchFamily="-80" charset="0"/>
              </a:defRPr>
            </a:lvl2pPr>
            <a:lvl3pPr algn="ctr" rtl="0" eaLnBrk="1" fontAlgn="base" hangingPunct="1">
              <a:spcBef>
                <a:spcPct val="0"/>
              </a:spcBef>
              <a:spcAft>
                <a:spcPct val="0"/>
              </a:spcAft>
              <a:defRPr kumimoji="1" sz="4400">
                <a:solidFill>
                  <a:schemeClr val="bg2"/>
                </a:solidFill>
                <a:latin typeface="Times New Roman" pitchFamily="-80" charset="0"/>
              </a:defRPr>
            </a:lvl3pPr>
            <a:lvl4pPr algn="ctr" rtl="0" eaLnBrk="1" fontAlgn="base" hangingPunct="1">
              <a:spcBef>
                <a:spcPct val="0"/>
              </a:spcBef>
              <a:spcAft>
                <a:spcPct val="0"/>
              </a:spcAft>
              <a:defRPr kumimoji="1" sz="4400">
                <a:solidFill>
                  <a:schemeClr val="bg2"/>
                </a:solidFill>
                <a:latin typeface="Times New Roman" pitchFamily="-80" charset="0"/>
              </a:defRPr>
            </a:lvl4pPr>
            <a:lvl5pPr algn="ctr" rtl="0" eaLnBrk="1" fontAlgn="base" hangingPunct="1">
              <a:spcBef>
                <a:spcPct val="0"/>
              </a:spcBef>
              <a:spcAft>
                <a:spcPct val="0"/>
              </a:spcAft>
              <a:defRPr kumimoji="1" sz="4400">
                <a:solidFill>
                  <a:schemeClr val="bg2"/>
                </a:solidFill>
                <a:latin typeface="Times New Roman" pitchFamily="-80" charset="0"/>
              </a:defRPr>
            </a:lvl5pPr>
            <a:lvl6pPr marL="457200" algn="ctr" rtl="0" eaLnBrk="1" fontAlgn="base" hangingPunct="1">
              <a:spcBef>
                <a:spcPct val="0"/>
              </a:spcBef>
              <a:spcAft>
                <a:spcPct val="0"/>
              </a:spcAft>
              <a:defRPr kumimoji="1" sz="4400">
                <a:solidFill>
                  <a:schemeClr val="bg2"/>
                </a:solidFill>
                <a:latin typeface="Times New Roman" pitchFamily="-80" charset="0"/>
              </a:defRPr>
            </a:lvl6pPr>
            <a:lvl7pPr marL="914400" algn="ctr" rtl="0" eaLnBrk="1" fontAlgn="base" hangingPunct="1">
              <a:spcBef>
                <a:spcPct val="0"/>
              </a:spcBef>
              <a:spcAft>
                <a:spcPct val="0"/>
              </a:spcAft>
              <a:defRPr kumimoji="1" sz="4400">
                <a:solidFill>
                  <a:schemeClr val="bg2"/>
                </a:solidFill>
                <a:latin typeface="Times New Roman" pitchFamily="-80" charset="0"/>
              </a:defRPr>
            </a:lvl7pPr>
            <a:lvl8pPr marL="1371600" algn="ctr" rtl="0" eaLnBrk="1" fontAlgn="base" hangingPunct="1">
              <a:spcBef>
                <a:spcPct val="0"/>
              </a:spcBef>
              <a:spcAft>
                <a:spcPct val="0"/>
              </a:spcAft>
              <a:defRPr kumimoji="1" sz="4400">
                <a:solidFill>
                  <a:schemeClr val="bg2"/>
                </a:solidFill>
                <a:latin typeface="Times New Roman" pitchFamily="-80" charset="0"/>
              </a:defRPr>
            </a:lvl8pPr>
            <a:lvl9pPr marL="1828800" algn="ctr" rtl="0" eaLnBrk="1" fontAlgn="base" hangingPunct="1">
              <a:spcBef>
                <a:spcPct val="0"/>
              </a:spcBef>
              <a:spcAft>
                <a:spcPct val="0"/>
              </a:spcAft>
              <a:defRPr kumimoji="1" sz="4400">
                <a:solidFill>
                  <a:schemeClr val="bg2"/>
                </a:solidFill>
                <a:latin typeface="Times New Roman" pitchFamily="-80" charset="0"/>
              </a:defRPr>
            </a:lvl9pPr>
          </a:lstStyle>
          <a:p>
            <a:r>
              <a:rPr lang="en-US" kern="0" dirty="0" smtClean="0"/>
              <a:t>Issue 1: Content Takedown</a:t>
            </a:r>
            <a:endParaRPr lang="en-US" kern="0" dirty="0"/>
          </a:p>
        </p:txBody>
      </p:sp>
      <p:pic>
        <p:nvPicPr>
          <p:cNvPr id="6" name="Picture 5"/>
          <p:cNvPicPr>
            <a:picLocks noChangeAspect="1"/>
          </p:cNvPicPr>
          <p:nvPr/>
        </p:nvPicPr>
        <p:blipFill>
          <a:blip r:embed="rId2"/>
          <a:stretch>
            <a:fillRect/>
          </a:stretch>
        </p:blipFill>
        <p:spPr>
          <a:xfrm>
            <a:off x="9278959" y="6003822"/>
            <a:ext cx="2378078" cy="540000"/>
          </a:xfrm>
          <a:prstGeom prst="rect">
            <a:avLst/>
          </a:prstGeom>
        </p:spPr>
      </p:pic>
      <p:pic>
        <p:nvPicPr>
          <p:cNvPr id="7" name="Picture 6"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8"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11</a:t>
            </a:r>
            <a:endParaRPr lang="en-CA" dirty="0">
              <a:solidFill>
                <a:schemeClr val="bg2"/>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594" y="3440528"/>
            <a:ext cx="3464813" cy="2497765"/>
          </a:xfrm>
          <a:prstGeom prst="rect">
            <a:avLst/>
          </a:prstGeom>
        </p:spPr>
      </p:pic>
    </p:spTree>
    <p:extLst>
      <p:ext uri="{BB962C8B-B14F-4D97-AF65-F5344CB8AC3E}">
        <p14:creationId xmlns:p14="http://schemas.microsoft.com/office/powerpoint/2010/main" val="1679483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AE5BD45-0DB3-4D17-A196-DB66B40924FA}" type="slidenum">
              <a:rPr lang="en-CA" smtClean="0"/>
              <a:t>12</a:t>
            </a:fld>
            <a:endParaRPr lang="en-CA" dirty="0"/>
          </a:p>
        </p:txBody>
      </p:sp>
      <p:sp>
        <p:nvSpPr>
          <p:cNvPr id="5" name="Title 1">
            <a:extLst>
              <a:ext uri="{FF2B5EF4-FFF2-40B4-BE49-F238E27FC236}">
                <a16:creationId xmlns:a16="http://schemas.microsoft.com/office/drawing/2014/main" xmlns="" id="{9D9866F9-F1E5-F843-AE7B-0D5FC8D8A39C}"/>
              </a:ext>
            </a:extLst>
          </p:cNvPr>
          <p:cNvSpPr txBox="1">
            <a:spLocks/>
          </p:cNvSpPr>
          <p:nvPr/>
        </p:nvSpPr>
        <p:spPr>
          <a:xfrm>
            <a:off x="942974" y="2486158"/>
            <a:ext cx="9900709" cy="942842"/>
          </a:xfrm>
          <a:prstGeom prst="rect">
            <a:avLst/>
          </a:prstGeom>
        </p:spPr>
        <p:txBody>
          <a:bodyPr>
            <a:noAutofit/>
          </a:bodyPr>
          <a:lstStyle>
            <a:lvl1pPr algn="ctr" rtl="0" eaLnBrk="1" fontAlgn="base" hangingPunct="1">
              <a:spcBef>
                <a:spcPct val="0"/>
              </a:spcBef>
              <a:spcAft>
                <a:spcPct val="0"/>
              </a:spcAft>
              <a:defRPr kumimoji="1" sz="4400">
                <a:solidFill>
                  <a:schemeClr val="bg2"/>
                </a:solidFill>
                <a:latin typeface="+mj-lt"/>
                <a:ea typeface="+mj-ea"/>
                <a:cs typeface="+mj-cs"/>
              </a:defRPr>
            </a:lvl1pPr>
            <a:lvl2pPr algn="ctr" rtl="0" eaLnBrk="1" fontAlgn="base" hangingPunct="1">
              <a:spcBef>
                <a:spcPct val="0"/>
              </a:spcBef>
              <a:spcAft>
                <a:spcPct val="0"/>
              </a:spcAft>
              <a:defRPr kumimoji="1" sz="4400">
                <a:solidFill>
                  <a:schemeClr val="bg2"/>
                </a:solidFill>
                <a:latin typeface="Times New Roman" pitchFamily="-80" charset="0"/>
              </a:defRPr>
            </a:lvl2pPr>
            <a:lvl3pPr algn="ctr" rtl="0" eaLnBrk="1" fontAlgn="base" hangingPunct="1">
              <a:spcBef>
                <a:spcPct val="0"/>
              </a:spcBef>
              <a:spcAft>
                <a:spcPct val="0"/>
              </a:spcAft>
              <a:defRPr kumimoji="1" sz="4400">
                <a:solidFill>
                  <a:schemeClr val="bg2"/>
                </a:solidFill>
                <a:latin typeface="Times New Roman" pitchFamily="-80" charset="0"/>
              </a:defRPr>
            </a:lvl3pPr>
            <a:lvl4pPr algn="ctr" rtl="0" eaLnBrk="1" fontAlgn="base" hangingPunct="1">
              <a:spcBef>
                <a:spcPct val="0"/>
              </a:spcBef>
              <a:spcAft>
                <a:spcPct val="0"/>
              </a:spcAft>
              <a:defRPr kumimoji="1" sz="4400">
                <a:solidFill>
                  <a:schemeClr val="bg2"/>
                </a:solidFill>
                <a:latin typeface="Times New Roman" pitchFamily="-80" charset="0"/>
              </a:defRPr>
            </a:lvl4pPr>
            <a:lvl5pPr algn="ctr" rtl="0" eaLnBrk="1" fontAlgn="base" hangingPunct="1">
              <a:spcBef>
                <a:spcPct val="0"/>
              </a:spcBef>
              <a:spcAft>
                <a:spcPct val="0"/>
              </a:spcAft>
              <a:defRPr kumimoji="1" sz="4400">
                <a:solidFill>
                  <a:schemeClr val="bg2"/>
                </a:solidFill>
                <a:latin typeface="Times New Roman" pitchFamily="-80" charset="0"/>
              </a:defRPr>
            </a:lvl5pPr>
            <a:lvl6pPr marL="457200" algn="ctr" rtl="0" eaLnBrk="1" fontAlgn="base" hangingPunct="1">
              <a:spcBef>
                <a:spcPct val="0"/>
              </a:spcBef>
              <a:spcAft>
                <a:spcPct val="0"/>
              </a:spcAft>
              <a:defRPr kumimoji="1" sz="4400">
                <a:solidFill>
                  <a:schemeClr val="bg2"/>
                </a:solidFill>
                <a:latin typeface="Times New Roman" pitchFamily="-80" charset="0"/>
              </a:defRPr>
            </a:lvl6pPr>
            <a:lvl7pPr marL="914400" algn="ctr" rtl="0" eaLnBrk="1" fontAlgn="base" hangingPunct="1">
              <a:spcBef>
                <a:spcPct val="0"/>
              </a:spcBef>
              <a:spcAft>
                <a:spcPct val="0"/>
              </a:spcAft>
              <a:defRPr kumimoji="1" sz="4400">
                <a:solidFill>
                  <a:schemeClr val="bg2"/>
                </a:solidFill>
                <a:latin typeface="Times New Roman" pitchFamily="-80" charset="0"/>
              </a:defRPr>
            </a:lvl7pPr>
            <a:lvl8pPr marL="1371600" algn="ctr" rtl="0" eaLnBrk="1" fontAlgn="base" hangingPunct="1">
              <a:spcBef>
                <a:spcPct val="0"/>
              </a:spcBef>
              <a:spcAft>
                <a:spcPct val="0"/>
              </a:spcAft>
              <a:defRPr kumimoji="1" sz="4400">
                <a:solidFill>
                  <a:schemeClr val="bg2"/>
                </a:solidFill>
                <a:latin typeface="Times New Roman" pitchFamily="-80" charset="0"/>
              </a:defRPr>
            </a:lvl8pPr>
            <a:lvl9pPr marL="1828800" algn="ctr" rtl="0" eaLnBrk="1" fontAlgn="base" hangingPunct="1">
              <a:spcBef>
                <a:spcPct val="0"/>
              </a:spcBef>
              <a:spcAft>
                <a:spcPct val="0"/>
              </a:spcAft>
              <a:defRPr kumimoji="1" sz="4400">
                <a:solidFill>
                  <a:schemeClr val="bg2"/>
                </a:solidFill>
                <a:latin typeface="Times New Roman" pitchFamily="-80" charset="0"/>
              </a:defRPr>
            </a:lvl9pPr>
          </a:lstStyle>
          <a:p>
            <a:r>
              <a:rPr lang="en-US" kern="0" dirty="0" smtClean="0"/>
              <a:t>Issue 2: Complex and Conflicting Laws</a:t>
            </a:r>
            <a:endParaRPr lang="en-US" kern="0" dirty="0"/>
          </a:p>
        </p:txBody>
      </p:sp>
      <p:pic>
        <p:nvPicPr>
          <p:cNvPr id="7" name="Picture 6"/>
          <p:cNvPicPr>
            <a:picLocks noChangeAspect="1"/>
          </p:cNvPicPr>
          <p:nvPr/>
        </p:nvPicPr>
        <p:blipFill>
          <a:blip r:embed="rId2"/>
          <a:stretch>
            <a:fillRect/>
          </a:stretch>
        </p:blipFill>
        <p:spPr>
          <a:xfrm>
            <a:off x="9278959" y="6003822"/>
            <a:ext cx="2378078" cy="540000"/>
          </a:xfrm>
          <a:prstGeom prst="rect">
            <a:avLst/>
          </a:prstGeom>
        </p:spPr>
      </p:pic>
      <p:pic>
        <p:nvPicPr>
          <p:cNvPr id="8" name="Picture 7"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6"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12</a:t>
            </a:r>
            <a:endParaRPr lang="en-CA" dirty="0">
              <a:solidFill>
                <a:schemeClr val="bg2"/>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8610" y="3358886"/>
            <a:ext cx="3589436" cy="2386593"/>
          </a:xfrm>
          <a:prstGeom prst="rect">
            <a:avLst/>
          </a:prstGeom>
        </p:spPr>
      </p:pic>
    </p:spTree>
    <p:extLst>
      <p:ext uri="{BB962C8B-B14F-4D97-AF65-F5344CB8AC3E}">
        <p14:creationId xmlns:p14="http://schemas.microsoft.com/office/powerpoint/2010/main" val="4288597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AE5BD45-0DB3-4D17-A196-DB66B40924FA}" type="slidenum">
              <a:rPr lang="en-CA" smtClean="0"/>
              <a:t>13</a:t>
            </a:fld>
            <a:endParaRPr lang="en-CA" dirty="0"/>
          </a:p>
        </p:txBody>
      </p:sp>
      <p:sp>
        <p:nvSpPr>
          <p:cNvPr id="5" name="Title 1">
            <a:extLst>
              <a:ext uri="{FF2B5EF4-FFF2-40B4-BE49-F238E27FC236}">
                <a16:creationId xmlns:a16="http://schemas.microsoft.com/office/drawing/2014/main" xmlns="" id="{9D9866F9-F1E5-F843-AE7B-0D5FC8D8A39C}"/>
              </a:ext>
            </a:extLst>
          </p:cNvPr>
          <p:cNvSpPr txBox="1">
            <a:spLocks/>
          </p:cNvSpPr>
          <p:nvPr/>
        </p:nvSpPr>
        <p:spPr>
          <a:xfrm>
            <a:off x="884785" y="2452908"/>
            <a:ext cx="10046450" cy="942842"/>
          </a:xfrm>
          <a:prstGeom prst="rect">
            <a:avLst/>
          </a:prstGeom>
        </p:spPr>
        <p:txBody>
          <a:bodyPr>
            <a:noAutofit/>
          </a:bodyPr>
          <a:lstStyle>
            <a:lvl1pPr algn="ctr" rtl="0" eaLnBrk="1" fontAlgn="base" hangingPunct="1">
              <a:spcBef>
                <a:spcPct val="0"/>
              </a:spcBef>
              <a:spcAft>
                <a:spcPct val="0"/>
              </a:spcAft>
              <a:defRPr kumimoji="1" sz="4400">
                <a:solidFill>
                  <a:schemeClr val="bg2"/>
                </a:solidFill>
                <a:latin typeface="+mj-lt"/>
                <a:ea typeface="+mj-ea"/>
                <a:cs typeface="+mj-cs"/>
              </a:defRPr>
            </a:lvl1pPr>
            <a:lvl2pPr algn="ctr" rtl="0" eaLnBrk="1" fontAlgn="base" hangingPunct="1">
              <a:spcBef>
                <a:spcPct val="0"/>
              </a:spcBef>
              <a:spcAft>
                <a:spcPct val="0"/>
              </a:spcAft>
              <a:defRPr kumimoji="1" sz="4400">
                <a:solidFill>
                  <a:schemeClr val="bg2"/>
                </a:solidFill>
                <a:latin typeface="Times New Roman" pitchFamily="-80" charset="0"/>
              </a:defRPr>
            </a:lvl2pPr>
            <a:lvl3pPr algn="ctr" rtl="0" eaLnBrk="1" fontAlgn="base" hangingPunct="1">
              <a:spcBef>
                <a:spcPct val="0"/>
              </a:spcBef>
              <a:spcAft>
                <a:spcPct val="0"/>
              </a:spcAft>
              <a:defRPr kumimoji="1" sz="4400">
                <a:solidFill>
                  <a:schemeClr val="bg2"/>
                </a:solidFill>
                <a:latin typeface="Times New Roman" pitchFamily="-80" charset="0"/>
              </a:defRPr>
            </a:lvl3pPr>
            <a:lvl4pPr algn="ctr" rtl="0" eaLnBrk="1" fontAlgn="base" hangingPunct="1">
              <a:spcBef>
                <a:spcPct val="0"/>
              </a:spcBef>
              <a:spcAft>
                <a:spcPct val="0"/>
              </a:spcAft>
              <a:defRPr kumimoji="1" sz="4400">
                <a:solidFill>
                  <a:schemeClr val="bg2"/>
                </a:solidFill>
                <a:latin typeface="Times New Roman" pitchFamily="-80" charset="0"/>
              </a:defRPr>
            </a:lvl4pPr>
            <a:lvl5pPr algn="ctr" rtl="0" eaLnBrk="1" fontAlgn="base" hangingPunct="1">
              <a:spcBef>
                <a:spcPct val="0"/>
              </a:spcBef>
              <a:spcAft>
                <a:spcPct val="0"/>
              </a:spcAft>
              <a:defRPr kumimoji="1" sz="4400">
                <a:solidFill>
                  <a:schemeClr val="bg2"/>
                </a:solidFill>
                <a:latin typeface="Times New Roman" pitchFamily="-80" charset="0"/>
              </a:defRPr>
            </a:lvl5pPr>
            <a:lvl6pPr marL="457200" algn="ctr" rtl="0" eaLnBrk="1" fontAlgn="base" hangingPunct="1">
              <a:spcBef>
                <a:spcPct val="0"/>
              </a:spcBef>
              <a:spcAft>
                <a:spcPct val="0"/>
              </a:spcAft>
              <a:defRPr kumimoji="1" sz="4400">
                <a:solidFill>
                  <a:schemeClr val="bg2"/>
                </a:solidFill>
                <a:latin typeface="Times New Roman" pitchFamily="-80" charset="0"/>
              </a:defRPr>
            </a:lvl6pPr>
            <a:lvl7pPr marL="914400" algn="ctr" rtl="0" eaLnBrk="1" fontAlgn="base" hangingPunct="1">
              <a:spcBef>
                <a:spcPct val="0"/>
              </a:spcBef>
              <a:spcAft>
                <a:spcPct val="0"/>
              </a:spcAft>
              <a:defRPr kumimoji="1" sz="4400">
                <a:solidFill>
                  <a:schemeClr val="bg2"/>
                </a:solidFill>
                <a:latin typeface="Times New Roman" pitchFamily="-80" charset="0"/>
              </a:defRPr>
            </a:lvl7pPr>
            <a:lvl8pPr marL="1371600" algn="ctr" rtl="0" eaLnBrk="1" fontAlgn="base" hangingPunct="1">
              <a:spcBef>
                <a:spcPct val="0"/>
              </a:spcBef>
              <a:spcAft>
                <a:spcPct val="0"/>
              </a:spcAft>
              <a:defRPr kumimoji="1" sz="4400">
                <a:solidFill>
                  <a:schemeClr val="bg2"/>
                </a:solidFill>
                <a:latin typeface="Times New Roman" pitchFamily="-80" charset="0"/>
              </a:defRPr>
            </a:lvl8pPr>
            <a:lvl9pPr marL="1828800" algn="ctr" rtl="0" eaLnBrk="1" fontAlgn="base" hangingPunct="1">
              <a:spcBef>
                <a:spcPct val="0"/>
              </a:spcBef>
              <a:spcAft>
                <a:spcPct val="0"/>
              </a:spcAft>
              <a:defRPr kumimoji="1" sz="4400">
                <a:solidFill>
                  <a:schemeClr val="bg2"/>
                </a:solidFill>
                <a:latin typeface="Times New Roman" pitchFamily="-80" charset="0"/>
              </a:defRPr>
            </a:lvl9pPr>
          </a:lstStyle>
          <a:p>
            <a:r>
              <a:rPr lang="en-US" kern="0" dirty="0" smtClean="0"/>
              <a:t>Issue 3: Privacy and Defamation overlap</a:t>
            </a:r>
            <a:endParaRPr lang="en-US" kern="0" dirty="0"/>
          </a:p>
        </p:txBody>
      </p:sp>
      <p:pic>
        <p:nvPicPr>
          <p:cNvPr id="7" name="Picture 6"/>
          <p:cNvPicPr>
            <a:picLocks noChangeAspect="1"/>
          </p:cNvPicPr>
          <p:nvPr/>
        </p:nvPicPr>
        <p:blipFill>
          <a:blip r:embed="rId2"/>
          <a:stretch>
            <a:fillRect/>
          </a:stretch>
        </p:blipFill>
        <p:spPr>
          <a:xfrm>
            <a:off x="9278959" y="6003822"/>
            <a:ext cx="2378078" cy="540000"/>
          </a:xfrm>
          <a:prstGeom prst="rect">
            <a:avLst/>
          </a:prstGeom>
        </p:spPr>
      </p:pic>
      <p:pic>
        <p:nvPicPr>
          <p:cNvPr id="8" name="Picture 7"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6"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13</a:t>
            </a:r>
            <a:endParaRPr lang="en-CA" dirty="0">
              <a:solidFill>
                <a:schemeClr val="bg2"/>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0719" y="3362875"/>
            <a:ext cx="2914581" cy="2586947"/>
          </a:xfrm>
          <a:prstGeom prst="rect">
            <a:avLst/>
          </a:prstGeom>
        </p:spPr>
      </p:pic>
    </p:spTree>
    <p:extLst>
      <p:ext uri="{BB962C8B-B14F-4D97-AF65-F5344CB8AC3E}">
        <p14:creationId xmlns:p14="http://schemas.microsoft.com/office/powerpoint/2010/main" val="2075406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AE5BD45-0DB3-4D17-A196-DB66B40924FA}" type="slidenum">
              <a:rPr lang="en-CA" smtClean="0"/>
              <a:t>14</a:t>
            </a:fld>
            <a:endParaRPr lang="en-CA" dirty="0"/>
          </a:p>
        </p:txBody>
      </p:sp>
      <p:sp>
        <p:nvSpPr>
          <p:cNvPr id="5" name="Title 1">
            <a:extLst>
              <a:ext uri="{FF2B5EF4-FFF2-40B4-BE49-F238E27FC236}">
                <a16:creationId xmlns:a16="http://schemas.microsoft.com/office/drawing/2014/main" xmlns="" id="{9D9866F9-F1E5-F843-AE7B-0D5FC8D8A39C}"/>
              </a:ext>
            </a:extLst>
          </p:cNvPr>
          <p:cNvSpPr txBox="1">
            <a:spLocks/>
          </p:cNvSpPr>
          <p:nvPr/>
        </p:nvSpPr>
        <p:spPr>
          <a:xfrm>
            <a:off x="984539" y="2486158"/>
            <a:ext cx="7258050" cy="942842"/>
          </a:xfrm>
          <a:prstGeom prst="rect">
            <a:avLst/>
          </a:prstGeom>
        </p:spPr>
        <p:txBody>
          <a:bodyPr>
            <a:normAutofit/>
          </a:bodyPr>
          <a:lstStyle>
            <a:lvl1pPr algn="ctr" rtl="0" eaLnBrk="1" fontAlgn="base" hangingPunct="1">
              <a:spcBef>
                <a:spcPct val="0"/>
              </a:spcBef>
              <a:spcAft>
                <a:spcPct val="0"/>
              </a:spcAft>
              <a:defRPr kumimoji="1" sz="4400">
                <a:solidFill>
                  <a:schemeClr val="bg2"/>
                </a:solidFill>
                <a:latin typeface="+mj-lt"/>
                <a:ea typeface="+mj-ea"/>
                <a:cs typeface="+mj-cs"/>
              </a:defRPr>
            </a:lvl1pPr>
            <a:lvl2pPr algn="ctr" rtl="0" eaLnBrk="1" fontAlgn="base" hangingPunct="1">
              <a:spcBef>
                <a:spcPct val="0"/>
              </a:spcBef>
              <a:spcAft>
                <a:spcPct val="0"/>
              </a:spcAft>
              <a:defRPr kumimoji="1" sz="4400">
                <a:solidFill>
                  <a:schemeClr val="bg2"/>
                </a:solidFill>
                <a:latin typeface="Times New Roman" pitchFamily="-80" charset="0"/>
              </a:defRPr>
            </a:lvl2pPr>
            <a:lvl3pPr algn="ctr" rtl="0" eaLnBrk="1" fontAlgn="base" hangingPunct="1">
              <a:spcBef>
                <a:spcPct val="0"/>
              </a:spcBef>
              <a:spcAft>
                <a:spcPct val="0"/>
              </a:spcAft>
              <a:defRPr kumimoji="1" sz="4400">
                <a:solidFill>
                  <a:schemeClr val="bg2"/>
                </a:solidFill>
                <a:latin typeface="Times New Roman" pitchFamily="-80" charset="0"/>
              </a:defRPr>
            </a:lvl3pPr>
            <a:lvl4pPr algn="ctr" rtl="0" eaLnBrk="1" fontAlgn="base" hangingPunct="1">
              <a:spcBef>
                <a:spcPct val="0"/>
              </a:spcBef>
              <a:spcAft>
                <a:spcPct val="0"/>
              </a:spcAft>
              <a:defRPr kumimoji="1" sz="4400">
                <a:solidFill>
                  <a:schemeClr val="bg2"/>
                </a:solidFill>
                <a:latin typeface="Times New Roman" pitchFamily="-80" charset="0"/>
              </a:defRPr>
            </a:lvl4pPr>
            <a:lvl5pPr algn="ctr" rtl="0" eaLnBrk="1" fontAlgn="base" hangingPunct="1">
              <a:spcBef>
                <a:spcPct val="0"/>
              </a:spcBef>
              <a:spcAft>
                <a:spcPct val="0"/>
              </a:spcAft>
              <a:defRPr kumimoji="1" sz="4400">
                <a:solidFill>
                  <a:schemeClr val="bg2"/>
                </a:solidFill>
                <a:latin typeface="Times New Roman" pitchFamily="-80" charset="0"/>
              </a:defRPr>
            </a:lvl5pPr>
            <a:lvl6pPr marL="457200" algn="ctr" rtl="0" eaLnBrk="1" fontAlgn="base" hangingPunct="1">
              <a:spcBef>
                <a:spcPct val="0"/>
              </a:spcBef>
              <a:spcAft>
                <a:spcPct val="0"/>
              </a:spcAft>
              <a:defRPr kumimoji="1" sz="4400">
                <a:solidFill>
                  <a:schemeClr val="bg2"/>
                </a:solidFill>
                <a:latin typeface="Times New Roman" pitchFamily="-80" charset="0"/>
              </a:defRPr>
            </a:lvl6pPr>
            <a:lvl7pPr marL="914400" algn="ctr" rtl="0" eaLnBrk="1" fontAlgn="base" hangingPunct="1">
              <a:spcBef>
                <a:spcPct val="0"/>
              </a:spcBef>
              <a:spcAft>
                <a:spcPct val="0"/>
              </a:spcAft>
              <a:defRPr kumimoji="1" sz="4400">
                <a:solidFill>
                  <a:schemeClr val="bg2"/>
                </a:solidFill>
                <a:latin typeface="Times New Roman" pitchFamily="-80" charset="0"/>
              </a:defRPr>
            </a:lvl7pPr>
            <a:lvl8pPr marL="1371600" algn="ctr" rtl="0" eaLnBrk="1" fontAlgn="base" hangingPunct="1">
              <a:spcBef>
                <a:spcPct val="0"/>
              </a:spcBef>
              <a:spcAft>
                <a:spcPct val="0"/>
              </a:spcAft>
              <a:defRPr kumimoji="1" sz="4400">
                <a:solidFill>
                  <a:schemeClr val="bg2"/>
                </a:solidFill>
                <a:latin typeface="Times New Roman" pitchFamily="-80" charset="0"/>
              </a:defRPr>
            </a:lvl8pPr>
            <a:lvl9pPr marL="1828800" algn="ctr" rtl="0" eaLnBrk="1" fontAlgn="base" hangingPunct="1">
              <a:spcBef>
                <a:spcPct val="0"/>
              </a:spcBef>
              <a:spcAft>
                <a:spcPct val="0"/>
              </a:spcAft>
              <a:defRPr kumimoji="1" sz="4400">
                <a:solidFill>
                  <a:schemeClr val="bg2"/>
                </a:solidFill>
                <a:latin typeface="Times New Roman" pitchFamily="-80" charset="0"/>
              </a:defRPr>
            </a:lvl9pPr>
          </a:lstStyle>
          <a:p>
            <a:pPr algn="l"/>
            <a:r>
              <a:rPr lang="en-US" kern="0" dirty="0" smtClean="0"/>
              <a:t>Issue 4: Youth</a:t>
            </a:r>
            <a:endParaRPr lang="en-US" kern="0" dirty="0"/>
          </a:p>
        </p:txBody>
      </p:sp>
      <p:pic>
        <p:nvPicPr>
          <p:cNvPr id="6" name="Picture 5"/>
          <p:cNvPicPr>
            <a:picLocks noChangeAspect="1"/>
          </p:cNvPicPr>
          <p:nvPr/>
        </p:nvPicPr>
        <p:blipFill>
          <a:blip r:embed="rId2"/>
          <a:stretch>
            <a:fillRect/>
          </a:stretch>
        </p:blipFill>
        <p:spPr>
          <a:xfrm>
            <a:off x="9278959" y="6003822"/>
            <a:ext cx="2378078" cy="540000"/>
          </a:xfrm>
          <a:prstGeom prst="rect">
            <a:avLst/>
          </a:prstGeom>
        </p:spPr>
      </p:pic>
      <p:pic>
        <p:nvPicPr>
          <p:cNvPr id="7" name="Picture 6"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8"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14</a:t>
            </a:r>
            <a:endParaRPr lang="en-CA" dirty="0">
              <a:solidFill>
                <a:schemeClr val="bg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0126" y="3427948"/>
            <a:ext cx="2891749" cy="2521874"/>
          </a:xfrm>
          <a:prstGeom prst="rect">
            <a:avLst/>
          </a:prstGeom>
        </p:spPr>
      </p:pic>
    </p:spTree>
    <p:extLst>
      <p:ext uri="{BB962C8B-B14F-4D97-AF65-F5344CB8AC3E}">
        <p14:creationId xmlns:p14="http://schemas.microsoft.com/office/powerpoint/2010/main" val="509714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379" y="635223"/>
            <a:ext cx="10363200" cy="649927"/>
          </a:xfrm>
        </p:spPr>
        <p:txBody>
          <a:bodyPr/>
          <a:lstStyle/>
          <a:p>
            <a:r>
              <a:rPr lang="en-CA" sz="3600" b="1" dirty="0" smtClean="0"/>
              <a:t>3.  Cambridge Analytica and Facebook</a:t>
            </a:r>
            <a:endParaRPr lang="en-CA" sz="3600" b="1" dirty="0"/>
          </a:p>
        </p:txBody>
      </p:sp>
      <p:sp>
        <p:nvSpPr>
          <p:cNvPr id="3" name="Content Placeholder 2"/>
          <p:cNvSpPr>
            <a:spLocks noGrp="1"/>
          </p:cNvSpPr>
          <p:nvPr>
            <p:ph idx="1"/>
          </p:nvPr>
        </p:nvSpPr>
        <p:spPr>
          <a:xfrm>
            <a:off x="923278" y="1404517"/>
            <a:ext cx="10363200" cy="4691483"/>
          </a:xfrm>
        </p:spPr>
        <p:txBody>
          <a:bodyPr/>
          <a:lstStyle/>
          <a:p>
            <a:pPr>
              <a:buFont typeface="Wingdings" panose="05000000000000000000" pitchFamily="2" charset="2"/>
              <a:buChar char="Ø"/>
            </a:pPr>
            <a:r>
              <a:rPr lang="en-CA" sz="2000" dirty="0" smtClean="0"/>
              <a:t>Aleksandr </a:t>
            </a:r>
            <a:r>
              <a:rPr lang="en-CA" sz="2000" dirty="0"/>
              <a:t>Kogan, </a:t>
            </a:r>
            <a:r>
              <a:rPr lang="en-CA" sz="2000" dirty="0" smtClean="0"/>
              <a:t>data </a:t>
            </a:r>
            <a:r>
              <a:rPr lang="en-CA" sz="2000" dirty="0"/>
              <a:t>scientist at </a:t>
            </a:r>
            <a:r>
              <a:rPr lang="en-CA" sz="2000" dirty="0" smtClean="0"/>
              <a:t>Cambridge, </a:t>
            </a:r>
            <a:r>
              <a:rPr lang="en-CA" sz="2000" dirty="0"/>
              <a:t>developed a survey </a:t>
            </a:r>
            <a:r>
              <a:rPr lang="en-CA" sz="2000" dirty="0" smtClean="0"/>
              <a:t>app, </a:t>
            </a:r>
            <a:r>
              <a:rPr lang="en-CA" sz="2000" dirty="0"/>
              <a:t>"This Is Your Digital Life".  </a:t>
            </a:r>
            <a:endParaRPr lang="en-CA" sz="2000" dirty="0" smtClean="0"/>
          </a:p>
          <a:p>
            <a:pPr>
              <a:buFont typeface="Wingdings" panose="05000000000000000000" pitchFamily="2" charset="2"/>
              <a:buChar char="Ø"/>
            </a:pPr>
            <a:endParaRPr lang="en-CA" sz="800" dirty="0"/>
          </a:p>
          <a:p>
            <a:pPr>
              <a:buFont typeface="Wingdings" panose="05000000000000000000" pitchFamily="2" charset="2"/>
              <a:buChar char="Ø"/>
            </a:pPr>
            <a:r>
              <a:rPr lang="en-CA" sz="2000" dirty="0" smtClean="0"/>
              <a:t>App </a:t>
            </a:r>
            <a:r>
              <a:rPr lang="en-CA" sz="2000" dirty="0"/>
              <a:t>required Facebook login </a:t>
            </a:r>
            <a:r>
              <a:rPr lang="en-CA" sz="2000" dirty="0" smtClean="0"/>
              <a:t>credentials, </a:t>
            </a:r>
            <a:r>
              <a:rPr lang="en-CA" sz="2000" dirty="0"/>
              <a:t>used an informed consent </a:t>
            </a:r>
            <a:r>
              <a:rPr lang="en-CA" sz="2000" dirty="0" smtClean="0"/>
              <a:t>process, </a:t>
            </a:r>
            <a:r>
              <a:rPr lang="en-CA" sz="2000" dirty="0"/>
              <a:t>for research in which </a:t>
            </a:r>
            <a:r>
              <a:rPr lang="en-CA" sz="2000" dirty="0" smtClean="0"/>
              <a:t>270,000 Facebook </a:t>
            </a:r>
            <a:r>
              <a:rPr lang="en-CA" sz="2000" dirty="0"/>
              <a:t>users agreed to complete a survey in exchange for $4</a:t>
            </a:r>
            <a:r>
              <a:rPr lang="en-CA" sz="2000" dirty="0" smtClean="0"/>
              <a:t>.</a:t>
            </a:r>
          </a:p>
          <a:p>
            <a:pPr>
              <a:buFont typeface="Wingdings" panose="05000000000000000000" pitchFamily="2" charset="2"/>
              <a:buChar char="Ø"/>
            </a:pPr>
            <a:endParaRPr lang="en-CA" sz="800" dirty="0" smtClean="0"/>
          </a:p>
          <a:p>
            <a:pPr>
              <a:buFont typeface="Wingdings" panose="05000000000000000000" pitchFamily="2" charset="2"/>
              <a:buChar char="Ø"/>
            </a:pPr>
            <a:r>
              <a:rPr lang="en-CA" sz="2000" dirty="0" smtClean="0"/>
              <a:t>Facebook's </a:t>
            </a:r>
            <a:r>
              <a:rPr lang="en-CA" sz="2000" dirty="0"/>
              <a:t>design </a:t>
            </a:r>
            <a:r>
              <a:rPr lang="en-CA" sz="2000" dirty="0" smtClean="0"/>
              <a:t>allows the App </a:t>
            </a:r>
            <a:r>
              <a:rPr lang="en-CA" sz="2000" dirty="0"/>
              <a:t>to </a:t>
            </a:r>
            <a:r>
              <a:rPr lang="en-CA" sz="2000" dirty="0" smtClean="0"/>
              <a:t>collect, in addition to the personal </a:t>
            </a:r>
            <a:r>
              <a:rPr lang="en-CA" sz="2000" dirty="0"/>
              <a:t>information of </a:t>
            </a:r>
            <a:r>
              <a:rPr lang="en-CA" sz="2000" dirty="0" smtClean="0"/>
              <a:t>those who </a:t>
            </a:r>
            <a:r>
              <a:rPr lang="en-CA" sz="2000" dirty="0"/>
              <a:t>agreed to take the survey, </a:t>
            </a:r>
            <a:r>
              <a:rPr lang="en-CA" sz="2000" dirty="0" smtClean="0"/>
              <a:t>personal </a:t>
            </a:r>
            <a:r>
              <a:rPr lang="en-CA" sz="2000" dirty="0"/>
              <a:t>information of all the people in those users' Facebook social network.</a:t>
            </a:r>
          </a:p>
          <a:p>
            <a:pPr>
              <a:buFont typeface="Wingdings" panose="05000000000000000000" pitchFamily="2" charset="2"/>
              <a:buChar char="Ø"/>
            </a:pPr>
            <a:endParaRPr lang="en-CA" sz="800" dirty="0" smtClean="0"/>
          </a:p>
          <a:p>
            <a:pPr>
              <a:buFont typeface="Wingdings" panose="05000000000000000000" pitchFamily="2" charset="2"/>
              <a:buChar char="Ø"/>
            </a:pPr>
            <a:r>
              <a:rPr lang="en-CA" sz="2000" dirty="0" smtClean="0"/>
              <a:t>Reports suggest that </a:t>
            </a:r>
            <a:r>
              <a:rPr lang="en-CA" sz="2000" dirty="0"/>
              <a:t>Cambridge Analytica acquired personally identifiable information of 87 million Facebook users</a:t>
            </a:r>
            <a:r>
              <a:rPr lang="en-CA" sz="2000" dirty="0" smtClean="0"/>
              <a:t>.</a:t>
            </a:r>
          </a:p>
          <a:p>
            <a:pPr>
              <a:buFont typeface="Wingdings" panose="05000000000000000000" pitchFamily="2" charset="2"/>
              <a:buChar char="Ø"/>
            </a:pPr>
            <a:endParaRPr lang="en-CA" sz="800" dirty="0"/>
          </a:p>
          <a:p>
            <a:pPr>
              <a:buFont typeface="Wingdings" panose="05000000000000000000" pitchFamily="2" charset="2"/>
              <a:buChar char="Ø"/>
            </a:pPr>
            <a:r>
              <a:rPr lang="en-CA" sz="2000" dirty="0" smtClean="0"/>
              <a:t>Cambridge </a:t>
            </a:r>
            <a:r>
              <a:rPr lang="en-CA" sz="2000" dirty="0"/>
              <a:t>Analytica used this data to determine what kinds of political campaign advertisements would be most effective in persuading a particular person in a particular location</a:t>
            </a:r>
            <a:r>
              <a:rPr lang="en-CA" sz="2000" dirty="0" smtClean="0"/>
              <a:t>.</a:t>
            </a:r>
          </a:p>
          <a:p>
            <a:pPr>
              <a:buFont typeface="Wingdings" panose="05000000000000000000" pitchFamily="2" charset="2"/>
              <a:buChar char="Ø"/>
            </a:pPr>
            <a:endParaRPr lang="en-CA" sz="2000" dirty="0"/>
          </a:p>
        </p:txBody>
      </p:sp>
      <p:sp>
        <p:nvSpPr>
          <p:cNvPr id="4" name="Slide Number Placeholder 3"/>
          <p:cNvSpPr>
            <a:spLocks noGrp="1"/>
          </p:cNvSpPr>
          <p:nvPr>
            <p:ph type="sldNum" sz="quarter" idx="11"/>
          </p:nvPr>
        </p:nvSpPr>
        <p:spPr/>
        <p:txBody>
          <a:bodyPr/>
          <a:lstStyle/>
          <a:p>
            <a:fld id="{6AE5BD45-0DB3-4D17-A196-DB66B40924FA}" type="slidenum">
              <a:rPr lang="en-CA" smtClean="0"/>
              <a:t>15</a:t>
            </a:fld>
            <a:endParaRPr lang="en-CA" dirty="0"/>
          </a:p>
        </p:txBody>
      </p:sp>
      <p:pic>
        <p:nvPicPr>
          <p:cNvPr id="7" name="Picture 6"/>
          <p:cNvPicPr>
            <a:picLocks noChangeAspect="1"/>
          </p:cNvPicPr>
          <p:nvPr/>
        </p:nvPicPr>
        <p:blipFill>
          <a:blip r:embed="rId2"/>
          <a:stretch>
            <a:fillRect/>
          </a:stretch>
        </p:blipFill>
        <p:spPr>
          <a:xfrm>
            <a:off x="9278959" y="6003822"/>
            <a:ext cx="2378078" cy="540000"/>
          </a:xfrm>
          <a:prstGeom prst="rect">
            <a:avLst/>
          </a:prstGeom>
        </p:spPr>
      </p:pic>
      <p:pic>
        <p:nvPicPr>
          <p:cNvPr id="8" name="Picture 7"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9"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15</a:t>
            </a:r>
            <a:endParaRPr lang="en-CA" dirty="0">
              <a:solidFill>
                <a:schemeClr val="bg2"/>
              </a:solidFill>
            </a:endParaRPr>
          </a:p>
        </p:txBody>
      </p:sp>
    </p:spTree>
    <p:extLst>
      <p:ext uri="{BB962C8B-B14F-4D97-AF65-F5344CB8AC3E}">
        <p14:creationId xmlns:p14="http://schemas.microsoft.com/office/powerpoint/2010/main" val="525684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379" y="651848"/>
            <a:ext cx="10363200" cy="649927"/>
          </a:xfrm>
        </p:spPr>
        <p:txBody>
          <a:bodyPr/>
          <a:lstStyle/>
          <a:p>
            <a:r>
              <a:rPr lang="en-CA" sz="3600" b="1" dirty="0" smtClean="0"/>
              <a:t>Cambridge Analytica and Facebook cont’d</a:t>
            </a:r>
            <a:endParaRPr lang="en-CA" sz="3600" b="1" dirty="0"/>
          </a:p>
        </p:txBody>
      </p:sp>
      <p:sp>
        <p:nvSpPr>
          <p:cNvPr id="3" name="Content Placeholder 2"/>
          <p:cNvSpPr>
            <a:spLocks noGrp="1"/>
          </p:cNvSpPr>
          <p:nvPr>
            <p:ph idx="1"/>
          </p:nvPr>
        </p:nvSpPr>
        <p:spPr>
          <a:xfrm>
            <a:off x="914400" y="1296451"/>
            <a:ext cx="10363200" cy="4691483"/>
          </a:xfrm>
        </p:spPr>
        <p:txBody>
          <a:bodyPr/>
          <a:lstStyle/>
          <a:p>
            <a:pPr>
              <a:buFont typeface="Wingdings" panose="05000000000000000000" pitchFamily="2" charset="2"/>
              <a:buChar char="Ø"/>
            </a:pPr>
            <a:r>
              <a:rPr lang="en-CA" sz="2000" dirty="0" smtClean="0"/>
              <a:t>In </a:t>
            </a:r>
            <a:r>
              <a:rPr lang="en-CA" sz="2000" dirty="0"/>
              <a:t>2015, when Facebook learned of the situation, it removed Kogan’s </a:t>
            </a:r>
            <a:r>
              <a:rPr lang="en-CA" sz="2000" dirty="0" smtClean="0"/>
              <a:t>App </a:t>
            </a:r>
            <a:r>
              <a:rPr lang="en-CA" sz="2000" dirty="0"/>
              <a:t>and demanded that he and all parties he had given data to destroy the data</a:t>
            </a:r>
            <a:r>
              <a:rPr lang="en-CA" sz="2000" dirty="0" smtClean="0"/>
              <a:t>.</a:t>
            </a:r>
          </a:p>
          <a:p>
            <a:pPr>
              <a:buFont typeface="Wingdings" panose="05000000000000000000" pitchFamily="2" charset="2"/>
              <a:buChar char="Ø"/>
            </a:pPr>
            <a:endParaRPr lang="en-CA" sz="800" dirty="0"/>
          </a:p>
          <a:p>
            <a:pPr>
              <a:buFont typeface="Wingdings" panose="05000000000000000000" pitchFamily="2" charset="2"/>
              <a:buChar char="Ø"/>
            </a:pPr>
            <a:r>
              <a:rPr lang="en-CA" sz="2000" dirty="0" smtClean="0"/>
              <a:t>In </a:t>
            </a:r>
            <a:r>
              <a:rPr lang="en-CA" sz="2000" dirty="0"/>
              <a:t>March 2018, </a:t>
            </a:r>
            <a:r>
              <a:rPr lang="en-CA" sz="2000" dirty="0" smtClean="0"/>
              <a:t>the </a:t>
            </a:r>
            <a:r>
              <a:rPr lang="en-CA" sz="2000" dirty="0"/>
              <a:t>Guardian and </a:t>
            </a:r>
            <a:r>
              <a:rPr lang="en-CA" sz="2000" dirty="0" smtClean="0"/>
              <a:t>the </a:t>
            </a:r>
            <a:r>
              <a:rPr lang="en-CA" sz="2000" dirty="0"/>
              <a:t>New York Times </a:t>
            </a:r>
            <a:r>
              <a:rPr lang="en-CA" sz="2000" dirty="0" smtClean="0"/>
              <a:t>publish </a:t>
            </a:r>
            <a:r>
              <a:rPr lang="en-CA" sz="2000" dirty="0"/>
              <a:t>articles stating Cambridge Analytica still possessed the data and that it had used the data to influence voters in the US and the UK</a:t>
            </a:r>
            <a:r>
              <a:rPr lang="en-CA" sz="2000" dirty="0" smtClean="0"/>
              <a:t>.</a:t>
            </a:r>
          </a:p>
          <a:p>
            <a:pPr>
              <a:buFont typeface="Wingdings" panose="05000000000000000000" pitchFamily="2" charset="2"/>
              <a:buChar char="Ø"/>
            </a:pPr>
            <a:endParaRPr lang="en-CA" sz="800" dirty="0"/>
          </a:p>
          <a:p>
            <a:pPr>
              <a:buFont typeface="Wingdings" panose="05000000000000000000" pitchFamily="2" charset="2"/>
              <a:buChar char="Ø"/>
            </a:pPr>
            <a:r>
              <a:rPr lang="en-CA" sz="2000" dirty="0"/>
              <a:t>U.S. $37 Billion drop in market capitalization of Facebook in March 2018 when Cambridge Analytica situation becomes public </a:t>
            </a:r>
          </a:p>
          <a:p>
            <a:pPr>
              <a:buFont typeface="Wingdings" panose="05000000000000000000" pitchFamily="2" charset="2"/>
              <a:buChar char="Ø"/>
            </a:pPr>
            <a:endParaRPr lang="en-CA" sz="900" dirty="0" smtClean="0"/>
          </a:p>
          <a:p>
            <a:pPr>
              <a:buFont typeface="Wingdings" panose="05000000000000000000" pitchFamily="2" charset="2"/>
              <a:buChar char="Ø"/>
            </a:pPr>
            <a:r>
              <a:rPr lang="en-CA" sz="2000" dirty="0" smtClean="0"/>
              <a:t>Investigations into Facebook by:</a:t>
            </a:r>
          </a:p>
          <a:p>
            <a:pPr lvl="1">
              <a:buFont typeface="Courier New" panose="02070309020205020404" pitchFamily="49" charset="0"/>
              <a:buChar char="o"/>
            </a:pPr>
            <a:r>
              <a:rPr lang="en-CA" sz="2000" dirty="0" smtClean="0"/>
              <a:t>Office of the Privacy Commissioner of Canada</a:t>
            </a:r>
          </a:p>
          <a:p>
            <a:pPr lvl="1">
              <a:buFont typeface="Courier New" panose="02070309020205020404" pitchFamily="49" charset="0"/>
              <a:buChar char="o"/>
            </a:pPr>
            <a:r>
              <a:rPr lang="en-CA" sz="2000" dirty="0" smtClean="0"/>
              <a:t>U.S. Federal Trade Commission</a:t>
            </a:r>
          </a:p>
          <a:p>
            <a:pPr lvl="1">
              <a:buFont typeface="Courier New" panose="02070309020205020404" pitchFamily="49" charset="0"/>
              <a:buChar char="o"/>
            </a:pPr>
            <a:r>
              <a:rPr lang="en-CA" sz="2000" dirty="0" smtClean="0"/>
              <a:t>United Kingdom’s Information Commissioner’s Office</a:t>
            </a:r>
          </a:p>
          <a:p>
            <a:pPr>
              <a:buFont typeface="Wingdings" panose="05000000000000000000" pitchFamily="2" charset="2"/>
              <a:buChar char="Ø"/>
            </a:pPr>
            <a:endParaRPr lang="en-CA" sz="800" dirty="0"/>
          </a:p>
          <a:p>
            <a:pPr>
              <a:buFont typeface="Wingdings" panose="05000000000000000000" pitchFamily="2" charset="2"/>
              <a:buChar char="Ø"/>
            </a:pPr>
            <a:r>
              <a:rPr lang="en-CA" sz="2000" dirty="0" smtClean="0"/>
              <a:t>Cambridge Analytica files for insolvency proceedings and closes operations on May 1, 2018</a:t>
            </a:r>
            <a:endParaRPr lang="en-CA" sz="2000" dirty="0"/>
          </a:p>
          <a:p>
            <a:pPr>
              <a:buFont typeface="Wingdings" panose="05000000000000000000" pitchFamily="2" charset="2"/>
              <a:buChar char="Ø"/>
            </a:pPr>
            <a:endParaRPr lang="en-CA" sz="2000" dirty="0"/>
          </a:p>
        </p:txBody>
      </p:sp>
      <p:sp>
        <p:nvSpPr>
          <p:cNvPr id="4" name="Slide Number Placeholder 3"/>
          <p:cNvSpPr>
            <a:spLocks noGrp="1"/>
          </p:cNvSpPr>
          <p:nvPr>
            <p:ph type="sldNum" sz="quarter" idx="11"/>
          </p:nvPr>
        </p:nvSpPr>
        <p:spPr/>
        <p:txBody>
          <a:bodyPr/>
          <a:lstStyle/>
          <a:p>
            <a:fld id="{6AE5BD45-0DB3-4D17-A196-DB66B40924FA}" type="slidenum">
              <a:rPr lang="en-CA" smtClean="0"/>
              <a:t>16</a:t>
            </a:fld>
            <a:endParaRPr lang="en-CA" dirty="0"/>
          </a:p>
        </p:txBody>
      </p:sp>
      <p:pic>
        <p:nvPicPr>
          <p:cNvPr id="7" name="Picture 6"/>
          <p:cNvPicPr>
            <a:picLocks noChangeAspect="1"/>
          </p:cNvPicPr>
          <p:nvPr/>
        </p:nvPicPr>
        <p:blipFill>
          <a:blip r:embed="rId2"/>
          <a:stretch>
            <a:fillRect/>
          </a:stretch>
        </p:blipFill>
        <p:spPr>
          <a:xfrm>
            <a:off x="9278959" y="6161767"/>
            <a:ext cx="2378078" cy="540000"/>
          </a:xfrm>
          <a:prstGeom prst="rect">
            <a:avLst/>
          </a:prstGeom>
        </p:spPr>
      </p:pic>
      <p:pic>
        <p:nvPicPr>
          <p:cNvPr id="8" name="Picture 7"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26" y="6107767"/>
            <a:ext cx="966475" cy="648000"/>
          </a:xfrm>
          <a:prstGeom prst="rect">
            <a:avLst/>
          </a:prstGeom>
        </p:spPr>
      </p:pic>
      <p:sp>
        <p:nvSpPr>
          <p:cNvPr id="9"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16</a:t>
            </a:r>
            <a:endParaRPr lang="en-CA" dirty="0">
              <a:solidFill>
                <a:schemeClr val="bg2"/>
              </a:solidFill>
            </a:endParaRPr>
          </a:p>
        </p:txBody>
      </p:sp>
    </p:spTree>
    <p:extLst>
      <p:ext uri="{BB962C8B-B14F-4D97-AF65-F5344CB8AC3E}">
        <p14:creationId xmlns:p14="http://schemas.microsoft.com/office/powerpoint/2010/main" val="2865755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5033"/>
            <a:ext cx="10363200" cy="1143000"/>
          </a:xfrm>
        </p:spPr>
        <p:txBody>
          <a:bodyPr/>
          <a:lstStyle/>
          <a:p>
            <a:r>
              <a:rPr lang="en-CA" sz="3600" b="1" dirty="0" smtClean="0"/>
              <a:t>Cambridge </a:t>
            </a:r>
            <a:r>
              <a:rPr lang="en-CA" sz="3600" b="1" dirty="0"/>
              <a:t>Analytica and Facebook </a:t>
            </a:r>
            <a:r>
              <a:rPr lang="en-CA" sz="3600" b="1" dirty="0" smtClean="0"/>
              <a:t>Issues</a:t>
            </a:r>
            <a:endParaRPr lang="en-CA" sz="3600" b="1" dirty="0"/>
          </a:p>
        </p:txBody>
      </p:sp>
      <p:sp>
        <p:nvSpPr>
          <p:cNvPr id="3" name="Content Placeholder 2"/>
          <p:cNvSpPr>
            <a:spLocks noGrp="1"/>
          </p:cNvSpPr>
          <p:nvPr>
            <p:ph idx="1"/>
          </p:nvPr>
        </p:nvSpPr>
        <p:spPr>
          <a:xfrm>
            <a:off x="914400" y="1484050"/>
            <a:ext cx="10363200" cy="5129813"/>
          </a:xfrm>
        </p:spPr>
        <p:txBody>
          <a:bodyPr/>
          <a:lstStyle/>
          <a:p>
            <a:pPr>
              <a:buFont typeface="Wingdings" panose="05000000000000000000" pitchFamily="2" charset="2"/>
              <a:buChar char="Ø"/>
            </a:pPr>
            <a:r>
              <a:rPr lang="en-CA" sz="2000" dirty="0" smtClean="0"/>
              <a:t>Whether Cambridge Analytica’s use of personal information was for an inappropriate purpose generally (PIPEDA, s. 5(3))</a:t>
            </a:r>
          </a:p>
          <a:p>
            <a:pPr marL="936625" lvl="2" indent="0">
              <a:buNone/>
            </a:pPr>
            <a:r>
              <a:rPr lang="en-CA" sz="2000" dirty="0"/>
              <a:t>Intermediaries should not disclose personal data to a third party unless required by law or requested do to so by a judicial or other competent authority whose decisions are subject to judicial review, that has determined that disclosure is consistent with law. </a:t>
            </a:r>
          </a:p>
          <a:p>
            <a:pPr marL="2689225" lvl="6" indent="0">
              <a:buNone/>
            </a:pPr>
            <a:r>
              <a:rPr lang="en-CA" sz="1400" dirty="0"/>
              <a:t>Council of Europe, </a:t>
            </a:r>
            <a:r>
              <a:rPr lang="en-CA" sz="1400" i="1" dirty="0"/>
              <a:t>Brief Overview of the Roles and Responsibilities of Internet </a:t>
            </a:r>
            <a:r>
              <a:rPr lang="en-CA" sz="1400" i="1" dirty="0" smtClean="0"/>
              <a:t>Intermediaries</a:t>
            </a:r>
          </a:p>
          <a:p>
            <a:pPr>
              <a:buFont typeface="Wingdings" panose="05000000000000000000" pitchFamily="2" charset="2"/>
              <a:buChar char="Ø"/>
            </a:pPr>
            <a:r>
              <a:rPr lang="en-CA" sz="2000" dirty="0" smtClean="0"/>
              <a:t>Transparency</a:t>
            </a:r>
          </a:p>
          <a:p>
            <a:pPr marL="0" indent="0">
              <a:buNone/>
            </a:pPr>
            <a:endParaRPr lang="en-CA" sz="2000" dirty="0"/>
          </a:p>
          <a:p>
            <a:pPr>
              <a:buFont typeface="Wingdings" panose="05000000000000000000" pitchFamily="2" charset="2"/>
              <a:buChar char="Ø"/>
            </a:pPr>
            <a:r>
              <a:rPr lang="en-CA" sz="2000" dirty="0" smtClean="0"/>
              <a:t>Responsibility for use of personal information in complex, multi-party transactions (gaps in legislative frameworks)</a:t>
            </a:r>
          </a:p>
          <a:p>
            <a:pPr>
              <a:buFont typeface="Wingdings" panose="05000000000000000000" pitchFamily="2" charset="2"/>
              <a:buChar char="Ø"/>
            </a:pPr>
            <a:endParaRPr lang="en-CA" sz="2000" dirty="0"/>
          </a:p>
          <a:p>
            <a:pPr marL="0" indent="0">
              <a:buNone/>
            </a:pPr>
            <a:endParaRPr lang="en-CA" sz="2000" dirty="0"/>
          </a:p>
        </p:txBody>
      </p:sp>
      <p:sp>
        <p:nvSpPr>
          <p:cNvPr id="4" name="Slide Number Placeholder 3"/>
          <p:cNvSpPr>
            <a:spLocks noGrp="1"/>
          </p:cNvSpPr>
          <p:nvPr>
            <p:ph type="sldNum" sz="quarter" idx="11"/>
          </p:nvPr>
        </p:nvSpPr>
        <p:spPr/>
        <p:txBody>
          <a:bodyPr/>
          <a:lstStyle/>
          <a:p>
            <a:fld id="{6AE5BD45-0DB3-4D17-A196-DB66B40924FA}" type="slidenum">
              <a:rPr lang="en-CA" smtClean="0"/>
              <a:t>17</a:t>
            </a:fld>
            <a:endParaRPr lang="en-CA" dirty="0"/>
          </a:p>
        </p:txBody>
      </p:sp>
      <p:pic>
        <p:nvPicPr>
          <p:cNvPr id="7" name="Picture 6"/>
          <p:cNvPicPr>
            <a:picLocks noChangeAspect="1"/>
          </p:cNvPicPr>
          <p:nvPr/>
        </p:nvPicPr>
        <p:blipFill>
          <a:blip r:embed="rId3"/>
          <a:stretch>
            <a:fillRect/>
          </a:stretch>
        </p:blipFill>
        <p:spPr>
          <a:xfrm>
            <a:off x="9278959" y="6003822"/>
            <a:ext cx="2378078" cy="540000"/>
          </a:xfrm>
          <a:prstGeom prst="rect">
            <a:avLst/>
          </a:prstGeom>
        </p:spPr>
      </p:pic>
      <p:pic>
        <p:nvPicPr>
          <p:cNvPr id="8" name="Picture 7" descr="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9"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17</a:t>
            </a:r>
            <a:endParaRPr lang="en-CA" dirty="0">
              <a:solidFill>
                <a:schemeClr val="bg2"/>
              </a:solidFill>
            </a:endParaRPr>
          </a:p>
        </p:txBody>
      </p:sp>
      <p:pic>
        <p:nvPicPr>
          <p:cNvPr id="11" name="Picture 10"/>
          <p:cNvPicPr>
            <a:picLocks noChangeAspect="1"/>
          </p:cNvPicPr>
          <p:nvPr/>
        </p:nvPicPr>
        <p:blipFill>
          <a:blip r:embed="rId5"/>
          <a:stretch>
            <a:fillRect/>
          </a:stretch>
        </p:blipFill>
        <p:spPr>
          <a:xfrm>
            <a:off x="4662055" y="4651431"/>
            <a:ext cx="2867890" cy="1798222"/>
          </a:xfrm>
          <a:prstGeom prst="rect">
            <a:avLst/>
          </a:prstGeom>
        </p:spPr>
      </p:pic>
    </p:spTree>
    <p:extLst>
      <p:ext uri="{BB962C8B-B14F-4D97-AF65-F5344CB8AC3E}">
        <p14:creationId xmlns:p14="http://schemas.microsoft.com/office/powerpoint/2010/main" val="3189807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8157"/>
            <a:ext cx="10363200" cy="1143000"/>
          </a:xfrm>
        </p:spPr>
        <p:txBody>
          <a:bodyPr/>
          <a:lstStyle/>
          <a:p>
            <a:r>
              <a:rPr lang="en-CA" sz="3600" b="1" dirty="0" smtClean="0"/>
              <a:t>Cambridge </a:t>
            </a:r>
            <a:r>
              <a:rPr lang="en-CA" sz="3600" b="1" dirty="0"/>
              <a:t>Analytica and Facebook </a:t>
            </a:r>
            <a:r>
              <a:rPr lang="en-CA" sz="3600" b="1" dirty="0" smtClean="0"/>
              <a:t>Issues cont’d</a:t>
            </a:r>
            <a:endParaRPr lang="en-CA" sz="3600" b="1" dirty="0"/>
          </a:p>
        </p:txBody>
      </p:sp>
      <p:sp>
        <p:nvSpPr>
          <p:cNvPr id="3" name="Content Placeholder 2"/>
          <p:cNvSpPr>
            <a:spLocks noGrp="1"/>
          </p:cNvSpPr>
          <p:nvPr>
            <p:ph idx="1"/>
          </p:nvPr>
        </p:nvSpPr>
        <p:spPr>
          <a:xfrm>
            <a:off x="914400" y="1484050"/>
            <a:ext cx="10363200" cy="5129813"/>
          </a:xfrm>
        </p:spPr>
        <p:txBody>
          <a:bodyPr/>
          <a:lstStyle/>
          <a:p>
            <a:pPr>
              <a:buFont typeface="Wingdings" panose="05000000000000000000" pitchFamily="2" charset="2"/>
              <a:buChar char="Ø"/>
            </a:pPr>
            <a:r>
              <a:rPr lang="en-CA" sz="2000" dirty="0" smtClean="0"/>
              <a:t>Availability of effective remedies under Canadian privacy legislation:</a:t>
            </a:r>
          </a:p>
          <a:p>
            <a:pPr lvl="1">
              <a:buFont typeface="Courier New" panose="02070309020205020404" pitchFamily="49" charset="0"/>
              <a:buChar char="o"/>
            </a:pPr>
            <a:r>
              <a:rPr lang="en-CA" sz="2000" dirty="0" smtClean="0"/>
              <a:t>Reactive versus proactive</a:t>
            </a:r>
          </a:p>
          <a:p>
            <a:pPr lvl="1">
              <a:buFont typeface="Courier New" panose="02070309020205020404" pitchFamily="49" charset="0"/>
              <a:buChar char="o"/>
            </a:pPr>
            <a:r>
              <a:rPr lang="en-CA" sz="2000" dirty="0" smtClean="0"/>
              <a:t>Availability of fines</a:t>
            </a:r>
          </a:p>
          <a:p>
            <a:pPr lvl="1">
              <a:buFont typeface="Courier New" panose="02070309020205020404" pitchFamily="49" charset="0"/>
              <a:buChar char="o"/>
            </a:pPr>
            <a:r>
              <a:rPr lang="en-CA" sz="2000" dirty="0" smtClean="0"/>
              <a:t>Jurisdictional issues</a:t>
            </a:r>
          </a:p>
          <a:p>
            <a:pPr>
              <a:buFont typeface="Wingdings" panose="05000000000000000000" pitchFamily="2" charset="2"/>
              <a:buChar char="Ø"/>
            </a:pPr>
            <a:endParaRPr lang="en-CA" sz="2000" dirty="0"/>
          </a:p>
          <a:p>
            <a:pPr>
              <a:buFont typeface="Wingdings" panose="05000000000000000000" pitchFamily="2" charset="2"/>
              <a:buChar char="Ø"/>
            </a:pPr>
            <a:r>
              <a:rPr lang="en-CA" sz="2000" dirty="0" smtClean="0"/>
              <a:t> Content Moderation: </a:t>
            </a:r>
          </a:p>
          <a:p>
            <a:pPr marL="936625" lvl="2" indent="0">
              <a:buNone/>
            </a:pPr>
            <a:r>
              <a:rPr lang="en-CA" sz="2000" dirty="0"/>
              <a:t>Any interference by intermediaries with the free flow of information and ideas should be based on clear and transparent policies and be limited to specific legitimate purposes, as determined by law, through instruction by a competent authority, or in accordance with the company’s own content restriction policies or codes of ethics. When restricting access to content in line with their own content-restriction policies, intermediaries should do so in a transparent and non-discriminatory manner. </a:t>
            </a:r>
            <a:endParaRPr lang="en-CA" sz="2000" dirty="0" smtClean="0"/>
          </a:p>
          <a:p>
            <a:pPr marL="2689225" lvl="6" indent="0">
              <a:buNone/>
            </a:pPr>
            <a:r>
              <a:rPr lang="en-CA" sz="1400" dirty="0"/>
              <a:t>Council of Europe, </a:t>
            </a:r>
            <a:r>
              <a:rPr lang="en-CA" sz="1400" i="1" dirty="0"/>
              <a:t>Brief Overview of the Roles and Responsibilities of Internet Intermediaries</a:t>
            </a:r>
          </a:p>
          <a:p>
            <a:pPr marL="1355725" lvl="3" indent="0">
              <a:buNone/>
            </a:pPr>
            <a:endParaRPr lang="en-CA" sz="1600" dirty="0"/>
          </a:p>
        </p:txBody>
      </p:sp>
      <p:sp>
        <p:nvSpPr>
          <p:cNvPr id="4" name="Slide Number Placeholder 3"/>
          <p:cNvSpPr>
            <a:spLocks noGrp="1"/>
          </p:cNvSpPr>
          <p:nvPr>
            <p:ph type="sldNum" sz="quarter" idx="11"/>
          </p:nvPr>
        </p:nvSpPr>
        <p:spPr/>
        <p:txBody>
          <a:bodyPr/>
          <a:lstStyle/>
          <a:p>
            <a:fld id="{6AE5BD45-0DB3-4D17-A196-DB66B40924FA}" type="slidenum">
              <a:rPr lang="en-CA" smtClean="0"/>
              <a:t>18</a:t>
            </a:fld>
            <a:endParaRPr lang="en-CA" dirty="0"/>
          </a:p>
        </p:txBody>
      </p:sp>
      <p:pic>
        <p:nvPicPr>
          <p:cNvPr id="7" name="Picture 6"/>
          <p:cNvPicPr>
            <a:picLocks noChangeAspect="1"/>
          </p:cNvPicPr>
          <p:nvPr/>
        </p:nvPicPr>
        <p:blipFill>
          <a:blip r:embed="rId3"/>
          <a:stretch>
            <a:fillRect/>
          </a:stretch>
        </p:blipFill>
        <p:spPr>
          <a:xfrm>
            <a:off x="9278959" y="6003822"/>
            <a:ext cx="2378078" cy="540000"/>
          </a:xfrm>
          <a:prstGeom prst="rect">
            <a:avLst/>
          </a:prstGeom>
        </p:spPr>
      </p:pic>
      <p:pic>
        <p:nvPicPr>
          <p:cNvPr id="8" name="Picture 7" descr="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9"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18</a:t>
            </a:r>
            <a:endParaRPr lang="en-CA" dirty="0">
              <a:solidFill>
                <a:schemeClr val="bg2"/>
              </a:solidFill>
            </a:endParaRPr>
          </a:p>
        </p:txBody>
      </p:sp>
      <p:pic>
        <p:nvPicPr>
          <p:cNvPr id="6" name="Picture 5"/>
          <p:cNvPicPr>
            <a:picLocks noChangeAspect="1"/>
          </p:cNvPicPr>
          <p:nvPr/>
        </p:nvPicPr>
        <p:blipFill>
          <a:blip r:embed="rId5"/>
          <a:stretch>
            <a:fillRect/>
          </a:stretch>
        </p:blipFill>
        <p:spPr>
          <a:xfrm>
            <a:off x="5761089" y="1941705"/>
            <a:ext cx="669823" cy="1242523"/>
          </a:xfrm>
          <a:prstGeom prst="rect">
            <a:avLst/>
          </a:prstGeom>
        </p:spPr>
      </p:pic>
    </p:spTree>
    <p:extLst>
      <p:ext uri="{BB962C8B-B14F-4D97-AF65-F5344CB8AC3E}">
        <p14:creationId xmlns:p14="http://schemas.microsoft.com/office/powerpoint/2010/main" val="2246461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677662"/>
          </a:xfrm>
        </p:spPr>
        <p:txBody>
          <a:bodyPr/>
          <a:lstStyle/>
          <a:p>
            <a:r>
              <a:rPr lang="en-CA" sz="3600" b="1" dirty="0" smtClean="0"/>
              <a:t>4.  Competition Law</a:t>
            </a:r>
            <a:endParaRPr lang="en-CA" sz="3600" b="1" dirty="0"/>
          </a:p>
        </p:txBody>
      </p:sp>
      <p:sp>
        <p:nvSpPr>
          <p:cNvPr id="3" name="Content Placeholder 2"/>
          <p:cNvSpPr>
            <a:spLocks noGrp="1"/>
          </p:cNvSpPr>
          <p:nvPr>
            <p:ph idx="1"/>
          </p:nvPr>
        </p:nvSpPr>
        <p:spPr>
          <a:xfrm>
            <a:off x="914400" y="1474124"/>
            <a:ext cx="10363200" cy="4114800"/>
          </a:xfrm>
        </p:spPr>
        <p:txBody>
          <a:bodyPr/>
          <a:lstStyle/>
          <a:p>
            <a:pPr marL="0" indent="0">
              <a:buNone/>
            </a:pPr>
            <a:r>
              <a:rPr lang="en-CA" u="sng" dirty="0" smtClean="0"/>
              <a:t>Challenges</a:t>
            </a:r>
          </a:p>
          <a:p>
            <a:pPr marL="0" indent="0">
              <a:buNone/>
            </a:pPr>
            <a:r>
              <a:rPr lang="en-US" dirty="0"/>
              <a:t>Combination of:</a:t>
            </a:r>
          </a:p>
          <a:p>
            <a:pPr marL="1004888" lvl="1" indent="-514350">
              <a:buAutoNum type="arabicPeriod"/>
            </a:pPr>
            <a:r>
              <a:rPr lang="en-US" dirty="0"/>
              <a:t>Big Data (mass collection of data, algorithms and artificial intelligence);</a:t>
            </a:r>
          </a:p>
          <a:p>
            <a:pPr marL="1004888" lvl="1" indent="-514350">
              <a:buAutoNum type="arabicPeriod"/>
            </a:pPr>
            <a:r>
              <a:rPr lang="en-US" dirty="0"/>
              <a:t>Intersection of competition law and policy, privacy and consumer protection</a:t>
            </a:r>
            <a:r>
              <a:rPr lang="en-CA" dirty="0"/>
              <a:t>.</a:t>
            </a:r>
            <a:endParaRPr lang="en-US" dirty="0"/>
          </a:p>
          <a:p>
            <a:pPr marL="0" indent="0">
              <a:buNone/>
            </a:pPr>
            <a:endParaRPr lang="en-CA" dirty="0"/>
          </a:p>
        </p:txBody>
      </p:sp>
      <p:sp>
        <p:nvSpPr>
          <p:cNvPr id="4" name="Slide Number Placeholder 3"/>
          <p:cNvSpPr>
            <a:spLocks noGrp="1"/>
          </p:cNvSpPr>
          <p:nvPr>
            <p:ph type="sldNum" sz="quarter" idx="11"/>
          </p:nvPr>
        </p:nvSpPr>
        <p:spPr/>
        <p:txBody>
          <a:bodyPr/>
          <a:lstStyle/>
          <a:p>
            <a:fld id="{6AE5BD45-0DB3-4D17-A196-DB66B40924FA}" type="slidenum">
              <a:rPr lang="en-CA" smtClean="0"/>
              <a:t>19</a:t>
            </a:fld>
            <a:endParaRPr lang="en-CA" dirty="0"/>
          </a:p>
        </p:txBody>
      </p:sp>
      <p:pic>
        <p:nvPicPr>
          <p:cNvPr id="7" name="Picture 6"/>
          <p:cNvPicPr>
            <a:picLocks noChangeAspect="1"/>
          </p:cNvPicPr>
          <p:nvPr/>
        </p:nvPicPr>
        <p:blipFill>
          <a:blip r:embed="rId3"/>
          <a:stretch>
            <a:fillRect/>
          </a:stretch>
        </p:blipFill>
        <p:spPr>
          <a:xfrm>
            <a:off x="9278959" y="6003822"/>
            <a:ext cx="2378078" cy="540000"/>
          </a:xfrm>
          <a:prstGeom prst="rect">
            <a:avLst/>
          </a:prstGeom>
        </p:spPr>
      </p:pic>
      <p:pic>
        <p:nvPicPr>
          <p:cNvPr id="8" name="Picture 7" descr="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9"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19</a:t>
            </a:r>
            <a:endParaRPr lang="en-CA" dirty="0">
              <a:solidFill>
                <a:schemeClr val="bg2"/>
              </a:solidFill>
            </a:endParaRPr>
          </a:p>
        </p:txBody>
      </p:sp>
      <p:sp>
        <p:nvSpPr>
          <p:cNvPr id="10" name="Quad Arrow 9"/>
          <p:cNvSpPr/>
          <p:nvPr/>
        </p:nvSpPr>
        <p:spPr bwMode="auto">
          <a:xfrm>
            <a:off x="3921816" y="4541520"/>
            <a:ext cx="4281054" cy="1859280"/>
          </a:xfrm>
          <a:prstGeom prst="quadArrow">
            <a:avLst/>
          </a:prstGeom>
          <a:solidFill>
            <a:srgbClr val="BAD8EC"/>
          </a:solidFill>
          <a:ln w="9525" cap="flat" cmpd="sng" algn="ctr">
            <a:solidFill>
              <a:srgbClr val="BAD8EC"/>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80" charset="2"/>
              <a:buChar char="ð"/>
              <a:tabLst/>
            </a:pPr>
            <a:endParaRPr kumimoji="1" lang="en-CA" sz="2800" b="0" i="0" u="none" strike="noStrike" cap="none" normalizeH="0" baseline="0" dirty="0" smtClean="0">
              <a:ln>
                <a:noFill/>
              </a:ln>
              <a:solidFill>
                <a:schemeClr val="bg2"/>
              </a:solidFill>
              <a:effectLst/>
              <a:latin typeface="Times New Roman" pitchFamily="-80" charset="0"/>
            </a:endParaRPr>
          </a:p>
        </p:txBody>
      </p:sp>
      <p:sp>
        <p:nvSpPr>
          <p:cNvPr id="11" name="TextBox 10"/>
          <p:cNvSpPr txBox="1"/>
          <p:nvPr/>
        </p:nvSpPr>
        <p:spPr>
          <a:xfrm>
            <a:off x="4024611" y="5277336"/>
            <a:ext cx="1717137" cy="353943"/>
          </a:xfrm>
          <a:prstGeom prst="rect">
            <a:avLst/>
          </a:prstGeom>
          <a:noFill/>
        </p:spPr>
        <p:txBody>
          <a:bodyPr wrap="none" rtlCol="0">
            <a:spAutoFit/>
          </a:bodyPr>
          <a:lstStyle/>
          <a:p>
            <a:r>
              <a:rPr lang="en-CA" sz="1700" dirty="0" smtClean="0">
                <a:solidFill>
                  <a:schemeClr val="bg2"/>
                </a:solidFill>
              </a:rPr>
              <a:t>Competition Law</a:t>
            </a:r>
            <a:endParaRPr lang="en-CA" sz="1700" dirty="0">
              <a:solidFill>
                <a:schemeClr val="bg2"/>
              </a:solidFill>
            </a:endParaRPr>
          </a:p>
        </p:txBody>
      </p:sp>
      <p:sp>
        <p:nvSpPr>
          <p:cNvPr id="12" name="TextBox 11"/>
          <p:cNvSpPr txBox="1"/>
          <p:nvPr/>
        </p:nvSpPr>
        <p:spPr>
          <a:xfrm>
            <a:off x="5668373" y="5919028"/>
            <a:ext cx="849913" cy="353943"/>
          </a:xfrm>
          <a:prstGeom prst="rect">
            <a:avLst/>
          </a:prstGeom>
          <a:noFill/>
        </p:spPr>
        <p:txBody>
          <a:bodyPr wrap="none" rtlCol="0">
            <a:spAutoFit/>
          </a:bodyPr>
          <a:lstStyle/>
          <a:p>
            <a:r>
              <a:rPr lang="en-CA" sz="1700" dirty="0" smtClean="0">
                <a:solidFill>
                  <a:schemeClr val="bg2"/>
                </a:solidFill>
              </a:rPr>
              <a:t>Privacy</a:t>
            </a:r>
            <a:endParaRPr lang="en-CA" sz="1700" dirty="0">
              <a:solidFill>
                <a:schemeClr val="bg2"/>
              </a:solidFill>
            </a:endParaRPr>
          </a:p>
        </p:txBody>
      </p:sp>
      <p:sp>
        <p:nvSpPr>
          <p:cNvPr id="13" name="TextBox 12"/>
          <p:cNvSpPr txBox="1"/>
          <p:nvPr/>
        </p:nvSpPr>
        <p:spPr>
          <a:xfrm>
            <a:off x="5722075" y="4669593"/>
            <a:ext cx="742511" cy="353943"/>
          </a:xfrm>
          <a:prstGeom prst="rect">
            <a:avLst/>
          </a:prstGeom>
          <a:noFill/>
        </p:spPr>
        <p:txBody>
          <a:bodyPr wrap="none" rtlCol="0">
            <a:spAutoFit/>
          </a:bodyPr>
          <a:lstStyle/>
          <a:p>
            <a:r>
              <a:rPr lang="en-CA" sz="1700" dirty="0" smtClean="0">
                <a:solidFill>
                  <a:schemeClr val="bg2"/>
                </a:solidFill>
              </a:rPr>
              <a:t>Policy</a:t>
            </a:r>
            <a:endParaRPr lang="en-CA" sz="1700" dirty="0">
              <a:solidFill>
                <a:schemeClr val="bg2"/>
              </a:solidFill>
            </a:endParaRPr>
          </a:p>
        </p:txBody>
      </p:sp>
      <p:sp>
        <p:nvSpPr>
          <p:cNvPr id="14" name="TextBox 13"/>
          <p:cNvSpPr txBox="1"/>
          <p:nvPr/>
        </p:nvSpPr>
        <p:spPr>
          <a:xfrm>
            <a:off x="6195559" y="5291079"/>
            <a:ext cx="2031325" cy="353943"/>
          </a:xfrm>
          <a:prstGeom prst="rect">
            <a:avLst/>
          </a:prstGeom>
          <a:noFill/>
        </p:spPr>
        <p:txBody>
          <a:bodyPr wrap="none" rtlCol="0">
            <a:spAutoFit/>
          </a:bodyPr>
          <a:lstStyle/>
          <a:p>
            <a:r>
              <a:rPr lang="en-CA" sz="1700" dirty="0" smtClean="0">
                <a:solidFill>
                  <a:schemeClr val="bg2"/>
                </a:solidFill>
              </a:rPr>
              <a:t>Consumer Protection</a:t>
            </a:r>
            <a:endParaRPr lang="en-CA" sz="1700" dirty="0">
              <a:solidFill>
                <a:schemeClr val="bg2"/>
              </a:solidFill>
            </a:endParaRPr>
          </a:p>
        </p:txBody>
      </p:sp>
    </p:spTree>
    <p:extLst>
      <p:ext uri="{BB962C8B-B14F-4D97-AF65-F5344CB8AC3E}">
        <p14:creationId xmlns:p14="http://schemas.microsoft.com/office/powerpoint/2010/main" val="2144980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43232"/>
            <a:ext cx="10363200" cy="1143000"/>
          </a:xfrm>
        </p:spPr>
        <p:txBody>
          <a:bodyPr/>
          <a:lstStyle/>
          <a:p>
            <a:r>
              <a:rPr lang="en-CA" b="1" dirty="0">
                <a:cs typeface="Arial" panose="020B0604020202020204" pitchFamily="34" charset="0"/>
              </a:rPr>
              <a:t>Agenda</a:t>
            </a:r>
            <a:r>
              <a:rPr lang="en-CA" b="1" dirty="0">
                <a:latin typeface="Arial" panose="020B0604020202020204" pitchFamily="34" charset="0"/>
                <a:cs typeface="Arial" panose="020B0604020202020204" pitchFamily="34" charset="0"/>
              </a:rPr>
              <a:t/>
            </a:r>
            <a:br>
              <a:rPr lang="en-CA" b="1" dirty="0">
                <a:latin typeface="Arial" panose="020B0604020202020204" pitchFamily="34" charset="0"/>
                <a:cs typeface="Arial" panose="020B0604020202020204" pitchFamily="34" charset="0"/>
              </a:rPr>
            </a:br>
            <a:endParaRPr lang="en-CA"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6119" y="1559468"/>
            <a:ext cx="9283203" cy="3735859"/>
          </a:xfrm>
        </p:spPr>
        <p:txBody>
          <a:bodyPr/>
          <a:lstStyle/>
          <a:p>
            <a:pPr marL="0" indent="0">
              <a:buNone/>
            </a:pPr>
            <a:r>
              <a:rPr lang="en-CA" dirty="0">
                <a:latin typeface="+mj-lt"/>
                <a:cs typeface="Arial" panose="020B0604020202020204" pitchFamily="34" charset="0"/>
              </a:rPr>
              <a:t>1.	</a:t>
            </a:r>
            <a:r>
              <a:rPr lang="en-CA" dirty="0" smtClean="0">
                <a:latin typeface="+mj-lt"/>
                <a:cs typeface="Arial" panose="020B0604020202020204" pitchFamily="34" charset="0"/>
              </a:rPr>
              <a:t>Introduction to Internet Intermediaries</a:t>
            </a:r>
            <a:endParaRPr lang="en-CA" dirty="0">
              <a:latin typeface="+mj-lt"/>
              <a:cs typeface="Arial" panose="020B0604020202020204" pitchFamily="34" charset="0"/>
            </a:endParaRPr>
          </a:p>
          <a:p>
            <a:pPr marL="0" indent="0">
              <a:buNone/>
            </a:pPr>
            <a:r>
              <a:rPr lang="en-CA" dirty="0">
                <a:latin typeface="+mj-lt"/>
                <a:cs typeface="Arial" panose="020B0604020202020204" pitchFamily="34" charset="0"/>
              </a:rPr>
              <a:t>2.	</a:t>
            </a:r>
            <a:r>
              <a:rPr lang="en-CA" dirty="0" smtClean="0">
                <a:latin typeface="+mj-lt"/>
                <a:cs typeface="Arial" panose="020B0604020202020204" pitchFamily="34" charset="0"/>
              </a:rPr>
              <a:t>Online Reputation</a:t>
            </a:r>
            <a:endParaRPr lang="en-CA" dirty="0">
              <a:latin typeface="+mj-lt"/>
              <a:cs typeface="Arial" panose="020B0604020202020204" pitchFamily="34" charset="0"/>
            </a:endParaRPr>
          </a:p>
          <a:p>
            <a:pPr marL="514350" indent="-514350">
              <a:buAutoNum type="arabicPeriod" startAt="3"/>
            </a:pPr>
            <a:r>
              <a:rPr lang="en-CA" dirty="0" smtClean="0">
                <a:latin typeface="+mj-lt"/>
                <a:cs typeface="Arial" panose="020B0604020202020204" pitchFamily="34" charset="0"/>
              </a:rPr>
              <a:t>	Cambridge </a:t>
            </a:r>
            <a:r>
              <a:rPr lang="en-CA" dirty="0">
                <a:latin typeface="+mj-lt"/>
                <a:cs typeface="Arial" panose="020B0604020202020204" pitchFamily="34" charset="0"/>
              </a:rPr>
              <a:t>Analytica and </a:t>
            </a:r>
            <a:r>
              <a:rPr lang="en-CA" dirty="0" smtClean="0">
                <a:latin typeface="+mj-lt"/>
                <a:cs typeface="Arial" panose="020B0604020202020204" pitchFamily="34" charset="0"/>
              </a:rPr>
              <a:t>Facebook </a:t>
            </a:r>
          </a:p>
          <a:p>
            <a:pPr marL="514350" indent="-514350">
              <a:buAutoNum type="arabicPeriod" startAt="3"/>
            </a:pPr>
            <a:r>
              <a:rPr lang="en-CA" dirty="0" smtClean="0">
                <a:latin typeface="+mj-lt"/>
                <a:cs typeface="Arial" panose="020B0604020202020204" pitchFamily="34" charset="0"/>
              </a:rPr>
              <a:t>	Competition Law</a:t>
            </a:r>
            <a:endParaRPr lang="en-CA" dirty="0">
              <a:latin typeface="+mj-lt"/>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2142" y="4111012"/>
            <a:ext cx="3947716" cy="2368630"/>
          </a:xfrm>
          <a:prstGeom prst="rect">
            <a:avLst/>
          </a:prstGeom>
        </p:spPr>
      </p:pic>
      <p:pic>
        <p:nvPicPr>
          <p:cNvPr id="10" name="Picture 9"/>
          <p:cNvPicPr>
            <a:picLocks noChangeAspect="1"/>
          </p:cNvPicPr>
          <p:nvPr/>
        </p:nvPicPr>
        <p:blipFill>
          <a:blip r:embed="rId4"/>
          <a:stretch>
            <a:fillRect/>
          </a:stretch>
        </p:blipFill>
        <p:spPr>
          <a:xfrm>
            <a:off x="9278959" y="6003822"/>
            <a:ext cx="2378078" cy="540000"/>
          </a:xfrm>
          <a:prstGeom prst="rect">
            <a:avLst/>
          </a:prstGeom>
        </p:spPr>
      </p:pic>
      <p:pic>
        <p:nvPicPr>
          <p:cNvPr id="11" name="Picture 10" descr="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4" name="Slide Number Placeholder 3"/>
          <p:cNvSpPr>
            <a:spLocks noGrp="1"/>
          </p:cNvSpPr>
          <p:nvPr>
            <p:ph type="sldNum" sz="quarter" idx="11"/>
          </p:nvPr>
        </p:nvSpPr>
        <p:spPr/>
        <p:txBody>
          <a:bodyPr/>
          <a:lstStyle/>
          <a:p>
            <a:fld id="{6AE5BD45-0DB3-4D17-A196-DB66B40924FA}" type="slidenum">
              <a:rPr lang="en-CA" smtClean="0"/>
              <a:t>2</a:t>
            </a:fld>
            <a:endParaRPr lang="en-CA" dirty="0"/>
          </a:p>
        </p:txBody>
      </p:sp>
      <p:sp>
        <p:nvSpPr>
          <p:cNvPr id="8"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2</a:t>
            </a:r>
            <a:endParaRPr lang="en-CA" dirty="0">
              <a:solidFill>
                <a:schemeClr val="bg2"/>
              </a:solidFill>
            </a:endParaRPr>
          </a:p>
        </p:txBody>
      </p:sp>
    </p:spTree>
    <p:extLst>
      <p:ext uri="{BB962C8B-B14F-4D97-AF65-F5344CB8AC3E}">
        <p14:creationId xmlns:p14="http://schemas.microsoft.com/office/powerpoint/2010/main" val="1678032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9278957" y="4088404"/>
            <a:ext cx="0" cy="1190176"/>
          </a:xfrm>
          <a:prstGeom prst="line">
            <a:avLst/>
          </a:prstGeom>
          <a:noFill/>
          <a:ln w="571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p:txBody>
          <a:bodyPr/>
          <a:lstStyle/>
          <a:p>
            <a:r>
              <a:rPr lang="en-CA" sz="3600" b="1" dirty="0" smtClean="0"/>
              <a:t>Competition Issues</a:t>
            </a:r>
            <a:endParaRPr lang="en-CA" sz="3600" b="1" dirty="0"/>
          </a:p>
        </p:txBody>
      </p:sp>
      <p:sp>
        <p:nvSpPr>
          <p:cNvPr id="3" name="Content Placeholder 2"/>
          <p:cNvSpPr>
            <a:spLocks noGrp="1"/>
          </p:cNvSpPr>
          <p:nvPr>
            <p:ph idx="1"/>
          </p:nvPr>
        </p:nvSpPr>
        <p:spPr>
          <a:xfrm>
            <a:off x="914400" y="1565564"/>
            <a:ext cx="10363200" cy="4114800"/>
          </a:xfrm>
        </p:spPr>
        <p:txBody>
          <a:bodyPr/>
          <a:lstStyle/>
          <a:p>
            <a:pPr marL="0" indent="0">
              <a:buNone/>
            </a:pPr>
            <a:r>
              <a:rPr lang="en-US" dirty="0"/>
              <a:t>How do these challenges play out in competition law context? </a:t>
            </a:r>
            <a:endParaRPr lang="en-US" dirty="0" smtClean="0"/>
          </a:p>
          <a:p>
            <a:pPr marL="0" indent="0">
              <a:buNone/>
            </a:pPr>
            <a:r>
              <a:rPr lang="en-US" dirty="0" smtClean="0"/>
              <a:t>Among </a:t>
            </a:r>
            <a:r>
              <a:rPr lang="en-US" dirty="0"/>
              <a:t>others:</a:t>
            </a:r>
          </a:p>
          <a:p>
            <a:pPr marL="1004888" lvl="1" indent="-514350">
              <a:buAutoNum type="arabicPeriod"/>
            </a:pPr>
            <a:r>
              <a:rPr lang="en-US" dirty="0"/>
              <a:t>Abuse of dominance</a:t>
            </a:r>
          </a:p>
          <a:p>
            <a:pPr marL="1004888" lvl="1" indent="-514350">
              <a:buAutoNum type="arabicPeriod"/>
            </a:pPr>
            <a:r>
              <a:rPr lang="en-US" dirty="0"/>
              <a:t>Anti-competitive Agreements</a:t>
            </a:r>
          </a:p>
          <a:p>
            <a:pPr marL="1004888" lvl="1" indent="-514350">
              <a:buAutoNum type="arabicPeriod"/>
            </a:pPr>
            <a:r>
              <a:rPr lang="en-US" dirty="0"/>
              <a:t>Deceptive Marketing</a:t>
            </a:r>
          </a:p>
          <a:p>
            <a:endParaRPr lang="en-CA" dirty="0"/>
          </a:p>
        </p:txBody>
      </p:sp>
      <p:sp>
        <p:nvSpPr>
          <p:cNvPr id="4" name="Slide Number Placeholder 3"/>
          <p:cNvSpPr>
            <a:spLocks noGrp="1"/>
          </p:cNvSpPr>
          <p:nvPr>
            <p:ph type="sldNum" sz="quarter" idx="11"/>
          </p:nvPr>
        </p:nvSpPr>
        <p:spPr/>
        <p:txBody>
          <a:bodyPr/>
          <a:lstStyle/>
          <a:p>
            <a:fld id="{6AE5BD45-0DB3-4D17-A196-DB66B40924FA}" type="slidenum">
              <a:rPr lang="en-CA" smtClean="0"/>
              <a:t>20</a:t>
            </a:fld>
            <a:endParaRPr lang="en-CA" dirty="0"/>
          </a:p>
        </p:txBody>
      </p:sp>
      <p:pic>
        <p:nvPicPr>
          <p:cNvPr id="7" name="Picture 6"/>
          <p:cNvPicPr>
            <a:picLocks noChangeAspect="1"/>
          </p:cNvPicPr>
          <p:nvPr/>
        </p:nvPicPr>
        <p:blipFill>
          <a:blip r:embed="rId3"/>
          <a:stretch>
            <a:fillRect/>
          </a:stretch>
        </p:blipFill>
        <p:spPr>
          <a:xfrm>
            <a:off x="9278959" y="6003822"/>
            <a:ext cx="2378078" cy="540000"/>
          </a:xfrm>
          <a:prstGeom prst="rect">
            <a:avLst/>
          </a:prstGeom>
        </p:spPr>
      </p:pic>
      <p:pic>
        <p:nvPicPr>
          <p:cNvPr id="8" name="Picture 7" descr="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9"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latin typeface="+mj-lt"/>
              </a:rPr>
              <a:t>20</a:t>
            </a:r>
            <a:endParaRPr lang="en-CA" dirty="0">
              <a:solidFill>
                <a:schemeClr val="bg2"/>
              </a:solidFill>
              <a:latin typeface="+mj-lt"/>
            </a:endParaRPr>
          </a:p>
        </p:txBody>
      </p:sp>
      <p:sp>
        <p:nvSpPr>
          <p:cNvPr id="5" name="Flowchart: Process 4"/>
          <p:cNvSpPr/>
          <p:nvPr/>
        </p:nvSpPr>
        <p:spPr bwMode="auto">
          <a:xfrm rot="18932225">
            <a:off x="8738958" y="2834640"/>
            <a:ext cx="1080000" cy="1080000"/>
          </a:xfrm>
          <a:prstGeom prst="flowChartProcess">
            <a:avLst/>
          </a:prstGeom>
          <a:solidFill>
            <a:srgbClr val="FFC000"/>
          </a:solidFill>
          <a:ln w="19050" cap="flat" cmpd="sng" algn="ctr">
            <a:solidFill>
              <a:schemeClr val="bg2"/>
            </a:solidFill>
            <a:prstDash val="sysDash"/>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R="0" algn="l" defTabSz="914400" rtl="0" eaLnBrk="1" fontAlgn="base" latinLnBrk="0" hangingPunct="1">
              <a:lnSpc>
                <a:spcPct val="100000"/>
              </a:lnSpc>
              <a:spcBef>
                <a:spcPct val="20000"/>
              </a:spcBef>
              <a:spcAft>
                <a:spcPct val="0"/>
              </a:spcAft>
              <a:buClrTx/>
              <a:buSzTx/>
              <a:tabLst/>
            </a:pPr>
            <a:endParaRPr kumimoji="1" lang="en-CA" sz="2800" b="0" i="0" u="none" strike="noStrike" cap="none" normalizeH="0" baseline="0" dirty="0" smtClean="0">
              <a:ln>
                <a:noFill/>
              </a:ln>
              <a:solidFill>
                <a:schemeClr val="bg2"/>
              </a:solidFill>
              <a:effectLst/>
              <a:latin typeface="Times New Roman" pitchFamily="-80" charset="0"/>
            </a:endParaRPr>
          </a:p>
        </p:txBody>
      </p:sp>
      <p:sp>
        <p:nvSpPr>
          <p:cNvPr id="6" name="TextBox 5"/>
          <p:cNvSpPr txBox="1"/>
          <p:nvPr/>
        </p:nvSpPr>
        <p:spPr>
          <a:xfrm>
            <a:off x="8809288" y="2924104"/>
            <a:ext cx="939339" cy="954107"/>
          </a:xfrm>
          <a:prstGeom prst="rect">
            <a:avLst/>
          </a:prstGeom>
          <a:noFill/>
        </p:spPr>
        <p:txBody>
          <a:bodyPr wrap="square" rtlCol="0">
            <a:spAutoFit/>
          </a:bodyPr>
          <a:lstStyle/>
          <a:p>
            <a:pPr algn="ctr"/>
            <a:r>
              <a:rPr lang="en-CA" sz="1400" dirty="0" smtClean="0">
                <a:solidFill>
                  <a:schemeClr val="bg2"/>
                </a:solidFill>
              </a:rPr>
              <a:t>BEWARE OF FALSE CLAIMS</a:t>
            </a:r>
            <a:endParaRPr lang="en-CA" sz="1400" dirty="0">
              <a:solidFill>
                <a:schemeClr val="bg2"/>
              </a:solidFill>
            </a:endParaRPr>
          </a:p>
        </p:txBody>
      </p:sp>
    </p:spTree>
    <p:extLst>
      <p:ext uri="{BB962C8B-B14F-4D97-AF65-F5344CB8AC3E}">
        <p14:creationId xmlns:p14="http://schemas.microsoft.com/office/powerpoint/2010/main" val="1473318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smtClean="0"/>
              <a:t>Issues to explore in Big Data</a:t>
            </a:r>
            <a:endParaRPr lang="en-CA" sz="3600" b="1" dirty="0"/>
          </a:p>
        </p:txBody>
      </p:sp>
      <p:sp>
        <p:nvSpPr>
          <p:cNvPr id="3" name="Content Placeholder 2"/>
          <p:cNvSpPr>
            <a:spLocks noGrp="1"/>
          </p:cNvSpPr>
          <p:nvPr>
            <p:ph idx="1"/>
          </p:nvPr>
        </p:nvSpPr>
        <p:spPr>
          <a:xfrm>
            <a:off x="914400" y="1864821"/>
            <a:ext cx="10363200" cy="4114800"/>
          </a:xfrm>
        </p:spPr>
        <p:txBody>
          <a:bodyPr/>
          <a:lstStyle/>
          <a:p>
            <a:pPr marL="514350" indent="-514350">
              <a:buAutoNum type="arabicPeriod"/>
            </a:pPr>
            <a:r>
              <a:rPr lang="en-US" dirty="0"/>
              <a:t>How should market power be assessed?</a:t>
            </a:r>
          </a:p>
          <a:p>
            <a:pPr marL="514350" indent="-514350">
              <a:buAutoNum type="arabicPeriod"/>
            </a:pPr>
            <a:r>
              <a:rPr lang="en-US" dirty="0"/>
              <a:t>What factors are critical to assess efficiency and anti-competitive effects?</a:t>
            </a:r>
          </a:p>
          <a:p>
            <a:pPr marL="514350" indent="-514350">
              <a:buAutoNum type="arabicPeriod"/>
            </a:pPr>
            <a:r>
              <a:rPr lang="en-US" dirty="0"/>
              <a:t>What is deceptive marketing in an era of big data?</a:t>
            </a:r>
          </a:p>
          <a:p>
            <a:endParaRPr lang="en-CA" dirty="0"/>
          </a:p>
        </p:txBody>
      </p:sp>
      <p:sp>
        <p:nvSpPr>
          <p:cNvPr id="4" name="Slide Number Placeholder 3"/>
          <p:cNvSpPr>
            <a:spLocks noGrp="1"/>
          </p:cNvSpPr>
          <p:nvPr>
            <p:ph type="sldNum" sz="quarter" idx="11"/>
          </p:nvPr>
        </p:nvSpPr>
        <p:spPr/>
        <p:txBody>
          <a:bodyPr/>
          <a:lstStyle/>
          <a:p>
            <a:fld id="{6AE5BD45-0DB3-4D17-A196-DB66B40924FA}" type="slidenum">
              <a:rPr lang="en-CA" smtClean="0"/>
              <a:t>21</a:t>
            </a:fld>
            <a:endParaRPr lang="en-CA" dirty="0"/>
          </a:p>
        </p:txBody>
      </p:sp>
      <p:pic>
        <p:nvPicPr>
          <p:cNvPr id="9" name="Picture 8"/>
          <p:cNvPicPr>
            <a:picLocks noChangeAspect="1"/>
          </p:cNvPicPr>
          <p:nvPr/>
        </p:nvPicPr>
        <p:blipFill>
          <a:blip r:embed="rId2"/>
          <a:stretch>
            <a:fillRect/>
          </a:stretch>
        </p:blipFill>
        <p:spPr>
          <a:xfrm>
            <a:off x="9278959" y="6003822"/>
            <a:ext cx="2378078" cy="540000"/>
          </a:xfrm>
          <a:prstGeom prst="rect">
            <a:avLst/>
          </a:prstGeom>
        </p:spPr>
      </p:pic>
      <p:pic>
        <p:nvPicPr>
          <p:cNvPr id="10" name="Picture 9"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7"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21</a:t>
            </a:r>
            <a:endParaRPr lang="en-CA" dirty="0">
              <a:solidFill>
                <a:schemeClr val="bg2"/>
              </a:solidFill>
            </a:endParaRPr>
          </a:p>
        </p:txBody>
      </p:sp>
      <p:pic>
        <p:nvPicPr>
          <p:cNvPr id="14" name="Picture 13"/>
          <p:cNvPicPr>
            <a:picLocks noChangeAspect="1"/>
          </p:cNvPicPr>
          <p:nvPr/>
        </p:nvPicPr>
        <p:blipFill>
          <a:blip r:embed="rId4"/>
          <a:stretch>
            <a:fillRect/>
          </a:stretch>
        </p:blipFill>
        <p:spPr>
          <a:xfrm>
            <a:off x="4910542" y="4261490"/>
            <a:ext cx="2370916" cy="2027232"/>
          </a:xfrm>
          <a:prstGeom prst="rect">
            <a:avLst/>
          </a:prstGeom>
        </p:spPr>
      </p:pic>
    </p:spTree>
    <p:extLst>
      <p:ext uri="{BB962C8B-B14F-4D97-AF65-F5344CB8AC3E}">
        <p14:creationId xmlns:p14="http://schemas.microsoft.com/office/powerpoint/2010/main" val="3371942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List of </a:t>
            </a:r>
            <a:r>
              <a:rPr lang="en-CA" b="1" dirty="0" smtClean="0"/>
              <a:t>References</a:t>
            </a:r>
            <a:endParaRPr lang="en-CA" dirty="0"/>
          </a:p>
        </p:txBody>
      </p:sp>
      <p:sp>
        <p:nvSpPr>
          <p:cNvPr id="3" name="Content Placeholder 2"/>
          <p:cNvSpPr>
            <a:spLocks noGrp="1"/>
          </p:cNvSpPr>
          <p:nvPr>
            <p:ph idx="1"/>
          </p:nvPr>
        </p:nvSpPr>
        <p:spPr>
          <a:xfrm>
            <a:off x="790113" y="1642369"/>
            <a:ext cx="10363200" cy="4506897"/>
          </a:xfrm>
        </p:spPr>
        <p:txBody>
          <a:bodyPr/>
          <a:lstStyle/>
          <a:p>
            <a:pPr marL="0" indent="0">
              <a:buNone/>
            </a:pPr>
            <a:endParaRPr lang="en-CA" sz="1800" dirty="0"/>
          </a:p>
          <a:p>
            <a:pPr>
              <a:buFont typeface="+mj-lt"/>
              <a:buAutoNum type="arabicPeriod"/>
            </a:pPr>
            <a:r>
              <a:rPr lang="en-CA" sz="1800" dirty="0" smtClean="0"/>
              <a:t>Council </a:t>
            </a:r>
            <a:r>
              <a:rPr lang="en-CA" sz="1800" dirty="0"/>
              <a:t>of Europe, </a:t>
            </a:r>
            <a:r>
              <a:rPr lang="en-CA" sz="1800" i="1" dirty="0"/>
              <a:t>Roles and Responsibilities of Internet </a:t>
            </a:r>
            <a:r>
              <a:rPr lang="en-CA" sz="1800" i="1" dirty="0" smtClean="0"/>
              <a:t>Intermediaries</a:t>
            </a:r>
            <a:r>
              <a:rPr lang="en-CA" sz="1800" dirty="0" smtClean="0"/>
              <a:t> </a:t>
            </a:r>
            <a:r>
              <a:rPr lang="en-CA" sz="1800" dirty="0"/>
              <a:t>available at </a:t>
            </a:r>
            <a:r>
              <a:rPr lang="en-CA" sz="1800" dirty="0" smtClean="0"/>
              <a:t>https</a:t>
            </a:r>
            <a:r>
              <a:rPr lang="en-CA" sz="1800" dirty="0"/>
              <a:t>://</a:t>
            </a:r>
            <a:r>
              <a:rPr lang="en-CA" sz="1800" dirty="0" smtClean="0"/>
              <a:t>rm.coe.int/leaflet-internet-intermediaries-en/168089e572 </a:t>
            </a:r>
          </a:p>
          <a:p>
            <a:pPr>
              <a:buFont typeface="+mj-lt"/>
              <a:buAutoNum type="arabicPeriod"/>
            </a:pPr>
            <a:r>
              <a:rPr lang="en-CA" sz="1800" dirty="0"/>
              <a:t>Dippon, Christian, </a:t>
            </a:r>
            <a:r>
              <a:rPr lang="en-CA" sz="1800" i="1" dirty="0"/>
              <a:t>Economic Value of Internet Intermediaries and the Role of Liability Protections</a:t>
            </a:r>
            <a:r>
              <a:rPr lang="en-CA" sz="1800" dirty="0"/>
              <a:t>, 2017 at https://cdn1.internetassociation.org/wp-content/uploads/2017/06/Economic-Value-of-Internet-Intermediaries-the-Role-of-Liability-Protections.pdf</a:t>
            </a:r>
          </a:p>
          <a:p>
            <a:pPr>
              <a:buFont typeface="+mj-lt"/>
              <a:buAutoNum type="arabicPeriod"/>
            </a:pPr>
            <a:r>
              <a:rPr lang="en-CA" sz="1800" dirty="0" smtClean="0"/>
              <a:t>Organization </a:t>
            </a:r>
            <a:r>
              <a:rPr lang="en-CA" sz="1800" dirty="0"/>
              <a:t>of Economic Cooperation and Development, </a:t>
            </a:r>
            <a:r>
              <a:rPr lang="en-CA" sz="1800" i="1" dirty="0"/>
              <a:t>The Economic and Social Role of Internet Intermediaries, </a:t>
            </a:r>
            <a:r>
              <a:rPr lang="en-CA" sz="1800" dirty="0"/>
              <a:t>2010 at www.oecd.org/internet/ieconomy/44949023.pdf</a:t>
            </a:r>
            <a:endParaRPr lang="en-CA" sz="1800" dirty="0">
              <a:solidFill>
                <a:schemeClr val="bg1"/>
              </a:solidFill>
            </a:endParaRPr>
          </a:p>
          <a:p>
            <a:pPr>
              <a:buFont typeface="+mj-lt"/>
              <a:buAutoNum type="arabicPeriod"/>
            </a:pPr>
            <a:r>
              <a:rPr lang="en-CA" sz="1800" dirty="0"/>
              <a:t>Smith, Graham, </a:t>
            </a:r>
            <a:r>
              <a:rPr lang="en-CA" sz="1800" i="1" dirty="0"/>
              <a:t>Regulating the internet: intermediaries to perpetrators</a:t>
            </a:r>
            <a:r>
              <a:rPr lang="en-CA" sz="1800" dirty="0"/>
              <a:t>, June 5, 2018 at http://blogs.lse.ac.uk/mediapolicyproject/2018/07/03/regulating-the-internet-intermediaries-to-perpetrators/</a:t>
            </a:r>
            <a:endParaRPr lang="en-CA" sz="1800" dirty="0" smtClean="0"/>
          </a:p>
          <a:p>
            <a:pPr marL="0" indent="0">
              <a:buNone/>
            </a:pPr>
            <a:endParaRPr lang="en-CA" sz="1800" dirty="0" smtClean="0"/>
          </a:p>
          <a:p>
            <a:pPr marL="0" indent="0">
              <a:buNone/>
            </a:pPr>
            <a:endParaRPr lang="en-CA" sz="1800" dirty="0" smtClean="0"/>
          </a:p>
          <a:p>
            <a:pPr marL="0" indent="0">
              <a:buNone/>
            </a:pPr>
            <a:endParaRPr lang="en-CA" sz="1800" dirty="0"/>
          </a:p>
          <a:p>
            <a:endParaRPr lang="en-CA" dirty="0"/>
          </a:p>
        </p:txBody>
      </p:sp>
      <p:sp>
        <p:nvSpPr>
          <p:cNvPr id="4" name="Slide Number Placeholder 3"/>
          <p:cNvSpPr>
            <a:spLocks noGrp="1"/>
          </p:cNvSpPr>
          <p:nvPr>
            <p:ph type="sldNum" sz="quarter" idx="11"/>
          </p:nvPr>
        </p:nvSpPr>
        <p:spPr/>
        <p:txBody>
          <a:bodyPr/>
          <a:lstStyle/>
          <a:p>
            <a:fld id="{6AE5BD45-0DB3-4D17-A196-DB66B40924FA}" type="slidenum">
              <a:rPr lang="en-CA" smtClean="0">
                <a:solidFill>
                  <a:srgbClr val="FFFFFF"/>
                </a:solidFill>
              </a:rPr>
              <a:pPr/>
              <a:t>22</a:t>
            </a:fld>
            <a:endParaRPr lang="en-CA" dirty="0">
              <a:solidFill>
                <a:srgbClr val="FFFFFF"/>
              </a:solidFill>
            </a:endParaRPr>
          </a:p>
        </p:txBody>
      </p:sp>
      <p:pic>
        <p:nvPicPr>
          <p:cNvPr id="5" name="Picture 4"/>
          <p:cNvPicPr>
            <a:picLocks noChangeAspect="1"/>
          </p:cNvPicPr>
          <p:nvPr/>
        </p:nvPicPr>
        <p:blipFill>
          <a:blip r:embed="rId3"/>
          <a:stretch>
            <a:fillRect/>
          </a:stretch>
        </p:blipFill>
        <p:spPr>
          <a:xfrm>
            <a:off x="9278959" y="6003822"/>
            <a:ext cx="2378078" cy="540000"/>
          </a:xfrm>
          <a:prstGeom prst="rect">
            <a:avLst/>
          </a:prstGeom>
        </p:spPr>
      </p:pic>
      <p:pic>
        <p:nvPicPr>
          <p:cNvPr id="7" name="Picture 6" descr="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8" name="Slide Number Placeholder 3"/>
          <p:cNvSpPr txBox="1">
            <a:spLocks/>
          </p:cNvSpPr>
          <p:nvPr/>
        </p:nvSpPr>
        <p:spPr bwMode="auto">
          <a:xfrm>
            <a:off x="11772456" y="6381891"/>
            <a:ext cx="394515"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00000"/>
                </a:solidFill>
                <a:latin typeface="+mj-lt"/>
                <a:cs typeface="Arial" panose="020B0604020202020204" pitchFamily="34" charset="0"/>
              </a:rPr>
              <a:t>22</a:t>
            </a:r>
            <a:endParaRPr lang="en-CA" dirty="0">
              <a:latin typeface="+mj-lt"/>
            </a:endParaRPr>
          </a:p>
        </p:txBody>
      </p:sp>
    </p:spTree>
    <p:extLst>
      <p:ext uri="{BB962C8B-B14F-4D97-AF65-F5344CB8AC3E}">
        <p14:creationId xmlns:p14="http://schemas.microsoft.com/office/powerpoint/2010/main" val="3555635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29643"/>
            <a:ext cx="10363200" cy="1143000"/>
          </a:xfrm>
        </p:spPr>
        <p:txBody>
          <a:bodyPr/>
          <a:lstStyle/>
          <a:p>
            <a:r>
              <a:rPr lang="en-CA" b="1" dirty="0" smtClean="0"/>
              <a:t>QUESTIONS?</a:t>
            </a:r>
            <a:r>
              <a:rPr lang="en-CA" dirty="0"/>
              <a:t/>
            </a:r>
            <a:br>
              <a:rPr lang="en-CA" dirty="0"/>
            </a:br>
            <a:endParaRPr lang="en-CA" dirty="0"/>
          </a:p>
        </p:txBody>
      </p:sp>
      <p:sp>
        <p:nvSpPr>
          <p:cNvPr id="3" name="Content Placeholder 2"/>
          <p:cNvSpPr>
            <a:spLocks noGrp="1"/>
          </p:cNvSpPr>
          <p:nvPr>
            <p:ph idx="1"/>
          </p:nvPr>
        </p:nvSpPr>
        <p:spPr>
          <a:xfrm>
            <a:off x="3407453" y="4357837"/>
            <a:ext cx="7257776" cy="1881448"/>
          </a:xfrm>
        </p:spPr>
        <p:txBody>
          <a:bodyPr/>
          <a:lstStyle/>
          <a:p>
            <a:pPr marL="0" indent="0">
              <a:buNone/>
            </a:pPr>
            <a:r>
              <a:rPr lang="en-CA" sz="1400" dirty="0"/>
              <a:t>Richard </a:t>
            </a:r>
            <a:r>
              <a:rPr lang="en-CA" sz="1400" dirty="0" smtClean="0"/>
              <a:t>Austin                                                             Dr</a:t>
            </a:r>
            <a:r>
              <a:rPr lang="en-CA" sz="1400" dirty="0"/>
              <a:t>. Emily </a:t>
            </a:r>
            <a:r>
              <a:rPr lang="en-CA" sz="1400" dirty="0" smtClean="0"/>
              <a:t>Laidlaw</a:t>
            </a:r>
            <a:endParaRPr lang="en-CA" sz="1400" dirty="0"/>
          </a:p>
          <a:p>
            <a:pPr marL="0" indent="0">
              <a:buNone/>
            </a:pPr>
            <a:r>
              <a:rPr lang="en-CA" sz="1400" dirty="0"/>
              <a:t>Deeth Williams Wall </a:t>
            </a:r>
            <a:r>
              <a:rPr lang="en-CA" sz="1400" dirty="0" smtClean="0"/>
              <a:t>LLP</a:t>
            </a:r>
            <a:r>
              <a:rPr lang="en-CA" sz="1400" dirty="0"/>
              <a:t> </a:t>
            </a:r>
            <a:r>
              <a:rPr lang="en-CA" sz="1400" dirty="0" smtClean="0"/>
              <a:t>                                          Faculty </a:t>
            </a:r>
            <a:r>
              <a:rPr lang="en-CA" sz="1400" dirty="0"/>
              <a:t>of Law, University of Calgary</a:t>
            </a:r>
          </a:p>
          <a:p>
            <a:pPr marL="0" indent="0">
              <a:buNone/>
            </a:pPr>
            <a:r>
              <a:rPr lang="en-CA" sz="1400" dirty="0" smtClean="0"/>
              <a:t>raustin@dww.com	                                            emily.laidlaw@ucalgary.ca                                                                                                                416 </a:t>
            </a:r>
            <a:r>
              <a:rPr lang="en-CA" sz="1400" dirty="0"/>
              <a:t>941 </a:t>
            </a:r>
            <a:r>
              <a:rPr lang="en-CA" sz="1400" dirty="0" smtClean="0"/>
              <a:t>8210                                                               </a:t>
            </a:r>
            <a:r>
              <a:rPr lang="en-US" sz="1400" dirty="0" smtClean="0"/>
              <a:t>403 </a:t>
            </a:r>
            <a:r>
              <a:rPr lang="en-US" sz="1400" dirty="0"/>
              <a:t>220 7071</a:t>
            </a:r>
            <a:endParaRPr lang="en-CA" sz="1400" dirty="0"/>
          </a:p>
          <a:p>
            <a:pPr marL="0" indent="0">
              <a:buNone/>
            </a:pPr>
            <a:endParaRPr lang="en-CA" sz="1400" dirty="0"/>
          </a:p>
        </p:txBody>
      </p:sp>
      <p:sp>
        <p:nvSpPr>
          <p:cNvPr id="4" name="Slide Number Placeholder 3"/>
          <p:cNvSpPr>
            <a:spLocks noGrp="1"/>
          </p:cNvSpPr>
          <p:nvPr>
            <p:ph type="sldNum" sz="quarter" idx="11"/>
          </p:nvPr>
        </p:nvSpPr>
        <p:spPr>
          <a:xfrm>
            <a:off x="11772456" y="6381404"/>
            <a:ext cx="394515" cy="457200"/>
          </a:xfrm>
        </p:spPr>
        <p:txBody>
          <a:bodyPr/>
          <a:lstStyle/>
          <a:p>
            <a:fld id="{6ADCBA61-17FE-41ED-A120-97F39064E16B}" type="slidenum">
              <a:rPr lang="en-US">
                <a:solidFill>
                  <a:srgbClr val="000000"/>
                </a:solidFill>
                <a:latin typeface="+mj-lt"/>
                <a:cs typeface="Arial" panose="020B0604020202020204" pitchFamily="34" charset="0"/>
              </a:rPr>
              <a:pPr/>
              <a:t>23</a:t>
            </a:fld>
            <a:endParaRPr lang="en-CA" dirty="0">
              <a:latin typeface="+mj-lt"/>
            </a:endParaRPr>
          </a:p>
        </p:txBody>
      </p:sp>
      <p:sp>
        <p:nvSpPr>
          <p:cNvPr id="5" name="Rectangle 4"/>
          <p:cNvSpPr/>
          <p:nvPr/>
        </p:nvSpPr>
        <p:spPr>
          <a:xfrm>
            <a:off x="5650646" y="1935694"/>
            <a:ext cx="890705" cy="1862048"/>
          </a:xfrm>
          <a:prstGeom prst="rect">
            <a:avLst/>
          </a:prstGeom>
          <a:noFill/>
        </p:spPr>
        <p:txBody>
          <a:bodyPr wrap="square" lIns="91440" tIns="45720" rIns="91440" bIns="45720">
            <a:spAutoFit/>
          </a:bodyPr>
          <a:lstStyle/>
          <a:p>
            <a:pPr algn="ctr"/>
            <a:r>
              <a:rPr lang="en-US" sz="11500" b="1" spc="50" dirty="0" smtClean="0">
                <a:ln w="9525" cmpd="sng">
                  <a:solidFill>
                    <a:schemeClr val="accent1"/>
                  </a:solidFill>
                  <a:prstDash val="solid"/>
                </a:ln>
                <a:solidFill>
                  <a:srgbClr val="70AD47">
                    <a:tint val="1000"/>
                  </a:srgbClr>
                </a:solidFill>
                <a:effectLst>
                  <a:glow rad="38100">
                    <a:schemeClr val="accent1">
                      <a:alpha val="40000"/>
                    </a:schemeClr>
                  </a:glow>
                </a:effectLst>
              </a:rPr>
              <a:t>?</a:t>
            </a:r>
            <a:endParaRPr lang="en-US" sz="115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Oval 5"/>
          <p:cNvSpPr/>
          <p:nvPr/>
        </p:nvSpPr>
        <p:spPr bwMode="auto">
          <a:xfrm>
            <a:off x="5281127" y="2155371"/>
            <a:ext cx="1502228" cy="1502228"/>
          </a:xfrm>
          <a:prstGeom prst="ellipse">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80" charset="2"/>
              <a:buChar char="ð"/>
              <a:tabLst/>
            </a:pPr>
            <a:endParaRPr kumimoji="1" lang="en-CA" sz="2800" b="0" i="0" u="none" strike="noStrike" cap="none" normalizeH="0" baseline="0" dirty="0" smtClean="0">
              <a:ln>
                <a:noFill/>
              </a:ln>
              <a:solidFill>
                <a:schemeClr val="bg2"/>
              </a:solidFill>
              <a:effectLst/>
              <a:latin typeface="Times New Roman" pitchFamily="-80" charset="0"/>
            </a:endParaRPr>
          </a:p>
        </p:txBody>
      </p:sp>
      <p:sp>
        <p:nvSpPr>
          <p:cNvPr id="7" name="Oval 6"/>
          <p:cNvSpPr/>
          <p:nvPr/>
        </p:nvSpPr>
        <p:spPr bwMode="auto">
          <a:xfrm>
            <a:off x="4799045" y="1609530"/>
            <a:ext cx="2593910" cy="2422143"/>
          </a:xfrm>
          <a:prstGeom prst="ellipse">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80" charset="2"/>
              <a:buChar char="ð"/>
              <a:tabLst/>
            </a:pPr>
            <a:endParaRPr kumimoji="1" lang="en-CA" sz="2800" i="0" u="none" strike="noStrike" normalizeH="0" baseline="0" dirty="0" smtClean="0">
              <a:ln w="0"/>
              <a:solidFill>
                <a:schemeClr val="accent1"/>
              </a:solidFill>
              <a:effectLst>
                <a:outerShdw blurRad="38100" dist="25400" dir="5400000" algn="ctr" rotWithShape="0">
                  <a:srgbClr val="6E747A">
                    <a:alpha val="43000"/>
                  </a:srgbClr>
                </a:outerShdw>
              </a:effectLst>
              <a:latin typeface="Times New Roman" pitchFamily="-80" charset="0"/>
            </a:endParaRPr>
          </a:p>
        </p:txBody>
      </p:sp>
      <p:pic>
        <p:nvPicPr>
          <p:cNvPr id="10" name="Picture 9"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7453" y="5409309"/>
            <a:ext cx="1038457" cy="696262"/>
          </a:xfrm>
          <a:prstGeom prst="rect">
            <a:avLst/>
          </a:prstGeom>
        </p:spPr>
      </p:pic>
      <p:pic>
        <p:nvPicPr>
          <p:cNvPr id="11" name="Picture 10"/>
          <p:cNvPicPr>
            <a:picLocks noChangeAspect="1"/>
          </p:cNvPicPr>
          <p:nvPr/>
        </p:nvPicPr>
        <p:blipFill>
          <a:blip r:embed="rId4"/>
          <a:stretch>
            <a:fillRect/>
          </a:stretch>
        </p:blipFill>
        <p:spPr>
          <a:xfrm>
            <a:off x="7195606" y="5510124"/>
            <a:ext cx="2378078" cy="540000"/>
          </a:xfrm>
          <a:prstGeom prst="rect">
            <a:avLst/>
          </a:prstGeom>
        </p:spPr>
      </p:pic>
    </p:spTree>
    <p:extLst>
      <p:ext uri="{BB962C8B-B14F-4D97-AF65-F5344CB8AC3E}">
        <p14:creationId xmlns:p14="http://schemas.microsoft.com/office/powerpoint/2010/main" val="934956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56734"/>
            <a:ext cx="10363200" cy="481450"/>
          </a:xfrm>
        </p:spPr>
        <p:txBody>
          <a:bodyPr/>
          <a:lstStyle/>
          <a:p>
            <a:r>
              <a:rPr lang="en-CA" sz="3600" b="1" dirty="0">
                <a:cs typeface="Arial" panose="020B0604020202020204" pitchFamily="34" charset="0"/>
              </a:rPr>
              <a:t>1.	Introduction to Internet Intermediaries</a:t>
            </a:r>
            <a:br>
              <a:rPr lang="en-CA" sz="3600" b="1" dirty="0">
                <a:cs typeface="Arial" panose="020B0604020202020204" pitchFamily="34" charset="0"/>
              </a:rPr>
            </a:br>
            <a:endParaRPr lang="en-CA" sz="3600" b="1" dirty="0"/>
          </a:p>
        </p:txBody>
      </p:sp>
      <p:sp>
        <p:nvSpPr>
          <p:cNvPr id="3" name="Content Placeholder 2"/>
          <p:cNvSpPr>
            <a:spLocks noGrp="1"/>
          </p:cNvSpPr>
          <p:nvPr>
            <p:ph idx="1"/>
          </p:nvPr>
        </p:nvSpPr>
        <p:spPr>
          <a:xfrm>
            <a:off x="618478" y="1393793"/>
            <a:ext cx="10955045" cy="4702207"/>
          </a:xfrm>
        </p:spPr>
        <p:txBody>
          <a:bodyPr/>
          <a:lstStyle/>
          <a:p>
            <a:pPr marL="0" indent="0" algn="just">
              <a:buNone/>
            </a:pPr>
            <a:r>
              <a:rPr lang="en-CA" sz="1800" dirty="0" smtClean="0"/>
              <a:t>“The </a:t>
            </a:r>
            <a:r>
              <a:rPr lang="en-CA" sz="1800" dirty="0"/>
              <a:t>term ‘internet intermediaries’ commonly refers to a wide, diverse and rapidly evolving range of service providers that facilitate interactions on the internet between natural and legal persons. Some connect users to the internet, enable processing of data and host web-based services, including for user-generated comments. </a:t>
            </a:r>
            <a:r>
              <a:rPr lang="en-CA" sz="1800" dirty="0" smtClean="0"/>
              <a:t>…Importantly</a:t>
            </a:r>
            <a:r>
              <a:rPr lang="en-CA" sz="1800" dirty="0"/>
              <a:t>, they may carry out several functions in parallel, including those that are not merely intermediary. Internet intermediaries also moderate and rank content, mainly through algorithmic processing, and they may perform other functions that resemble those of publishers. As a result, different regulatory frameworks can apply, respectively, to their intermediary roles and to their other functions</a:t>
            </a:r>
            <a:r>
              <a:rPr lang="en-CA" sz="1800" dirty="0" smtClean="0"/>
              <a:t>.”</a:t>
            </a:r>
          </a:p>
          <a:p>
            <a:pPr marL="0" indent="0">
              <a:buNone/>
            </a:pPr>
            <a:r>
              <a:rPr lang="en-CA" sz="1600" dirty="0" smtClean="0"/>
              <a:t>			Council of Europe, </a:t>
            </a:r>
            <a:r>
              <a:rPr lang="en-CA" sz="1600" i="1" dirty="0" smtClean="0"/>
              <a:t>Brief Overview of the Roles and Responsibilities of Internet Intermediaries</a:t>
            </a:r>
          </a:p>
          <a:p>
            <a:pPr marL="0" indent="0">
              <a:buNone/>
            </a:pPr>
            <a:endParaRPr lang="en-CA" sz="2400" i="1" dirty="0"/>
          </a:p>
        </p:txBody>
      </p:sp>
      <p:sp>
        <p:nvSpPr>
          <p:cNvPr id="4" name="Slide Number Placeholder 3"/>
          <p:cNvSpPr>
            <a:spLocks noGrp="1"/>
          </p:cNvSpPr>
          <p:nvPr>
            <p:ph type="sldNum" sz="quarter" idx="11"/>
          </p:nvPr>
        </p:nvSpPr>
        <p:spPr>
          <a:xfrm>
            <a:off x="9235337" y="6220035"/>
            <a:ext cx="2540000" cy="457200"/>
          </a:xfrm>
        </p:spPr>
        <p:txBody>
          <a:bodyPr/>
          <a:lstStyle/>
          <a:p>
            <a:fld id="{6AE5BD45-0DB3-4D17-A196-DB66B40924FA}" type="slidenum">
              <a:rPr lang="en-CA" smtClean="0"/>
              <a:t>3</a:t>
            </a:fld>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4193196234"/>
              </p:ext>
            </p:extLst>
          </p:nvPr>
        </p:nvGraphicFramePr>
        <p:xfrm>
          <a:off x="1666043" y="3861121"/>
          <a:ext cx="8859914" cy="2049228"/>
        </p:xfrm>
        <a:graphic>
          <a:graphicData uri="http://schemas.openxmlformats.org/drawingml/2006/table">
            <a:tbl>
              <a:tblPr firstRow="1" firstCol="1" bandRow="1">
                <a:tableStyleId>{5C22544A-7EE6-4342-B048-85BDC9FD1C3A}</a:tableStyleId>
              </a:tblPr>
              <a:tblGrid>
                <a:gridCol w="4429957"/>
                <a:gridCol w="4429957"/>
              </a:tblGrid>
              <a:tr h="465652">
                <a:tc gridSpan="2">
                  <a:txBody>
                    <a:bodyPr/>
                    <a:lstStyle/>
                    <a:p>
                      <a:pPr marL="0" marR="0" algn="ctr">
                        <a:lnSpc>
                          <a:spcPct val="107000"/>
                        </a:lnSpc>
                        <a:spcBef>
                          <a:spcPts val="0"/>
                        </a:spcBef>
                        <a:spcAft>
                          <a:spcPts val="800"/>
                        </a:spcAft>
                      </a:pPr>
                      <a:r>
                        <a:rPr lang="en-CA" sz="2000" dirty="0">
                          <a:solidFill>
                            <a:schemeClr val="bg2"/>
                          </a:solidFill>
                          <a:effectLst/>
                        </a:rPr>
                        <a:t>Internet Intermediaries</a:t>
                      </a:r>
                      <a:endParaRPr lang="en-CA" sz="20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hMerge="1">
                  <a:txBody>
                    <a:bodyPr/>
                    <a:lstStyle/>
                    <a:p>
                      <a:endParaRPr lang="en-CA"/>
                    </a:p>
                  </a:txBody>
                  <a:tcPr/>
                </a:tc>
              </a:tr>
              <a:tr h="465652">
                <a:tc>
                  <a:txBody>
                    <a:bodyPr/>
                    <a:lstStyle/>
                    <a:p>
                      <a:pPr marL="0" marR="0">
                        <a:lnSpc>
                          <a:spcPct val="107000"/>
                        </a:lnSpc>
                        <a:spcBef>
                          <a:spcPts val="0"/>
                        </a:spcBef>
                        <a:spcAft>
                          <a:spcPts val="800"/>
                        </a:spcAft>
                      </a:pPr>
                      <a:r>
                        <a:rPr lang="en-CA" sz="2000" b="0" dirty="0">
                          <a:solidFill>
                            <a:schemeClr val="bg2"/>
                          </a:solidFill>
                          <a:effectLst/>
                        </a:rPr>
                        <a:t>Internet access and service providers (ISPs)</a:t>
                      </a:r>
                      <a:endParaRPr lang="en-CA" sz="2000" b="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800"/>
                        </a:spcAft>
                      </a:pPr>
                      <a:r>
                        <a:rPr lang="en-CA" sz="2000" b="0" dirty="0">
                          <a:solidFill>
                            <a:schemeClr val="bg2"/>
                          </a:solidFill>
                          <a:effectLst/>
                        </a:rPr>
                        <a:t>Data processing and web-hosting providers</a:t>
                      </a:r>
                      <a:endParaRPr lang="en-CA" sz="2000" b="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r h="465652">
                <a:tc>
                  <a:txBody>
                    <a:bodyPr/>
                    <a:lstStyle/>
                    <a:p>
                      <a:pPr marL="0" marR="0">
                        <a:lnSpc>
                          <a:spcPct val="107000"/>
                        </a:lnSpc>
                        <a:spcBef>
                          <a:spcPts val="0"/>
                        </a:spcBef>
                        <a:spcAft>
                          <a:spcPts val="800"/>
                        </a:spcAft>
                      </a:pPr>
                      <a:r>
                        <a:rPr lang="en-CA" sz="2000" b="0" dirty="0">
                          <a:solidFill>
                            <a:schemeClr val="bg2"/>
                          </a:solidFill>
                          <a:effectLst/>
                        </a:rPr>
                        <a:t>Internet search engines and portals</a:t>
                      </a:r>
                      <a:endParaRPr lang="en-CA" sz="2000" b="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nSpc>
                          <a:spcPct val="107000"/>
                        </a:lnSpc>
                        <a:spcBef>
                          <a:spcPts val="0"/>
                        </a:spcBef>
                        <a:spcAft>
                          <a:spcPts val="800"/>
                        </a:spcAft>
                      </a:pPr>
                      <a:r>
                        <a:rPr lang="en-CA" sz="2000" b="0" dirty="0">
                          <a:solidFill>
                            <a:schemeClr val="bg2"/>
                          </a:solidFill>
                          <a:effectLst/>
                        </a:rPr>
                        <a:t>e-commerce intermediaries</a:t>
                      </a:r>
                      <a:endParaRPr lang="en-CA" sz="2000" b="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r>
              <a:tr h="465652">
                <a:tc>
                  <a:txBody>
                    <a:bodyPr/>
                    <a:lstStyle/>
                    <a:p>
                      <a:pPr marL="0" marR="0">
                        <a:lnSpc>
                          <a:spcPct val="107000"/>
                        </a:lnSpc>
                        <a:spcBef>
                          <a:spcPts val="0"/>
                        </a:spcBef>
                        <a:spcAft>
                          <a:spcPts val="800"/>
                        </a:spcAft>
                      </a:pPr>
                      <a:r>
                        <a:rPr lang="en-CA" sz="2000" b="0" dirty="0">
                          <a:solidFill>
                            <a:schemeClr val="bg2"/>
                          </a:solidFill>
                          <a:effectLst/>
                        </a:rPr>
                        <a:t>Internet payment systems </a:t>
                      </a:r>
                      <a:endParaRPr lang="en-CA" sz="2000" b="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800"/>
                        </a:spcAft>
                      </a:pPr>
                      <a:r>
                        <a:rPr lang="en-CA" sz="2000" b="0" dirty="0">
                          <a:solidFill>
                            <a:schemeClr val="bg2"/>
                          </a:solidFill>
                          <a:effectLst/>
                        </a:rPr>
                        <a:t>Participative networking platforms</a:t>
                      </a:r>
                      <a:endParaRPr lang="en-CA" sz="2000" b="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bl>
          </a:graphicData>
        </a:graphic>
      </p:graphicFrame>
      <p:pic>
        <p:nvPicPr>
          <p:cNvPr id="11" name="Picture 10"/>
          <p:cNvPicPr>
            <a:picLocks noChangeAspect="1"/>
          </p:cNvPicPr>
          <p:nvPr/>
        </p:nvPicPr>
        <p:blipFill>
          <a:blip r:embed="rId3"/>
          <a:stretch>
            <a:fillRect/>
          </a:stretch>
        </p:blipFill>
        <p:spPr>
          <a:xfrm>
            <a:off x="9278959" y="6003822"/>
            <a:ext cx="2378078" cy="540000"/>
          </a:xfrm>
          <a:prstGeom prst="rect">
            <a:avLst/>
          </a:prstGeom>
        </p:spPr>
      </p:pic>
      <p:pic>
        <p:nvPicPr>
          <p:cNvPr id="12" name="Picture 11" descr="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8"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3</a:t>
            </a:r>
            <a:endParaRPr lang="en-CA" dirty="0">
              <a:solidFill>
                <a:schemeClr val="bg2"/>
              </a:solidFill>
            </a:endParaRPr>
          </a:p>
        </p:txBody>
      </p:sp>
    </p:spTree>
    <p:extLst>
      <p:ext uri="{BB962C8B-B14F-4D97-AF65-F5344CB8AC3E}">
        <p14:creationId xmlns:p14="http://schemas.microsoft.com/office/powerpoint/2010/main" val="2133898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AE5BD45-0DB3-4D17-A196-DB66B40924FA}" type="slidenum">
              <a:rPr lang="en-CA" smtClean="0"/>
              <a:t>4</a:t>
            </a:fld>
            <a:endParaRPr lang="en-CA" dirty="0"/>
          </a:p>
        </p:txBody>
      </p:sp>
      <p:pic>
        <p:nvPicPr>
          <p:cNvPr id="6" name="Picture 5"/>
          <p:cNvPicPr>
            <a:picLocks noChangeAspect="1"/>
          </p:cNvPicPr>
          <p:nvPr/>
        </p:nvPicPr>
        <p:blipFill>
          <a:blip r:embed="rId3"/>
          <a:stretch>
            <a:fillRect/>
          </a:stretch>
        </p:blipFill>
        <p:spPr>
          <a:xfrm>
            <a:off x="185737" y="852256"/>
            <a:ext cx="11820525" cy="5242264"/>
          </a:xfrm>
          <a:prstGeom prst="rect">
            <a:avLst/>
          </a:prstGeom>
        </p:spPr>
      </p:pic>
      <p:sp>
        <p:nvSpPr>
          <p:cNvPr id="3" name="Content Placeholder 2"/>
          <p:cNvSpPr>
            <a:spLocks noGrp="1"/>
          </p:cNvSpPr>
          <p:nvPr>
            <p:ph idx="1"/>
          </p:nvPr>
        </p:nvSpPr>
        <p:spPr>
          <a:xfrm>
            <a:off x="1726545" y="498909"/>
            <a:ext cx="10363200" cy="5841136"/>
          </a:xfrm>
        </p:spPr>
        <p:txBody>
          <a:bodyPr/>
          <a:lstStyle/>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936625" lvl="2" indent="0">
              <a:buNone/>
            </a:pPr>
            <a:endParaRPr lang="en-CA" sz="1400" dirty="0" smtClean="0"/>
          </a:p>
          <a:p>
            <a:pPr marL="936625" lvl="2" indent="0">
              <a:buNone/>
            </a:pPr>
            <a:endParaRPr lang="en-CA" sz="1400" dirty="0"/>
          </a:p>
          <a:p>
            <a:pPr marL="936625" lvl="2" indent="0">
              <a:buNone/>
            </a:pPr>
            <a:endParaRPr lang="en-CA" sz="1400" dirty="0" smtClean="0"/>
          </a:p>
          <a:p>
            <a:pPr marL="936625" lvl="2" indent="0">
              <a:buNone/>
            </a:pPr>
            <a:r>
              <a:rPr lang="en-CA" sz="1400" dirty="0" smtClean="0"/>
              <a:t>Organization </a:t>
            </a:r>
            <a:r>
              <a:rPr lang="en-CA" sz="1400" dirty="0"/>
              <a:t>of Economic Cooperation and Development, </a:t>
            </a:r>
            <a:r>
              <a:rPr lang="en-CA" sz="1400" i="1" dirty="0"/>
              <a:t>The Economic and Social Role of Internet Intermediaries, </a:t>
            </a:r>
            <a:r>
              <a:rPr lang="en-CA" sz="1400" dirty="0" smtClean="0"/>
              <a:t>2010</a:t>
            </a:r>
            <a:endParaRPr lang="en-CA" sz="1400" dirty="0"/>
          </a:p>
        </p:txBody>
      </p:sp>
      <p:pic>
        <p:nvPicPr>
          <p:cNvPr id="9" name="Picture 8"/>
          <p:cNvPicPr>
            <a:picLocks noChangeAspect="1"/>
          </p:cNvPicPr>
          <p:nvPr/>
        </p:nvPicPr>
        <p:blipFill>
          <a:blip r:embed="rId4"/>
          <a:stretch>
            <a:fillRect/>
          </a:stretch>
        </p:blipFill>
        <p:spPr>
          <a:xfrm>
            <a:off x="9278959" y="6253205"/>
            <a:ext cx="2378078" cy="540000"/>
          </a:xfrm>
          <a:prstGeom prst="rect">
            <a:avLst/>
          </a:prstGeom>
        </p:spPr>
      </p:pic>
      <p:pic>
        <p:nvPicPr>
          <p:cNvPr id="10" name="Picture 9" descr="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826" y="6199205"/>
            <a:ext cx="966475" cy="648000"/>
          </a:xfrm>
          <a:prstGeom prst="rect">
            <a:avLst/>
          </a:prstGeom>
        </p:spPr>
      </p:pic>
      <p:sp>
        <p:nvSpPr>
          <p:cNvPr id="7"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solidFill>
                  <a:schemeClr val="bg2"/>
                </a:solidFill>
              </a:rPr>
              <a:t>4</a:t>
            </a:r>
          </a:p>
        </p:txBody>
      </p:sp>
    </p:spTree>
    <p:extLst>
      <p:ext uri="{BB962C8B-B14F-4D97-AF65-F5344CB8AC3E}">
        <p14:creationId xmlns:p14="http://schemas.microsoft.com/office/powerpoint/2010/main" val="3567480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AE5BD45-0DB3-4D17-A196-DB66B40924FA}" type="slidenum">
              <a:rPr lang="en-CA" smtClean="0"/>
              <a:t>5</a:t>
            </a:fld>
            <a:endParaRPr lang="en-CA" dirty="0"/>
          </a:p>
        </p:txBody>
      </p:sp>
      <p:pic>
        <p:nvPicPr>
          <p:cNvPr id="5" name="Picture 4"/>
          <p:cNvPicPr>
            <a:picLocks noChangeAspect="1"/>
          </p:cNvPicPr>
          <p:nvPr/>
        </p:nvPicPr>
        <p:blipFill>
          <a:blip r:embed="rId3"/>
          <a:stretch>
            <a:fillRect/>
          </a:stretch>
        </p:blipFill>
        <p:spPr>
          <a:xfrm>
            <a:off x="555904" y="1087329"/>
            <a:ext cx="11080193" cy="4998042"/>
          </a:xfrm>
          <a:prstGeom prst="rect">
            <a:avLst/>
          </a:prstGeom>
        </p:spPr>
      </p:pic>
      <p:sp>
        <p:nvSpPr>
          <p:cNvPr id="2" name="Title 1"/>
          <p:cNvSpPr>
            <a:spLocks noGrp="1"/>
          </p:cNvSpPr>
          <p:nvPr>
            <p:ph type="title"/>
          </p:nvPr>
        </p:nvSpPr>
        <p:spPr>
          <a:xfrm>
            <a:off x="914400" y="609600"/>
            <a:ext cx="10363200" cy="535619"/>
          </a:xfrm>
        </p:spPr>
        <p:txBody>
          <a:bodyPr/>
          <a:lstStyle/>
          <a:p>
            <a:r>
              <a:rPr lang="en-CA" sz="3200" b="1" dirty="0" smtClean="0"/>
              <a:t>The Internet Economy</a:t>
            </a:r>
            <a:endParaRPr lang="en-CA" sz="3200" b="1" dirty="0"/>
          </a:p>
        </p:txBody>
      </p:sp>
      <p:sp>
        <p:nvSpPr>
          <p:cNvPr id="3" name="Content Placeholder 2"/>
          <p:cNvSpPr>
            <a:spLocks noGrp="1"/>
          </p:cNvSpPr>
          <p:nvPr>
            <p:ph idx="1"/>
          </p:nvPr>
        </p:nvSpPr>
        <p:spPr>
          <a:xfrm>
            <a:off x="1828800" y="844157"/>
            <a:ext cx="10363200" cy="5291092"/>
          </a:xfrm>
        </p:spPr>
        <p:txBody>
          <a:bodyPr/>
          <a:lstStyle/>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936625" lvl="2" indent="0">
              <a:buNone/>
            </a:pPr>
            <a:endParaRPr lang="en-CA" sz="1400" dirty="0" smtClean="0"/>
          </a:p>
          <a:p>
            <a:pPr marL="936625" lvl="2" indent="0">
              <a:buNone/>
            </a:pPr>
            <a:endParaRPr lang="en-CA" sz="1400" dirty="0"/>
          </a:p>
          <a:p>
            <a:pPr marL="936625" lvl="2" indent="0">
              <a:buNone/>
            </a:pPr>
            <a:r>
              <a:rPr lang="en-CA" sz="1400" dirty="0" smtClean="0"/>
              <a:t>Organization </a:t>
            </a:r>
            <a:r>
              <a:rPr lang="en-CA" sz="1400" dirty="0"/>
              <a:t>of Economic Cooperation and Development, </a:t>
            </a:r>
            <a:r>
              <a:rPr lang="en-CA" sz="1400" i="1" dirty="0"/>
              <a:t>The Economic and Social Role of Internet Intermediaries, </a:t>
            </a:r>
            <a:r>
              <a:rPr lang="en-CA" sz="1400" dirty="0"/>
              <a:t>2010</a:t>
            </a:r>
          </a:p>
          <a:p>
            <a:pPr marL="0" indent="0">
              <a:buNone/>
            </a:pPr>
            <a:endParaRPr lang="en-CA" dirty="0" smtClean="0"/>
          </a:p>
          <a:p>
            <a:pPr marL="0" indent="0">
              <a:buNone/>
            </a:pPr>
            <a:endParaRPr lang="en-CA" dirty="0"/>
          </a:p>
        </p:txBody>
      </p:sp>
      <p:pic>
        <p:nvPicPr>
          <p:cNvPr id="8" name="Picture 7"/>
          <p:cNvPicPr>
            <a:picLocks noChangeAspect="1"/>
          </p:cNvPicPr>
          <p:nvPr/>
        </p:nvPicPr>
        <p:blipFill>
          <a:blip r:embed="rId4"/>
          <a:stretch>
            <a:fillRect/>
          </a:stretch>
        </p:blipFill>
        <p:spPr>
          <a:xfrm>
            <a:off x="9278959" y="6253206"/>
            <a:ext cx="2378078" cy="540000"/>
          </a:xfrm>
          <a:prstGeom prst="rect">
            <a:avLst/>
          </a:prstGeom>
        </p:spPr>
      </p:pic>
      <p:pic>
        <p:nvPicPr>
          <p:cNvPr id="9" name="Picture 8" descr="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826" y="6199206"/>
            <a:ext cx="966475" cy="648000"/>
          </a:xfrm>
          <a:prstGeom prst="rect">
            <a:avLst/>
          </a:prstGeom>
        </p:spPr>
      </p:pic>
      <p:sp>
        <p:nvSpPr>
          <p:cNvPr id="10"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solidFill>
                  <a:schemeClr val="bg2"/>
                </a:solidFill>
              </a:rPr>
              <a:t>5</a:t>
            </a:r>
          </a:p>
        </p:txBody>
      </p:sp>
    </p:spTree>
    <p:extLst>
      <p:ext uri="{BB962C8B-B14F-4D97-AF65-F5344CB8AC3E}">
        <p14:creationId xmlns:p14="http://schemas.microsoft.com/office/powerpoint/2010/main" val="1053091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722050"/>
          </a:xfrm>
        </p:spPr>
        <p:txBody>
          <a:bodyPr/>
          <a:lstStyle/>
          <a:p>
            <a:r>
              <a:rPr lang="en-CA" sz="3200" b="1" dirty="0" smtClean="0"/>
              <a:t>Intermediary Accountability</a:t>
            </a:r>
            <a:endParaRPr lang="en-CA" sz="3200" b="1" dirty="0"/>
          </a:p>
        </p:txBody>
      </p:sp>
      <p:sp>
        <p:nvSpPr>
          <p:cNvPr id="3" name="Content Placeholder 2"/>
          <p:cNvSpPr>
            <a:spLocks noGrp="1"/>
          </p:cNvSpPr>
          <p:nvPr>
            <p:ph idx="1"/>
          </p:nvPr>
        </p:nvSpPr>
        <p:spPr>
          <a:xfrm>
            <a:off x="826781" y="1281772"/>
            <a:ext cx="10538439" cy="5187504"/>
          </a:xfrm>
        </p:spPr>
        <p:txBody>
          <a:bodyPr/>
          <a:lstStyle/>
          <a:p>
            <a:pPr marL="0" indent="0">
              <a:buNone/>
            </a:pPr>
            <a:r>
              <a:rPr lang="en-CA" sz="2000" dirty="0" smtClean="0"/>
              <a:t>Intermediaries originally subject to limited regulation, e.g. U.S. safe harbour protections under </a:t>
            </a:r>
            <a:r>
              <a:rPr lang="en-CA" sz="2000" i="1" dirty="0" smtClean="0"/>
              <a:t>Communications Decency Act </a:t>
            </a:r>
            <a:r>
              <a:rPr lang="en-CA" sz="2000" dirty="0" smtClean="0"/>
              <a:t>and </a:t>
            </a:r>
            <a:r>
              <a:rPr lang="en-CA" sz="2000" i="1" dirty="0" smtClean="0"/>
              <a:t>Digital Millenium Copyright Act</a:t>
            </a:r>
          </a:p>
          <a:p>
            <a:pPr>
              <a:buFont typeface="Wingdings" panose="05000000000000000000" pitchFamily="2" charset="2"/>
              <a:buChar char="Ø"/>
            </a:pPr>
            <a:endParaRPr lang="en-CA" sz="2000" i="1" dirty="0"/>
          </a:p>
          <a:p>
            <a:pPr marL="457200" lvl="1" indent="0" algn="just">
              <a:buNone/>
            </a:pPr>
            <a:r>
              <a:rPr lang="en-CA" sz="1600" dirty="0" smtClean="0"/>
              <a:t>“The United States success in developing the Internet intermediaries sector confirms the legislative reasoning </a:t>
            </a:r>
          </a:p>
          <a:p>
            <a:pPr marL="457200" lvl="1" indent="0" algn="just">
              <a:buNone/>
            </a:pPr>
            <a:r>
              <a:rPr lang="en-CA" sz="1600" dirty="0" smtClean="0"/>
              <a:t>behind the enactment of both the CDA and the DMCA.  Industry observers generally indicate that an important </a:t>
            </a:r>
          </a:p>
          <a:p>
            <a:pPr marL="457200" lvl="1" indent="0" algn="just">
              <a:buNone/>
            </a:pPr>
            <a:r>
              <a:rPr lang="en-CA" sz="1600" dirty="0" smtClean="0"/>
              <a:t>reason for the success of U.S. intermediaries on a global scale is due to the space for innovation and application </a:t>
            </a:r>
          </a:p>
          <a:p>
            <a:pPr marL="457200" lvl="1" indent="0" algn="just">
              <a:buNone/>
            </a:pPr>
            <a:r>
              <a:rPr lang="en-CA" sz="1600" dirty="0" smtClean="0"/>
              <a:t>created by these safe harbors.  Consequently, any changes that would diminish the robustness of the safe </a:t>
            </a:r>
          </a:p>
          <a:p>
            <a:pPr marL="457200" lvl="1" indent="0" algn="just">
              <a:buNone/>
            </a:pPr>
            <a:r>
              <a:rPr lang="en-CA" sz="1600" dirty="0" smtClean="0"/>
              <a:t>harbors would injure the U.S. economy.”</a:t>
            </a:r>
          </a:p>
          <a:p>
            <a:pPr marL="1741487" lvl="4" indent="0">
              <a:buNone/>
            </a:pPr>
            <a:r>
              <a:rPr lang="en-CA" sz="1400" dirty="0" smtClean="0"/>
              <a:t> </a:t>
            </a:r>
            <a:r>
              <a:rPr lang="en-CA" sz="1400" dirty="0"/>
              <a:t>Dippon, Christian, </a:t>
            </a:r>
            <a:r>
              <a:rPr lang="en-CA" sz="1400" i="1" dirty="0"/>
              <a:t>Economic Value of Internet Intermediaries and the Role of Liability Protections</a:t>
            </a:r>
            <a:r>
              <a:rPr lang="en-CA" sz="1400" dirty="0"/>
              <a:t>, 2017 </a:t>
            </a:r>
            <a:r>
              <a:rPr lang="en-CA" sz="1400" dirty="0" smtClean="0"/>
              <a:t>at 4</a:t>
            </a:r>
          </a:p>
          <a:p>
            <a:pPr marL="0" indent="-33338">
              <a:buNone/>
            </a:pPr>
            <a:endParaRPr lang="en-CA" sz="2000" dirty="0"/>
          </a:p>
          <a:p>
            <a:pPr marL="0" indent="-33338">
              <a:buNone/>
            </a:pPr>
            <a:r>
              <a:rPr lang="en-CA" sz="2000" dirty="0" smtClean="0"/>
              <a:t>Increasing pressure to regulate Internet Intermediaries coming from:</a:t>
            </a:r>
          </a:p>
          <a:p>
            <a:pPr marL="800100" lvl="1">
              <a:buFont typeface="Wingdings" panose="05000000000000000000" pitchFamily="2" charset="2"/>
              <a:buChar char="Ø"/>
            </a:pPr>
            <a:r>
              <a:rPr lang="en-CA" sz="1600" dirty="0" smtClean="0"/>
              <a:t>Expansion and omniscience of Internet economy</a:t>
            </a:r>
          </a:p>
          <a:p>
            <a:pPr marL="800100" lvl="1">
              <a:buFont typeface="Wingdings" panose="05000000000000000000" pitchFamily="2" charset="2"/>
              <a:buChar char="Ø"/>
            </a:pPr>
            <a:r>
              <a:rPr lang="en-CA" sz="1600" dirty="0"/>
              <a:t>E</a:t>
            </a:r>
            <a:r>
              <a:rPr lang="en-CA" sz="1600" dirty="0" smtClean="0"/>
              <a:t>conomic weight of intermediaries</a:t>
            </a:r>
          </a:p>
          <a:p>
            <a:pPr marL="800100" lvl="1">
              <a:buFont typeface="Wingdings" panose="05000000000000000000" pitchFamily="2" charset="2"/>
              <a:buChar char="Ø"/>
            </a:pPr>
            <a:r>
              <a:rPr lang="en-CA" sz="1600" dirty="0" smtClean="0"/>
              <a:t>Social issues and incidents</a:t>
            </a:r>
          </a:p>
          <a:p>
            <a:pPr marL="800100" lvl="1">
              <a:buFont typeface="Wingdings" panose="05000000000000000000" pitchFamily="2" charset="2"/>
              <a:buChar char="Ø"/>
            </a:pPr>
            <a:r>
              <a:rPr lang="en-CA" sz="1600" dirty="0" smtClean="0"/>
              <a:t>Political and legal pressure</a:t>
            </a:r>
          </a:p>
          <a:p>
            <a:pPr marL="0" indent="-33338">
              <a:buNone/>
            </a:pPr>
            <a:endParaRPr lang="en-CA" sz="2000" dirty="0"/>
          </a:p>
        </p:txBody>
      </p:sp>
      <p:sp>
        <p:nvSpPr>
          <p:cNvPr id="4" name="Slide Number Placeholder 3"/>
          <p:cNvSpPr>
            <a:spLocks noGrp="1"/>
          </p:cNvSpPr>
          <p:nvPr>
            <p:ph type="sldNum" sz="quarter" idx="11"/>
          </p:nvPr>
        </p:nvSpPr>
        <p:spPr/>
        <p:txBody>
          <a:bodyPr/>
          <a:lstStyle/>
          <a:p>
            <a:fld id="{6AE5BD45-0DB3-4D17-A196-DB66B40924FA}" type="slidenum">
              <a:rPr lang="en-CA" smtClean="0"/>
              <a:t>6</a:t>
            </a:fld>
            <a:endParaRPr lang="en-CA" dirty="0"/>
          </a:p>
        </p:txBody>
      </p:sp>
      <p:pic>
        <p:nvPicPr>
          <p:cNvPr id="7" name="Picture 6"/>
          <p:cNvPicPr>
            <a:picLocks noChangeAspect="1"/>
          </p:cNvPicPr>
          <p:nvPr/>
        </p:nvPicPr>
        <p:blipFill>
          <a:blip r:embed="rId3"/>
          <a:stretch>
            <a:fillRect/>
          </a:stretch>
        </p:blipFill>
        <p:spPr>
          <a:xfrm>
            <a:off x="9278959" y="6003822"/>
            <a:ext cx="2378078" cy="540000"/>
          </a:xfrm>
          <a:prstGeom prst="rect">
            <a:avLst/>
          </a:prstGeom>
        </p:spPr>
      </p:pic>
      <p:pic>
        <p:nvPicPr>
          <p:cNvPr id="8" name="Picture 7" descr="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9"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solidFill>
                  <a:schemeClr val="bg2"/>
                </a:solidFill>
              </a:rPr>
              <a:t>6</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4832" y="4806579"/>
            <a:ext cx="2861423" cy="1594221"/>
          </a:xfrm>
          <a:prstGeom prst="rect">
            <a:avLst/>
          </a:prstGeom>
        </p:spPr>
      </p:pic>
    </p:spTree>
    <p:extLst>
      <p:ext uri="{BB962C8B-B14F-4D97-AF65-F5344CB8AC3E}">
        <p14:creationId xmlns:p14="http://schemas.microsoft.com/office/powerpoint/2010/main" val="3853836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32392"/>
            <a:ext cx="10363200" cy="4764350"/>
          </a:xfrm>
        </p:spPr>
        <p:txBody>
          <a:bodyPr/>
          <a:lstStyle/>
          <a:p>
            <a:pPr marL="0" indent="0">
              <a:buNone/>
            </a:pPr>
            <a:endParaRPr lang="en-CA" sz="2400" dirty="0" smtClean="0"/>
          </a:p>
          <a:p>
            <a:pPr marL="0" indent="0" algn="just">
              <a:buNone/>
            </a:pPr>
            <a:r>
              <a:rPr lang="en-CA" sz="2400" dirty="0" smtClean="0"/>
              <a:t>The </a:t>
            </a:r>
            <a:r>
              <a:rPr lang="en-CA" sz="2400" dirty="0"/>
              <a:t>choice is not between regulating or not regulating. If there is a binary choice (and there are often many shades in between) it is between settled laws of general application and fluctuating rules devised and applied by administrative agencies or regulatory bodies; it is between laws that expose particular activities, such as search or hosting, to greater or less liability; or laws that visit them with more or less onerous obligations; it is between regimes that pay more or less regard to fundamental rights; and it is between prioritising perpetrators or intermediaries</a:t>
            </a:r>
            <a:r>
              <a:rPr lang="en-CA" sz="2400" dirty="0" smtClean="0"/>
              <a:t>.</a:t>
            </a:r>
          </a:p>
          <a:p>
            <a:pPr marL="0" indent="0" algn="just">
              <a:buNone/>
            </a:pPr>
            <a:endParaRPr lang="en-CA" sz="1600" dirty="0" smtClean="0"/>
          </a:p>
          <a:p>
            <a:pPr marL="0" indent="0">
              <a:buNone/>
            </a:pPr>
            <a:r>
              <a:rPr lang="en-CA" sz="1600" dirty="0"/>
              <a:t>	</a:t>
            </a:r>
            <a:r>
              <a:rPr lang="en-CA" sz="1600" dirty="0" smtClean="0"/>
              <a:t>	                           Smith</a:t>
            </a:r>
            <a:r>
              <a:rPr lang="en-CA" sz="1600" dirty="0"/>
              <a:t>, Graham, </a:t>
            </a:r>
            <a:r>
              <a:rPr lang="en-CA" sz="1600" i="1" dirty="0"/>
              <a:t>Regulating the internet: intermediaries to perpetrators</a:t>
            </a:r>
            <a:r>
              <a:rPr lang="en-CA" sz="1600" dirty="0"/>
              <a:t>, June 5, 2018</a:t>
            </a:r>
          </a:p>
        </p:txBody>
      </p:sp>
      <p:sp>
        <p:nvSpPr>
          <p:cNvPr id="4" name="Slide Number Placeholder 3"/>
          <p:cNvSpPr>
            <a:spLocks noGrp="1"/>
          </p:cNvSpPr>
          <p:nvPr>
            <p:ph type="sldNum" sz="quarter" idx="11"/>
          </p:nvPr>
        </p:nvSpPr>
        <p:spPr/>
        <p:txBody>
          <a:bodyPr/>
          <a:lstStyle/>
          <a:p>
            <a:fld id="{6AE5BD45-0DB3-4D17-A196-DB66B40924FA}" type="slidenum">
              <a:rPr lang="en-CA" smtClean="0"/>
              <a:t>7</a:t>
            </a:fld>
            <a:endParaRPr lang="en-CA" dirty="0"/>
          </a:p>
        </p:txBody>
      </p:sp>
      <p:pic>
        <p:nvPicPr>
          <p:cNvPr id="7" name="Picture 6"/>
          <p:cNvPicPr>
            <a:picLocks noChangeAspect="1"/>
          </p:cNvPicPr>
          <p:nvPr/>
        </p:nvPicPr>
        <p:blipFill>
          <a:blip r:embed="rId2"/>
          <a:stretch>
            <a:fillRect/>
          </a:stretch>
        </p:blipFill>
        <p:spPr>
          <a:xfrm>
            <a:off x="9278959" y="6003822"/>
            <a:ext cx="2378078" cy="540000"/>
          </a:xfrm>
          <a:prstGeom prst="rect">
            <a:avLst/>
          </a:prstGeom>
        </p:spPr>
      </p:pic>
      <p:pic>
        <p:nvPicPr>
          <p:cNvPr id="8" name="Picture 7"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6"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solidFill>
                  <a:schemeClr val="bg2"/>
                </a:solidFill>
              </a:rPr>
              <a:t>7</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483" y="4864158"/>
            <a:ext cx="2857034" cy="1612842"/>
          </a:xfrm>
          <a:prstGeom prst="rect">
            <a:avLst/>
          </a:prstGeom>
        </p:spPr>
      </p:pic>
    </p:spTree>
    <p:extLst>
      <p:ext uri="{BB962C8B-B14F-4D97-AF65-F5344CB8AC3E}">
        <p14:creationId xmlns:p14="http://schemas.microsoft.com/office/powerpoint/2010/main" val="482776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784194"/>
          </a:xfrm>
        </p:spPr>
        <p:txBody>
          <a:bodyPr/>
          <a:lstStyle/>
          <a:p>
            <a:r>
              <a:rPr lang="en-CA" sz="3600" b="1" dirty="0" smtClean="0"/>
              <a:t>2.  Online Reputation</a:t>
            </a:r>
            <a:endParaRPr lang="en-CA" sz="3600" b="1" dirty="0"/>
          </a:p>
        </p:txBody>
      </p:sp>
      <p:sp>
        <p:nvSpPr>
          <p:cNvPr id="3" name="Content Placeholder 2"/>
          <p:cNvSpPr>
            <a:spLocks noGrp="1"/>
          </p:cNvSpPr>
          <p:nvPr>
            <p:ph idx="1"/>
          </p:nvPr>
        </p:nvSpPr>
        <p:spPr>
          <a:xfrm>
            <a:off x="914400" y="1455938"/>
            <a:ext cx="10363200" cy="4640062"/>
          </a:xfrm>
        </p:spPr>
        <p:txBody>
          <a:bodyPr/>
          <a:lstStyle/>
          <a:p>
            <a:pPr marL="0" indent="0">
              <a:buNone/>
            </a:pPr>
            <a:r>
              <a:rPr lang="en-US" dirty="0"/>
              <a:t>How do you solve reputational problems</a:t>
            </a:r>
            <a:r>
              <a:rPr lang="en-US" dirty="0" smtClean="0"/>
              <a:t>?</a:t>
            </a:r>
            <a:r>
              <a:rPr lang="en-US" dirty="0"/>
              <a:t> </a:t>
            </a:r>
            <a:endParaRPr lang="en-US" dirty="0" smtClean="0"/>
          </a:p>
          <a:p>
            <a:pPr lvl="1">
              <a:buFont typeface="Wingdings" panose="05000000000000000000" pitchFamily="2" charset="2"/>
              <a:buChar char="Ø"/>
            </a:pPr>
            <a:r>
              <a:rPr lang="en-US" dirty="0" smtClean="0"/>
              <a:t>Reputation </a:t>
            </a:r>
            <a:r>
              <a:rPr lang="en-US" dirty="0"/>
              <a:t>means something to everyone.</a:t>
            </a:r>
          </a:p>
          <a:p>
            <a:pPr lvl="1">
              <a:buFont typeface="Wingdings" panose="05000000000000000000" pitchFamily="2" charset="2"/>
              <a:buChar char="Ø"/>
            </a:pPr>
            <a:r>
              <a:rPr lang="en-US" dirty="0"/>
              <a:t>Key </a:t>
            </a:r>
            <a:r>
              <a:rPr lang="en-US" dirty="0" smtClean="0"/>
              <a:t>differences</a:t>
            </a:r>
          </a:p>
          <a:p>
            <a:pPr marL="0" indent="0">
              <a:buNone/>
            </a:pPr>
            <a:endParaRPr lang="en-US" dirty="0"/>
          </a:p>
          <a:p>
            <a:pPr marL="1450975" lvl="2" indent="-514350">
              <a:buAutoNum type="arabicPeriod"/>
            </a:pPr>
            <a:r>
              <a:rPr lang="en-US" dirty="0"/>
              <a:t>SMEs vs large corporations vs individuals</a:t>
            </a:r>
          </a:p>
          <a:p>
            <a:pPr marL="1450975" lvl="2" indent="-514350">
              <a:buAutoNum type="arabicPeriod"/>
            </a:pPr>
            <a:r>
              <a:rPr lang="en-US" dirty="0"/>
              <a:t>Evolving role of intermediaries</a:t>
            </a:r>
          </a:p>
          <a:p>
            <a:pPr marL="1450975" lvl="2" indent="-514350">
              <a:buAutoNum type="arabicPeriod"/>
            </a:pPr>
            <a:r>
              <a:rPr lang="en-US" dirty="0"/>
              <a:t>Types of speech</a:t>
            </a:r>
          </a:p>
          <a:p>
            <a:pPr marL="1450975" lvl="2" indent="-514350">
              <a:buAutoNum type="arabicPeriod"/>
            </a:pPr>
            <a:r>
              <a:rPr lang="en-US" dirty="0"/>
              <a:t>Types of harm</a:t>
            </a:r>
          </a:p>
          <a:p>
            <a:pPr marL="0" indent="0">
              <a:buNone/>
            </a:pPr>
            <a:endParaRPr lang="en-CA" dirty="0"/>
          </a:p>
        </p:txBody>
      </p:sp>
      <p:sp>
        <p:nvSpPr>
          <p:cNvPr id="4" name="Slide Number Placeholder 3"/>
          <p:cNvSpPr>
            <a:spLocks noGrp="1"/>
          </p:cNvSpPr>
          <p:nvPr>
            <p:ph type="sldNum" sz="quarter" idx="11"/>
          </p:nvPr>
        </p:nvSpPr>
        <p:spPr/>
        <p:txBody>
          <a:bodyPr/>
          <a:lstStyle/>
          <a:p>
            <a:fld id="{6AE5BD45-0DB3-4D17-A196-DB66B40924FA}" type="slidenum">
              <a:rPr lang="en-CA" smtClean="0">
                <a:solidFill>
                  <a:srgbClr val="FFFFFF"/>
                </a:solidFill>
              </a:rPr>
              <a:pPr/>
              <a:t>8</a:t>
            </a:fld>
            <a:endParaRPr lang="en-CA" dirty="0">
              <a:solidFill>
                <a:srgbClr val="FFFFFF"/>
              </a:solidFill>
            </a:endParaRPr>
          </a:p>
        </p:txBody>
      </p:sp>
      <p:pic>
        <p:nvPicPr>
          <p:cNvPr id="11" name="Picture 10"/>
          <p:cNvPicPr>
            <a:picLocks noChangeAspect="1"/>
          </p:cNvPicPr>
          <p:nvPr/>
        </p:nvPicPr>
        <p:blipFill>
          <a:blip r:embed="rId3"/>
          <a:stretch>
            <a:fillRect/>
          </a:stretch>
        </p:blipFill>
        <p:spPr>
          <a:xfrm>
            <a:off x="9278959" y="6003822"/>
            <a:ext cx="2378078" cy="540000"/>
          </a:xfrm>
          <a:prstGeom prst="rect">
            <a:avLst/>
          </a:prstGeom>
        </p:spPr>
      </p:pic>
      <p:pic>
        <p:nvPicPr>
          <p:cNvPr id="12" name="Picture 11" descr="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7"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8</a:t>
            </a:r>
            <a:endParaRPr lang="en-CA" dirty="0">
              <a:solidFill>
                <a:schemeClr val="bg2"/>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0100" y="2309639"/>
            <a:ext cx="2857500" cy="2371725"/>
          </a:xfrm>
          <a:prstGeom prst="rect">
            <a:avLst/>
          </a:prstGeom>
        </p:spPr>
      </p:pic>
    </p:spTree>
    <p:extLst>
      <p:ext uri="{BB962C8B-B14F-4D97-AF65-F5344CB8AC3E}">
        <p14:creationId xmlns:p14="http://schemas.microsoft.com/office/powerpoint/2010/main" val="611483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739806"/>
          </a:xfrm>
        </p:spPr>
        <p:txBody>
          <a:bodyPr/>
          <a:lstStyle/>
          <a:p>
            <a:r>
              <a:rPr lang="en-CA" sz="3600" b="1" dirty="0" smtClean="0"/>
              <a:t>Online Reputation cont’d</a:t>
            </a:r>
            <a:endParaRPr lang="en-CA" sz="3600" b="1" dirty="0"/>
          </a:p>
        </p:txBody>
      </p:sp>
      <p:sp>
        <p:nvSpPr>
          <p:cNvPr id="3" name="Content Placeholder 2"/>
          <p:cNvSpPr>
            <a:spLocks noGrp="1"/>
          </p:cNvSpPr>
          <p:nvPr>
            <p:ph idx="1"/>
          </p:nvPr>
        </p:nvSpPr>
        <p:spPr>
          <a:xfrm>
            <a:off x="914400" y="1349406"/>
            <a:ext cx="10363200" cy="4746594"/>
          </a:xfrm>
        </p:spPr>
        <p:txBody>
          <a:bodyPr/>
          <a:lstStyle/>
          <a:p>
            <a:pPr marL="0" indent="0">
              <a:buNone/>
            </a:pPr>
            <a:r>
              <a:rPr lang="en-US" dirty="0"/>
              <a:t>SCENARIO:</a:t>
            </a:r>
            <a:br>
              <a:rPr lang="en-US" dirty="0"/>
            </a:br>
            <a:r>
              <a:rPr lang="en-US" dirty="0"/>
              <a:t>A business or individual is defamed online and it goes viral. It ends up in search results. </a:t>
            </a:r>
            <a:br>
              <a:rPr lang="en-US" dirty="0"/>
            </a:br>
            <a:r>
              <a:rPr lang="en-US" dirty="0"/>
              <a:t/>
            </a:r>
            <a:br>
              <a:rPr lang="en-US" dirty="0"/>
            </a:br>
            <a:r>
              <a:rPr lang="en-US" dirty="0" smtClean="0"/>
              <a:t>	1. What </a:t>
            </a:r>
            <a:r>
              <a:rPr lang="en-US" dirty="0"/>
              <a:t>are the responsibilities of intermediaries? </a:t>
            </a:r>
            <a:br>
              <a:rPr lang="en-US" dirty="0"/>
            </a:br>
            <a:r>
              <a:rPr lang="en-US" dirty="0"/>
              <a:t/>
            </a:r>
            <a:br>
              <a:rPr lang="en-US" dirty="0"/>
            </a:br>
            <a:r>
              <a:rPr lang="en-US" dirty="0" smtClean="0"/>
              <a:t>	2. What </a:t>
            </a:r>
            <a:r>
              <a:rPr lang="en-US" dirty="0"/>
              <a:t>challenges does it highlight about resolving </a:t>
            </a:r>
            <a:r>
              <a:rPr lang="en-US" dirty="0" smtClean="0"/>
              <a:t>	online </a:t>
            </a:r>
            <a:r>
              <a:rPr lang="en-US" dirty="0"/>
              <a:t>reputational harms?</a:t>
            </a:r>
            <a:r>
              <a:rPr lang="en-CA" dirty="0"/>
              <a:t/>
            </a:r>
            <a:br>
              <a:rPr lang="en-CA" dirty="0"/>
            </a:br>
            <a:endParaRPr lang="en-CA" dirty="0"/>
          </a:p>
        </p:txBody>
      </p:sp>
      <p:sp>
        <p:nvSpPr>
          <p:cNvPr id="4" name="Slide Number Placeholder 3"/>
          <p:cNvSpPr>
            <a:spLocks noGrp="1"/>
          </p:cNvSpPr>
          <p:nvPr>
            <p:ph type="sldNum" sz="quarter" idx="11"/>
          </p:nvPr>
        </p:nvSpPr>
        <p:spPr/>
        <p:txBody>
          <a:bodyPr/>
          <a:lstStyle/>
          <a:p>
            <a:fld id="{6AE5BD45-0DB3-4D17-A196-DB66B40924FA}" type="slidenum">
              <a:rPr lang="en-CA" smtClean="0">
                <a:solidFill>
                  <a:srgbClr val="FFFFFF"/>
                </a:solidFill>
              </a:rPr>
              <a:pPr/>
              <a:t>9</a:t>
            </a:fld>
            <a:endParaRPr lang="en-CA" dirty="0">
              <a:solidFill>
                <a:srgbClr val="FFFFFF"/>
              </a:solidFill>
            </a:endParaRPr>
          </a:p>
        </p:txBody>
      </p:sp>
      <p:pic>
        <p:nvPicPr>
          <p:cNvPr id="7" name="Picture 6"/>
          <p:cNvPicPr>
            <a:picLocks noChangeAspect="1"/>
          </p:cNvPicPr>
          <p:nvPr/>
        </p:nvPicPr>
        <p:blipFill>
          <a:blip r:embed="rId3"/>
          <a:stretch>
            <a:fillRect/>
          </a:stretch>
        </p:blipFill>
        <p:spPr>
          <a:xfrm>
            <a:off x="9278959" y="6003822"/>
            <a:ext cx="2378078" cy="540000"/>
          </a:xfrm>
          <a:prstGeom prst="rect">
            <a:avLst/>
          </a:prstGeom>
        </p:spPr>
      </p:pic>
      <p:pic>
        <p:nvPicPr>
          <p:cNvPr id="8" name="Picture 7" descr="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26" y="5949822"/>
            <a:ext cx="966475" cy="648000"/>
          </a:xfrm>
          <a:prstGeom prst="rect">
            <a:avLst/>
          </a:prstGeom>
        </p:spPr>
      </p:pic>
      <p:sp>
        <p:nvSpPr>
          <p:cNvPr id="9" name="Slide Number Placeholder 3"/>
          <p:cNvSpPr txBox="1">
            <a:spLocks/>
          </p:cNvSpPr>
          <p:nvPr/>
        </p:nvSpPr>
        <p:spPr bwMode="auto">
          <a:xfrm>
            <a:off x="11479877" y="6400800"/>
            <a:ext cx="673238"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spcBef>
                <a:spcPct val="50000"/>
              </a:spcBef>
              <a:buFontTx/>
              <a:buNone/>
              <a:defRPr kumimoji="0" sz="1400" kern="1200">
                <a:solidFill>
                  <a:schemeClr val="tx1"/>
                </a:solidFill>
                <a:latin typeface="Times New Roman" pitchFamily="-8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2"/>
                </a:solidFill>
              </a:rPr>
              <a:t>9</a:t>
            </a:r>
            <a:endParaRPr lang="en-CA" dirty="0">
              <a:solidFill>
                <a:schemeClr val="bg2"/>
              </a:solidFill>
            </a:endParaRPr>
          </a:p>
        </p:txBody>
      </p:sp>
    </p:spTree>
    <p:extLst>
      <p:ext uri="{BB962C8B-B14F-4D97-AF65-F5344CB8AC3E}">
        <p14:creationId xmlns:p14="http://schemas.microsoft.com/office/powerpoint/2010/main" val="2172782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WW Theme">
  <a:themeElements>
    <a:clrScheme name="Negotiation 5">
      <a:dk1>
        <a:srgbClr val="000000"/>
      </a:dk1>
      <a:lt1>
        <a:srgbClr val="FFFFFF"/>
      </a:lt1>
      <a:dk2>
        <a:srgbClr val="006600"/>
      </a:dk2>
      <a:lt2>
        <a:srgbClr val="E8E440"/>
      </a:lt2>
      <a:accent1>
        <a:srgbClr val="009999"/>
      </a:accent1>
      <a:accent2>
        <a:srgbClr val="FF9933"/>
      </a:accent2>
      <a:accent3>
        <a:srgbClr val="AAB8AA"/>
      </a:accent3>
      <a:accent4>
        <a:srgbClr val="DADADA"/>
      </a:accent4>
      <a:accent5>
        <a:srgbClr val="AACACA"/>
      </a:accent5>
      <a:accent6>
        <a:srgbClr val="E78A2D"/>
      </a:accent6>
      <a:hlink>
        <a:srgbClr val="FFFFFF"/>
      </a:hlink>
      <a:folHlink>
        <a:srgbClr val="CBCBCB"/>
      </a:folHlink>
    </a:clrScheme>
    <a:fontScheme name="Negoti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80" charset="2"/>
          <a:buChar char="ð"/>
          <a:tabLst/>
          <a:defRPr kumimoji="1" lang="en-US" sz="2800" b="0" i="0" u="none" strike="noStrike" cap="none" normalizeH="0" baseline="0" smtClean="0">
            <a:ln>
              <a:noFill/>
            </a:ln>
            <a:solidFill>
              <a:schemeClr val="bg2"/>
            </a:solidFill>
            <a:effectLst/>
            <a:latin typeface="Times New Roman" pitchFamily="-80"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80" charset="2"/>
          <a:buChar char="ð"/>
          <a:tabLst/>
          <a:defRPr kumimoji="1" lang="en-US" sz="2800" b="0" i="0" u="none" strike="noStrike" cap="none" normalizeH="0" baseline="0" smtClean="0">
            <a:ln>
              <a:noFill/>
            </a:ln>
            <a:solidFill>
              <a:schemeClr val="bg2"/>
            </a:solidFill>
            <a:effectLst/>
            <a:latin typeface="Times New Roman" pitchFamily="-80" charset="0"/>
          </a:defRPr>
        </a:defPPr>
      </a:lstStyle>
    </a:lnDef>
  </a:objectDefaults>
  <a:extraClrSchemeLst>
    <a:extraClrScheme>
      <a:clrScheme name="Negotiatio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Negoti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Negoti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Negotiation 4">
        <a:dk1>
          <a:srgbClr val="000000"/>
        </a:dk1>
        <a:lt1>
          <a:srgbClr val="FFFFFF"/>
        </a:lt1>
        <a:dk2>
          <a:srgbClr val="009900"/>
        </a:dk2>
        <a:lt2>
          <a:srgbClr val="CBCBCB"/>
        </a:lt2>
        <a:accent1>
          <a:srgbClr val="009999"/>
        </a:accent1>
        <a:accent2>
          <a:srgbClr val="FF9933"/>
        </a:accent2>
        <a:accent3>
          <a:srgbClr val="AACAAA"/>
        </a:accent3>
        <a:accent4>
          <a:srgbClr val="DADADA"/>
        </a:accent4>
        <a:accent5>
          <a:srgbClr val="AACACA"/>
        </a:accent5>
        <a:accent6>
          <a:srgbClr val="E78A2D"/>
        </a:accent6>
        <a:hlink>
          <a:srgbClr val="08AE30"/>
        </a:hlink>
        <a:folHlink>
          <a:srgbClr val="CBCBCB"/>
        </a:folHlink>
      </a:clrScheme>
      <a:clrMap bg1="dk2" tx1="lt1" bg2="dk1" tx2="lt2" accent1="accent1" accent2="accent2" accent3="accent3" accent4="accent4" accent5="accent5" accent6="accent6" hlink="hlink" folHlink="folHlink"/>
    </a:extraClrScheme>
    <a:extraClrScheme>
      <a:clrScheme name="Negotiation 5">
        <a:dk1>
          <a:srgbClr val="000000"/>
        </a:dk1>
        <a:lt1>
          <a:srgbClr val="FFFFFF"/>
        </a:lt1>
        <a:dk2>
          <a:srgbClr val="006600"/>
        </a:dk2>
        <a:lt2>
          <a:srgbClr val="E8E440"/>
        </a:lt2>
        <a:accent1>
          <a:srgbClr val="009999"/>
        </a:accent1>
        <a:accent2>
          <a:srgbClr val="FF9933"/>
        </a:accent2>
        <a:accent3>
          <a:srgbClr val="AAB8AA"/>
        </a:accent3>
        <a:accent4>
          <a:srgbClr val="DADADA"/>
        </a:accent4>
        <a:accent5>
          <a:srgbClr val="AACACA"/>
        </a:accent5>
        <a:accent6>
          <a:srgbClr val="E78A2D"/>
        </a:accent6>
        <a:hlink>
          <a:srgbClr val="FFFFFF"/>
        </a:hlink>
        <a:folHlink>
          <a:srgbClr val="CBCBCB"/>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WW Theme" id="{F7C4F47E-8A85-4D32-ABC7-23536AC2D3F8}" vid="{9F6015F9-9C04-4350-8271-196635D6189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gotiation">
  <a:themeElements>
    <a:clrScheme name="Negotiation 5">
      <a:dk1>
        <a:srgbClr val="000000"/>
      </a:dk1>
      <a:lt1>
        <a:srgbClr val="FFFFFF"/>
      </a:lt1>
      <a:dk2>
        <a:srgbClr val="006600"/>
      </a:dk2>
      <a:lt2>
        <a:srgbClr val="E8E440"/>
      </a:lt2>
      <a:accent1>
        <a:srgbClr val="009999"/>
      </a:accent1>
      <a:accent2>
        <a:srgbClr val="FF9933"/>
      </a:accent2>
      <a:accent3>
        <a:srgbClr val="AAB8AA"/>
      </a:accent3>
      <a:accent4>
        <a:srgbClr val="DADADA"/>
      </a:accent4>
      <a:accent5>
        <a:srgbClr val="AACACA"/>
      </a:accent5>
      <a:accent6>
        <a:srgbClr val="E78A2D"/>
      </a:accent6>
      <a:hlink>
        <a:srgbClr val="FFFFFF"/>
      </a:hlink>
      <a:folHlink>
        <a:srgbClr val="CBCBCB"/>
      </a:folHlink>
    </a:clrScheme>
    <a:fontScheme name="Negoti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80" charset="2"/>
          <a:buChar char="ð"/>
          <a:tabLst/>
          <a:defRPr kumimoji="1" lang="en-US" sz="2800" b="0" i="0" u="none" strike="noStrike" cap="none" normalizeH="0" baseline="0" smtClean="0">
            <a:ln>
              <a:noFill/>
            </a:ln>
            <a:solidFill>
              <a:schemeClr val="bg2"/>
            </a:solidFill>
            <a:effectLst/>
            <a:latin typeface="Times New Roman" pitchFamily="-80"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80" charset="2"/>
          <a:buChar char="ð"/>
          <a:tabLst/>
          <a:defRPr kumimoji="1" lang="en-US" sz="2800" b="0" i="0" u="none" strike="noStrike" cap="none" normalizeH="0" baseline="0" smtClean="0">
            <a:ln>
              <a:noFill/>
            </a:ln>
            <a:solidFill>
              <a:schemeClr val="bg2"/>
            </a:solidFill>
            <a:effectLst/>
            <a:latin typeface="Times New Roman" pitchFamily="-80" charset="0"/>
          </a:defRPr>
        </a:defPPr>
      </a:lstStyle>
    </a:lnDef>
  </a:objectDefaults>
  <a:extraClrSchemeLst>
    <a:extraClrScheme>
      <a:clrScheme name="Negotiatio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Negoti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Negoti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Negotiation 4">
        <a:dk1>
          <a:srgbClr val="000000"/>
        </a:dk1>
        <a:lt1>
          <a:srgbClr val="FFFFFF"/>
        </a:lt1>
        <a:dk2>
          <a:srgbClr val="009900"/>
        </a:dk2>
        <a:lt2>
          <a:srgbClr val="CBCBCB"/>
        </a:lt2>
        <a:accent1>
          <a:srgbClr val="009999"/>
        </a:accent1>
        <a:accent2>
          <a:srgbClr val="FF9933"/>
        </a:accent2>
        <a:accent3>
          <a:srgbClr val="AACAAA"/>
        </a:accent3>
        <a:accent4>
          <a:srgbClr val="DADADA"/>
        </a:accent4>
        <a:accent5>
          <a:srgbClr val="AACACA"/>
        </a:accent5>
        <a:accent6>
          <a:srgbClr val="E78A2D"/>
        </a:accent6>
        <a:hlink>
          <a:srgbClr val="08AE30"/>
        </a:hlink>
        <a:folHlink>
          <a:srgbClr val="CBCBCB"/>
        </a:folHlink>
      </a:clrScheme>
      <a:clrMap bg1="dk2" tx1="lt1" bg2="dk1" tx2="lt2" accent1="accent1" accent2="accent2" accent3="accent3" accent4="accent4" accent5="accent5" accent6="accent6" hlink="hlink" folHlink="folHlink"/>
    </a:extraClrScheme>
    <a:extraClrScheme>
      <a:clrScheme name="Negotiation 5">
        <a:dk1>
          <a:srgbClr val="000000"/>
        </a:dk1>
        <a:lt1>
          <a:srgbClr val="FFFFFF"/>
        </a:lt1>
        <a:dk2>
          <a:srgbClr val="006600"/>
        </a:dk2>
        <a:lt2>
          <a:srgbClr val="E8E440"/>
        </a:lt2>
        <a:accent1>
          <a:srgbClr val="009999"/>
        </a:accent1>
        <a:accent2>
          <a:srgbClr val="FF9933"/>
        </a:accent2>
        <a:accent3>
          <a:srgbClr val="AAB8AA"/>
        </a:accent3>
        <a:accent4>
          <a:srgbClr val="DADADA"/>
        </a:accent4>
        <a:accent5>
          <a:srgbClr val="AACACA"/>
        </a:accent5>
        <a:accent6>
          <a:srgbClr val="E78A2D"/>
        </a:accent6>
        <a:hlink>
          <a:srgbClr val="FFFFFF"/>
        </a:hlink>
        <a:folHlink>
          <a:srgbClr val="CBCBCB"/>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DWW Theme</Template>
  <TotalTime>0</TotalTime>
  <Words>1202</Words>
  <Application>Microsoft Office PowerPoint</Application>
  <PresentationFormat>Widescreen</PresentationFormat>
  <Paragraphs>219</Paragraphs>
  <Slides>23</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Calibri Light</vt:lpstr>
      <vt:lpstr>Courier New</vt:lpstr>
      <vt:lpstr>Times</vt:lpstr>
      <vt:lpstr>Times New Roman</vt:lpstr>
      <vt:lpstr>Wingdings</vt:lpstr>
      <vt:lpstr>DWW Theme</vt:lpstr>
      <vt:lpstr>Custom Design</vt:lpstr>
      <vt:lpstr>Negotiation</vt:lpstr>
      <vt:lpstr>INTERMEDIARY ACCOUNTABILITY IN THE DIGITAL AGE</vt:lpstr>
      <vt:lpstr>Agenda </vt:lpstr>
      <vt:lpstr>1. Introduction to Internet Intermediaries </vt:lpstr>
      <vt:lpstr>PowerPoint Presentation</vt:lpstr>
      <vt:lpstr>The Internet Economy</vt:lpstr>
      <vt:lpstr>Intermediary Accountability</vt:lpstr>
      <vt:lpstr>PowerPoint Presentation</vt:lpstr>
      <vt:lpstr>2.  Online Reputation</vt:lpstr>
      <vt:lpstr>Online Reputation cont’d</vt:lpstr>
      <vt:lpstr>Issues to Explore</vt:lpstr>
      <vt:lpstr>PowerPoint Presentation</vt:lpstr>
      <vt:lpstr>PowerPoint Presentation</vt:lpstr>
      <vt:lpstr>PowerPoint Presentation</vt:lpstr>
      <vt:lpstr>PowerPoint Presentation</vt:lpstr>
      <vt:lpstr>3.  Cambridge Analytica and Facebook</vt:lpstr>
      <vt:lpstr>Cambridge Analytica and Facebook cont’d</vt:lpstr>
      <vt:lpstr>Cambridge Analytica and Facebook Issues</vt:lpstr>
      <vt:lpstr>Cambridge Analytica and Facebook Issues cont’d</vt:lpstr>
      <vt:lpstr>4.  Competition Law</vt:lpstr>
      <vt:lpstr>Competition Issues</vt:lpstr>
      <vt:lpstr>Issues to explore in Big Data</vt:lpstr>
      <vt:lpstr>List of References</vt:lpstr>
      <vt:lpstr>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2017-01-30T12:14:07Z</dcterms:created>
  <dcterms:modified xsi:type="dcterms:W3CDTF">2018-10-25T18:17:26Z</dcterms:modified>
</cp:coreProperties>
</file>