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58"/>
  </p:notesMasterIdLst>
  <p:handoutMasterIdLst>
    <p:handoutMasterId r:id="rId59"/>
  </p:handoutMasterIdLst>
  <p:sldIdLst>
    <p:sldId id="256" r:id="rId3"/>
    <p:sldId id="271" r:id="rId4"/>
    <p:sldId id="286" r:id="rId5"/>
    <p:sldId id="272" r:id="rId6"/>
    <p:sldId id="275" r:id="rId7"/>
    <p:sldId id="276" r:id="rId8"/>
    <p:sldId id="277" r:id="rId9"/>
    <p:sldId id="280" r:id="rId10"/>
    <p:sldId id="281" r:id="rId11"/>
    <p:sldId id="282" r:id="rId12"/>
    <p:sldId id="283" r:id="rId13"/>
    <p:sldId id="284" r:id="rId14"/>
    <p:sldId id="285" r:id="rId15"/>
    <p:sldId id="278" r:id="rId16"/>
    <p:sldId id="279" r:id="rId17"/>
    <p:sldId id="331" r:id="rId18"/>
    <p:sldId id="332" r:id="rId19"/>
    <p:sldId id="333" r:id="rId20"/>
    <p:sldId id="334" r:id="rId21"/>
    <p:sldId id="290" r:id="rId22"/>
    <p:sldId id="291" r:id="rId23"/>
    <p:sldId id="292"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 id="305" r:id="rId37"/>
    <p:sldId id="306" r:id="rId38"/>
    <p:sldId id="307" r:id="rId39"/>
    <p:sldId id="308" r:id="rId40"/>
    <p:sldId id="309" r:id="rId41"/>
    <p:sldId id="310" r:id="rId42"/>
    <p:sldId id="311" r:id="rId43"/>
    <p:sldId id="312" r:id="rId44"/>
    <p:sldId id="313" r:id="rId45"/>
    <p:sldId id="314" r:id="rId46"/>
    <p:sldId id="315" r:id="rId47"/>
    <p:sldId id="316" r:id="rId48"/>
    <p:sldId id="317" r:id="rId49"/>
    <p:sldId id="319" r:id="rId50"/>
    <p:sldId id="320" r:id="rId51"/>
    <p:sldId id="321" r:id="rId52"/>
    <p:sldId id="322" r:id="rId53"/>
    <p:sldId id="323" r:id="rId54"/>
    <p:sldId id="335" r:id="rId55"/>
    <p:sldId id="328" r:id="rId56"/>
    <p:sldId id="329" r:id="rId57"/>
  </p:sldIdLst>
  <p:sldSz cx="9144000" cy="6858000" type="letter"/>
  <p:notesSz cx="68580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EA9A5259-62BC-4347-9D7B-BE2B54095033}">
          <p14:sldIdLst>
            <p14:sldId id="256"/>
            <p14:sldId id="271"/>
            <p14:sldId id="286"/>
            <p14:sldId id="272"/>
            <p14:sldId id="275"/>
            <p14:sldId id="276"/>
            <p14:sldId id="277"/>
            <p14:sldId id="280"/>
            <p14:sldId id="281"/>
            <p14:sldId id="282"/>
            <p14:sldId id="283"/>
            <p14:sldId id="284"/>
            <p14:sldId id="285"/>
            <p14:sldId id="278"/>
            <p14:sldId id="279"/>
          </p14:sldIdLst>
        </p14:section>
        <p14:section name="Section 5" id="{1F623D37-A128-47E0-B386-A5A3332157EA}">
          <p14:sldIdLst>
            <p14:sldId id="331"/>
            <p14:sldId id="332"/>
            <p14:sldId id="333"/>
            <p14:sldId id="334"/>
          </p14:sldIdLst>
        </p14:section>
        <p14:section name="Section 6" id="{32EF6CE5-1A33-44D3-9163-E506E94BDF56}">
          <p14:sldIdLst>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Lst>
        </p14:section>
        <p14:section name="Section 7" id="{3C4DEA81-4764-437F-9E35-5CBB1DCCEBE3}">
          <p14:sldIdLst>
            <p14:sldId id="319"/>
            <p14:sldId id="320"/>
            <p14:sldId id="321"/>
            <p14:sldId id="322"/>
            <p14:sldId id="323"/>
            <p14:sldId id="335"/>
            <p14:sldId id="328"/>
            <p14:sldId id="32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85A"/>
    <a:srgbClr val="00C8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438" autoAdjust="0"/>
    <p:restoredTop sz="85588" autoAdjust="0"/>
  </p:normalViewPr>
  <p:slideViewPr>
    <p:cSldViewPr>
      <p:cViewPr varScale="1">
        <p:scale>
          <a:sx n="94" d="100"/>
          <a:sy n="94" d="100"/>
        </p:scale>
        <p:origin x="102"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3" d="100"/>
          <a:sy n="53" d="100"/>
        </p:scale>
        <p:origin x="2168" y="2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298D9E06-EA97-498C-9462-3281E745290E}" type="datetimeFigureOut">
              <a:rPr lang="en-CA" smtClean="0"/>
              <a:t>21/10/2016</a:t>
            </a:fld>
            <a:endParaRPr lang="en-CA"/>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r>
              <a:rPr lang="en-CA" smtClean="0"/>
              <a:t>1</a:t>
            </a:r>
            <a:endParaRPr lang="en-CA"/>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633E9A02-FA42-4EC9-B2A0-A1A5D8522D23}" type="slidenum">
              <a:rPr lang="en-CA" smtClean="0"/>
              <a:t>‹#›</a:t>
            </a:fld>
            <a:endParaRPr lang="en-CA"/>
          </a:p>
        </p:txBody>
      </p:sp>
    </p:spTree>
    <p:extLst>
      <p:ext uri="{BB962C8B-B14F-4D97-AF65-F5344CB8AC3E}">
        <p14:creationId xmlns:p14="http://schemas.microsoft.com/office/powerpoint/2010/main" val="203942148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73696A8F-C4B6-4E42-AEEA-75508FC31B46}" type="datetimeFigureOut">
              <a:rPr lang="en-CA" smtClean="0"/>
              <a:t>21/10/2016</a:t>
            </a:fld>
            <a:endParaRPr lang="en-CA"/>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r>
              <a:rPr lang="en-CA" smtClean="0"/>
              <a:t>1</a:t>
            </a:r>
            <a:endParaRPr lang="en-CA"/>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9BE4C733-98F2-4244-8C2A-0C98927B9F8E}" type="slidenum">
              <a:rPr lang="en-CA" smtClean="0"/>
              <a:t>‹#›</a:t>
            </a:fld>
            <a:endParaRPr lang="en-CA"/>
          </a:p>
        </p:txBody>
      </p:sp>
    </p:spTree>
    <p:extLst>
      <p:ext uri="{BB962C8B-B14F-4D97-AF65-F5344CB8AC3E}">
        <p14:creationId xmlns:p14="http://schemas.microsoft.com/office/powerpoint/2010/main" val="303246705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1</a:t>
            </a:fld>
            <a:endParaRPr lang="en-CA"/>
          </a:p>
        </p:txBody>
      </p:sp>
    </p:spTree>
    <p:extLst>
      <p:ext uri="{BB962C8B-B14F-4D97-AF65-F5344CB8AC3E}">
        <p14:creationId xmlns:p14="http://schemas.microsoft.com/office/powerpoint/2010/main" val="1678259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10</a:t>
            </a:fld>
            <a:endParaRPr lang="en-CA"/>
          </a:p>
        </p:txBody>
      </p:sp>
    </p:spTree>
    <p:extLst>
      <p:ext uri="{BB962C8B-B14F-4D97-AF65-F5344CB8AC3E}">
        <p14:creationId xmlns:p14="http://schemas.microsoft.com/office/powerpoint/2010/main" val="1820530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11</a:t>
            </a:fld>
            <a:endParaRPr lang="en-CA"/>
          </a:p>
        </p:txBody>
      </p:sp>
    </p:spTree>
    <p:extLst>
      <p:ext uri="{BB962C8B-B14F-4D97-AF65-F5344CB8AC3E}">
        <p14:creationId xmlns:p14="http://schemas.microsoft.com/office/powerpoint/2010/main" val="2579191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12</a:t>
            </a:fld>
            <a:endParaRPr lang="en-CA"/>
          </a:p>
        </p:txBody>
      </p:sp>
    </p:spTree>
    <p:extLst>
      <p:ext uri="{BB962C8B-B14F-4D97-AF65-F5344CB8AC3E}">
        <p14:creationId xmlns:p14="http://schemas.microsoft.com/office/powerpoint/2010/main" val="657218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13</a:t>
            </a:fld>
            <a:endParaRPr lang="en-CA"/>
          </a:p>
        </p:txBody>
      </p:sp>
    </p:spTree>
    <p:extLst>
      <p:ext uri="{BB962C8B-B14F-4D97-AF65-F5344CB8AC3E}">
        <p14:creationId xmlns:p14="http://schemas.microsoft.com/office/powerpoint/2010/main" val="3243317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14</a:t>
            </a:fld>
            <a:endParaRPr lang="en-CA"/>
          </a:p>
        </p:txBody>
      </p:sp>
    </p:spTree>
    <p:extLst>
      <p:ext uri="{BB962C8B-B14F-4D97-AF65-F5344CB8AC3E}">
        <p14:creationId xmlns:p14="http://schemas.microsoft.com/office/powerpoint/2010/main" val="58260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15</a:t>
            </a:fld>
            <a:endParaRPr lang="en-CA"/>
          </a:p>
        </p:txBody>
      </p:sp>
    </p:spTree>
    <p:extLst>
      <p:ext uri="{BB962C8B-B14F-4D97-AF65-F5344CB8AC3E}">
        <p14:creationId xmlns:p14="http://schemas.microsoft.com/office/powerpoint/2010/main" val="25649208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CE4E33-CDBF-4543-8CE6-4BBBE967F89C}" type="slidenum">
              <a:rPr lang="en-US" smtClean="0"/>
              <a:t>20</a:t>
            </a:fld>
            <a:endParaRPr lang="en-US"/>
          </a:p>
        </p:txBody>
      </p:sp>
    </p:spTree>
    <p:extLst>
      <p:ext uri="{BB962C8B-B14F-4D97-AF65-F5344CB8AC3E}">
        <p14:creationId xmlns:p14="http://schemas.microsoft.com/office/powerpoint/2010/main" val="38809433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54</a:t>
            </a:fld>
            <a:endParaRPr lang="en-CA"/>
          </a:p>
        </p:txBody>
      </p:sp>
    </p:spTree>
    <p:extLst>
      <p:ext uri="{BB962C8B-B14F-4D97-AF65-F5344CB8AC3E}">
        <p14:creationId xmlns:p14="http://schemas.microsoft.com/office/powerpoint/2010/main" val="2982535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55</a:t>
            </a:fld>
            <a:endParaRPr lang="en-CA"/>
          </a:p>
        </p:txBody>
      </p:sp>
    </p:spTree>
    <p:extLst>
      <p:ext uri="{BB962C8B-B14F-4D97-AF65-F5344CB8AC3E}">
        <p14:creationId xmlns:p14="http://schemas.microsoft.com/office/powerpoint/2010/main" val="151911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2</a:t>
            </a:fld>
            <a:endParaRPr lang="en-CA"/>
          </a:p>
        </p:txBody>
      </p:sp>
    </p:spTree>
    <p:extLst>
      <p:ext uri="{BB962C8B-B14F-4D97-AF65-F5344CB8AC3E}">
        <p14:creationId xmlns:p14="http://schemas.microsoft.com/office/powerpoint/2010/main" val="2330535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3</a:t>
            </a:fld>
            <a:endParaRPr lang="en-CA"/>
          </a:p>
        </p:txBody>
      </p:sp>
    </p:spTree>
    <p:extLst>
      <p:ext uri="{BB962C8B-B14F-4D97-AF65-F5344CB8AC3E}">
        <p14:creationId xmlns:p14="http://schemas.microsoft.com/office/powerpoint/2010/main" val="155488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4</a:t>
            </a:fld>
            <a:endParaRPr lang="en-CA"/>
          </a:p>
        </p:txBody>
      </p:sp>
    </p:spTree>
    <p:extLst>
      <p:ext uri="{BB962C8B-B14F-4D97-AF65-F5344CB8AC3E}">
        <p14:creationId xmlns:p14="http://schemas.microsoft.com/office/powerpoint/2010/main" val="40583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5</a:t>
            </a:fld>
            <a:endParaRPr lang="en-CA"/>
          </a:p>
        </p:txBody>
      </p:sp>
    </p:spTree>
    <p:extLst>
      <p:ext uri="{BB962C8B-B14F-4D97-AF65-F5344CB8AC3E}">
        <p14:creationId xmlns:p14="http://schemas.microsoft.com/office/powerpoint/2010/main" val="3097783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6</a:t>
            </a:fld>
            <a:endParaRPr lang="en-CA"/>
          </a:p>
        </p:txBody>
      </p:sp>
    </p:spTree>
    <p:extLst>
      <p:ext uri="{BB962C8B-B14F-4D97-AF65-F5344CB8AC3E}">
        <p14:creationId xmlns:p14="http://schemas.microsoft.com/office/powerpoint/2010/main" val="1032209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7</a:t>
            </a:fld>
            <a:endParaRPr lang="en-CA"/>
          </a:p>
        </p:txBody>
      </p:sp>
    </p:spTree>
    <p:extLst>
      <p:ext uri="{BB962C8B-B14F-4D97-AF65-F5344CB8AC3E}">
        <p14:creationId xmlns:p14="http://schemas.microsoft.com/office/powerpoint/2010/main" val="3805350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8</a:t>
            </a:fld>
            <a:endParaRPr lang="en-CA"/>
          </a:p>
        </p:txBody>
      </p:sp>
    </p:spTree>
    <p:extLst>
      <p:ext uri="{BB962C8B-B14F-4D97-AF65-F5344CB8AC3E}">
        <p14:creationId xmlns:p14="http://schemas.microsoft.com/office/powerpoint/2010/main" val="33085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Footer Placeholder 3"/>
          <p:cNvSpPr>
            <a:spLocks noGrp="1"/>
          </p:cNvSpPr>
          <p:nvPr>
            <p:ph type="ftr" sz="quarter" idx="10"/>
          </p:nvPr>
        </p:nvSpPr>
        <p:spPr/>
        <p:txBody>
          <a:bodyPr/>
          <a:lstStyle/>
          <a:p>
            <a:r>
              <a:rPr lang="en-CA" smtClean="0"/>
              <a:t>1</a:t>
            </a:r>
            <a:endParaRPr lang="en-CA"/>
          </a:p>
        </p:txBody>
      </p:sp>
      <p:sp>
        <p:nvSpPr>
          <p:cNvPr id="5" name="Slide Number Placeholder 4"/>
          <p:cNvSpPr>
            <a:spLocks noGrp="1"/>
          </p:cNvSpPr>
          <p:nvPr>
            <p:ph type="sldNum" sz="quarter" idx="11"/>
          </p:nvPr>
        </p:nvSpPr>
        <p:spPr/>
        <p:txBody>
          <a:bodyPr/>
          <a:lstStyle/>
          <a:p>
            <a:fld id="{9BE4C733-98F2-4244-8C2A-0C98927B9F8E}" type="slidenum">
              <a:rPr lang="en-CA" smtClean="0"/>
              <a:t>9</a:t>
            </a:fld>
            <a:endParaRPr lang="en-CA"/>
          </a:p>
        </p:txBody>
      </p:sp>
    </p:spTree>
    <p:extLst>
      <p:ext uri="{BB962C8B-B14F-4D97-AF65-F5344CB8AC3E}">
        <p14:creationId xmlns:p14="http://schemas.microsoft.com/office/powerpoint/2010/main" val="14159904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Rectangle 10"/>
          <p:cNvSpPr>
            <a:spLocks noChangeArrowheads="1"/>
          </p:cNvSpPr>
          <p:nvPr/>
        </p:nvSpPr>
        <p:spPr bwMode="auto">
          <a:xfrm>
            <a:off x="5105400" y="6172200"/>
            <a:ext cx="403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defRPr/>
            </a:pPr>
            <a:endParaRPr lang="en-CA" altLang="en-US" sz="2000" smtClean="0">
              <a:latin typeface="Times New Roman" panose="02020603050405020304" pitchFamily="18" charset="0"/>
            </a:endParaRPr>
          </a:p>
        </p:txBody>
      </p:sp>
      <p:sp>
        <p:nvSpPr>
          <p:cNvPr id="4" name="Text Box 4"/>
          <p:cNvSpPr txBox="1">
            <a:spLocks noChangeArrowheads="1"/>
          </p:cNvSpPr>
          <p:nvPr/>
        </p:nvSpPr>
        <p:spPr bwMode="auto">
          <a:xfrm>
            <a:off x="304800" y="2286000"/>
            <a:ext cx="868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endParaRPr lang="en-CA" altLang="en-US" smtClean="0"/>
          </a:p>
        </p:txBody>
      </p:sp>
      <p:sp>
        <p:nvSpPr>
          <p:cNvPr id="5" name="Rectangle 5"/>
          <p:cNvSpPr>
            <a:spLocks noChangeArrowheads="1"/>
          </p:cNvSpPr>
          <p:nvPr/>
        </p:nvSpPr>
        <p:spPr bwMode="auto">
          <a:xfrm>
            <a:off x="304800" y="38100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CA" altLang="en-US" sz="1400" smtClean="0">
              <a:latin typeface="Times" panose="02020603050405020304" pitchFamily="18" charset="0"/>
            </a:endParaRPr>
          </a:p>
        </p:txBody>
      </p:sp>
      <p:pic>
        <p:nvPicPr>
          <p:cNvPr id="6" name="Picture 12" descr="dww_p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88" y="2914650"/>
            <a:ext cx="9199563"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dw_2"/>
          <p:cNvPicPr>
            <a:picLocks noChangeAspect="1" noChangeArrowheads="1"/>
          </p:cNvPicPr>
          <p:nvPr/>
        </p:nvPicPr>
        <p:blipFill>
          <a:blip r:embed="rId3">
            <a:lum bright="12000" contrast="6000"/>
            <a:extLst>
              <a:ext uri="{28A0092B-C50C-407E-A947-70E740481C1C}">
                <a14:useLocalDpi xmlns:a14="http://schemas.microsoft.com/office/drawing/2010/main" val="0"/>
              </a:ext>
            </a:extLst>
          </a:blip>
          <a:srcRect/>
          <a:stretch>
            <a:fillRect/>
          </a:stretch>
        </p:blipFill>
        <p:spPr bwMode="auto">
          <a:xfrm>
            <a:off x="7186613" y="5964238"/>
            <a:ext cx="173831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5" descr="CityLogoBLK"/>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763" y="3175"/>
            <a:ext cx="12192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 name="Rectangle 7"/>
          <p:cNvSpPr>
            <a:spLocks noGrp="1" noChangeArrowheads="1"/>
          </p:cNvSpPr>
          <p:nvPr>
            <p:ph type="ctrTitle"/>
          </p:nvPr>
        </p:nvSpPr>
        <p:spPr>
          <a:xfrm>
            <a:off x="250825" y="1196975"/>
            <a:ext cx="7772400" cy="1470025"/>
          </a:xfrm>
        </p:spPr>
        <p:txBody>
          <a:bodyPr lIns="91440" tIns="45720" rIns="91440" bIns="45720"/>
          <a:lstStyle>
            <a:lvl1pPr algn="l">
              <a:defRPr sz="2400"/>
            </a:lvl1pPr>
          </a:lstStyle>
          <a:p>
            <a:r>
              <a:rPr lang="en-US" smtClean="0"/>
              <a:t>Click to edit Master title style</a:t>
            </a:r>
            <a:endParaRPr lang="en-CA"/>
          </a:p>
        </p:txBody>
      </p:sp>
    </p:spTree>
    <p:extLst>
      <p:ext uri="{BB962C8B-B14F-4D97-AF65-F5344CB8AC3E}">
        <p14:creationId xmlns:p14="http://schemas.microsoft.com/office/powerpoint/2010/main" val="2719796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FBE36BF7-CC12-4993-BA97-E031A7A96AF1}" type="slidenum">
              <a:rPr lang="en-US" altLang="en-US"/>
              <a:pPr>
                <a:defRPr/>
              </a:pPr>
              <a:t>‹#›</a:t>
            </a:fld>
            <a:endParaRPr lang="en-US" altLang="en-US"/>
          </a:p>
        </p:txBody>
      </p:sp>
    </p:spTree>
    <p:extLst>
      <p:ext uri="{BB962C8B-B14F-4D97-AF65-F5344CB8AC3E}">
        <p14:creationId xmlns:p14="http://schemas.microsoft.com/office/powerpoint/2010/main" val="419085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3" y="609600"/>
            <a:ext cx="1943100" cy="54864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9CB5C9D9-AD9B-4F5A-B98C-AD1DFA6B9807}" type="slidenum">
              <a:rPr lang="en-US" altLang="en-US"/>
              <a:pPr>
                <a:defRPr/>
              </a:pPr>
              <a:t>‹#›</a:t>
            </a:fld>
            <a:endParaRPr lang="en-US" altLang="en-US"/>
          </a:p>
        </p:txBody>
      </p:sp>
    </p:spTree>
    <p:extLst>
      <p:ext uri="{BB962C8B-B14F-4D97-AF65-F5344CB8AC3E}">
        <p14:creationId xmlns:p14="http://schemas.microsoft.com/office/powerpoint/2010/main" val="190147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CA" dirty="0"/>
          </a:p>
        </p:txBody>
      </p:sp>
      <p:sp>
        <p:nvSpPr>
          <p:cNvPr id="4" name="Date Placeholder 3"/>
          <p:cNvSpPr>
            <a:spLocks noGrp="1"/>
          </p:cNvSpPr>
          <p:nvPr>
            <p:ph type="dt" sz="half" idx="10"/>
          </p:nvPr>
        </p:nvSpPr>
        <p:spPr>
          <a:xfrm>
            <a:off x="1219200" y="5540348"/>
            <a:ext cx="1905000" cy="457200"/>
          </a:xfrm>
        </p:spPr>
        <p:txBody>
          <a:bodyPr/>
          <a:lstStyle>
            <a:lvl1pPr>
              <a:defRPr/>
            </a:lvl1pPr>
          </a:lstStyle>
          <a:p>
            <a:pPr>
              <a:defRPr/>
            </a:pPr>
            <a:endParaRPr lang="en-US" altLang="en-US" dirty="0"/>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eaLnBrk="1" hangingPunct="1">
              <a:defRPr/>
            </a:lvl1pPr>
          </a:lstStyle>
          <a:p>
            <a:pPr>
              <a:defRPr/>
            </a:pPr>
            <a:r>
              <a:rPr lang="en-US" altLang="en-US" smtClean="0"/>
              <a:t>1</a:t>
            </a:r>
            <a:endParaRPr lang="en-US" altLang="en-US"/>
          </a:p>
        </p:txBody>
      </p:sp>
      <p:sp>
        <p:nvSpPr>
          <p:cNvPr id="6" name="Slide Number Placeholder 5"/>
          <p:cNvSpPr>
            <a:spLocks noGrp="1"/>
          </p:cNvSpPr>
          <p:nvPr>
            <p:ph type="sldNum" sz="quarter" idx="12"/>
          </p:nvPr>
        </p:nvSpPr>
        <p:spPr>
          <a:xfrm>
            <a:off x="3900488" y="6249904"/>
            <a:ext cx="1905000" cy="457200"/>
          </a:xfrm>
          <a:prstGeom prst="rect">
            <a:avLst/>
          </a:prstGeom>
        </p:spPr>
        <p:txBody>
          <a:bodyPr/>
          <a:lstStyle>
            <a:lvl1pPr>
              <a:defRPr/>
            </a:lvl1pPr>
          </a:lstStyle>
          <a:p>
            <a:pPr>
              <a:defRPr/>
            </a:pPr>
            <a:fld id="{9F9131A9-63E9-47C5-9F51-DD250D1C929D}" type="slidenum">
              <a:rPr lang="en-US" altLang="en-US"/>
              <a:pPr>
                <a:defRPr/>
              </a:pPr>
              <a:t>‹#›</a:t>
            </a:fld>
            <a:endParaRPr lang="en-US" altLang="en-US"/>
          </a:p>
        </p:txBody>
      </p:sp>
    </p:spTree>
    <p:extLst>
      <p:ext uri="{BB962C8B-B14F-4D97-AF65-F5344CB8AC3E}">
        <p14:creationId xmlns:p14="http://schemas.microsoft.com/office/powerpoint/2010/main" val="26544477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6" name="Slide Number Placeholder 5"/>
          <p:cNvSpPr>
            <a:spLocks noGrp="1"/>
          </p:cNvSpPr>
          <p:nvPr>
            <p:ph type="sldNum" sz="quarter" idx="12"/>
          </p:nvPr>
        </p:nvSpPr>
        <p:spPr/>
        <p:txBody>
          <a:bodyPr/>
          <a:lstStyle>
            <a:lvl1pPr>
              <a:defRPr/>
            </a:lvl1pPr>
          </a:lstStyle>
          <a:p>
            <a:pPr>
              <a:defRPr/>
            </a:pPr>
            <a:fld id="{94B87D3D-8ABD-4A20-8C5A-C4761396B767}" type="slidenum">
              <a:rPr lang="en-CA"/>
              <a:pPr>
                <a:defRPr/>
              </a:pPr>
              <a:t>‹#›</a:t>
            </a:fld>
            <a:endParaRPr lang="en-CA"/>
          </a:p>
        </p:txBody>
      </p:sp>
    </p:spTree>
    <p:extLst>
      <p:ext uri="{BB962C8B-B14F-4D97-AF65-F5344CB8AC3E}">
        <p14:creationId xmlns:p14="http://schemas.microsoft.com/office/powerpoint/2010/main" val="2379939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6" name="Slide Number Placeholder 5"/>
          <p:cNvSpPr>
            <a:spLocks noGrp="1"/>
          </p:cNvSpPr>
          <p:nvPr>
            <p:ph type="sldNum" sz="quarter" idx="12"/>
          </p:nvPr>
        </p:nvSpPr>
        <p:spPr/>
        <p:txBody>
          <a:bodyPr/>
          <a:lstStyle>
            <a:lvl1pPr>
              <a:defRPr/>
            </a:lvl1pPr>
          </a:lstStyle>
          <a:p>
            <a:pPr>
              <a:defRPr/>
            </a:pPr>
            <a:fld id="{98E2835C-F3EC-47C8-8A03-EEFC03E1FD72}" type="slidenum">
              <a:rPr lang="en-CA"/>
              <a:pPr>
                <a:defRPr/>
              </a:pPr>
              <a:t>‹#›</a:t>
            </a:fld>
            <a:endParaRPr lang="en-CA"/>
          </a:p>
        </p:txBody>
      </p:sp>
    </p:spTree>
    <p:extLst>
      <p:ext uri="{BB962C8B-B14F-4D97-AF65-F5344CB8AC3E}">
        <p14:creationId xmlns:p14="http://schemas.microsoft.com/office/powerpoint/2010/main" val="3702586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6" name="Slide Number Placeholder 5"/>
          <p:cNvSpPr>
            <a:spLocks noGrp="1"/>
          </p:cNvSpPr>
          <p:nvPr>
            <p:ph type="sldNum" sz="quarter" idx="12"/>
          </p:nvPr>
        </p:nvSpPr>
        <p:spPr/>
        <p:txBody>
          <a:bodyPr/>
          <a:lstStyle>
            <a:lvl1pPr>
              <a:defRPr/>
            </a:lvl1pPr>
          </a:lstStyle>
          <a:p>
            <a:pPr>
              <a:defRPr/>
            </a:pPr>
            <a:fld id="{4F10264A-DCBB-4F12-B938-E950D4358B47}" type="slidenum">
              <a:rPr lang="en-CA"/>
              <a:pPr>
                <a:defRPr/>
              </a:pPr>
              <a:t>‹#›</a:t>
            </a:fld>
            <a:endParaRPr lang="en-CA"/>
          </a:p>
        </p:txBody>
      </p:sp>
    </p:spTree>
    <p:extLst>
      <p:ext uri="{BB962C8B-B14F-4D97-AF65-F5344CB8AC3E}">
        <p14:creationId xmlns:p14="http://schemas.microsoft.com/office/powerpoint/2010/main" val="3991773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endParaRPr lang="en-CA"/>
          </a:p>
        </p:txBody>
      </p:sp>
      <p:sp>
        <p:nvSpPr>
          <p:cNvPr id="6"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7" name="Slide Number Placeholder 5"/>
          <p:cNvSpPr>
            <a:spLocks noGrp="1"/>
          </p:cNvSpPr>
          <p:nvPr>
            <p:ph type="sldNum" sz="quarter" idx="12"/>
          </p:nvPr>
        </p:nvSpPr>
        <p:spPr/>
        <p:txBody>
          <a:bodyPr/>
          <a:lstStyle>
            <a:lvl1pPr>
              <a:defRPr/>
            </a:lvl1pPr>
          </a:lstStyle>
          <a:p>
            <a:pPr>
              <a:defRPr/>
            </a:pPr>
            <a:fld id="{2DEA1FA0-F146-41D9-88D6-955396865537}" type="slidenum">
              <a:rPr lang="en-CA"/>
              <a:pPr>
                <a:defRPr/>
              </a:pPr>
              <a:t>‹#›</a:t>
            </a:fld>
            <a:endParaRPr lang="en-CA"/>
          </a:p>
        </p:txBody>
      </p:sp>
    </p:spTree>
    <p:extLst>
      <p:ext uri="{BB962C8B-B14F-4D97-AF65-F5344CB8AC3E}">
        <p14:creationId xmlns:p14="http://schemas.microsoft.com/office/powerpoint/2010/main" val="1048956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endParaRPr lang="en-CA"/>
          </a:p>
        </p:txBody>
      </p:sp>
      <p:sp>
        <p:nvSpPr>
          <p:cNvPr id="8"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9" name="Slide Number Placeholder 5"/>
          <p:cNvSpPr>
            <a:spLocks noGrp="1"/>
          </p:cNvSpPr>
          <p:nvPr>
            <p:ph type="sldNum" sz="quarter" idx="12"/>
          </p:nvPr>
        </p:nvSpPr>
        <p:spPr/>
        <p:txBody>
          <a:bodyPr/>
          <a:lstStyle>
            <a:lvl1pPr>
              <a:defRPr/>
            </a:lvl1pPr>
          </a:lstStyle>
          <a:p>
            <a:pPr>
              <a:defRPr/>
            </a:pPr>
            <a:fld id="{9E4A4D78-16B1-4DFC-8703-25B993D6D6C8}" type="slidenum">
              <a:rPr lang="en-CA"/>
              <a:pPr>
                <a:defRPr/>
              </a:pPr>
              <a:t>‹#›</a:t>
            </a:fld>
            <a:endParaRPr lang="en-CA"/>
          </a:p>
        </p:txBody>
      </p:sp>
    </p:spTree>
    <p:extLst>
      <p:ext uri="{BB962C8B-B14F-4D97-AF65-F5344CB8AC3E}">
        <p14:creationId xmlns:p14="http://schemas.microsoft.com/office/powerpoint/2010/main" val="25034668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endParaRPr lang="en-CA"/>
          </a:p>
        </p:txBody>
      </p:sp>
      <p:sp>
        <p:nvSpPr>
          <p:cNvPr id="4" name="Footer Placeholder 4"/>
          <p:cNvSpPr>
            <a:spLocks noGrp="1"/>
          </p:cNvSpPr>
          <p:nvPr>
            <p:ph type="ftr" sz="quarter" idx="11"/>
          </p:nvPr>
        </p:nvSpPr>
        <p:spPr>
          <a:xfrm>
            <a:off x="4283968" y="6356350"/>
            <a:ext cx="717800" cy="365125"/>
          </a:xfrm>
        </p:spPr>
        <p:txBody>
          <a:bodyPr/>
          <a:lstStyle>
            <a:lvl1pPr>
              <a:defRPr/>
            </a:lvl1pPr>
          </a:lstStyle>
          <a:p>
            <a:pPr>
              <a:defRPr/>
            </a:pPr>
            <a:r>
              <a:rPr lang="en-CA" dirty="0" smtClean="0"/>
              <a:t>1</a:t>
            </a:r>
            <a:endParaRPr lang="en-CA" dirty="0"/>
          </a:p>
        </p:txBody>
      </p:sp>
      <p:sp>
        <p:nvSpPr>
          <p:cNvPr id="5" name="Slide Number Placeholder 5"/>
          <p:cNvSpPr>
            <a:spLocks noGrp="1"/>
          </p:cNvSpPr>
          <p:nvPr>
            <p:ph type="sldNum" sz="quarter" idx="12"/>
          </p:nvPr>
        </p:nvSpPr>
        <p:spPr/>
        <p:txBody>
          <a:bodyPr/>
          <a:lstStyle>
            <a:lvl1pPr>
              <a:defRPr/>
            </a:lvl1pPr>
          </a:lstStyle>
          <a:p>
            <a:pPr>
              <a:defRPr/>
            </a:pPr>
            <a:fld id="{194826A4-67C2-446F-918A-F02A7D33BC71}" type="slidenum">
              <a:rPr lang="en-CA"/>
              <a:pPr>
                <a:defRPr/>
              </a:pPr>
              <a:t>‹#›</a:t>
            </a:fld>
            <a:endParaRPr lang="en-CA" dirty="0"/>
          </a:p>
        </p:txBody>
      </p:sp>
    </p:spTree>
    <p:extLst>
      <p:ext uri="{BB962C8B-B14F-4D97-AF65-F5344CB8AC3E}">
        <p14:creationId xmlns:p14="http://schemas.microsoft.com/office/powerpoint/2010/main" val="1982003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CA"/>
          </a:p>
        </p:txBody>
      </p:sp>
      <p:sp>
        <p:nvSpPr>
          <p:cNvPr id="3"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4" name="Slide Number Placeholder 5"/>
          <p:cNvSpPr>
            <a:spLocks noGrp="1"/>
          </p:cNvSpPr>
          <p:nvPr>
            <p:ph type="sldNum" sz="quarter" idx="12"/>
          </p:nvPr>
        </p:nvSpPr>
        <p:spPr/>
        <p:txBody>
          <a:bodyPr/>
          <a:lstStyle>
            <a:lvl1pPr>
              <a:defRPr/>
            </a:lvl1pPr>
          </a:lstStyle>
          <a:p>
            <a:pPr>
              <a:defRPr/>
            </a:pPr>
            <a:fld id="{731E5F45-9E92-4296-ADEF-D47599E6318D}" type="slidenum">
              <a:rPr lang="en-CA"/>
              <a:pPr>
                <a:defRPr/>
              </a:pPr>
              <a:t>‹#›</a:t>
            </a:fld>
            <a:endParaRPr lang="en-CA"/>
          </a:p>
        </p:txBody>
      </p:sp>
    </p:spTree>
    <p:extLst>
      <p:ext uri="{BB962C8B-B14F-4D97-AF65-F5344CB8AC3E}">
        <p14:creationId xmlns:p14="http://schemas.microsoft.com/office/powerpoint/2010/main" val="3623215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2A64C5E9-B2C5-4F88-9C89-07DA13ECA366}" type="slidenum">
              <a:rPr lang="en-US" altLang="en-US"/>
              <a:pPr>
                <a:defRPr/>
              </a:pPr>
              <a:t>‹#›</a:t>
            </a:fld>
            <a:endParaRPr lang="en-US" altLang="en-US"/>
          </a:p>
        </p:txBody>
      </p:sp>
    </p:spTree>
    <p:extLst>
      <p:ext uri="{BB962C8B-B14F-4D97-AF65-F5344CB8AC3E}">
        <p14:creationId xmlns:p14="http://schemas.microsoft.com/office/powerpoint/2010/main" val="24810803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CA"/>
          </a:p>
        </p:txBody>
      </p:sp>
      <p:sp>
        <p:nvSpPr>
          <p:cNvPr id="6"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7" name="Slide Number Placeholder 5"/>
          <p:cNvSpPr>
            <a:spLocks noGrp="1"/>
          </p:cNvSpPr>
          <p:nvPr>
            <p:ph type="sldNum" sz="quarter" idx="12"/>
          </p:nvPr>
        </p:nvSpPr>
        <p:spPr/>
        <p:txBody>
          <a:bodyPr/>
          <a:lstStyle>
            <a:lvl1pPr>
              <a:defRPr/>
            </a:lvl1pPr>
          </a:lstStyle>
          <a:p>
            <a:pPr>
              <a:defRPr/>
            </a:pPr>
            <a:fld id="{4C53A919-953C-4F6F-AA2D-2315EDF5E086}" type="slidenum">
              <a:rPr lang="en-CA"/>
              <a:pPr>
                <a:defRPr/>
              </a:pPr>
              <a:t>‹#›</a:t>
            </a:fld>
            <a:endParaRPr lang="en-CA"/>
          </a:p>
        </p:txBody>
      </p:sp>
    </p:spTree>
    <p:extLst>
      <p:ext uri="{BB962C8B-B14F-4D97-AF65-F5344CB8AC3E}">
        <p14:creationId xmlns:p14="http://schemas.microsoft.com/office/powerpoint/2010/main" val="19658591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CA"/>
          </a:p>
        </p:txBody>
      </p:sp>
      <p:sp>
        <p:nvSpPr>
          <p:cNvPr id="6"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7" name="Slide Number Placeholder 5"/>
          <p:cNvSpPr>
            <a:spLocks noGrp="1"/>
          </p:cNvSpPr>
          <p:nvPr>
            <p:ph type="sldNum" sz="quarter" idx="12"/>
          </p:nvPr>
        </p:nvSpPr>
        <p:spPr/>
        <p:txBody>
          <a:bodyPr/>
          <a:lstStyle>
            <a:lvl1pPr>
              <a:defRPr/>
            </a:lvl1pPr>
          </a:lstStyle>
          <a:p>
            <a:pPr>
              <a:defRPr/>
            </a:pPr>
            <a:fld id="{844935D5-CA80-4B0F-A1F7-7F615D31302E}" type="slidenum">
              <a:rPr lang="en-CA"/>
              <a:pPr>
                <a:defRPr/>
              </a:pPr>
              <a:t>‹#›</a:t>
            </a:fld>
            <a:endParaRPr lang="en-CA"/>
          </a:p>
        </p:txBody>
      </p:sp>
    </p:spTree>
    <p:extLst>
      <p:ext uri="{BB962C8B-B14F-4D97-AF65-F5344CB8AC3E}">
        <p14:creationId xmlns:p14="http://schemas.microsoft.com/office/powerpoint/2010/main" val="27171593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6" name="Slide Number Placeholder 5"/>
          <p:cNvSpPr>
            <a:spLocks noGrp="1"/>
          </p:cNvSpPr>
          <p:nvPr>
            <p:ph type="sldNum" sz="quarter" idx="12"/>
          </p:nvPr>
        </p:nvSpPr>
        <p:spPr/>
        <p:txBody>
          <a:bodyPr/>
          <a:lstStyle>
            <a:lvl1pPr>
              <a:defRPr/>
            </a:lvl1pPr>
          </a:lstStyle>
          <a:p>
            <a:pPr>
              <a:defRPr/>
            </a:pPr>
            <a:fld id="{FB875231-ED53-4E5F-A98F-F2C742D91625}" type="slidenum">
              <a:rPr lang="en-CA"/>
              <a:pPr>
                <a:defRPr/>
              </a:pPr>
              <a:t>‹#›</a:t>
            </a:fld>
            <a:endParaRPr lang="en-CA"/>
          </a:p>
        </p:txBody>
      </p:sp>
    </p:spTree>
    <p:extLst>
      <p:ext uri="{BB962C8B-B14F-4D97-AF65-F5344CB8AC3E}">
        <p14:creationId xmlns:p14="http://schemas.microsoft.com/office/powerpoint/2010/main" val="27195036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CA"/>
          </a:p>
        </p:txBody>
      </p:sp>
      <p:sp>
        <p:nvSpPr>
          <p:cNvPr id="5" name="Footer Placeholder 4"/>
          <p:cNvSpPr>
            <a:spLocks noGrp="1"/>
          </p:cNvSpPr>
          <p:nvPr>
            <p:ph type="ftr" sz="quarter" idx="11"/>
          </p:nvPr>
        </p:nvSpPr>
        <p:spPr/>
        <p:txBody>
          <a:bodyPr/>
          <a:lstStyle>
            <a:lvl1pPr>
              <a:defRPr/>
            </a:lvl1pPr>
          </a:lstStyle>
          <a:p>
            <a:pPr>
              <a:defRPr/>
            </a:pPr>
            <a:r>
              <a:rPr lang="en-CA" smtClean="0"/>
              <a:t>1</a:t>
            </a:r>
            <a:endParaRPr lang="en-CA"/>
          </a:p>
        </p:txBody>
      </p:sp>
      <p:sp>
        <p:nvSpPr>
          <p:cNvPr id="6" name="Slide Number Placeholder 5"/>
          <p:cNvSpPr>
            <a:spLocks noGrp="1"/>
          </p:cNvSpPr>
          <p:nvPr>
            <p:ph type="sldNum" sz="quarter" idx="12"/>
          </p:nvPr>
        </p:nvSpPr>
        <p:spPr/>
        <p:txBody>
          <a:bodyPr/>
          <a:lstStyle>
            <a:lvl1pPr>
              <a:defRPr/>
            </a:lvl1pPr>
          </a:lstStyle>
          <a:p>
            <a:pPr>
              <a:defRPr/>
            </a:pPr>
            <a:fld id="{999D5FA2-B87D-4CC5-9863-F8F78A6FC6BC}" type="slidenum">
              <a:rPr lang="en-CA"/>
              <a:pPr>
                <a:defRPr/>
              </a:pPr>
              <a:t>‹#›</a:t>
            </a:fld>
            <a:endParaRPr lang="en-CA"/>
          </a:p>
        </p:txBody>
      </p:sp>
    </p:spTree>
    <p:extLst>
      <p:ext uri="{BB962C8B-B14F-4D97-AF65-F5344CB8AC3E}">
        <p14:creationId xmlns:p14="http://schemas.microsoft.com/office/powerpoint/2010/main" val="1635916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91406D32-00F8-4BC3-9269-1AEB68E6F3BC}" type="slidenum">
              <a:rPr lang="en-US" altLang="en-US"/>
              <a:pPr>
                <a:defRPr/>
              </a:pPr>
              <a:t>‹#›</a:t>
            </a:fld>
            <a:endParaRPr lang="en-US" altLang="en-US"/>
          </a:p>
        </p:txBody>
      </p:sp>
    </p:spTree>
    <p:extLst>
      <p:ext uri="{BB962C8B-B14F-4D97-AF65-F5344CB8AC3E}">
        <p14:creationId xmlns:p14="http://schemas.microsoft.com/office/powerpoint/2010/main" val="3895028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Slide Number Placeholder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A499C224-C900-4D5C-A4F6-462EED716696}" type="slidenum">
              <a:rPr lang="en-US" altLang="en-US"/>
              <a:pPr>
                <a:defRPr/>
              </a:pPr>
              <a:t>‹#›</a:t>
            </a:fld>
            <a:endParaRPr lang="en-US" altLang="en-US"/>
          </a:p>
        </p:txBody>
      </p:sp>
    </p:spTree>
    <p:extLst>
      <p:ext uri="{BB962C8B-B14F-4D97-AF65-F5344CB8AC3E}">
        <p14:creationId xmlns:p14="http://schemas.microsoft.com/office/powerpoint/2010/main" val="375149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50FA9458-ED85-4AE8-B8B2-5A24B60DD961}" type="slidenum">
              <a:rPr lang="en-US" altLang="en-US"/>
              <a:pPr>
                <a:defRPr/>
              </a:pPr>
              <a:t>‹#›</a:t>
            </a:fld>
            <a:endParaRPr lang="en-US" altLang="en-US"/>
          </a:p>
        </p:txBody>
      </p:sp>
    </p:spTree>
    <p:extLst>
      <p:ext uri="{BB962C8B-B14F-4D97-AF65-F5344CB8AC3E}">
        <p14:creationId xmlns:p14="http://schemas.microsoft.com/office/powerpoint/2010/main" val="534028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D1780F16-C14F-4227-8B53-2C8B0712ABBA}" type="slidenum">
              <a:rPr lang="en-US" altLang="en-US"/>
              <a:pPr>
                <a:defRPr/>
              </a:pPr>
              <a:t>‹#›</a:t>
            </a:fld>
            <a:endParaRPr lang="en-US" altLang="en-US"/>
          </a:p>
        </p:txBody>
      </p:sp>
    </p:spTree>
    <p:extLst>
      <p:ext uri="{BB962C8B-B14F-4D97-AF65-F5344CB8AC3E}">
        <p14:creationId xmlns:p14="http://schemas.microsoft.com/office/powerpoint/2010/main" val="506812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xfrm>
            <a:off x="3900488" y="6249904"/>
            <a:ext cx="1905000" cy="457200"/>
          </a:xfrm>
          <a:prstGeom prst="rect">
            <a:avLst/>
          </a:prstGeom>
        </p:spPr>
        <p:txBody>
          <a:bodyPr/>
          <a:lstStyle>
            <a:lvl1pPr>
              <a:defRPr/>
            </a:lvl1pPr>
          </a:lstStyle>
          <a:p>
            <a:pPr>
              <a:defRPr/>
            </a:pPr>
            <a:fld id="{6110FBDD-AA65-4A1E-BF0A-F81F15A0DEA6}" type="slidenum">
              <a:rPr lang="en-US" altLang="en-US"/>
              <a:pPr>
                <a:defRPr/>
              </a:pPr>
              <a:t>‹#›</a:t>
            </a:fld>
            <a:endParaRPr lang="en-US" altLang="en-US"/>
          </a:p>
        </p:txBody>
      </p:sp>
    </p:spTree>
    <p:extLst>
      <p:ext uri="{BB962C8B-B14F-4D97-AF65-F5344CB8AC3E}">
        <p14:creationId xmlns:p14="http://schemas.microsoft.com/office/powerpoint/2010/main" val="325692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Slide Number Placeholder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C4686647-FE33-4A18-83ED-06DBC35DE908}" type="slidenum">
              <a:rPr lang="en-US" altLang="en-US"/>
              <a:pPr>
                <a:defRPr/>
              </a:pPr>
              <a:t>‹#›</a:t>
            </a:fld>
            <a:endParaRPr lang="en-US" altLang="en-US"/>
          </a:p>
        </p:txBody>
      </p:sp>
    </p:spTree>
    <p:extLst>
      <p:ext uri="{BB962C8B-B14F-4D97-AF65-F5344CB8AC3E}">
        <p14:creationId xmlns:p14="http://schemas.microsoft.com/office/powerpoint/2010/main" val="1853656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Slide Number Placeholder 5"/>
          <p:cNvSpPr>
            <a:spLocks noGrp="1" noChangeArrowheads="1"/>
          </p:cNvSpPr>
          <p:nvPr>
            <p:ph type="sldNum" sz="quarter" idx="11"/>
          </p:nvPr>
        </p:nvSpPr>
        <p:spPr>
          <a:xfrm>
            <a:off x="3900488" y="6249904"/>
            <a:ext cx="1905000" cy="457200"/>
          </a:xfrm>
          <a:prstGeom prst="rect">
            <a:avLst/>
          </a:prstGeom>
          <a:ln/>
        </p:spPr>
        <p:txBody>
          <a:bodyPr/>
          <a:lstStyle>
            <a:lvl1pPr>
              <a:defRPr/>
            </a:lvl1pPr>
          </a:lstStyle>
          <a:p>
            <a:pPr>
              <a:defRPr/>
            </a:pPr>
            <a:fld id="{D138F35F-2777-443E-A127-BF295F559AEE}" type="slidenum">
              <a:rPr lang="en-US" altLang="en-US"/>
              <a:pPr>
                <a:defRPr/>
              </a:pPr>
              <a:t>‹#›</a:t>
            </a:fld>
            <a:endParaRPr lang="en-US" altLang="en-US"/>
          </a:p>
        </p:txBody>
      </p:sp>
    </p:spTree>
    <p:extLst>
      <p:ext uri="{BB962C8B-B14F-4D97-AF65-F5344CB8AC3E}">
        <p14:creationId xmlns:p14="http://schemas.microsoft.com/office/powerpoint/2010/main" val="419388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7412" name="Rectangle 4"/>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spcBef>
                <a:spcPct val="50000"/>
              </a:spcBef>
              <a:buFontTx/>
              <a:buNone/>
              <a:defRPr kumimoji="0" sz="1400">
                <a:latin typeface="Times New Roman" pitchFamily="-80" charset="0"/>
              </a:defRPr>
            </a:lvl1pPr>
          </a:lstStyle>
          <a:p>
            <a:pPr>
              <a:defRPr/>
            </a:pPr>
            <a:endParaRPr lang="en-US" altLang="en-US" dirty="0"/>
          </a:p>
        </p:txBody>
      </p:sp>
      <p:sp>
        <p:nvSpPr>
          <p:cNvPr id="1030" name="Rectangle 6"/>
          <p:cNvSpPr>
            <a:spLocks noChangeArrowheads="1"/>
          </p:cNvSpPr>
          <p:nvPr/>
        </p:nvSpPr>
        <p:spPr bwMode="auto">
          <a:xfrm>
            <a:off x="166688" y="866775"/>
            <a:ext cx="563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buFont typeface="Wingdings" panose="05000000000000000000" pitchFamily="2" charset="2"/>
              <a:buNone/>
              <a:defRPr/>
            </a:pPr>
            <a:endParaRPr lang="en-CA" altLang="en-US" sz="3200" smtClean="0">
              <a:latin typeface="Times New Roman" panose="02020603050405020304" pitchFamily="18" charset="0"/>
            </a:endParaRPr>
          </a:p>
        </p:txBody>
      </p:sp>
      <p:sp>
        <p:nvSpPr>
          <p:cNvPr id="1031" name="Rectangle 7"/>
          <p:cNvSpPr>
            <a:spLocks noChangeArrowheads="1"/>
          </p:cNvSpPr>
          <p:nvPr/>
        </p:nvSpPr>
        <p:spPr bwMode="auto">
          <a:xfrm>
            <a:off x="166688" y="0"/>
            <a:ext cx="708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CA" altLang="en-US" sz="2400" smtClean="0">
              <a:latin typeface="Times New Roman" panose="02020603050405020304" pitchFamily="18" charset="0"/>
            </a:endParaRPr>
          </a:p>
        </p:txBody>
      </p:sp>
      <p:pic>
        <p:nvPicPr>
          <p:cNvPr id="1032" name="Picture 10" descr="lil_dww"/>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67756" y="6222192"/>
            <a:ext cx="918894" cy="499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1" descr="dww_ppt_insid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88" y="0"/>
            <a:ext cx="9199563"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35" descr="CityLogoBLK"/>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335411" y="6238013"/>
            <a:ext cx="1403704" cy="431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1" descr="BLM-lawyers_logo_4C"/>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2499188" y="6136549"/>
            <a:ext cx="1152128" cy="584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descr="Bell_Pantone301_Sm"/>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4530484" y="6144844"/>
            <a:ext cx="793298" cy="617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Slide Number Placeholder 5"/>
          <p:cNvSpPr txBox="1">
            <a:spLocks/>
          </p:cNvSpPr>
          <p:nvPr userDrawn="1"/>
        </p:nvSpPr>
        <p:spPr>
          <a:xfrm>
            <a:off x="6457950" y="6356350"/>
            <a:ext cx="2057400" cy="365125"/>
          </a:xfrm>
          <a:prstGeom prst="rect">
            <a:avLst/>
          </a:prstGeom>
        </p:spPr>
        <p:txBody>
          <a:bodyPr vert="horz" lIns="91440" tIns="45720" rIns="91440" bIns="45720" rtlCol="0" anchor="ctr"/>
          <a:lstStyle>
            <a:defPPr>
              <a:defRPr lang="en-US"/>
            </a:defPPr>
            <a:lvl1pPr algn="r" rtl="0" eaLnBrk="1" fontAlgn="base" hangingPunct="1">
              <a:spcBef>
                <a:spcPct val="0"/>
              </a:spcBef>
              <a:spcAft>
                <a:spcPct val="0"/>
              </a:spcAft>
              <a:defRPr sz="1200" kern="1200">
                <a:solidFill>
                  <a:schemeClr val="tx1">
                    <a:tint val="75000"/>
                  </a:schemeClr>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4B87D3D-8ABD-4A20-8C5A-C4761396B767}" type="slidenum">
              <a:rPr kumimoji="0" lang="en-CA" sz="1200" b="0" i="0" u="none" strike="noStrike" kern="1200" cap="none" spc="0" normalizeH="0" baseline="0" noProof="0" smtClean="0">
                <a:ln>
                  <a:noFill/>
                </a:ln>
                <a:solidFill>
                  <a:schemeClr val="bg2"/>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CA" sz="1200" b="0" i="0" u="none" strike="noStrike" kern="1200" cap="none" spc="0" normalizeH="0" baseline="0" noProof="0" dirty="0">
              <a:ln>
                <a:noFill/>
              </a:ln>
              <a:solidFill>
                <a:schemeClr val="bg2"/>
              </a:solidFill>
              <a:effectLst/>
              <a:uLnTx/>
              <a:uFillTx/>
              <a:latin typeface="Times New Roman" panose="02020603050405020304" pitchFamily="18" charset="0"/>
              <a:ea typeface="+mn-ea"/>
              <a:cs typeface="+mn-cs"/>
            </a:endParaRPr>
          </a:p>
        </p:txBody>
      </p:sp>
    </p:spTree>
  </p:cSld>
  <p:clrMap bg1="dk2" tx1="lt1" bg2="dk1" tx2="lt2" accent1="accent1" accent2="accent2" accent3="accent3" accent4="accent4" accent5="accent5" accent6="accent6" hlink="hlink" folHlink="folHlink"/>
  <p:sldLayoutIdLst>
    <p:sldLayoutId id="2147483760" r:id="rId1"/>
    <p:sldLayoutId id="2147483740" r:id="rId2"/>
    <p:sldLayoutId id="2147483741" r:id="rId3"/>
    <p:sldLayoutId id="2147483742" r:id="rId4"/>
    <p:sldLayoutId id="2147483743" r:id="rId5"/>
    <p:sldLayoutId id="2147483744" r:id="rId6"/>
    <p:sldLayoutId id="2147483761" r:id="rId7"/>
    <p:sldLayoutId id="2147483745" r:id="rId8"/>
    <p:sldLayoutId id="2147483746" r:id="rId9"/>
    <p:sldLayoutId id="2147483747" r:id="rId10"/>
    <p:sldLayoutId id="2147483748" r:id="rId11"/>
    <p:sldLayoutId id="2147483762" r:id="rId12"/>
  </p:sldLayoutIdLst>
  <p:timing>
    <p:tnLst>
      <p:par>
        <p:cTn id="1" dur="indefinite" restart="never" nodeType="tmRoot"/>
      </p:par>
    </p:tnLst>
  </p:timing>
  <p:hf hdr="0" dt="0"/>
  <p:txStyles>
    <p:titleStyle>
      <a:lvl1pPr algn="ctr" rtl="0" eaLnBrk="0" fontAlgn="base" hangingPunct="0">
        <a:spcBef>
          <a:spcPct val="0"/>
        </a:spcBef>
        <a:spcAft>
          <a:spcPct val="0"/>
        </a:spcAft>
        <a:defRPr kumimoji="1" sz="4400">
          <a:solidFill>
            <a:schemeClr val="bg2"/>
          </a:solidFill>
          <a:latin typeface="+mj-lt"/>
          <a:ea typeface="+mj-ea"/>
          <a:cs typeface="+mj-cs"/>
        </a:defRPr>
      </a:lvl1pPr>
      <a:lvl2pPr algn="ctr" rtl="0" eaLnBrk="0" fontAlgn="base" hangingPunct="0">
        <a:spcBef>
          <a:spcPct val="0"/>
        </a:spcBef>
        <a:spcAft>
          <a:spcPct val="0"/>
        </a:spcAft>
        <a:defRPr kumimoji="1" sz="4400">
          <a:solidFill>
            <a:schemeClr val="bg2"/>
          </a:solidFill>
          <a:latin typeface="Times New Roman" pitchFamily="-80" charset="0"/>
        </a:defRPr>
      </a:lvl2pPr>
      <a:lvl3pPr algn="ctr" rtl="0" eaLnBrk="0" fontAlgn="base" hangingPunct="0">
        <a:spcBef>
          <a:spcPct val="0"/>
        </a:spcBef>
        <a:spcAft>
          <a:spcPct val="0"/>
        </a:spcAft>
        <a:defRPr kumimoji="1" sz="4400">
          <a:solidFill>
            <a:schemeClr val="bg2"/>
          </a:solidFill>
          <a:latin typeface="Times New Roman" pitchFamily="-80" charset="0"/>
        </a:defRPr>
      </a:lvl3pPr>
      <a:lvl4pPr algn="ctr" rtl="0" eaLnBrk="0" fontAlgn="base" hangingPunct="0">
        <a:spcBef>
          <a:spcPct val="0"/>
        </a:spcBef>
        <a:spcAft>
          <a:spcPct val="0"/>
        </a:spcAft>
        <a:defRPr kumimoji="1" sz="4400">
          <a:solidFill>
            <a:schemeClr val="bg2"/>
          </a:solidFill>
          <a:latin typeface="Times New Roman" pitchFamily="-80" charset="0"/>
        </a:defRPr>
      </a:lvl4pPr>
      <a:lvl5pPr algn="ctr" rtl="0" eaLnBrk="0" fontAlgn="base" hangingPunct="0">
        <a:spcBef>
          <a:spcPct val="0"/>
        </a:spcBef>
        <a:spcAft>
          <a:spcPct val="0"/>
        </a:spcAft>
        <a:defRPr kumimoji="1" sz="4400">
          <a:solidFill>
            <a:schemeClr val="bg2"/>
          </a:solidFill>
          <a:latin typeface="Times New Roman" pitchFamily="-80" charset="0"/>
        </a:defRPr>
      </a:lvl5pPr>
      <a:lvl6pPr marL="457200" algn="ctr" rtl="0" eaLnBrk="1" fontAlgn="base" hangingPunct="1">
        <a:spcBef>
          <a:spcPct val="0"/>
        </a:spcBef>
        <a:spcAft>
          <a:spcPct val="0"/>
        </a:spcAft>
        <a:defRPr kumimoji="1" sz="4400">
          <a:solidFill>
            <a:schemeClr val="bg2"/>
          </a:solidFill>
          <a:latin typeface="Times New Roman" pitchFamily="-80" charset="0"/>
        </a:defRPr>
      </a:lvl6pPr>
      <a:lvl7pPr marL="914400" algn="ctr" rtl="0" eaLnBrk="1" fontAlgn="base" hangingPunct="1">
        <a:spcBef>
          <a:spcPct val="0"/>
        </a:spcBef>
        <a:spcAft>
          <a:spcPct val="0"/>
        </a:spcAft>
        <a:defRPr kumimoji="1" sz="4400">
          <a:solidFill>
            <a:schemeClr val="bg2"/>
          </a:solidFill>
          <a:latin typeface="Times New Roman" pitchFamily="-80" charset="0"/>
        </a:defRPr>
      </a:lvl7pPr>
      <a:lvl8pPr marL="1371600" algn="ctr" rtl="0" eaLnBrk="1" fontAlgn="base" hangingPunct="1">
        <a:spcBef>
          <a:spcPct val="0"/>
        </a:spcBef>
        <a:spcAft>
          <a:spcPct val="0"/>
        </a:spcAft>
        <a:defRPr kumimoji="1" sz="4400">
          <a:solidFill>
            <a:schemeClr val="bg2"/>
          </a:solidFill>
          <a:latin typeface="Times New Roman" pitchFamily="-80" charset="0"/>
        </a:defRPr>
      </a:lvl8pPr>
      <a:lvl9pPr marL="1828800" algn="ctr" rtl="0" eaLnBrk="1" fontAlgn="base" hangingPunct="1">
        <a:spcBef>
          <a:spcPct val="0"/>
        </a:spcBef>
        <a:spcAft>
          <a:spcPct val="0"/>
        </a:spcAft>
        <a:defRPr kumimoji="1" sz="4400">
          <a:solidFill>
            <a:schemeClr val="bg2"/>
          </a:solidFill>
          <a:latin typeface="Times New Roman" pitchFamily="-80" charset="0"/>
        </a:defRPr>
      </a:lvl9pPr>
    </p:titleStyle>
    <p:bodyStyle>
      <a:lvl1pPr marL="342900" indent="-342900" algn="l" rtl="0" eaLnBrk="0" fontAlgn="base" hangingPunct="0">
        <a:spcBef>
          <a:spcPct val="20000"/>
        </a:spcBef>
        <a:spcAft>
          <a:spcPct val="0"/>
        </a:spcAft>
        <a:buFont typeface="Wingdings" panose="05000000000000000000" pitchFamily="2" charset="2"/>
        <a:buChar char="ð"/>
        <a:defRPr kumimoji="1" sz="3200">
          <a:solidFill>
            <a:schemeClr val="bg2"/>
          </a:solidFill>
          <a:latin typeface="+mn-lt"/>
          <a:ea typeface="+mn-ea"/>
          <a:cs typeface="+mn-cs"/>
        </a:defRPr>
      </a:lvl1pPr>
      <a:lvl2pPr marL="833438" indent="-376238" algn="l" rtl="0" eaLnBrk="0" fontAlgn="base" hangingPunct="0">
        <a:spcBef>
          <a:spcPct val="20000"/>
        </a:spcBef>
        <a:spcAft>
          <a:spcPct val="0"/>
        </a:spcAft>
        <a:buSzPct val="75000"/>
        <a:buFont typeface="Wingdings" panose="05000000000000000000" pitchFamily="2" charset="2"/>
        <a:buChar char="x"/>
        <a:defRPr kumimoji="1" sz="2800">
          <a:solidFill>
            <a:schemeClr val="bg2"/>
          </a:solidFill>
          <a:latin typeface="+mn-lt"/>
        </a:defRPr>
      </a:lvl2pPr>
      <a:lvl3pPr marL="1279525" indent="-228600" algn="l" rtl="0" eaLnBrk="0" fontAlgn="base" hangingPunct="0">
        <a:spcBef>
          <a:spcPct val="20000"/>
        </a:spcBef>
        <a:spcAft>
          <a:spcPct val="0"/>
        </a:spcAft>
        <a:buChar char="•"/>
        <a:defRPr kumimoji="1" sz="2400">
          <a:solidFill>
            <a:schemeClr val="bg2"/>
          </a:solidFill>
          <a:latin typeface="+mn-lt"/>
        </a:defRPr>
      </a:lvl3pPr>
      <a:lvl4pPr marL="1698625" indent="-228600" algn="l" rtl="0" eaLnBrk="0" fontAlgn="base" hangingPunct="0">
        <a:spcBef>
          <a:spcPct val="20000"/>
        </a:spcBef>
        <a:spcAft>
          <a:spcPct val="0"/>
        </a:spcAft>
        <a:buChar char="–"/>
        <a:defRPr kumimoji="1" sz="2000">
          <a:solidFill>
            <a:schemeClr val="bg2"/>
          </a:solidFill>
          <a:latin typeface="+mn-lt"/>
        </a:defRPr>
      </a:lvl4pPr>
      <a:lvl5pPr marL="2117725" indent="-228600" algn="l" rtl="0" eaLnBrk="0" fontAlgn="base" hangingPunct="0">
        <a:spcBef>
          <a:spcPct val="20000"/>
        </a:spcBef>
        <a:spcAft>
          <a:spcPct val="0"/>
        </a:spcAft>
        <a:buChar char="•"/>
        <a:defRPr kumimoji="1" sz="2000">
          <a:solidFill>
            <a:schemeClr val="bg2"/>
          </a:solidFill>
          <a:latin typeface="+mn-lt"/>
        </a:defRPr>
      </a:lvl5pPr>
      <a:lvl6pPr marL="2574925" indent="-228600" algn="l" rtl="0" eaLnBrk="1" fontAlgn="base" hangingPunct="1">
        <a:spcBef>
          <a:spcPct val="20000"/>
        </a:spcBef>
        <a:spcAft>
          <a:spcPct val="0"/>
        </a:spcAft>
        <a:buChar char="•"/>
        <a:defRPr kumimoji="1" sz="2000">
          <a:solidFill>
            <a:schemeClr val="bg2"/>
          </a:solidFill>
          <a:latin typeface="+mn-lt"/>
        </a:defRPr>
      </a:lvl6pPr>
      <a:lvl7pPr marL="3032125" indent="-228600" algn="l" rtl="0" eaLnBrk="1" fontAlgn="base" hangingPunct="1">
        <a:spcBef>
          <a:spcPct val="20000"/>
        </a:spcBef>
        <a:spcAft>
          <a:spcPct val="0"/>
        </a:spcAft>
        <a:buChar char="•"/>
        <a:defRPr kumimoji="1" sz="2000">
          <a:solidFill>
            <a:schemeClr val="bg2"/>
          </a:solidFill>
          <a:latin typeface="+mn-lt"/>
        </a:defRPr>
      </a:lvl7pPr>
      <a:lvl8pPr marL="3489325" indent="-228600" algn="l" rtl="0" eaLnBrk="1" fontAlgn="base" hangingPunct="1">
        <a:spcBef>
          <a:spcPct val="20000"/>
        </a:spcBef>
        <a:spcAft>
          <a:spcPct val="0"/>
        </a:spcAft>
        <a:buChar char="•"/>
        <a:defRPr kumimoji="1" sz="2000">
          <a:solidFill>
            <a:schemeClr val="bg2"/>
          </a:solidFill>
          <a:latin typeface="+mn-lt"/>
        </a:defRPr>
      </a:lvl8pPr>
      <a:lvl9pPr marL="3946525" indent="-228600" algn="l" rtl="0" eaLnBrk="1" fontAlgn="base" hangingPunct="1">
        <a:spcBef>
          <a:spcPct val="20000"/>
        </a:spcBef>
        <a:spcAft>
          <a:spcPct val="0"/>
        </a:spcAft>
        <a:buChar char="•"/>
        <a:defRPr kumimoji="1"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2051"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CA"/>
          </a:p>
        </p:txBody>
      </p:sp>
      <p:sp>
        <p:nvSpPr>
          <p:cNvPr id="5" name="Footer Placeholder 4"/>
          <p:cNvSpPr>
            <a:spLocks noGrp="1"/>
          </p:cNvSpPr>
          <p:nvPr>
            <p:ph type="ftr" sz="quarter" idx="3"/>
          </p:nvPr>
        </p:nvSpPr>
        <p:spPr>
          <a:xfrm>
            <a:off x="4283968" y="6391656"/>
            <a:ext cx="717800" cy="329819"/>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r>
              <a:rPr lang="en-CA" dirty="0" smtClean="0"/>
              <a:t>1</a:t>
            </a:r>
            <a:endParaRPr lang="en-CA"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hangingPunct="1">
              <a:defRPr sz="1200">
                <a:solidFill>
                  <a:schemeClr val="tx1">
                    <a:tint val="75000"/>
                  </a:schemeClr>
                </a:solidFill>
              </a:defRPr>
            </a:lvl1pPr>
          </a:lstStyle>
          <a:p>
            <a:pPr>
              <a:defRPr/>
            </a:pPr>
            <a:fld id="{E4D15411-7944-46DC-879E-1DFBDC1F4E2F}"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osfi-bsif.gc.ca/eng/fi-if/rg-ro/gdn-ort/gl-ld/pages/b10.aspx#mozTocId76300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businessdictionary.com/definition/benchmarking.html"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laws-lois.justice.gc.ca/eng/acts/a-17/"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ontario.ca/laws/statute/90f3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196752"/>
            <a:ext cx="7772400" cy="1470025"/>
          </a:xfrm>
        </p:spPr>
        <p:txBody>
          <a:bodyPr anchor="ctr"/>
          <a:lstStyle/>
          <a:p>
            <a:pPr eaLnBrk="1" hangingPunct="1"/>
            <a:r>
              <a:rPr lang="en-US" altLang="en-US" sz="4400" dirty="0" smtClean="0"/>
              <a:t>Audit and Benchmarking Clauses in the New, Post-Cloud,</a:t>
            </a:r>
            <a:br>
              <a:rPr lang="en-US" altLang="en-US" sz="4400" dirty="0" smtClean="0"/>
            </a:br>
            <a:r>
              <a:rPr lang="en-US" altLang="en-US" sz="4400" dirty="0" smtClean="0"/>
              <a:t>Cyber-Sensitive World</a:t>
            </a:r>
          </a:p>
        </p:txBody>
      </p:sp>
      <p:sp>
        <p:nvSpPr>
          <p:cNvPr id="6147" name="Rectangle 3"/>
          <p:cNvSpPr>
            <a:spLocks noGrp="1" noChangeArrowheads="1"/>
          </p:cNvSpPr>
          <p:nvPr>
            <p:ph type="subTitle" idx="1"/>
          </p:nvPr>
        </p:nvSpPr>
        <p:spPr>
          <a:xfrm>
            <a:off x="2419672" y="3886200"/>
            <a:ext cx="6400800" cy="2351112"/>
          </a:xfrm>
        </p:spPr>
        <p:txBody>
          <a:bodyPr/>
          <a:lstStyle/>
          <a:p>
            <a:pPr algn="r" eaLnBrk="1" hangingPunct="1"/>
            <a:r>
              <a:rPr lang="en-US" altLang="en-US" sz="2000" dirty="0" smtClean="0"/>
              <a:t>Richard Austin, Deeth Williams Wall LLP</a:t>
            </a:r>
          </a:p>
          <a:p>
            <a:pPr algn="r" eaLnBrk="1" hangingPunct="1"/>
            <a:r>
              <a:rPr lang="en-US" altLang="en-US" sz="2000" dirty="0" smtClean="0"/>
              <a:t>François Lajeunesse, Bell Canada</a:t>
            </a:r>
          </a:p>
          <a:p>
            <a:pPr algn="r" eaLnBrk="1" hangingPunct="1"/>
            <a:r>
              <a:rPr lang="en-US" altLang="en-US" sz="2000" dirty="0" smtClean="0"/>
              <a:t>David Ma, </a:t>
            </a:r>
            <a:r>
              <a:rPr lang="en-US" altLang="en-US" sz="2000" dirty="0" err="1" smtClean="0"/>
              <a:t>Blaney</a:t>
            </a:r>
            <a:r>
              <a:rPr lang="en-US" altLang="en-US" sz="2000" dirty="0" smtClean="0"/>
              <a:t> </a:t>
            </a:r>
            <a:r>
              <a:rPr lang="en-US" altLang="en-US" sz="2000" dirty="0" err="1" smtClean="0"/>
              <a:t>McMurtry</a:t>
            </a:r>
            <a:r>
              <a:rPr lang="en-US" altLang="en-US" sz="2000" dirty="0" smtClean="0"/>
              <a:t> LLP</a:t>
            </a:r>
          </a:p>
          <a:p>
            <a:pPr algn="r" eaLnBrk="1" hangingPunct="1"/>
            <a:r>
              <a:rPr lang="en-US" altLang="en-US" sz="2000" dirty="0" smtClean="0"/>
              <a:t>Ian Thorburn, City of Toronto</a:t>
            </a:r>
          </a:p>
          <a:p>
            <a:pPr algn="r" eaLnBrk="1" hangingPunct="1"/>
            <a:endParaRPr lang="en-US" altLang="en-US" sz="2000" dirty="0"/>
          </a:p>
          <a:p>
            <a:pPr algn="r" eaLnBrk="1" hangingPunct="1"/>
            <a:r>
              <a:rPr lang="en-US" altLang="en-US" sz="2000" dirty="0" smtClean="0"/>
              <a:t>October 24, 2016</a:t>
            </a:r>
          </a:p>
        </p:txBody>
      </p:sp>
      <p:sp>
        <p:nvSpPr>
          <p:cNvPr id="4" name="Footer Placeholder 3"/>
          <p:cNvSpPr>
            <a:spLocks noGrp="1"/>
          </p:cNvSpPr>
          <p:nvPr>
            <p:ph type="ftr" sz="quarter" idx="11"/>
          </p:nvPr>
        </p:nvSpPr>
        <p:spPr>
          <a:xfrm>
            <a:off x="3323850" y="5550962"/>
            <a:ext cx="2895600" cy="476250"/>
          </a:xfrm>
        </p:spPr>
        <p:txBody>
          <a:bodyPr/>
          <a:lstStyle/>
          <a:p>
            <a:pPr>
              <a:defRPr/>
            </a:pPr>
            <a:r>
              <a:rPr lang="en-US" altLang="en-US" dirty="0" smtClean="0"/>
              <a:t>1</a:t>
            </a:r>
            <a:endParaRPr lang="en-US" altLang="en-US" dirty="0"/>
          </a:p>
        </p:txBody>
      </p:sp>
      <p:sp>
        <p:nvSpPr>
          <p:cNvPr id="5" name="Slide Number Placeholder 4"/>
          <p:cNvSpPr>
            <a:spLocks noGrp="1"/>
          </p:cNvSpPr>
          <p:nvPr>
            <p:ph type="sldNum" sz="quarter" idx="12"/>
          </p:nvPr>
        </p:nvSpPr>
        <p:spPr/>
        <p:txBody>
          <a:bodyPr/>
          <a:lstStyle/>
          <a:p>
            <a:pPr>
              <a:defRPr/>
            </a:pPr>
            <a:fld id="{9F9131A9-63E9-47C5-9F51-DD250D1C929D}" type="slidenum">
              <a:rPr lang="en-US" altLang="en-US" smtClean="0"/>
              <a:pPr>
                <a:defRPr/>
              </a:pPr>
              <a:t>1</a:t>
            </a:fld>
            <a:endParaRPr lang="en-US" altLang="en-US"/>
          </a:p>
        </p:txBody>
      </p:sp>
      <p:sp>
        <p:nvSpPr>
          <p:cNvPr id="8" name="Slide Number Placeholder 4"/>
          <p:cNvSpPr txBox="1">
            <a:spLocks/>
          </p:cNvSpPr>
          <p:nvPr/>
        </p:nvSpPr>
        <p:spPr bwMode="auto">
          <a:xfrm>
            <a:off x="3923928" y="6237312"/>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50000"/>
              </a:spcBef>
              <a:spcAft>
                <a:spcPct val="0"/>
              </a:spcAft>
              <a:buFontTx/>
              <a:buNone/>
              <a:defRPr kumimoji="0" sz="1400" kern="1200">
                <a:solidFill>
                  <a:schemeClr val="tx1"/>
                </a:solidFill>
                <a:latin typeface="Times New Roman" pitchFamily="-80"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fld id="{9F9131A9-63E9-47C5-9F51-DD250D1C929D}" type="slidenum">
              <a:rPr lang="en-US" altLang="en-US" smtClean="0"/>
              <a:pPr>
                <a:defRPr/>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990616"/>
            <a:ext cx="7772400" cy="5259288"/>
          </a:xfrm>
        </p:spPr>
        <p:txBody>
          <a:bodyPr/>
          <a:lstStyle/>
          <a:p>
            <a:pPr>
              <a:buFont typeface="Wingdings" panose="05000000000000000000" pitchFamily="2" charset="2"/>
              <a:buChar char="Ø"/>
            </a:pPr>
            <a:r>
              <a:rPr lang="en-US" sz="2200" dirty="0"/>
              <a:t>Municipal Government (City of Toronto Act): </a:t>
            </a:r>
            <a:r>
              <a:rPr lang="en-CA" sz="2200" dirty="0"/>
              <a:t>Section 179(2) of the City of Toronto Act</a:t>
            </a:r>
            <a:r>
              <a:rPr lang="en-CA" sz="2200" dirty="0" smtClean="0"/>
              <a:t>:</a:t>
            </a:r>
          </a:p>
          <a:p>
            <a:pPr lvl="1">
              <a:buFont typeface="Courier New" panose="02070309020205020404" pitchFamily="49" charset="0"/>
              <a:buChar char="o"/>
            </a:pPr>
            <a:r>
              <a:rPr lang="en-CA" sz="2200" dirty="0" smtClean="0"/>
              <a:t>The </a:t>
            </a:r>
            <a:r>
              <a:rPr lang="en-CA" sz="2200" dirty="0"/>
              <a:t>Auditor General is entitled to have free access to all books, accounts, financial records, electronic data processing records, reports, files and all other papers, things or property belonging to or used by the City, the local board (restricted definition), the city-controlled corporation or the grant recipient, as the case may be, that the Auditor General believes to be necessary to perform his or her duties under this Part.  2006, c. 11, Sched. A, s. 179 (2</a:t>
            </a:r>
            <a:r>
              <a:rPr lang="en-CA" sz="2200" dirty="0" smtClean="0"/>
              <a:t>).”</a:t>
            </a:r>
          </a:p>
          <a:p>
            <a:pPr lvl="1">
              <a:buFont typeface="Courier New" panose="02070309020205020404" pitchFamily="49" charset="0"/>
              <a:buChar char="o"/>
            </a:pPr>
            <a:r>
              <a:rPr lang="en-CA" sz="2200" dirty="0" smtClean="0"/>
              <a:t>Be aware of requests for information under the Municipal Freedom of Information and Protection of Privacy Act (</a:t>
            </a:r>
            <a:r>
              <a:rPr lang="en-CA" sz="2200" dirty="0"/>
              <a:t>R.S.O. 1990, c. </a:t>
            </a:r>
            <a:r>
              <a:rPr lang="en-CA" sz="2200" dirty="0" smtClean="0"/>
              <a:t>M.56)</a:t>
            </a:r>
            <a:r>
              <a:rPr lang="en-US" sz="2200" dirty="0" smtClean="0"/>
              <a:t>.</a:t>
            </a:r>
            <a:endParaRPr lang="en-CA" sz="2200" dirty="0" smtClean="0"/>
          </a:p>
          <a:p>
            <a:pPr lvl="1">
              <a:buFont typeface="Courier New" panose="02070309020205020404" pitchFamily="49" charset="0"/>
              <a:buChar char="o"/>
            </a:pPr>
            <a:r>
              <a:rPr lang="en-CA" sz="2200" dirty="0"/>
              <a:t>https://www.ontario.ca/laws/statute/90m56</a:t>
            </a:r>
            <a:endParaRPr lang="en-CA" sz="2200" dirty="0" smtClean="0"/>
          </a:p>
          <a:p>
            <a:pPr lvl="1"/>
            <a:endParaRPr lang="en-CA" sz="2400"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10</a:t>
            </a:fld>
            <a:endParaRPr lang="en-US" altLang="en-US"/>
          </a:p>
        </p:txBody>
      </p:sp>
    </p:spTree>
    <p:extLst>
      <p:ext uri="{BB962C8B-B14F-4D97-AF65-F5344CB8AC3E}">
        <p14:creationId xmlns:p14="http://schemas.microsoft.com/office/powerpoint/2010/main" val="3683573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412776"/>
            <a:ext cx="7772400" cy="5187280"/>
          </a:xfrm>
        </p:spPr>
        <p:txBody>
          <a:bodyPr/>
          <a:lstStyle/>
          <a:p>
            <a:pPr>
              <a:buFont typeface="Wingdings" panose="05000000000000000000" pitchFamily="2" charset="2"/>
              <a:buChar char="Ø"/>
            </a:pPr>
            <a:r>
              <a:rPr lang="en-GB" sz="2200" dirty="0"/>
              <a:t>The AG office adopted the "Government Auditing Standards" from "Generally Accepted Government Auditing Standards" released by the United States Government Accountability Office. Direct reference is made to the US version of the document throughout the Policies and Procedures. </a:t>
            </a:r>
            <a:endParaRPr lang="en-CA" sz="2200" dirty="0"/>
          </a:p>
          <a:p>
            <a:pPr>
              <a:buFont typeface="Wingdings" panose="05000000000000000000" pitchFamily="2" charset="2"/>
              <a:buChar char="Ø"/>
            </a:pPr>
            <a:r>
              <a:rPr lang="en-US" sz="2200" dirty="0"/>
              <a:t>US, United States Government Accountability Office, </a:t>
            </a:r>
            <a:r>
              <a:rPr lang="en-US" sz="2200" i="1" dirty="0"/>
              <a:t>Government Auditing Standards 2011 Revision</a:t>
            </a:r>
            <a:r>
              <a:rPr lang="en-US" sz="2200" dirty="0"/>
              <a:t> (GAO-12-331G) (Washington, DC: US Government Printing Office, 2011) online: &lt;http://gao.gov/assets/590/587281.pdf&gt;.</a:t>
            </a:r>
            <a:endParaRPr lang="en-CA" sz="2200" dirty="0"/>
          </a:p>
          <a:p>
            <a:endParaRPr lang="en-CA" sz="2200"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11</a:t>
            </a:fld>
            <a:endParaRPr lang="en-US" altLang="en-US"/>
          </a:p>
        </p:txBody>
      </p:sp>
    </p:spTree>
    <p:extLst>
      <p:ext uri="{BB962C8B-B14F-4D97-AF65-F5344CB8AC3E}">
        <p14:creationId xmlns:p14="http://schemas.microsoft.com/office/powerpoint/2010/main" val="3381694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3200" b="1" dirty="0" smtClean="0"/>
              <a:t>FRE: OSFI B-10 Guidelines</a:t>
            </a:r>
            <a:endParaRPr lang="en-CA" sz="3200" b="1" dirty="0"/>
          </a:p>
        </p:txBody>
      </p:sp>
      <p:sp>
        <p:nvSpPr>
          <p:cNvPr id="3" name="Content Placeholder 2"/>
          <p:cNvSpPr>
            <a:spLocks noGrp="1"/>
          </p:cNvSpPr>
          <p:nvPr>
            <p:ph idx="1"/>
          </p:nvPr>
        </p:nvSpPr>
        <p:spPr>
          <a:xfrm>
            <a:off x="685800" y="1628800"/>
            <a:ext cx="7990656" cy="4464496"/>
          </a:xfrm>
        </p:spPr>
        <p:txBody>
          <a:bodyPr>
            <a:normAutofit fontScale="70000" lnSpcReduction="20000"/>
          </a:bodyPr>
          <a:lstStyle/>
          <a:p>
            <a:pPr>
              <a:buFont typeface="Wingdings" panose="05000000000000000000" pitchFamily="2" charset="2"/>
              <a:buChar char="Ø"/>
            </a:pPr>
            <a:r>
              <a:rPr lang="en-CA" sz="3100" dirty="0" smtClean="0"/>
              <a:t>Section 7.2.1(h) B-10 Guidelines: audit right in favour of OSFI:</a:t>
            </a:r>
          </a:p>
          <a:p>
            <a:pPr>
              <a:buFont typeface="Wingdings" panose="05000000000000000000" pitchFamily="2" charset="2"/>
              <a:buChar char="Ø"/>
            </a:pPr>
            <a:r>
              <a:rPr lang="en-CA" sz="3100" dirty="0"/>
              <a:t>should give OSFI or the Superintendent's representative the right to: </a:t>
            </a:r>
          </a:p>
          <a:p>
            <a:pPr>
              <a:buFont typeface="Wingdings" panose="05000000000000000000" pitchFamily="2" charset="2"/>
              <a:buChar char="Ø"/>
            </a:pPr>
            <a:r>
              <a:rPr lang="en-CA" sz="3100" dirty="0"/>
              <a:t>exercise the contractual rights of the FRE relating to audit; </a:t>
            </a:r>
          </a:p>
          <a:p>
            <a:pPr>
              <a:buFont typeface="Wingdings" panose="05000000000000000000" pitchFamily="2" charset="2"/>
              <a:buChar char="Ø"/>
            </a:pPr>
            <a:r>
              <a:rPr lang="en-CA" sz="3100" dirty="0"/>
              <a:t>accompany the FRE (or its independent auditor) when it exercises its contractual audit rights; </a:t>
            </a:r>
          </a:p>
          <a:p>
            <a:pPr>
              <a:buFont typeface="Wingdings" panose="05000000000000000000" pitchFamily="2" charset="2"/>
              <a:buChar char="Ø"/>
            </a:pPr>
            <a:r>
              <a:rPr lang="en-CA" sz="3100" dirty="0"/>
              <a:t>access and make copies of any internal audit reports (and associated working papers and recommendations) prepared by or for the service provider in respect of the service being performed for the FRE, subject to OSFI agreeing to sign appropriate confidentiality documentation in form and content satisfactory to the service provider; and </a:t>
            </a:r>
          </a:p>
          <a:p>
            <a:pPr marL="0" indent="0">
              <a:buNone/>
            </a:pPr>
            <a:r>
              <a:rPr lang="en-CA" sz="2400" dirty="0" smtClean="0">
                <a:hlinkClick r:id="rId3"/>
              </a:rPr>
              <a:t>http</a:t>
            </a:r>
            <a:r>
              <a:rPr lang="en-CA" sz="2400" dirty="0">
                <a:hlinkClick r:id="rId3"/>
              </a:rPr>
              <a:t>://www.osfi-bsif.gc.ca/eng/fi-if/rg-ro/gdn-ort/gl-ld/pages/b10.aspx#mozTocId763001hhttp://www.osfi-bsif.gc.ca/eng/fi-if/rg-ro/gdn-ort/gl-ld/pages/b10.aspx#mozTocId763001ttp://</a:t>
            </a:r>
            <a:r>
              <a:rPr lang="en-CA" sz="2400" dirty="0" smtClean="0">
                <a:hlinkClick r:id="rId3"/>
              </a:rPr>
              <a:t>www.osfi-bsif.gc.ca/eng/fi-if/rg-ro/gdn-ort/gl-ld/pages/b10.aspx#mozTocId763001</a:t>
            </a:r>
            <a:r>
              <a:rPr lang="en-CA" sz="2400" dirty="0" smtClean="0"/>
              <a:t> </a:t>
            </a:r>
          </a:p>
          <a:p>
            <a:endParaRPr lang="en-CA" sz="2400" dirty="0"/>
          </a:p>
          <a:p>
            <a:pPr marL="0" indent="0">
              <a:buNone/>
            </a:pPr>
            <a:endParaRPr lang="en-CA" sz="2400" dirty="0"/>
          </a:p>
        </p:txBody>
      </p:sp>
      <p:sp>
        <p:nvSpPr>
          <p:cNvPr id="5" name="Slide Number Placeholder 4"/>
          <p:cNvSpPr>
            <a:spLocks noGrp="1"/>
          </p:cNvSpPr>
          <p:nvPr>
            <p:ph type="sldNum" sz="quarter" idx="11"/>
          </p:nvPr>
        </p:nvSpPr>
        <p:spPr/>
        <p:txBody>
          <a:bodyPr/>
          <a:lstStyle/>
          <a:p>
            <a:pPr>
              <a:defRPr/>
            </a:pPr>
            <a:fld id="{2A64C5E9-B2C5-4F88-9C89-07DA13ECA366}" type="slidenum">
              <a:rPr lang="en-US" altLang="en-US" smtClean="0"/>
              <a:pPr>
                <a:defRPr/>
              </a:pPr>
              <a:t>12</a:t>
            </a:fld>
            <a:endParaRPr lang="en-US" altLang="en-US"/>
          </a:p>
        </p:txBody>
      </p:sp>
    </p:spTree>
    <p:extLst>
      <p:ext uri="{BB962C8B-B14F-4D97-AF65-F5344CB8AC3E}">
        <p14:creationId xmlns:p14="http://schemas.microsoft.com/office/powerpoint/2010/main" val="3864777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844824"/>
            <a:ext cx="7772400" cy="2880320"/>
          </a:xfrm>
        </p:spPr>
        <p:txBody>
          <a:bodyPr/>
          <a:lstStyle/>
          <a:p>
            <a:pPr>
              <a:buFont typeface="Wingdings" panose="05000000000000000000" pitchFamily="2" charset="2"/>
              <a:buChar char="Ø"/>
            </a:pPr>
            <a:r>
              <a:rPr lang="en-CA" sz="2200" dirty="0" smtClean="0"/>
              <a:t>access </a:t>
            </a:r>
            <a:r>
              <a:rPr lang="en-CA" sz="2200" dirty="0"/>
              <a:t>findings in the external audit of the service provider (and associated working papers and recommendations) that address the service being performed for the FRE, subject to the consent of the service provider’s external auditor and OSFI agreeing to sign appropriate confidentiality documentation in form and content satisfactory to the service provider and the external auditor.</a:t>
            </a:r>
            <a:r>
              <a:rPr lang="en-CA" sz="2400" dirty="0"/>
              <a:t> </a:t>
            </a:r>
          </a:p>
          <a:p>
            <a:pPr marL="0" indent="0">
              <a:buNone/>
            </a:pPr>
            <a:endParaRPr lang="en-CA"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13</a:t>
            </a:fld>
            <a:endParaRPr lang="en-US" altLang="en-US"/>
          </a:p>
        </p:txBody>
      </p:sp>
    </p:spTree>
    <p:extLst>
      <p:ext uri="{BB962C8B-B14F-4D97-AF65-F5344CB8AC3E}">
        <p14:creationId xmlns:p14="http://schemas.microsoft.com/office/powerpoint/2010/main" val="1300527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7772400" cy="792088"/>
          </a:xfrm>
        </p:spPr>
        <p:txBody>
          <a:bodyPr/>
          <a:lstStyle/>
          <a:p>
            <a:r>
              <a:rPr lang="en-CA" sz="3200" b="1" dirty="0" smtClean="0"/>
              <a:t>3.  </a:t>
            </a:r>
            <a:r>
              <a:rPr lang="en-CA" sz="3200" b="1" u="sng" dirty="0" smtClean="0"/>
              <a:t>Audit Clauses-Checklist</a:t>
            </a:r>
            <a:endParaRPr lang="en-CA" sz="3200" b="1" u="sng" dirty="0"/>
          </a:p>
        </p:txBody>
      </p:sp>
      <p:sp>
        <p:nvSpPr>
          <p:cNvPr id="3" name="Content Placeholder 2"/>
          <p:cNvSpPr>
            <a:spLocks noGrp="1"/>
          </p:cNvSpPr>
          <p:nvPr>
            <p:ph idx="1"/>
          </p:nvPr>
        </p:nvSpPr>
        <p:spPr>
          <a:xfrm>
            <a:off x="685800" y="1281352"/>
            <a:ext cx="7772400" cy="4968552"/>
          </a:xfrm>
        </p:spPr>
        <p:txBody>
          <a:bodyPr/>
          <a:lstStyle/>
          <a:p>
            <a:pPr lvl="0">
              <a:buFont typeface="Wingdings" panose="05000000000000000000" pitchFamily="2" charset="2"/>
              <a:buChar char="Ø"/>
            </a:pPr>
            <a:r>
              <a:rPr lang="en-CA" sz="2200" dirty="0" smtClean="0"/>
              <a:t>Review rights limited to receiving copies of applicable business records as defined versus audit/investigative rights.</a:t>
            </a:r>
          </a:p>
          <a:p>
            <a:pPr lvl="0">
              <a:buFont typeface="Wingdings" panose="05000000000000000000" pitchFamily="2" charset="2"/>
              <a:buChar char="Ø"/>
            </a:pPr>
            <a:r>
              <a:rPr lang="en-CA" sz="2200" dirty="0" smtClean="0"/>
              <a:t>define </a:t>
            </a:r>
            <a:r>
              <a:rPr lang="en-CA" sz="2200" dirty="0"/>
              <a:t>records to be retained, record retention GAAP standards, and retention period, </a:t>
            </a:r>
          </a:p>
          <a:p>
            <a:pPr lvl="0">
              <a:buFont typeface="Wingdings" panose="05000000000000000000" pitchFamily="2" charset="2"/>
              <a:buChar char="Ø"/>
            </a:pPr>
            <a:r>
              <a:rPr lang="en-CA" sz="2200" dirty="0"/>
              <a:t>define scope of audit-subject matter (limited to tight definition of business records applicable to the agreement or extended to performance obligations), </a:t>
            </a:r>
          </a:p>
          <a:p>
            <a:pPr lvl="0">
              <a:buFont typeface="Wingdings" panose="05000000000000000000" pitchFamily="2" charset="2"/>
              <a:buChar char="Ø"/>
            </a:pPr>
            <a:r>
              <a:rPr lang="en-CA" sz="2200" dirty="0"/>
              <a:t>first party or third party audit rights (selection process if third party rights only-accredited audit firm/list of approved auditors), </a:t>
            </a:r>
          </a:p>
          <a:p>
            <a:pPr lvl="0">
              <a:buFont typeface="Wingdings" panose="05000000000000000000" pitchFamily="2" charset="2"/>
              <a:buChar char="Ø"/>
            </a:pPr>
            <a:r>
              <a:rPr lang="en-CA" sz="2200" dirty="0"/>
              <a:t>frequency of audit,</a:t>
            </a:r>
          </a:p>
          <a:p>
            <a:pPr lvl="0">
              <a:buFont typeface="Wingdings" panose="05000000000000000000" pitchFamily="2" charset="2"/>
              <a:buChar char="Ø"/>
            </a:pPr>
            <a:r>
              <a:rPr lang="en-CA" sz="2200" dirty="0"/>
              <a:t>notice period</a:t>
            </a:r>
            <a:r>
              <a:rPr lang="en-CA" sz="2200" dirty="0" smtClean="0"/>
              <a:t>, </a:t>
            </a:r>
          </a:p>
          <a:p>
            <a:pPr>
              <a:buFont typeface="Wingdings" panose="05000000000000000000" pitchFamily="2" charset="2"/>
              <a:buChar char="Ø"/>
            </a:pPr>
            <a:r>
              <a:rPr lang="en-CA" sz="2200" dirty="0"/>
              <a:t>compliance with security policies/ execution of a NDA and such other requirements, </a:t>
            </a:r>
          </a:p>
          <a:p>
            <a:pPr lvl="0"/>
            <a:endParaRPr lang="en-CA" sz="2400" dirty="0"/>
          </a:p>
        </p:txBody>
      </p:sp>
      <p:sp>
        <p:nvSpPr>
          <p:cNvPr id="5" name="Slide Number Placeholder 4"/>
          <p:cNvSpPr>
            <a:spLocks noGrp="1"/>
          </p:cNvSpPr>
          <p:nvPr>
            <p:ph type="sldNum" sz="quarter" idx="11"/>
          </p:nvPr>
        </p:nvSpPr>
        <p:spPr/>
        <p:txBody>
          <a:bodyPr/>
          <a:lstStyle/>
          <a:p>
            <a:pPr>
              <a:defRPr/>
            </a:pPr>
            <a:fld id="{2A64C5E9-B2C5-4F88-9C89-07DA13ECA366}" type="slidenum">
              <a:rPr lang="en-US" altLang="en-US" smtClean="0"/>
              <a:pPr>
                <a:defRPr/>
              </a:pPr>
              <a:t>14</a:t>
            </a:fld>
            <a:endParaRPr lang="en-US" altLang="en-US"/>
          </a:p>
        </p:txBody>
      </p:sp>
    </p:spTree>
    <p:extLst>
      <p:ext uri="{BB962C8B-B14F-4D97-AF65-F5344CB8AC3E}">
        <p14:creationId xmlns:p14="http://schemas.microsoft.com/office/powerpoint/2010/main" val="2724945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196752"/>
            <a:ext cx="7772400" cy="4968552"/>
          </a:xfrm>
        </p:spPr>
        <p:txBody>
          <a:bodyPr/>
          <a:lstStyle/>
          <a:p>
            <a:pPr lvl="0">
              <a:buFont typeface="Wingdings" panose="05000000000000000000" pitchFamily="2" charset="2"/>
              <a:buChar char="Ø"/>
            </a:pPr>
            <a:r>
              <a:rPr lang="en-CA" sz="2200" dirty="0" smtClean="0"/>
              <a:t>audit </a:t>
            </a:r>
            <a:r>
              <a:rPr lang="en-CA" sz="2200" dirty="0"/>
              <a:t>on site versus remote during regular business hours statement not to interrupt business activities, </a:t>
            </a:r>
          </a:p>
          <a:p>
            <a:pPr lvl="0">
              <a:buFont typeface="Wingdings" panose="05000000000000000000" pitchFamily="2" charset="2"/>
              <a:buChar char="Ø"/>
            </a:pPr>
            <a:r>
              <a:rPr lang="en-CA" sz="2200" dirty="0"/>
              <a:t>define scope of activities and allocation of responsibilities- degree of assistance to be provided/co-operation with audit ensure records are complete/accurate/up to date and accessible,</a:t>
            </a:r>
          </a:p>
          <a:p>
            <a:pPr lvl="0">
              <a:buFont typeface="Wingdings" panose="05000000000000000000" pitchFamily="2" charset="2"/>
              <a:buChar char="Ø"/>
            </a:pPr>
            <a:r>
              <a:rPr lang="en-CA" sz="2200" dirty="0"/>
              <a:t>establish audit trail (records mapping/chain of custody), </a:t>
            </a:r>
          </a:p>
          <a:p>
            <a:pPr lvl="0">
              <a:buFont typeface="Wingdings" panose="05000000000000000000" pitchFamily="2" charset="2"/>
              <a:buChar char="Ø"/>
            </a:pPr>
            <a:r>
              <a:rPr lang="en-CA" sz="2200" dirty="0"/>
              <a:t>cost allocation mechanism defined.</a:t>
            </a:r>
          </a:p>
          <a:p>
            <a:pPr lvl="0">
              <a:buFont typeface="Wingdings" panose="05000000000000000000" pitchFamily="2" charset="2"/>
              <a:buChar char="Ø"/>
            </a:pPr>
            <a:r>
              <a:rPr lang="en-CA" sz="2200" dirty="0"/>
              <a:t>Mutuality of audit rights-breadth and scope-reciprocity argument.</a:t>
            </a:r>
          </a:p>
          <a:p>
            <a:pPr>
              <a:buFont typeface="Wingdings" panose="05000000000000000000" pitchFamily="2" charset="2"/>
              <a:buChar char="Ø"/>
            </a:pPr>
            <a:r>
              <a:rPr lang="en-CA" sz="2200" dirty="0"/>
              <a:t>Flow down/extend record retention and audit rights of subcontractor </a:t>
            </a:r>
            <a:r>
              <a:rPr lang="en-CA" sz="2200" dirty="0" smtClean="0"/>
              <a:t>records.</a:t>
            </a:r>
          </a:p>
          <a:p>
            <a:pPr>
              <a:buFont typeface="Wingdings" panose="05000000000000000000" pitchFamily="2" charset="2"/>
              <a:buChar char="Ø"/>
            </a:pPr>
            <a:r>
              <a:rPr lang="en-CA" sz="2200" dirty="0" smtClean="0"/>
              <a:t>Annual Officer Certificate of Compliance (in the alternative).</a:t>
            </a:r>
            <a:endParaRPr lang="en-CA" sz="2200"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15</a:t>
            </a:fld>
            <a:endParaRPr lang="en-US" altLang="en-US"/>
          </a:p>
        </p:txBody>
      </p:sp>
    </p:spTree>
    <p:extLst>
      <p:ext uri="{BB962C8B-B14F-4D97-AF65-F5344CB8AC3E}">
        <p14:creationId xmlns:p14="http://schemas.microsoft.com/office/powerpoint/2010/main" val="2156394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836712"/>
            <a:ext cx="7772400" cy="1143000"/>
          </a:xfrm>
        </p:spPr>
        <p:txBody>
          <a:bodyPr/>
          <a:lstStyle/>
          <a:p>
            <a:r>
              <a:rPr lang="en-CA" sz="3200" b="1" dirty="0"/>
              <a:t>4. </a:t>
            </a:r>
            <a:r>
              <a:rPr lang="en-CA" sz="3200" b="1" dirty="0" smtClean="0"/>
              <a:t> </a:t>
            </a:r>
            <a:r>
              <a:rPr lang="en-CA" sz="3200" b="1" u="sng" dirty="0" smtClean="0"/>
              <a:t>Internal Control And Security Audits</a:t>
            </a:r>
            <a:r>
              <a:rPr lang="en-CA" sz="2400" b="1" dirty="0" smtClean="0"/>
              <a:t/>
            </a:r>
            <a:br>
              <a:rPr lang="en-CA" sz="2400" b="1" dirty="0" smtClean="0"/>
            </a:br>
            <a:r>
              <a:rPr lang="en-CA" sz="2800" b="1" dirty="0" smtClean="0"/>
              <a:t>Overview</a:t>
            </a:r>
            <a:endParaRPr lang="en-CA" sz="2800" b="1" dirty="0"/>
          </a:p>
        </p:txBody>
      </p:sp>
      <p:sp>
        <p:nvSpPr>
          <p:cNvPr id="3" name="Content Placeholder 2"/>
          <p:cNvSpPr>
            <a:spLocks noGrp="1"/>
          </p:cNvSpPr>
          <p:nvPr>
            <p:ph idx="1"/>
          </p:nvPr>
        </p:nvSpPr>
        <p:spPr>
          <a:xfrm>
            <a:off x="755576" y="2573668"/>
            <a:ext cx="7772400" cy="4114800"/>
          </a:xfrm>
        </p:spPr>
        <p:txBody>
          <a:bodyPr/>
          <a:lstStyle/>
          <a:p>
            <a:pPr>
              <a:buFont typeface="Wingdings" panose="05000000000000000000" pitchFamily="2" charset="2"/>
              <a:buChar char="Ø"/>
            </a:pPr>
            <a:r>
              <a:rPr lang="en-CA" dirty="0"/>
              <a:t>Control Frameworks</a:t>
            </a:r>
          </a:p>
          <a:p>
            <a:pPr>
              <a:buFont typeface="Wingdings" panose="05000000000000000000" pitchFamily="2" charset="2"/>
              <a:buChar char="Ø"/>
            </a:pPr>
            <a:endParaRPr lang="en-CA" dirty="0"/>
          </a:p>
          <a:p>
            <a:pPr>
              <a:buFont typeface="Wingdings" panose="05000000000000000000" pitchFamily="2" charset="2"/>
              <a:buChar char="Ø"/>
            </a:pPr>
            <a:r>
              <a:rPr lang="en-CA" dirty="0"/>
              <a:t>Control Principles</a:t>
            </a:r>
          </a:p>
          <a:p>
            <a:pPr>
              <a:buFont typeface="Wingdings" panose="05000000000000000000" pitchFamily="2" charset="2"/>
              <a:buChar char="Ø"/>
            </a:pPr>
            <a:endParaRPr lang="en-CA" dirty="0"/>
          </a:p>
          <a:p>
            <a:pPr>
              <a:buFont typeface="Wingdings" panose="05000000000000000000" pitchFamily="2" charset="2"/>
              <a:buChar char="Ø"/>
            </a:pPr>
            <a:r>
              <a:rPr lang="en-CA" dirty="0"/>
              <a:t>Controls</a:t>
            </a:r>
          </a:p>
          <a:p>
            <a:endParaRPr lang="en-CA"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16</a:t>
            </a:fld>
            <a:endParaRPr lang="en-US" altLang="en-US"/>
          </a:p>
        </p:txBody>
      </p:sp>
    </p:spTree>
    <p:extLst>
      <p:ext uri="{BB962C8B-B14F-4D97-AF65-F5344CB8AC3E}">
        <p14:creationId xmlns:p14="http://schemas.microsoft.com/office/powerpoint/2010/main" val="3466085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697" y="620688"/>
            <a:ext cx="7772400" cy="1143000"/>
          </a:xfrm>
        </p:spPr>
        <p:txBody>
          <a:bodyPr/>
          <a:lstStyle/>
          <a:p>
            <a:r>
              <a:rPr lang="en-CA" sz="3800" b="1" dirty="0"/>
              <a:t>Standards</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CA" dirty="0"/>
              <a:t>Security standards</a:t>
            </a:r>
          </a:p>
          <a:p>
            <a:pPr>
              <a:buFont typeface="Wingdings" panose="05000000000000000000" pitchFamily="2" charset="2"/>
              <a:buChar char="Ø"/>
            </a:pPr>
            <a:endParaRPr lang="en-CA" dirty="0"/>
          </a:p>
          <a:p>
            <a:pPr>
              <a:buFont typeface="Wingdings" panose="05000000000000000000" pitchFamily="2" charset="2"/>
              <a:buChar char="Ø"/>
            </a:pPr>
            <a:r>
              <a:rPr lang="en-CA" dirty="0"/>
              <a:t>ISO standards</a:t>
            </a:r>
          </a:p>
          <a:p>
            <a:pPr>
              <a:buFont typeface="Wingdings" panose="05000000000000000000" pitchFamily="2" charset="2"/>
              <a:buChar char="Ø"/>
            </a:pPr>
            <a:endParaRPr lang="en-CA" dirty="0"/>
          </a:p>
          <a:p>
            <a:pPr>
              <a:buFont typeface="Wingdings" panose="05000000000000000000" pitchFamily="2" charset="2"/>
              <a:buChar char="Ø"/>
            </a:pPr>
            <a:r>
              <a:rPr lang="en-CA" dirty="0"/>
              <a:t>Audit/certification standards</a:t>
            </a:r>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17</a:t>
            </a:fld>
            <a:endParaRPr lang="en-US" altLang="en-US"/>
          </a:p>
        </p:txBody>
      </p:sp>
    </p:spTree>
    <p:extLst>
      <p:ext uri="{BB962C8B-B14F-4D97-AF65-F5344CB8AC3E}">
        <p14:creationId xmlns:p14="http://schemas.microsoft.com/office/powerpoint/2010/main" val="2932623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3800" b="1" dirty="0"/>
              <a:t>ISO 27000</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CA" dirty="0"/>
              <a:t>ISO 27001 – What it is and what it isn’t</a:t>
            </a:r>
          </a:p>
          <a:p>
            <a:pPr>
              <a:buFont typeface="Wingdings" panose="05000000000000000000" pitchFamily="2" charset="2"/>
              <a:buChar char="Ø"/>
            </a:pPr>
            <a:r>
              <a:rPr lang="en-CA" dirty="0"/>
              <a:t>ISO 27002 – Control objectives and controls</a:t>
            </a:r>
          </a:p>
          <a:p>
            <a:pPr>
              <a:buFont typeface="Wingdings" panose="05000000000000000000" pitchFamily="2" charset="2"/>
              <a:buChar char="Ø"/>
            </a:pPr>
            <a:r>
              <a:rPr lang="en-CA" dirty="0"/>
              <a:t>ISO 27017 - Cloud specific controls</a:t>
            </a:r>
          </a:p>
          <a:p>
            <a:pPr>
              <a:buFont typeface="Wingdings" panose="05000000000000000000" pitchFamily="2" charset="2"/>
              <a:buChar char="Ø"/>
            </a:pPr>
            <a:r>
              <a:rPr lang="en-CA" dirty="0"/>
              <a:t>ISO 27018 - Personal data protection</a:t>
            </a:r>
          </a:p>
          <a:p>
            <a:pPr>
              <a:buFont typeface="Wingdings" panose="05000000000000000000" pitchFamily="2" charset="2"/>
              <a:buChar char="Ø"/>
            </a:pPr>
            <a:r>
              <a:rPr lang="en-CA" dirty="0"/>
              <a:t>Others</a:t>
            </a:r>
          </a:p>
          <a:p>
            <a:pPr>
              <a:buFont typeface="Wingdings" panose="05000000000000000000" pitchFamily="2" charset="2"/>
              <a:buChar char="Ø"/>
            </a:pPr>
            <a:r>
              <a:rPr lang="en-CA" dirty="0"/>
              <a:t>Certification – What it is and what it isn’t</a:t>
            </a:r>
          </a:p>
          <a:p>
            <a:endParaRPr lang="en-CA"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18</a:t>
            </a:fld>
            <a:endParaRPr lang="en-US" altLang="en-US"/>
          </a:p>
        </p:txBody>
      </p:sp>
    </p:spTree>
    <p:extLst>
      <p:ext uri="{BB962C8B-B14F-4D97-AF65-F5344CB8AC3E}">
        <p14:creationId xmlns:p14="http://schemas.microsoft.com/office/powerpoint/2010/main" val="3873387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3800" b="1" dirty="0" err="1"/>
              <a:t>SOC</a:t>
            </a:r>
            <a:r>
              <a:rPr lang="en-CA" sz="3800" b="1" dirty="0"/>
              <a:t> Audits</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CA" dirty="0"/>
              <a:t>General</a:t>
            </a:r>
          </a:p>
          <a:p>
            <a:pPr>
              <a:buFont typeface="Wingdings" panose="05000000000000000000" pitchFamily="2" charset="2"/>
              <a:buChar char="Ø"/>
            </a:pPr>
            <a:endParaRPr lang="en-CA" dirty="0"/>
          </a:p>
          <a:p>
            <a:pPr>
              <a:buFont typeface="Wingdings" panose="05000000000000000000" pitchFamily="2" charset="2"/>
              <a:buChar char="Ø"/>
            </a:pPr>
            <a:r>
              <a:rPr lang="en-CA" dirty="0" err="1"/>
              <a:t>SOC</a:t>
            </a:r>
            <a:r>
              <a:rPr lang="en-CA" dirty="0"/>
              <a:t> 1</a:t>
            </a:r>
          </a:p>
          <a:p>
            <a:pPr>
              <a:buFont typeface="Wingdings" panose="05000000000000000000" pitchFamily="2" charset="2"/>
              <a:buChar char="Ø"/>
            </a:pPr>
            <a:endParaRPr lang="en-CA" dirty="0"/>
          </a:p>
          <a:p>
            <a:pPr>
              <a:buFont typeface="Wingdings" panose="05000000000000000000" pitchFamily="2" charset="2"/>
              <a:buChar char="Ø"/>
            </a:pPr>
            <a:r>
              <a:rPr lang="en-CA" dirty="0" err="1"/>
              <a:t>SOC</a:t>
            </a:r>
            <a:r>
              <a:rPr lang="en-CA" dirty="0"/>
              <a:t> 2</a:t>
            </a:r>
          </a:p>
          <a:p>
            <a:pPr>
              <a:buFont typeface="Wingdings" panose="05000000000000000000" pitchFamily="2" charset="2"/>
              <a:buChar char="Ø"/>
            </a:pPr>
            <a:endParaRPr lang="en-CA" dirty="0"/>
          </a:p>
          <a:p>
            <a:pPr>
              <a:buFont typeface="Wingdings" panose="05000000000000000000" pitchFamily="2" charset="2"/>
              <a:buChar char="Ø"/>
            </a:pPr>
            <a:r>
              <a:rPr lang="en-CA" dirty="0" err="1"/>
              <a:t>SOC</a:t>
            </a:r>
            <a:r>
              <a:rPr lang="en-CA" dirty="0"/>
              <a:t> 3</a:t>
            </a:r>
          </a:p>
          <a:p>
            <a:endParaRPr lang="en-CA"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19</a:t>
            </a:fld>
            <a:endParaRPr lang="en-US" altLang="en-US"/>
          </a:p>
        </p:txBody>
      </p:sp>
    </p:spTree>
    <p:extLst>
      <p:ext uri="{BB962C8B-B14F-4D97-AF65-F5344CB8AC3E}">
        <p14:creationId xmlns:p14="http://schemas.microsoft.com/office/powerpoint/2010/main" val="965623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dirty="0" smtClean="0"/>
              <a:t>Agenda</a:t>
            </a:r>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a:t>
            </a:fld>
            <a:endParaRPr lang="en-US" altLang="en-US"/>
          </a:p>
        </p:txBody>
      </p:sp>
      <p:graphicFrame>
        <p:nvGraphicFramePr>
          <p:cNvPr id="2" name="Table 1"/>
          <p:cNvGraphicFramePr>
            <a:graphicFrameLocks noGrp="1"/>
          </p:cNvGraphicFramePr>
          <p:nvPr>
            <p:extLst>
              <p:ext uri="{D42A27DB-BD31-4B8C-83A1-F6EECF244321}">
                <p14:modId xmlns:p14="http://schemas.microsoft.com/office/powerpoint/2010/main" val="2706197748"/>
              </p:ext>
            </p:extLst>
          </p:nvPr>
        </p:nvGraphicFramePr>
        <p:xfrm>
          <a:off x="691419" y="2204864"/>
          <a:ext cx="6046440" cy="3370664"/>
        </p:xfrm>
        <a:graphic>
          <a:graphicData uri="http://schemas.openxmlformats.org/drawingml/2006/table">
            <a:tbl>
              <a:tblPr firstRow="1" bandRow="1">
                <a:tableStyleId>{5C22544A-7EE6-4342-B048-85BDC9FD1C3A}</a:tableStyleId>
              </a:tblPr>
              <a:tblGrid>
                <a:gridCol w="532752"/>
                <a:gridCol w="4797354"/>
                <a:gridCol w="716334"/>
              </a:tblGrid>
              <a:tr h="182893">
                <a:tc>
                  <a:txBody>
                    <a:bodyPr/>
                    <a:lstStyle/>
                    <a:p>
                      <a:pPr marL="0" algn="l" defTabSz="914400" rtl="0" eaLnBrk="1" latinLnBrk="0" hangingPunct="1"/>
                      <a:endParaRPr lang="en-CA" sz="1800" b="0" kern="1200" dirty="0">
                        <a:solidFill>
                          <a:schemeClr val="bg2"/>
                        </a:solidFill>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800" b="0" kern="1200" dirty="0" smtClean="0">
                        <a:solidFill>
                          <a:schemeClr val="bg2"/>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solidFill>
                  </a:tcPr>
                </a:tc>
                <a:tc>
                  <a:txBody>
                    <a:bodyPr/>
                    <a:lstStyle/>
                    <a:p>
                      <a:pPr marL="0" algn="ctr" defTabSz="914400" rtl="0" eaLnBrk="1" latinLnBrk="0" hangingPunct="1"/>
                      <a:r>
                        <a:rPr lang="en-CA" sz="1800" b="0" kern="1200" dirty="0" smtClean="0">
                          <a:solidFill>
                            <a:schemeClr val="bg2"/>
                          </a:solidFill>
                          <a:latin typeface="+mn-lt"/>
                          <a:ea typeface="+mn-ea"/>
                          <a:cs typeface="+mn-cs"/>
                        </a:rPr>
                        <a:t>Page</a:t>
                      </a:r>
                    </a:p>
                    <a:p>
                      <a:pPr marL="0" algn="ctr" defTabSz="914400" rtl="0" eaLnBrk="1" latinLnBrk="0" hangingPunct="1"/>
                      <a:endParaRPr lang="en-CA" sz="1800" b="0" kern="1200" dirty="0">
                        <a:solidFill>
                          <a:schemeClr val="bg2"/>
                        </a:solidFill>
                        <a:latin typeface="+mn-lt"/>
                        <a:ea typeface="+mn-ea"/>
                        <a:cs typeface="+mn-cs"/>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1"/>
                    </a:solidFill>
                  </a:tcPr>
                </a:tc>
              </a:tr>
              <a:tr h="398917">
                <a:tc>
                  <a:txBody>
                    <a:bodyPr/>
                    <a:lstStyle/>
                    <a:p>
                      <a:r>
                        <a:rPr lang="en-CA" dirty="0" smtClean="0">
                          <a:solidFill>
                            <a:schemeClr val="bg2"/>
                          </a:solidFill>
                        </a:rPr>
                        <a:t>1.</a:t>
                      </a:r>
                      <a:endParaRPr lang="en-CA" dirty="0">
                        <a:solidFill>
                          <a:schemeClr val="bg2"/>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solidFill>
                            <a:schemeClr val="bg2"/>
                          </a:solidFill>
                        </a:rPr>
                        <a:t>Evolution</a:t>
                      </a:r>
                      <a:r>
                        <a:rPr lang="en-US" altLang="en-US" sz="1800" baseline="0" dirty="0" smtClean="0">
                          <a:solidFill>
                            <a:schemeClr val="bg2"/>
                          </a:solidFill>
                        </a:rPr>
                        <a:t> of Audit Clauses</a:t>
                      </a:r>
                      <a:endParaRPr lang="en-CA"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lang="en-CA" dirty="0" smtClean="0">
                          <a:solidFill>
                            <a:schemeClr val="bg2"/>
                          </a:solidFill>
                        </a:rPr>
                        <a:t>3</a:t>
                      </a:r>
                      <a:endParaRPr lang="en-CA" dirty="0">
                        <a:solidFill>
                          <a:schemeClr val="bg2"/>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398917">
                <a:tc>
                  <a:txBody>
                    <a:bodyPr/>
                    <a:lstStyle/>
                    <a:p>
                      <a:r>
                        <a:rPr lang="en-CA" dirty="0" smtClean="0">
                          <a:solidFill>
                            <a:schemeClr val="bg2"/>
                          </a:solidFill>
                        </a:rPr>
                        <a:t>2.</a:t>
                      </a:r>
                      <a:endParaRPr lang="en-CA" dirty="0">
                        <a:solidFill>
                          <a:schemeClr val="bg2"/>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solidFill>
                            <a:schemeClr val="bg2"/>
                          </a:solidFill>
                        </a:rPr>
                        <a:t>Public Sector and FREs</a:t>
                      </a:r>
                      <a:endParaRPr lang="en-CA"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lang="en-CA" dirty="0" smtClean="0">
                          <a:solidFill>
                            <a:schemeClr val="bg2"/>
                          </a:solidFill>
                        </a:rPr>
                        <a:t>8</a:t>
                      </a:r>
                      <a:endParaRPr lang="en-CA" dirty="0">
                        <a:solidFill>
                          <a:schemeClr val="bg2"/>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470113">
                <a:tc>
                  <a:txBody>
                    <a:bodyPr/>
                    <a:lstStyle/>
                    <a:p>
                      <a:r>
                        <a:rPr lang="en-CA" dirty="0" smtClean="0">
                          <a:solidFill>
                            <a:schemeClr val="bg2"/>
                          </a:solidFill>
                        </a:rPr>
                        <a:t>3.</a:t>
                      </a:r>
                      <a:endParaRPr lang="en-CA" dirty="0">
                        <a:solidFill>
                          <a:schemeClr val="bg2"/>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solidFill>
                            <a:schemeClr val="bg2"/>
                          </a:solidFill>
                        </a:rPr>
                        <a:t>Audit</a:t>
                      </a:r>
                      <a:r>
                        <a:rPr lang="en-US" altLang="en-US" sz="1800" baseline="0" dirty="0" smtClean="0">
                          <a:solidFill>
                            <a:schemeClr val="bg2"/>
                          </a:solidFill>
                        </a:rPr>
                        <a:t> Clauses – Checklist</a:t>
                      </a:r>
                      <a:endParaRPr lang="en-CA"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lang="en-CA" dirty="0" smtClean="0">
                          <a:solidFill>
                            <a:schemeClr val="bg2"/>
                          </a:solidFill>
                        </a:rPr>
                        <a:t>14</a:t>
                      </a:r>
                      <a:endParaRPr lang="en-CA" dirty="0">
                        <a:solidFill>
                          <a:schemeClr val="bg2"/>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5265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solidFill>
                            <a:schemeClr val="bg2"/>
                          </a:solidFill>
                        </a:rPr>
                        <a:t>4.</a:t>
                      </a:r>
                    </a:p>
                  </a:txBody>
                  <a:tcPr>
                    <a:lnR w="12700" cap="flat" cmpd="sng" algn="ctr">
                      <a:solidFill>
                        <a:schemeClr val="tx1"/>
                      </a:solidFill>
                      <a:prstDash val="solid"/>
                      <a:round/>
                      <a:headEnd type="none" w="med" len="med"/>
                      <a:tailEnd type="none" w="med" len="med"/>
                    </a:lnR>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solidFill>
                            <a:schemeClr val="bg2"/>
                          </a:solidFill>
                        </a:rPr>
                        <a:t>Internal</a:t>
                      </a:r>
                      <a:r>
                        <a:rPr lang="en-US" altLang="en-US" sz="1800" baseline="0" dirty="0" smtClean="0">
                          <a:solidFill>
                            <a:schemeClr val="bg2"/>
                          </a:solidFill>
                        </a:rPr>
                        <a:t> Control and Security Audits</a:t>
                      </a:r>
                      <a:endParaRPr lang="en-CA"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lang="en-CA" dirty="0" smtClean="0">
                          <a:solidFill>
                            <a:schemeClr val="bg2"/>
                          </a:solidFill>
                        </a:rPr>
                        <a:t>16</a:t>
                      </a:r>
                      <a:endParaRPr lang="en-CA" dirty="0">
                        <a:solidFill>
                          <a:schemeClr val="bg2"/>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549898">
                <a:tc>
                  <a:txBody>
                    <a:bodyPr/>
                    <a:lstStyle/>
                    <a:p>
                      <a:r>
                        <a:rPr lang="en-CA" dirty="0" smtClean="0">
                          <a:solidFill>
                            <a:schemeClr val="bg2"/>
                          </a:solidFill>
                        </a:rPr>
                        <a:t>5.</a:t>
                      </a:r>
                      <a:endParaRPr lang="en-CA" dirty="0">
                        <a:solidFill>
                          <a:schemeClr val="bg2"/>
                        </a:solidFill>
                      </a:endParaRPr>
                    </a:p>
                  </a:txBody>
                  <a:tcPr>
                    <a:lnR w="12700" cap="flat" cmpd="sng" algn="ctr">
                      <a:solidFill>
                        <a:schemeClr val="tx1"/>
                      </a:solidFill>
                      <a:prstDash val="solid"/>
                      <a:round/>
                      <a:headEnd type="none" w="med" len="med"/>
                      <a:tailEnd type="none" w="med" len="med"/>
                    </a:lnR>
                    <a:solidFill>
                      <a:schemeClr val="tx1"/>
                    </a:solidFill>
                  </a:tcPr>
                </a:tc>
                <a:tc>
                  <a:txBody>
                    <a:bodyPr/>
                    <a:lstStyle/>
                    <a:p>
                      <a:r>
                        <a:rPr lang="en-CA" dirty="0" smtClean="0">
                          <a:solidFill>
                            <a:schemeClr val="bg2"/>
                          </a:solidFill>
                        </a:rPr>
                        <a:t>Software License Audits</a:t>
                      </a:r>
                      <a:endParaRPr lang="en-CA"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a:r>
                        <a:rPr lang="en-CA" dirty="0" smtClean="0">
                          <a:solidFill>
                            <a:schemeClr val="bg2"/>
                          </a:solidFill>
                        </a:rPr>
                        <a:t>20</a:t>
                      </a:r>
                      <a:endParaRPr lang="en-CA" dirty="0">
                        <a:solidFill>
                          <a:schemeClr val="bg2"/>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386206">
                <a:tc>
                  <a:txBody>
                    <a:bodyPr/>
                    <a:lstStyle/>
                    <a:p>
                      <a:r>
                        <a:rPr lang="en-CA" dirty="0" smtClean="0">
                          <a:solidFill>
                            <a:schemeClr val="bg2"/>
                          </a:solidFill>
                        </a:rPr>
                        <a:t>6.</a:t>
                      </a:r>
                      <a:endParaRPr lang="en-CA" dirty="0">
                        <a:solidFill>
                          <a:schemeClr val="bg2"/>
                        </a:solidFill>
                      </a:endParaRPr>
                    </a:p>
                  </a:txBody>
                  <a:tcPr>
                    <a:lnR w="12700" cap="flat" cmpd="sng" algn="ctr">
                      <a:solidFill>
                        <a:schemeClr val="tx1"/>
                      </a:solidFill>
                      <a:prstDash val="solid"/>
                      <a:round/>
                      <a:headEnd type="none" w="med" len="med"/>
                      <a:tailEnd type="none" w="med" len="med"/>
                    </a:lnR>
                    <a:solidFill>
                      <a:schemeClr val="tx1"/>
                    </a:solidFill>
                  </a:tcPr>
                </a:tc>
                <a:tc>
                  <a:txBody>
                    <a:bodyPr/>
                    <a:lstStyle/>
                    <a:p>
                      <a:r>
                        <a:rPr lang="en-CA" dirty="0" smtClean="0">
                          <a:solidFill>
                            <a:schemeClr val="bg2"/>
                          </a:solidFill>
                        </a:rPr>
                        <a:t>Benchmarking</a:t>
                      </a:r>
                      <a:endParaRPr lang="en-CA" dirty="0">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1"/>
                    </a:solidFill>
                  </a:tcPr>
                </a:tc>
                <a:tc>
                  <a:txBody>
                    <a:bodyPr/>
                    <a:lstStyle/>
                    <a:p>
                      <a:pPr algn="ctr"/>
                      <a:r>
                        <a:rPr lang="en-CA" dirty="0" smtClean="0">
                          <a:solidFill>
                            <a:schemeClr val="bg2"/>
                          </a:solidFill>
                        </a:rPr>
                        <a:t>48</a:t>
                      </a:r>
                      <a:endParaRPr lang="en-CA" dirty="0">
                        <a:solidFill>
                          <a:schemeClr val="bg2"/>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sz="3800" b="1" dirty="0" smtClean="0"/>
              <a:t>5.  </a:t>
            </a:r>
            <a:r>
              <a:rPr lang="en-CA" sz="3800" b="1" u="sng" dirty="0" smtClean="0"/>
              <a:t>Software Licensing Audits</a:t>
            </a:r>
            <a:endParaRPr lang="en-US" altLang="en-US" sz="3800" b="1" u="sng" dirty="0" smtClean="0"/>
          </a:p>
        </p:txBody>
      </p:sp>
      <p:sp>
        <p:nvSpPr>
          <p:cNvPr id="10243" name="Rectangle 3"/>
          <p:cNvSpPr>
            <a:spLocks noGrp="1" noChangeArrowheads="1"/>
          </p:cNvSpPr>
          <p:nvPr>
            <p:ph idx="1"/>
          </p:nvPr>
        </p:nvSpPr>
        <p:spPr/>
        <p:txBody>
          <a:bodyPr/>
          <a:lstStyle/>
          <a:p>
            <a:pPr eaLnBrk="1" hangingPunct="1">
              <a:buFont typeface="Wingdings" panose="05000000000000000000" pitchFamily="2" charset="2"/>
              <a:buChar char="Ø"/>
            </a:pPr>
            <a:r>
              <a:rPr lang="en-CA" altLang="en-US" sz="2200" dirty="0" smtClean="0"/>
              <a:t>Context</a:t>
            </a:r>
          </a:p>
          <a:p>
            <a:pPr eaLnBrk="1" hangingPunct="1">
              <a:buFont typeface="Wingdings" panose="05000000000000000000" pitchFamily="2" charset="2"/>
              <a:buChar char="Ø"/>
            </a:pPr>
            <a:r>
              <a:rPr lang="en-US" altLang="en-US" sz="2200" dirty="0"/>
              <a:t>What is a </a:t>
            </a:r>
            <a:r>
              <a:rPr lang="en-US" altLang="en-US" sz="2200" dirty="0" smtClean="0"/>
              <a:t>software licensing audit</a:t>
            </a:r>
            <a:endParaRPr lang="en-CA" altLang="en-US" sz="2200" dirty="0" smtClean="0"/>
          </a:p>
          <a:p>
            <a:pPr eaLnBrk="1" hangingPunct="1">
              <a:buFont typeface="Wingdings" panose="05000000000000000000" pitchFamily="2" charset="2"/>
              <a:buChar char="Ø"/>
            </a:pPr>
            <a:r>
              <a:rPr lang="en-CA" altLang="en-US" sz="2200" dirty="0"/>
              <a:t>Use of s</a:t>
            </a:r>
            <a:r>
              <a:rPr lang="en-CA" altLang="en-US" sz="2200" dirty="0" smtClean="0"/>
              <a:t>oftware licensing audits</a:t>
            </a:r>
          </a:p>
          <a:p>
            <a:pPr eaLnBrk="1" hangingPunct="1">
              <a:buFont typeface="Wingdings" panose="05000000000000000000" pitchFamily="2" charset="2"/>
              <a:buChar char="Ø"/>
            </a:pPr>
            <a:r>
              <a:rPr lang="en-CA" altLang="en-US" sz="2200" dirty="0" smtClean="0"/>
              <a:t>Types of software licensing audits</a:t>
            </a:r>
          </a:p>
          <a:p>
            <a:pPr eaLnBrk="1" hangingPunct="1">
              <a:buFont typeface="Wingdings" panose="05000000000000000000" pitchFamily="2" charset="2"/>
              <a:buChar char="Ø"/>
            </a:pPr>
            <a:r>
              <a:rPr lang="en-CA" altLang="en-US" sz="2200" dirty="0" smtClean="0"/>
              <a:t>Minimizing risks before an audit</a:t>
            </a:r>
          </a:p>
          <a:p>
            <a:pPr eaLnBrk="1" hangingPunct="1">
              <a:buFont typeface="Wingdings" panose="05000000000000000000" pitchFamily="2" charset="2"/>
              <a:buChar char="Ø"/>
            </a:pPr>
            <a:r>
              <a:rPr lang="en-CA" altLang="en-US" sz="2200" dirty="0" smtClean="0"/>
              <a:t>Best practices to manage an independent third party software licensing audit</a:t>
            </a:r>
          </a:p>
          <a:p>
            <a:pPr eaLnBrk="1" hangingPunct="1">
              <a:buFont typeface="Wingdings" panose="05000000000000000000" pitchFamily="2" charset="2"/>
              <a:buChar char="Ø"/>
            </a:pPr>
            <a:r>
              <a:rPr lang="en-CA" altLang="en-US" sz="2200" dirty="0" smtClean="0"/>
              <a:t>Frequent issues</a:t>
            </a:r>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20</a:t>
            </a:fld>
            <a:endParaRPr lang="en-US" altLang="en-US"/>
          </a:p>
        </p:txBody>
      </p:sp>
    </p:spTree>
    <p:extLst>
      <p:ext uri="{BB962C8B-B14F-4D97-AF65-F5344CB8AC3E}">
        <p14:creationId xmlns:p14="http://schemas.microsoft.com/office/powerpoint/2010/main" val="28674787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3800" b="1" dirty="0"/>
              <a:t>Context</a:t>
            </a:r>
            <a:endParaRPr lang="en-US" altLang="en-US" sz="3800" b="1" dirty="0" smtClean="0"/>
          </a:p>
        </p:txBody>
      </p:sp>
      <p:sp>
        <p:nvSpPr>
          <p:cNvPr id="10243" name="Rectangle 3"/>
          <p:cNvSpPr>
            <a:spLocks noGrp="1" noChangeArrowheads="1"/>
          </p:cNvSpPr>
          <p:nvPr>
            <p:ph idx="1"/>
          </p:nvPr>
        </p:nvSpPr>
        <p:spPr>
          <a:xfrm>
            <a:off x="685800" y="1628800"/>
            <a:ext cx="7772400" cy="4467200"/>
          </a:xfrm>
        </p:spPr>
        <p:txBody>
          <a:bodyPr/>
          <a:lstStyle/>
          <a:p>
            <a:pPr eaLnBrk="1" hangingPunct="1">
              <a:buFont typeface="Wingdings" panose="05000000000000000000" pitchFamily="2" charset="2"/>
              <a:buChar char="Ø"/>
            </a:pPr>
            <a:r>
              <a:rPr lang="en-CA" altLang="en-US" sz="2200" dirty="0" smtClean="0"/>
              <a:t>Business Software Alliance </a:t>
            </a:r>
            <a:r>
              <a:rPr lang="en-US" altLang="en-US" sz="2200" dirty="0" smtClean="0"/>
              <a:t>Global </a:t>
            </a:r>
            <a:r>
              <a:rPr lang="en-US" altLang="en-US" sz="2200" dirty="0"/>
              <a:t>Software Survey </a:t>
            </a:r>
            <a:r>
              <a:rPr lang="en-US" altLang="en-US" sz="2200" dirty="0" smtClean="0"/>
              <a:t>2016 </a:t>
            </a:r>
            <a:r>
              <a:rPr lang="en-CA" altLang="en-US" sz="2200" dirty="0" smtClean="0"/>
              <a:t>reports decrease in software piracy (43% to 39%)</a:t>
            </a:r>
          </a:p>
          <a:p>
            <a:pPr eaLnBrk="1" hangingPunct="1">
              <a:buFont typeface="Wingdings" panose="05000000000000000000" pitchFamily="2" charset="2"/>
              <a:buChar char="Ø"/>
            </a:pPr>
            <a:r>
              <a:rPr lang="en-CA" altLang="en-US" sz="2200" dirty="0" smtClean="0"/>
              <a:t>Survey by </a:t>
            </a:r>
            <a:r>
              <a:rPr lang="en-CA" altLang="en-US" sz="2200" dirty="0" err="1" smtClean="0"/>
              <a:t>Flexera</a:t>
            </a:r>
            <a:r>
              <a:rPr lang="en-CA" altLang="en-US" sz="2200" dirty="0" smtClean="0"/>
              <a:t> reports increase in software audits: 63% of enterprises audited by a software vendor in last 18-24 months, and 21% charged $1M or more in past year as result of audits</a:t>
            </a:r>
            <a:endParaRPr lang="en-CA" altLang="en-US" sz="2200" dirty="0"/>
          </a:p>
          <a:p>
            <a:pPr eaLnBrk="1" hangingPunct="1">
              <a:buFont typeface="Wingdings" panose="05000000000000000000" pitchFamily="2" charset="2"/>
              <a:buChar char="Ø"/>
            </a:pPr>
            <a:r>
              <a:rPr lang="en-CA" altLang="en-US" sz="2200" dirty="0" smtClean="0"/>
              <a:t>Software licensing audits have become an increasingly important tool for software publishers for revenue assurance, </a:t>
            </a:r>
            <a:r>
              <a:rPr lang="en-CA" altLang="en-US" sz="2200" dirty="0"/>
              <a:t>to generate new revenues or to obtain leverage for negotiation</a:t>
            </a:r>
            <a:endParaRPr lang="en-CA" altLang="en-US" sz="2200" dirty="0" smtClean="0"/>
          </a:p>
          <a:p>
            <a:pPr eaLnBrk="1" hangingPunct="1">
              <a:buFont typeface="Wingdings" panose="05000000000000000000" pitchFamily="2" charset="2"/>
              <a:buChar char="Ø"/>
            </a:pPr>
            <a:r>
              <a:rPr lang="en-CA" altLang="en-US" sz="2200" dirty="0" smtClean="0"/>
              <a:t>For licensees, aggressive enforcement of audit rights by some suppliers or software trolls, or difficulty in complying with complex license rights, are creating increasing concerns and financial risks in software projects after implementation</a:t>
            </a:r>
          </a:p>
          <a:p>
            <a:pPr eaLnBrk="1" hangingPunct="1"/>
            <a:endParaRPr lang="en-CA" altLang="en-US" sz="2200" dirty="0" smtClean="0"/>
          </a:p>
          <a:p>
            <a:pPr eaLnBrk="1" hangingPunct="1"/>
            <a:endParaRPr lang="en-CA" altLang="en-US" sz="2200" dirty="0" smtClean="0"/>
          </a:p>
          <a:p>
            <a:pPr eaLnBrk="1" hangingPunct="1"/>
            <a:endParaRPr lang="en-CA" altLang="en-US" sz="2200" dirty="0" smtClean="0"/>
          </a:p>
          <a:p>
            <a:pPr eaLnBrk="1" hangingPunct="1"/>
            <a:endParaRPr lang="en-US" altLang="en-US"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21</a:t>
            </a:fld>
            <a:endParaRPr lang="en-US" altLang="en-US"/>
          </a:p>
        </p:txBody>
      </p:sp>
    </p:spTree>
    <p:extLst>
      <p:ext uri="{BB962C8B-B14F-4D97-AF65-F5344CB8AC3E}">
        <p14:creationId xmlns:p14="http://schemas.microsoft.com/office/powerpoint/2010/main" val="29200859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3800" b="1" dirty="0" smtClean="0"/>
              <a:t>What is a Software Licensing Audit</a:t>
            </a:r>
          </a:p>
        </p:txBody>
      </p:sp>
      <p:sp>
        <p:nvSpPr>
          <p:cNvPr id="10243" name="Rectangle 3"/>
          <p:cNvSpPr>
            <a:spLocks noGrp="1" noChangeArrowheads="1"/>
          </p:cNvSpPr>
          <p:nvPr>
            <p:ph idx="1"/>
          </p:nvPr>
        </p:nvSpPr>
        <p:spPr/>
        <p:txBody>
          <a:bodyPr/>
          <a:lstStyle/>
          <a:p>
            <a:pPr eaLnBrk="1" hangingPunct="1">
              <a:buFont typeface="Wingdings" panose="05000000000000000000" pitchFamily="2" charset="2"/>
              <a:buChar char="Ø"/>
            </a:pPr>
            <a:r>
              <a:rPr lang="en-CA" altLang="en-US" sz="2200" dirty="0" smtClean="0"/>
              <a:t>Definition: A </a:t>
            </a:r>
            <a:r>
              <a:rPr lang="en-CA" altLang="en-US" sz="2200" b="1" dirty="0" smtClean="0"/>
              <a:t>license compliance audit </a:t>
            </a:r>
            <a:r>
              <a:rPr lang="en-CA" altLang="en-US" sz="2200" dirty="0" smtClean="0"/>
              <a:t>is an </a:t>
            </a:r>
            <a:r>
              <a:rPr lang="en-US" altLang="en-US" sz="2200" dirty="0"/>
              <a:t>audit that reconciles license-related information from multiple information sources, such as entitlement consumption against entitlement rights. [ISO/IEC 19770-5 Information technology — </a:t>
            </a:r>
            <a:r>
              <a:rPr lang="en-US" altLang="en-US" sz="2200" dirty="0" smtClean="0"/>
              <a:t>Software asset management, Part 5]</a:t>
            </a:r>
          </a:p>
          <a:p>
            <a:pPr eaLnBrk="1" hangingPunct="1">
              <a:buFont typeface="Wingdings" panose="05000000000000000000" pitchFamily="2" charset="2"/>
              <a:buChar char="Ø"/>
            </a:pPr>
            <a:r>
              <a:rPr lang="en-CA" altLang="en-US" sz="2200" dirty="0"/>
              <a:t>Not to confuse with </a:t>
            </a:r>
            <a:r>
              <a:rPr lang="en-US" altLang="en-US" sz="2200" b="1" dirty="0" smtClean="0"/>
              <a:t>software </a:t>
            </a:r>
            <a:r>
              <a:rPr lang="en-US" altLang="en-US" sz="2200" b="1" dirty="0"/>
              <a:t>audit </a:t>
            </a:r>
            <a:r>
              <a:rPr lang="en-US" altLang="en-US" sz="2200" b="1" dirty="0" smtClean="0"/>
              <a:t>review</a:t>
            </a:r>
            <a:r>
              <a:rPr lang="en-US" altLang="en-US" sz="2200" dirty="0" smtClean="0"/>
              <a:t>,  </a:t>
            </a:r>
            <a:r>
              <a:rPr lang="en-US" altLang="en-US" sz="2200" dirty="0"/>
              <a:t>which is “an independent examination of a software product, software process, or set of software processes to assess compliance with specifications, standards, contractual agreements, or other criteria".[IEEE Std. 1028-1997, IEEE Standard for Software Reviews, clause 3.2]</a:t>
            </a:r>
            <a:endParaRPr lang="en-CA" altLang="en-US" sz="2200" dirty="0"/>
          </a:p>
          <a:p>
            <a:pPr eaLnBrk="1" hangingPunct="1"/>
            <a:endParaRPr lang="en-CA" altLang="en-US" sz="2200" dirty="0" smtClean="0"/>
          </a:p>
          <a:p>
            <a:pPr eaLnBrk="1" hangingPunct="1"/>
            <a:endParaRPr lang="en-CA" altLang="en-US" sz="2200" dirty="0" smtClean="0"/>
          </a:p>
          <a:p>
            <a:pPr eaLnBrk="1" hangingPunct="1"/>
            <a:endParaRPr lang="en-US" altLang="en-US"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22</a:t>
            </a:fld>
            <a:endParaRPr lang="en-US" altLang="en-US"/>
          </a:p>
        </p:txBody>
      </p:sp>
    </p:spTree>
    <p:extLst>
      <p:ext uri="{BB962C8B-B14F-4D97-AF65-F5344CB8AC3E}">
        <p14:creationId xmlns:p14="http://schemas.microsoft.com/office/powerpoint/2010/main" val="2194387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3800" b="1" dirty="0"/>
              <a:t>What is a Software Licensing Audit</a:t>
            </a:r>
            <a:endParaRPr lang="en-US" altLang="en-US" sz="3800" b="1" dirty="0" smtClean="0"/>
          </a:p>
        </p:txBody>
      </p:sp>
      <p:sp>
        <p:nvSpPr>
          <p:cNvPr id="10243" name="Rectangle 3"/>
          <p:cNvSpPr>
            <a:spLocks noGrp="1" noChangeArrowheads="1"/>
          </p:cNvSpPr>
          <p:nvPr>
            <p:ph idx="1"/>
          </p:nvPr>
        </p:nvSpPr>
        <p:spPr>
          <a:xfrm>
            <a:off x="685800" y="1732840"/>
            <a:ext cx="7772400" cy="3888432"/>
          </a:xfrm>
        </p:spPr>
        <p:txBody>
          <a:bodyPr/>
          <a:lstStyle/>
          <a:p>
            <a:pPr eaLnBrk="1" hangingPunct="1">
              <a:buFont typeface="Wingdings" panose="05000000000000000000" pitchFamily="2" charset="2"/>
              <a:buChar char="Ø"/>
            </a:pPr>
            <a:r>
              <a:rPr lang="en-CA" altLang="en-US" sz="2200" dirty="0" smtClean="0"/>
              <a:t>Software licensing audits are usually based on contractual audit clauses</a:t>
            </a:r>
          </a:p>
          <a:p>
            <a:pPr eaLnBrk="1" hangingPunct="1">
              <a:buFont typeface="Wingdings" panose="05000000000000000000" pitchFamily="2" charset="2"/>
              <a:buChar char="Ø"/>
            </a:pPr>
            <a:r>
              <a:rPr lang="en-CA" altLang="en-US" sz="2200" dirty="0" smtClean="0"/>
              <a:t>Supplier audit rights are common in end user and distribution licenses, not in cloud services agreements</a:t>
            </a:r>
          </a:p>
          <a:p>
            <a:pPr eaLnBrk="1" hangingPunct="1">
              <a:buFont typeface="Wingdings" panose="05000000000000000000" pitchFamily="2" charset="2"/>
              <a:buChar char="Ø"/>
            </a:pPr>
            <a:r>
              <a:rPr lang="en-CA" altLang="en-US" sz="2200" dirty="0" smtClean="0"/>
              <a:t>Audit clauses authorize licensor to review the licensee’s records and computers for evidence of installed copies or use of software</a:t>
            </a:r>
          </a:p>
          <a:p>
            <a:pPr eaLnBrk="1" hangingPunct="1">
              <a:buFont typeface="Wingdings" panose="05000000000000000000" pitchFamily="2" charset="2"/>
              <a:buChar char="Ø"/>
            </a:pPr>
            <a:r>
              <a:rPr lang="en-CA" altLang="en-US" sz="2200" dirty="0" smtClean="0"/>
              <a:t>Software deployment is compared to software entitlements to generate an Effective License Position (ELP)</a:t>
            </a:r>
          </a:p>
          <a:p>
            <a:pPr marL="0" indent="0" eaLnBrk="1" hangingPunct="1">
              <a:buNone/>
            </a:pPr>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23</a:t>
            </a:fld>
            <a:endParaRPr lang="en-US" altLang="en-US"/>
          </a:p>
        </p:txBody>
      </p:sp>
    </p:spTree>
    <p:extLst>
      <p:ext uri="{BB962C8B-B14F-4D97-AF65-F5344CB8AC3E}">
        <p14:creationId xmlns:p14="http://schemas.microsoft.com/office/powerpoint/2010/main" val="4101465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800" b="1" dirty="0" smtClean="0"/>
              <a:t>Use of Software Licensing Audits</a:t>
            </a:r>
            <a:endParaRPr lang="en-US" altLang="en-US" sz="3800" b="1" dirty="0" smtClean="0"/>
          </a:p>
        </p:txBody>
      </p:sp>
      <p:sp>
        <p:nvSpPr>
          <p:cNvPr id="10243" name="Rectangle 3"/>
          <p:cNvSpPr>
            <a:spLocks noGrp="1" noChangeArrowheads="1"/>
          </p:cNvSpPr>
          <p:nvPr>
            <p:ph idx="1"/>
          </p:nvPr>
        </p:nvSpPr>
        <p:spPr>
          <a:xfrm>
            <a:off x="685800" y="1700808"/>
            <a:ext cx="7772400" cy="4395192"/>
          </a:xfrm>
        </p:spPr>
        <p:txBody>
          <a:bodyPr/>
          <a:lstStyle/>
          <a:p>
            <a:pPr eaLnBrk="1" hangingPunct="1">
              <a:buFont typeface="Wingdings" panose="05000000000000000000" pitchFamily="2" charset="2"/>
              <a:buChar char="Ø"/>
            </a:pPr>
            <a:r>
              <a:rPr lang="en-CA" altLang="en-US" sz="2200" dirty="0"/>
              <a:t>Audit </a:t>
            </a:r>
            <a:r>
              <a:rPr lang="en-CA" altLang="en-US" sz="2200" dirty="0" smtClean="0"/>
              <a:t>rights are an important tool to  </a:t>
            </a:r>
            <a:r>
              <a:rPr lang="en-CA" altLang="en-US" sz="2200" dirty="0"/>
              <a:t>help software </a:t>
            </a:r>
            <a:r>
              <a:rPr lang="en-CA" altLang="en-US" sz="2200" dirty="0" smtClean="0"/>
              <a:t>publishers </a:t>
            </a:r>
            <a:r>
              <a:rPr lang="en-CA" altLang="en-US" sz="2200" dirty="0"/>
              <a:t>to protect against unauthorized copying and use of </a:t>
            </a:r>
            <a:r>
              <a:rPr lang="en-CA" altLang="en-US" sz="2200" dirty="0" smtClean="0"/>
              <a:t>software, ensure compliance with license conditions and payment of applicable license fees/royalties</a:t>
            </a:r>
          </a:p>
          <a:p>
            <a:pPr eaLnBrk="1" hangingPunct="1">
              <a:buFont typeface="Wingdings" panose="05000000000000000000" pitchFamily="2" charset="2"/>
              <a:buChar char="Ø"/>
            </a:pPr>
            <a:r>
              <a:rPr lang="en-CA" altLang="en-US" sz="2200" dirty="0" smtClean="0"/>
              <a:t>Help both licensor/licensee have a clear view of installed software base, understand license rules, and better determine future user needs (upgrades, incremental licenses) and support renewal, generally leading to cost </a:t>
            </a:r>
            <a:r>
              <a:rPr lang="en-CA" altLang="en-US" sz="2200" dirty="0"/>
              <a:t>savings </a:t>
            </a:r>
            <a:r>
              <a:rPr lang="en-CA" altLang="en-US" sz="2200" dirty="0" smtClean="0"/>
              <a:t>for licensee</a:t>
            </a:r>
          </a:p>
          <a:p>
            <a:pPr eaLnBrk="1" hangingPunct="1">
              <a:buFont typeface="Wingdings" panose="05000000000000000000" pitchFamily="2" charset="2"/>
              <a:buChar char="Ø"/>
            </a:pPr>
            <a:r>
              <a:rPr lang="en-CA" altLang="en-US" sz="2200" dirty="0" smtClean="0"/>
              <a:t>Can be costly for both parties, and if not performed correctly, can be intrusive for licensee, expose licensee to significant unjustified claims and damage customer relationship </a:t>
            </a:r>
            <a:endParaRPr lang="en-CA" altLang="en-US" sz="2200" dirty="0"/>
          </a:p>
          <a:p>
            <a:pPr eaLnBrk="1" hangingPunct="1"/>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24</a:t>
            </a:fld>
            <a:endParaRPr lang="en-US" altLang="en-US"/>
          </a:p>
        </p:txBody>
      </p:sp>
    </p:spTree>
    <p:extLst>
      <p:ext uri="{BB962C8B-B14F-4D97-AF65-F5344CB8AC3E}">
        <p14:creationId xmlns:p14="http://schemas.microsoft.com/office/powerpoint/2010/main" val="17755820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800" b="1" dirty="0" smtClean="0"/>
              <a:t>Types of Software Licensing Audits</a:t>
            </a:r>
            <a:endParaRPr lang="en-US" altLang="en-US" sz="3800" b="1" dirty="0" smtClean="0"/>
          </a:p>
        </p:txBody>
      </p:sp>
      <p:sp>
        <p:nvSpPr>
          <p:cNvPr id="10243" name="Rectangle 3"/>
          <p:cNvSpPr>
            <a:spLocks noGrp="1" noChangeArrowheads="1"/>
          </p:cNvSpPr>
          <p:nvPr>
            <p:ph idx="1"/>
          </p:nvPr>
        </p:nvSpPr>
        <p:spPr/>
        <p:txBody>
          <a:bodyPr/>
          <a:lstStyle/>
          <a:p>
            <a:pPr eaLnBrk="1" hangingPunct="1">
              <a:buFont typeface="Wingdings" panose="05000000000000000000" pitchFamily="2" charset="2"/>
              <a:buChar char="Ø"/>
            </a:pPr>
            <a:r>
              <a:rPr lang="en-CA" altLang="en-US" sz="2200" b="1" dirty="0" smtClean="0"/>
              <a:t>Certified self audit</a:t>
            </a:r>
          </a:p>
          <a:p>
            <a:pPr lvl="1" eaLnBrk="1" hangingPunct="1">
              <a:buFont typeface="Courier New" panose="02070309020205020404" pitchFamily="49" charset="0"/>
              <a:buChar char="o"/>
            </a:pPr>
            <a:r>
              <a:rPr lang="en-CA" altLang="en-US" sz="2200" dirty="0" smtClean="0"/>
              <a:t>Licensee does an </a:t>
            </a:r>
            <a:r>
              <a:rPr lang="en-CA" altLang="en-US" sz="2200" dirty="0"/>
              <a:t>internal self audit</a:t>
            </a:r>
            <a:r>
              <a:rPr lang="en-CA" altLang="en-US" sz="2200" dirty="0" smtClean="0"/>
              <a:t>, reports to licensor on number of copies/users and purchases licenses to address any non-compliant deployment, then returns a certificate to licensor</a:t>
            </a:r>
          </a:p>
          <a:p>
            <a:pPr lvl="1" eaLnBrk="1" hangingPunct="1">
              <a:buFont typeface="Courier New" panose="02070309020205020404" pitchFamily="49" charset="0"/>
              <a:buChar char="o"/>
            </a:pPr>
            <a:r>
              <a:rPr lang="en-CA" altLang="en-US" sz="2200" dirty="0" smtClean="0"/>
              <a:t>Provides licensee more flexibility and control on process, timelines, allocated resources and accuracy of results</a:t>
            </a:r>
          </a:p>
          <a:p>
            <a:pPr lvl="1" eaLnBrk="1" hangingPunct="1">
              <a:buFont typeface="Courier New" panose="02070309020205020404" pitchFamily="49" charset="0"/>
              <a:buChar char="o"/>
            </a:pPr>
            <a:r>
              <a:rPr lang="en-CA" altLang="en-US" sz="2200" dirty="0" smtClean="0"/>
              <a:t>Provides less control to licensor</a:t>
            </a:r>
          </a:p>
          <a:p>
            <a:pPr lvl="1" eaLnBrk="1" hangingPunct="1">
              <a:buFont typeface="Courier New" panose="02070309020205020404" pitchFamily="49" charset="0"/>
              <a:buChar char="o"/>
            </a:pPr>
            <a:r>
              <a:rPr lang="en-CA" altLang="en-US" sz="2200" dirty="0" smtClean="0"/>
              <a:t>Usually the preferred option for licensees</a:t>
            </a:r>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25</a:t>
            </a:fld>
            <a:endParaRPr lang="en-US" altLang="en-US"/>
          </a:p>
        </p:txBody>
      </p:sp>
    </p:spTree>
    <p:extLst>
      <p:ext uri="{BB962C8B-B14F-4D97-AF65-F5344CB8AC3E}">
        <p14:creationId xmlns:p14="http://schemas.microsoft.com/office/powerpoint/2010/main" val="29872006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800" b="1" dirty="0"/>
              <a:t>Types of Software </a:t>
            </a:r>
            <a:r>
              <a:rPr lang="en-CA" altLang="en-US" sz="3800" b="1" dirty="0" smtClean="0"/>
              <a:t>Licensing Audits</a:t>
            </a:r>
            <a:endParaRPr lang="en-US" altLang="en-US" sz="3800" b="1" dirty="0" smtClean="0"/>
          </a:p>
        </p:txBody>
      </p:sp>
      <p:sp>
        <p:nvSpPr>
          <p:cNvPr id="10243" name="Rectangle 3"/>
          <p:cNvSpPr>
            <a:spLocks noGrp="1" noChangeArrowheads="1"/>
          </p:cNvSpPr>
          <p:nvPr>
            <p:ph idx="1"/>
          </p:nvPr>
        </p:nvSpPr>
        <p:spPr/>
        <p:txBody>
          <a:bodyPr/>
          <a:lstStyle/>
          <a:p>
            <a:pPr eaLnBrk="1" hangingPunct="1">
              <a:buFont typeface="Wingdings" panose="05000000000000000000" pitchFamily="2" charset="2"/>
              <a:buChar char="Ø"/>
            </a:pPr>
            <a:r>
              <a:rPr lang="en-CA" altLang="en-US" sz="2200" b="1" dirty="0" smtClean="0"/>
              <a:t>Independent third party audit</a:t>
            </a:r>
          </a:p>
          <a:p>
            <a:pPr lvl="1" eaLnBrk="1" hangingPunct="1">
              <a:buFont typeface="Courier New" panose="02070309020205020404" pitchFamily="49" charset="0"/>
              <a:buChar char="o"/>
            </a:pPr>
            <a:r>
              <a:rPr lang="en-CA" altLang="en-US" sz="2200" dirty="0" smtClean="0"/>
              <a:t>Performed by an independent accounting firm on behalf of licensor</a:t>
            </a:r>
          </a:p>
          <a:p>
            <a:pPr lvl="1" eaLnBrk="1" hangingPunct="1">
              <a:buFont typeface="Courier New" panose="02070309020205020404" pitchFamily="49" charset="0"/>
              <a:buChar char="o"/>
            </a:pPr>
            <a:r>
              <a:rPr lang="en-CA" altLang="en-US" sz="2200" dirty="0" smtClean="0"/>
              <a:t>Can be long and costly, provides less control to licensee</a:t>
            </a:r>
          </a:p>
          <a:p>
            <a:pPr lvl="1" eaLnBrk="1" hangingPunct="1">
              <a:buFont typeface="Courier New" panose="02070309020205020404" pitchFamily="49" charset="0"/>
              <a:buChar char="o"/>
            </a:pPr>
            <a:r>
              <a:rPr lang="en-CA" altLang="en-US" sz="2200" dirty="0" smtClean="0"/>
              <a:t>Licensor usually pays for audit costs unless non-compliance gap exceeds x% (</a:t>
            </a:r>
            <a:r>
              <a:rPr lang="en-CA" altLang="en-US" sz="2200" dirty="0" err="1" smtClean="0"/>
              <a:t>eg</a:t>
            </a:r>
            <a:r>
              <a:rPr lang="en-CA" altLang="en-US" sz="2200" dirty="0" smtClean="0"/>
              <a:t>: 5%), depending on audit clause</a:t>
            </a:r>
          </a:p>
          <a:p>
            <a:pPr lvl="1" eaLnBrk="1" hangingPunct="1">
              <a:buFont typeface="Courier New" panose="02070309020205020404" pitchFamily="49" charset="0"/>
              <a:buChar char="o"/>
            </a:pPr>
            <a:r>
              <a:rPr lang="en-CA" altLang="en-US" sz="2200" dirty="0" smtClean="0"/>
              <a:t>For licensee, a better choice than following options because use of independent auditor prevents direct access by licensor to irrelevant sensitive information</a:t>
            </a:r>
          </a:p>
          <a:p>
            <a:pPr lvl="1" eaLnBrk="1" hangingPunct="1"/>
            <a:endParaRPr lang="en-US" altLang="en-US" sz="18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26</a:t>
            </a:fld>
            <a:endParaRPr lang="en-US" altLang="en-US"/>
          </a:p>
        </p:txBody>
      </p:sp>
    </p:spTree>
    <p:extLst>
      <p:ext uri="{BB962C8B-B14F-4D97-AF65-F5344CB8AC3E}">
        <p14:creationId xmlns:p14="http://schemas.microsoft.com/office/powerpoint/2010/main" val="4898036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800" b="1" dirty="0"/>
              <a:t>Types of Software Licensing Audits</a:t>
            </a:r>
            <a:endParaRPr lang="en-US" altLang="en-US" sz="3800" b="1" dirty="0" smtClean="0"/>
          </a:p>
        </p:txBody>
      </p:sp>
      <p:sp>
        <p:nvSpPr>
          <p:cNvPr id="10243" name="Rectangle 3"/>
          <p:cNvSpPr>
            <a:spLocks noGrp="1" noChangeArrowheads="1"/>
          </p:cNvSpPr>
          <p:nvPr>
            <p:ph idx="1"/>
          </p:nvPr>
        </p:nvSpPr>
        <p:spPr/>
        <p:txBody>
          <a:bodyPr/>
          <a:lstStyle/>
          <a:p>
            <a:pPr eaLnBrk="1" hangingPunct="1">
              <a:buFont typeface="Wingdings" panose="05000000000000000000" pitchFamily="2" charset="2"/>
              <a:buChar char="Ø"/>
            </a:pPr>
            <a:r>
              <a:rPr lang="en-US" altLang="en-US" sz="2200" b="1" dirty="0"/>
              <a:t>SAM </a:t>
            </a:r>
            <a:r>
              <a:rPr lang="en-US" altLang="en-US" sz="2200" b="1" dirty="0" smtClean="0"/>
              <a:t>engagement</a:t>
            </a:r>
          </a:p>
          <a:p>
            <a:pPr lvl="1" eaLnBrk="1" hangingPunct="1">
              <a:buFont typeface="Courier New" panose="02070309020205020404" pitchFamily="49" charset="0"/>
              <a:buChar char="o"/>
            </a:pPr>
            <a:r>
              <a:rPr lang="en-CA" altLang="en-US" sz="2200" dirty="0" smtClean="0"/>
              <a:t>Licensor hires an external consultant to perform “optional license review services”, often at no charge to licensee, and report to licensor, usually based on the software assets management (SAM) tool used by licensee</a:t>
            </a:r>
          </a:p>
          <a:p>
            <a:pPr lvl="1" eaLnBrk="1" hangingPunct="1">
              <a:buFont typeface="Courier New" panose="02070309020205020404" pitchFamily="49" charset="0"/>
              <a:buChar char="o"/>
            </a:pPr>
            <a:r>
              <a:rPr lang="en-CA" altLang="en-US" sz="2200" dirty="0" smtClean="0"/>
              <a:t>No obligation for </a:t>
            </a:r>
            <a:r>
              <a:rPr lang="en-CA" altLang="en-US" sz="2200" dirty="0"/>
              <a:t>external consultant </a:t>
            </a:r>
            <a:r>
              <a:rPr lang="en-CA" altLang="en-US" sz="2200" dirty="0" smtClean="0"/>
              <a:t>performing the audit to act independently</a:t>
            </a:r>
          </a:p>
          <a:p>
            <a:pPr lvl="1" eaLnBrk="1" hangingPunct="1">
              <a:buFont typeface="Courier New" panose="02070309020205020404" pitchFamily="49" charset="0"/>
              <a:buChar char="o"/>
            </a:pPr>
            <a:r>
              <a:rPr lang="en-CA" altLang="en-US" sz="2200" dirty="0" smtClean="0"/>
              <a:t>Licensor sometimes does not require compensation for past non-compliance, provided that licensee and licensor agree on a plan to ensure compliance going forward</a:t>
            </a:r>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27</a:t>
            </a:fld>
            <a:endParaRPr lang="en-US" altLang="en-US"/>
          </a:p>
        </p:txBody>
      </p:sp>
    </p:spTree>
    <p:extLst>
      <p:ext uri="{BB962C8B-B14F-4D97-AF65-F5344CB8AC3E}">
        <p14:creationId xmlns:p14="http://schemas.microsoft.com/office/powerpoint/2010/main" val="27612956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800" b="1" dirty="0"/>
              <a:t>Types of Software Licensing </a:t>
            </a:r>
            <a:r>
              <a:rPr lang="en-CA" altLang="en-US" sz="3800" b="1" dirty="0" smtClean="0"/>
              <a:t>Audits</a:t>
            </a:r>
            <a:endParaRPr lang="en-US" altLang="en-US" sz="3800" b="1" dirty="0" smtClean="0"/>
          </a:p>
        </p:txBody>
      </p:sp>
      <p:sp>
        <p:nvSpPr>
          <p:cNvPr id="10243" name="Rectangle 3"/>
          <p:cNvSpPr>
            <a:spLocks noGrp="1" noChangeArrowheads="1"/>
          </p:cNvSpPr>
          <p:nvPr>
            <p:ph idx="1"/>
          </p:nvPr>
        </p:nvSpPr>
        <p:spPr/>
        <p:txBody>
          <a:bodyPr/>
          <a:lstStyle/>
          <a:p>
            <a:pPr eaLnBrk="1" hangingPunct="1">
              <a:buFont typeface="Wingdings" panose="05000000000000000000" pitchFamily="2" charset="2"/>
              <a:buChar char="Ø"/>
            </a:pPr>
            <a:r>
              <a:rPr lang="en-CA" altLang="en-US" sz="2200" b="1" dirty="0" smtClean="0"/>
              <a:t>Audit by licensor</a:t>
            </a:r>
          </a:p>
          <a:p>
            <a:pPr lvl="1" eaLnBrk="1" hangingPunct="1">
              <a:buFont typeface="Courier New" panose="02070309020205020404" pitchFamily="49" charset="0"/>
              <a:buChar char="o"/>
            </a:pPr>
            <a:r>
              <a:rPr lang="en-CA" altLang="en-US" sz="2200" dirty="0" smtClean="0"/>
              <a:t>Licensor employees have direct access to licensee network and systems, and perform the audit themselves </a:t>
            </a:r>
          </a:p>
          <a:p>
            <a:pPr lvl="1" eaLnBrk="1" hangingPunct="1">
              <a:buFont typeface="Courier New" panose="02070309020205020404" pitchFamily="49" charset="0"/>
              <a:buChar char="o"/>
            </a:pPr>
            <a:r>
              <a:rPr lang="en-CA" altLang="en-US" sz="2200" dirty="0" smtClean="0"/>
              <a:t>Provides the most control to licensor on scope and process of audit</a:t>
            </a:r>
          </a:p>
          <a:p>
            <a:pPr lvl="1" eaLnBrk="1" hangingPunct="1">
              <a:buFont typeface="Courier New" panose="02070309020205020404" pitchFamily="49" charset="0"/>
              <a:buChar char="o"/>
            </a:pPr>
            <a:r>
              <a:rPr lang="en-CA" altLang="en-US" sz="2200" dirty="0" smtClean="0"/>
              <a:t>The most intrusive and least neutral option for licensee, usually avoided by licensees especially if licensor is also a competitor of licensee; may allow licensor to access sensitive information of licensee  irrelevant to the audit such as customers lists</a:t>
            </a:r>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28</a:t>
            </a:fld>
            <a:endParaRPr lang="en-US" altLang="en-US"/>
          </a:p>
        </p:txBody>
      </p:sp>
    </p:spTree>
    <p:extLst>
      <p:ext uri="{BB962C8B-B14F-4D97-AF65-F5344CB8AC3E}">
        <p14:creationId xmlns:p14="http://schemas.microsoft.com/office/powerpoint/2010/main" val="28610733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71600" y="551505"/>
            <a:ext cx="7486600" cy="792088"/>
          </a:xfrm>
        </p:spPr>
        <p:txBody>
          <a:bodyPr/>
          <a:lstStyle/>
          <a:p>
            <a:pPr eaLnBrk="1" hangingPunct="1"/>
            <a:r>
              <a:rPr lang="en-CA" altLang="en-US" sz="3600" b="1" dirty="0" smtClean="0"/>
              <a:t>Minimizing Risks before an Audit</a:t>
            </a:r>
            <a:endParaRPr lang="en-US" altLang="en-US" sz="3600" b="1" dirty="0" smtClean="0"/>
          </a:p>
        </p:txBody>
      </p:sp>
      <p:sp>
        <p:nvSpPr>
          <p:cNvPr id="10243" name="Rectangle 3"/>
          <p:cNvSpPr>
            <a:spLocks noGrp="1" noChangeArrowheads="1"/>
          </p:cNvSpPr>
          <p:nvPr>
            <p:ph idx="1"/>
          </p:nvPr>
        </p:nvSpPr>
        <p:spPr>
          <a:xfrm>
            <a:off x="685800" y="1343592"/>
            <a:ext cx="7772400" cy="4893719"/>
          </a:xfrm>
        </p:spPr>
        <p:txBody>
          <a:bodyPr/>
          <a:lstStyle/>
          <a:p>
            <a:pPr eaLnBrk="1" hangingPunct="1">
              <a:buFont typeface="Wingdings" panose="05000000000000000000" pitchFamily="2" charset="2"/>
              <a:buChar char="Ø"/>
            </a:pPr>
            <a:r>
              <a:rPr lang="en-CA" altLang="en-US" sz="2200" b="1" dirty="0" smtClean="0"/>
              <a:t>Audit clauses</a:t>
            </a:r>
          </a:p>
          <a:p>
            <a:pPr lvl="1" eaLnBrk="1" hangingPunct="1">
              <a:buFont typeface="Courier New" panose="02070309020205020404" pitchFamily="49" charset="0"/>
              <a:buChar char="o"/>
            </a:pPr>
            <a:r>
              <a:rPr lang="en-CA" altLang="en-US" sz="2100" dirty="0" smtClean="0"/>
              <a:t>Important to negotiate in the license agreement an audit or reporting clause that is adapted to circumstances</a:t>
            </a:r>
          </a:p>
          <a:p>
            <a:pPr lvl="1" eaLnBrk="1" hangingPunct="1">
              <a:buFont typeface="Courier New" panose="02070309020205020404" pitchFamily="49" charset="0"/>
              <a:buChar char="o"/>
            </a:pPr>
            <a:r>
              <a:rPr lang="en-CA" altLang="en-US" sz="2100" dirty="0" smtClean="0"/>
              <a:t>Type of audit/report and maximum frequency</a:t>
            </a:r>
          </a:p>
          <a:p>
            <a:pPr lvl="1" eaLnBrk="1" hangingPunct="1">
              <a:buFont typeface="Courier New" panose="02070309020205020404" pitchFamily="49" charset="0"/>
              <a:buChar char="o"/>
            </a:pPr>
            <a:r>
              <a:rPr lang="en-CA" altLang="en-US" sz="2100" dirty="0" smtClean="0"/>
              <a:t>Who pays for audit costs</a:t>
            </a:r>
          </a:p>
          <a:p>
            <a:pPr lvl="1" eaLnBrk="1" hangingPunct="1">
              <a:buFont typeface="Courier New" panose="02070309020205020404" pitchFamily="49" charset="0"/>
              <a:buChar char="o"/>
            </a:pPr>
            <a:r>
              <a:rPr lang="en-CA" altLang="en-US" sz="2100" dirty="0" smtClean="0"/>
              <a:t>Address usual audit limitations: during/outside normal business hours of licensee; upon reasonable prior notice; minimise interruption of licensee’s business operations; auditor obligation to sign NDA and comply with licensee security policies; </a:t>
            </a:r>
            <a:r>
              <a:rPr lang="en-CA" altLang="en-US" sz="2100" dirty="0" err="1" smtClean="0"/>
              <a:t>etc</a:t>
            </a:r>
            <a:endParaRPr lang="en-CA" altLang="en-US" sz="2100" dirty="0" smtClean="0"/>
          </a:p>
          <a:p>
            <a:pPr lvl="1" eaLnBrk="1" hangingPunct="1">
              <a:buFont typeface="Courier New" panose="02070309020205020404" pitchFamily="49" charset="0"/>
              <a:buChar char="o"/>
            </a:pPr>
            <a:r>
              <a:rPr lang="en-CA" altLang="en-US" sz="2100" dirty="0" smtClean="0"/>
              <a:t>Address specific issues such as rights to access licensee’s premises, license fees for non-compliant deployment (then applicable list price vs agreed to discounted price), </a:t>
            </a:r>
            <a:r>
              <a:rPr lang="en-CA" altLang="en-US" sz="2100" dirty="0"/>
              <a:t>support/maintenance fees on non-compliant deployment, </a:t>
            </a:r>
            <a:r>
              <a:rPr lang="en-CA" altLang="en-US" sz="2100" dirty="0" smtClean="0"/>
              <a:t>etc.</a:t>
            </a:r>
          </a:p>
          <a:p>
            <a:pPr lvl="1" eaLnBrk="1" hangingPunct="1"/>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29</a:t>
            </a:fld>
            <a:endParaRPr lang="en-US" altLang="en-US"/>
          </a:p>
        </p:txBody>
      </p:sp>
    </p:spTree>
    <p:extLst>
      <p:ext uri="{BB962C8B-B14F-4D97-AF65-F5344CB8AC3E}">
        <p14:creationId xmlns:p14="http://schemas.microsoft.com/office/powerpoint/2010/main" val="1236325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smtClean="0"/>
              <a:t>1.  </a:t>
            </a:r>
            <a:r>
              <a:rPr lang="en-US" altLang="en-US" sz="3200" b="1" u="sng" dirty="0" smtClean="0"/>
              <a:t>Evolution </a:t>
            </a:r>
            <a:r>
              <a:rPr lang="en-US" altLang="en-US" sz="3200" b="1" u="sng" dirty="0"/>
              <a:t>of Audit </a:t>
            </a:r>
            <a:r>
              <a:rPr lang="en-US" altLang="en-US" sz="3200" b="1" u="sng" dirty="0" smtClean="0"/>
              <a:t>Clauses</a:t>
            </a:r>
            <a:r>
              <a:rPr lang="en-CA" sz="3200" b="1" dirty="0" smtClean="0"/>
              <a:t/>
            </a:r>
            <a:br>
              <a:rPr lang="en-CA" sz="3200" b="1" dirty="0" smtClean="0"/>
            </a:br>
            <a:r>
              <a:rPr lang="en-CA" sz="2700" b="1" dirty="0" smtClean="0"/>
              <a:t>Review Versus Audit</a:t>
            </a:r>
            <a:endParaRPr lang="en-CA" sz="2700" b="1" dirty="0"/>
          </a:p>
        </p:txBody>
      </p:sp>
      <p:sp>
        <p:nvSpPr>
          <p:cNvPr id="3" name="Content Placeholder 2"/>
          <p:cNvSpPr>
            <a:spLocks noGrp="1"/>
          </p:cNvSpPr>
          <p:nvPr>
            <p:ph idx="1"/>
          </p:nvPr>
        </p:nvSpPr>
        <p:spPr>
          <a:xfrm>
            <a:off x="704177" y="1771062"/>
            <a:ext cx="7772400" cy="4539208"/>
          </a:xfrm>
        </p:spPr>
        <p:txBody>
          <a:bodyPr>
            <a:normAutofit lnSpcReduction="10000"/>
          </a:bodyPr>
          <a:lstStyle/>
          <a:p>
            <a:pPr marL="0" indent="0">
              <a:buNone/>
            </a:pPr>
            <a:r>
              <a:rPr lang="en-CA" sz="2200" b="1" dirty="0"/>
              <a:t>What is an audit? </a:t>
            </a:r>
            <a:endParaRPr lang="en-CA" sz="2200" dirty="0"/>
          </a:p>
          <a:p>
            <a:pPr>
              <a:buFont typeface="Wingdings" panose="05000000000000000000" pitchFamily="2" charset="2"/>
              <a:buChar char="Ø"/>
            </a:pPr>
            <a:r>
              <a:rPr lang="en-CA" sz="2200" dirty="0"/>
              <a:t>An audit is the highest level of financial statement service a CPA can provide. The purpose of having an audit is to provide financial statement users with an opinion by the </a:t>
            </a:r>
            <a:r>
              <a:rPr lang="en-CA" sz="2200" dirty="0" smtClean="0"/>
              <a:t>auditor on </a:t>
            </a:r>
            <a:r>
              <a:rPr lang="en-CA" sz="2200" dirty="0"/>
              <a:t>whether the financial statements are prepared in accordance with the proper financial reporting framework. An audit enhances the degree of confidence that intended users, such as lenders or investors, can place in the financial statements</a:t>
            </a:r>
            <a:r>
              <a:rPr lang="en-CA" sz="2200" dirty="0" smtClean="0"/>
              <a:t>.</a:t>
            </a:r>
          </a:p>
          <a:p>
            <a:pPr marL="0" indent="0">
              <a:buNone/>
            </a:pPr>
            <a:r>
              <a:rPr lang="en-CA" sz="2200" b="1" dirty="0" smtClean="0"/>
              <a:t>What </a:t>
            </a:r>
            <a:r>
              <a:rPr lang="en-CA" sz="2200" b="1" dirty="0"/>
              <a:t>is a review? </a:t>
            </a:r>
            <a:endParaRPr lang="en-CA" sz="2200" dirty="0"/>
          </a:p>
          <a:p>
            <a:pPr>
              <a:buFont typeface="Wingdings" panose="05000000000000000000" pitchFamily="2" charset="2"/>
              <a:buChar char="Ø"/>
            </a:pPr>
            <a:r>
              <a:rPr lang="en-CA" sz="2200" dirty="0"/>
              <a:t>A review engagement is conducted to provide limited assurance that there are no material modifications that should be made to the financial statements for them to be in conformity with the financial reporting framework.</a:t>
            </a:r>
          </a:p>
          <a:p>
            <a:endParaRPr lang="en-CA" sz="2200" dirty="0"/>
          </a:p>
          <a:p>
            <a:endParaRPr lang="en-CA" dirty="0"/>
          </a:p>
        </p:txBody>
      </p:sp>
      <p:sp>
        <p:nvSpPr>
          <p:cNvPr id="5" name="Slide Number Placeholder 4"/>
          <p:cNvSpPr>
            <a:spLocks noGrp="1"/>
          </p:cNvSpPr>
          <p:nvPr>
            <p:ph type="sldNum" sz="quarter" idx="11"/>
          </p:nvPr>
        </p:nvSpPr>
        <p:spPr/>
        <p:txBody>
          <a:bodyPr/>
          <a:lstStyle/>
          <a:p>
            <a:pPr>
              <a:defRPr/>
            </a:pPr>
            <a:fld id="{2A64C5E9-B2C5-4F88-9C89-07DA13ECA366}" type="slidenum">
              <a:rPr lang="en-US" altLang="en-US" smtClean="0"/>
              <a:pPr>
                <a:defRPr/>
              </a:pPr>
              <a:t>3</a:t>
            </a:fld>
            <a:endParaRPr lang="en-US" altLang="en-US" dirty="0"/>
          </a:p>
        </p:txBody>
      </p:sp>
    </p:spTree>
    <p:extLst>
      <p:ext uri="{BB962C8B-B14F-4D97-AF65-F5344CB8AC3E}">
        <p14:creationId xmlns:p14="http://schemas.microsoft.com/office/powerpoint/2010/main" val="1806183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600" b="1" dirty="0"/>
              <a:t>Minimizing </a:t>
            </a:r>
            <a:r>
              <a:rPr lang="en-CA" altLang="en-US" sz="3600" b="1" dirty="0" smtClean="0"/>
              <a:t>Risks </a:t>
            </a:r>
            <a:r>
              <a:rPr lang="en-CA" altLang="en-US" sz="3600" b="1" dirty="0"/>
              <a:t>before an </a:t>
            </a:r>
            <a:r>
              <a:rPr lang="en-CA" altLang="en-US" sz="3600" b="1" dirty="0" smtClean="0"/>
              <a:t>Audit</a:t>
            </a:r>
            <a:endParaRPr lang="en-US" altLang="en-US" sz="3600" b="1" dirty="0" smtClean="0"/>
          </a:p>
        </p:txBody>
      </p:sp>
      <p:sp>
        <p:nvSpPr>
          <p:cNvPr id="10243" name="Rectangle 3"/>
          <p:cNvSpPr>
            <a:spLocks noGrp="1" noChangeArrowheads="1"/>
          </p:cNvSpPr>
          <p:nvPr>
            <p:ph idx="1"/>
          </p:nvPr>
        </p:nvSpPr>
        <p:spPr>
          <a:xfrm>
            <a:off x="685800" y="1776006"/>
            <a:ext cx="7772400" cy="4114800"/>
          </a:xfrm>
        </p:spPr>
        <p:txBody>
          <a:bodyPr/>
          <a:lstStyle/>
          <a:p>
            <a:pPr eaLnBrk="1" hangingPunct="1">
              <a:buFont typeface="Wingdings" panose="05000000000000000000" pitchFamily="2" charset="2"/>
              <a:buChar char="Ø"/>
            </a:pPr>
            <a:r>
              <a:rPr lang="en-CA" altLang="en-US" sz="2200" b="1" dirty="0" smtClean="0"/>
              <a:t>Termination clause in License Agreement</a:t>
            </a:r>
          </a:p>
          <a:p>
            <a:pPr lvl="1" eaLnBrk="1" hangingPunct="1">
              <a:buFont typeface="Courier New" panose="02070309020205020404" pitchFamily="49" charset="0"/>
              <a:buChar char="o"/>
            </a:pPr>
            <a:r>
              <a:rPr lang="en-CA" altLang="en-US" sz="2200" dirty="0" smtClean="0"/>
              <a:t>Distinction between consequences for usage in excess of applicable license limitation (max. number of users, copies, etc.) vs prohibited usage (reverse engineering, distribution, etc.)</a:t>
            </a:r>
          </a:p>
          <a:p>
            <a:pPr lvl="1" eaLnBrk="1" hangingPunct="1">
              <a:buFont typeface="Courier New" panose="02070309020205020404" pitchFamily="49" charset="0"/>
              <a:buChar char="o"/>
            </a:pPr>
            <a:r>
              <a:rPr lang="en-CA" altLang="en-US" sz="2200" dirty="0" smtClean="0"/>
              <a:t>Does termination for breach of License Agreement also terminate licenses that were paid for?</a:t>
            </a:r>
          </a:p>
          <a:p>
            <a:pPr lvl="1" eaLnBrk="1" hangingPunct="1">
              <a:buFont typeface="Courier New" panose="02070309020205020404" pitchFamily="49" charset="0"/>
              <a:buChar char="o"/>
            </a:pPr>
            <a:r>
              <a:rPr lang="en-CA" altLang="en-US" sz="2200" dirty="0" smtClean="0"/>
              <a:t>Parties could agree that mere usage beyond authorized number of licenses does not give rise to termination of licenses that were paid for, but triggers reporting and true up process</a:t>
            </a:r>
          </a:p>
          <a:p>
            <a:pPr lvl="1" eaLnBrk="1" hangingPunct="1"/>
            <a:endParaRPr lang="en-CA" altLang="en-US" sz="1800" dirty="0" smtClean="0"/>
          </a:p>
          <a:p>
            <a:pPr lvl="1" eaLnBrk="1" hangingPunct="1"/>
            <a:endParaRPr lang="en-US" altLang="en-US"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30</a:t>
            </a:fld>
            <a:endParaRPr lang="en-US" altLang="en-US"/>
          </a:p>
        </p:txBody>
      </p:sp>
    </p:spTree>
    <p:extLst>
      <p:ext uri="{BB962C8B-B14F-4D97-AF65-F5344CB8AC3E}">
        <p14:creationId xmlns:p14="http://schemas.microsoft.com/office/powerpoint/2010/main" val="32396772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600" b="1" dirty="0"/>
              <a:t>Minimizing </a:t>
            </a:r>
            <a:r>
              <a:rPr lang="en-CA" altLang="en-US" sz="3600" b="1" dirty="0" smtClean="0"/>
              <a:t>Risks </a:t>
            </a:r>
            <a:r>
              <a:rPr lang="en-CA" altLang="en-US" sz="3600" b="1" dirty="0"/>
              <a:t>before an </a:t>
            </a:r>
            <a:r>
              <a:rPr lang="en-CA" altLang="en-US" sz="3600" b="1" dirty="0" smtClean="0"/>
              <a:t>Audit</a:t>
            </a:r>
            <a:endParaRPr lang="en-US" altLang="en-US" sz="3600" b="1" dirty="0" smtClean="0"/>
          </a:p>
        </p:txBody>
      </p:sp>
      <p:sp>
        <p:nvSpPr>
          <p:cNvPr id="10243" name="Rectangle 3"/>
          <p:cNvSpPr>
            <a:spLocks noGrp="1" noChangeArrowheads="1"/>
          </p:cNvSpPr>
          <p:nvPr>
            <p:ph idx="1"/>
          </p:nvPr>
        </p:nvSpPr>
        <p:spPr>
          <a:xfrm>
            <a:off x="685800" y="1628800"/>
            <a:ext cx="7772400" cy="4467200"/>
          </a:xfrm>
        </p:spPr>
        <p:txBody>
          <a:bodyPr/>
          <a:lstStyle/>
          <a:p>
            <a:pPr eaLnBrk="1" hangingPunct="1">
              <a:buFont typeface="Wingdings" panose="05000000000000000000" pitchFamily="2" charset="2"/>
              <a:buChar char="Ø"/>
            </a:pPr>
            <a:r>
              <a:rPr lang="fr-FR" altLang="en-US" sz="2200" b="1" dirty="0" smtClean="0"/>
              <a:t>Software </a:t>
            </a:r>
            <a:r>
              <a:rPr lang="fr-FR" altLang="en-US" sz="2200" b="1" dirty="0" err="1" smtClean="0"/>
              <a:t>Assets</a:t>
            </a:r>
            <a:r>
              <a:rPr lang="fr-FR" altLang="en-US" sz="2200" b="1" dirty="0" smtClean="0"/>
              <a:t> Management (SAM) Program</a:t>
            </a:r>
          </a:p>
          <a:p>
            <a:pPr lvl="1" eaLnBrk="1" hangingPunct="1">
              <a:buFont typeface="Courier New" panose="02070309020205020404" pitchFamily="49" charset="0"/>
              <a:buChar char="o"/>
            </a:pPr>
            <a:r>
              <a:rPr lang="en-CA" altLang="en-US" sz="2200" dirty="0" smtClean="0"/>
              <a:t>SAM is defined by the Information Technology Infrastructure Library (ITIL) as “All of the infrastructure and processes necessary for the effective management, control and protection of the software assets within an organization, throughout all stages of their life cycle.”</a:t>
            </a:r>
          </a:p>
          <a:p>
            <a:pPr lvl="1" eaLnBrk="1" hangingPunct="1">
              <a:buFont typeface="Courier New" panose="02070309020205020404" pitchFamily="49" charset="0"/>
              <a:buChar char="o"/>
            </a:pPr>
            <a:r>
              <a:rPr lang="en-CA" altLang="en-US" sz="2200" dirty="0" smtClean="0"/>
              <a:t>Applicable </a:t>
            </a:r>
            <a:r>
              <a:rPr lang="en-CA" altLang="en-US" sz="2200" dirty="0"/>
              <a:t>standards: </a:t>
            </a:r>
            <a:r>
              <a:rPr lang="en-US" altLang="en-US" sz="2200" dirty="0"/>
              <a:t> </a:t>
            </a:r>
            <a:endParaRPr lang="en-US" altLang="en-US" sz="2200" dirty="0" smtClean="0"/>
          </a:p>
          <a:p>
            <a:pPr lvl="2" eaLnBrk="1" hangingPunct="1">
              <a:buFont typeface="Wingdings" panose="05000000000000000000" pitchFamily="2" charset="2"/>
              <a:buChar char="§"/>
            </a:pPr>
            <a:r>
              <a:rPr lang="en-US" altLang="en-US" sz="1800" dirty="0" smtClean="0"/>
              <a:t>ISO/IEC 19770 family </a:t>
            </a:r>
            <a:r>
              <a:rPr lang="en-US" altLang="en-US" sz="1800" dirty="0"/>
              <a:t>of </a:t>
            </a:r>
            <a:r>
              <a:rPr lang="en-US" altLang="en-US" sz="1800" dirty="0" smtClean="0"/>
              <a:t>standards, incl. ISO/IEC 19770-1:2012 </a:t>
            </a:r>
            <a:r>
              <a:rPr lang="en-US" altLang="en-US" sz="1800" dirty="0"/>
              <a:t>standard (SAM standard</a:t>
            </a:r>
            <a:r>
              <a:rPr lang="en-US" altLang="en-US" sz="1800" dirty="0" smtClean="0"/>
              <a:t>)</a:t>
            </a:r>
          </a:p>
          <a:p>
            <a:pPr lvl="2" eaLnBrk="1" hangingPunct="1">
              <a:buFont typeface="Wingdings" panose="05000000000000000000" pitchFamily="2" charset="2"/>
              <a:buChar char="§"/>
            </a:pPr>
            <a:r>
              <a:rPr lang="en-CA" altLang="en-US" sz="1800" dirty="0" smtClean="0"/>
              <a:t>Information Technology Infrastructure Library (ITIL) Software Asset Management  </a:t>
            </a:r>
            <a:endParaRPr lang="en-US" altLang="en-US" sz="1800" dirty="0"/>
          </a:p>
          <a:p>
            <a:pPr marL="457200" lvl="1" indent="0" eaLnBrk="1" hangingPunct="1">
              <a:buNone/>
            </a:pPr>
            <a:endParaRPr lang="en-CA"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31</a:t>
            </a:fld>
            <a:endParaRPr lang="en-US" altLang="en-US"/>
          </a:p>
        </p:txBody>
      </p:sp>
    </p:spTree>
    <p:extLst>
      <p:ext uri="{BB962C8B-B14F-4D97-AF65-F5344CB8AC3E}">
        <p14:creationId xmlns:p14="http://schemas.microsoft.com/office/powerpoint/2010/main" val="39464025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27584" y="609600"/>
            <a:ext cx="7630616" cy="875184"/>
          </a:xfrm>
        </p:spPr>
        <p:txBody>
          <a:bodyPr/>
          <a:lstStyle/>
          <a:p>
            <a:pPr eaLnBrk="1" hangingPunct="1"/>
            <a:r>
              <a:rPr lang="en-CA" altLang="en-US" sz="3600" b="1" dirty="0"/>
              <a:t>Minimizing </a:t>
            </a:r>
            <a:r>
              <a:rPr lang="en-CA" altLang="en-US" sz="3600" b="1" dirty="0" smtClean="0"/>
              <a:t>Risks </a:t>
            </a:r>
            <a:r>
              <a:rPr lang="en-CA" altLang="en-US" sz="3600" b="1" dirty="0"/>
              <a:t>before an </a:t>
            </a:r>
            <a:r>
              <a:rPr lang="en-CA" altLang="en-US" sz="3600" b="1" dirty="0" smtClean="0"/>
              <a:t>Audit</a:t>
            </a:r>
            <a:endParaRPr lang="en-US" altLang="en-US" sz="3600" b="1" dirty="0" smtClean="0"/>
          </a:p>
        </p:txBody>
      </p:sp>
      <p:sp>
        <p:nvSpPr>
          <p:cNvPr id="10243" name="Rectangle 3"/>
          <p:cNvSpPr>
            <a:spLocks noGrp="1" noChangeArrowheads="1"/>
          </p:cNvSpPr>
          <p:nvPr>
            <p:ph idx="1"/>
          </p:nvPr>
        </p:nvSpPr>
        <p:spPr>
          <a:xfrm>
            <a:off x="685800" y="1628800"/>
            <a:ext cx="7772400" cy="4467200"/>
          </a:xfrm>
        </p:spPr>
        <p:txBody>
          <a:bodyPr/>
          <a:lstStyle/>
          <a:p>
            <a:pPr eaLnBrk="1" hangingPunct="1">
              <a:buFont typeface="Wingdings" panose="05000000000000000000" pitchFamily="2" charset="2"/>
              <a:buChar char="Ø"/>
            </a:pPr>
            <a:r>
              <a:rPr lang="fr-FR" altLang="en-US" sz="2200" b="1" dirty="0" smtClean="0"/>
              <a:t>Software </a:t>
            </a:r>
            <a:r>
              <a:rPr lang="fr-FR" altLang="en-US" sz="2200" b="1" dirty="0" err="1" smtClean="0"/>
              <a:t>Assets</a:t>
            </a:r>
            <a:r>
              <a:rPr lang="fr-FR" altLang="en-US" sz="2200" b="1" dirty="0" smtClean="0"/>
              <a:t> Management (SAM) Program</a:t>
            </a:r>
          </a:p>
          <a:p>
            <a:pPr lvl="1" eaLnBrk="1" hangingPunct="1">
              <a:buFont typeface="Courier New" panose="02070309020205020404" pitchFamily="49" charset="0"/>
              <a:buChar char="o"/>
            </a:pPr>
            <a:r>
              <a:rPr lang="fr-FR" altLang="en-US" sz="2200" dirty="0" err="1" smtClean="0"/>
              <a:t>Implementing</a:t>
            </a:r>
            <a:r>
              <a:rPr lang="fr-FR" altLang="en-US" sz="2200" dirty="0" smtClean="0"/>
              <a:t> an efficient SAM program </a:t>
            </a:r>
            <a:r>
              <a:rPr lang="fr-FR" altLang="en-US" sz="2200" dirty="0" err="1" smtClean="0"/>
              <a:t>is</a:t>
            </a:r>
            <a:r>
              <a:rPr lang="fr-FR" altLang="en-US" sz="2200" dirty="0" smtClean="0"/>
              <a:t> the best </a:t>
            </a:r>
            <a:r>
              <a:rPr lang="fr-FR" altLang="en-US" sz="2200" dirty="0" err="1" smtClean="0"/>
              <a:t>way</a:t>
            </a:r>
            <a:r>
              <a:rPr lang="fr-FR" altLang="en-US" sz="2200" dirty="0" smtClean="0"/>
              <a:t> for </a:t>
            </a:r>
            <a:r>
              <a:rPr lang="fr-FR" altLang="en-US" sz="2200" dirty="0" err="1" smtClean="0"/>
              <a:t>licensee</a:t>
            </a:r>
            <a:r>
              <a:rPr lang="fr-FR" altLang="en-US" sz="2200" dirty="0" smtClean="0"/>
              <a:t> to </a:t>
            </a:r>
            <a:r>
              <a:rPr lang="fr-FR" altLang="en-US" sz="2200" dirty="0" err="1" smtClean="0"/>
              <a:t>ensure</a:t>
            </a:r>
            <a:r>
              <a:rPr lang="fr-FR" altLang="en-US" sz="2200" dirty="0" smtClean="0"/>
              <a:t> </a:t>
            </a:r>
            <a:r>
              <a:rPr lang="fr-FR" altLang="en-US" sz="2200" dirty="0" err="1" smtClean="0"/>
              <a:t>continued</a:t>
            </a:r>
            <a:r>
              <a:rPr lang="fr-FR" altLang="en-US" sz="2200" dirty="0" smtClean="0"/>
              <a:t> </a:t>
            </a:r>
            <a:r>
              <a:rPr lang="fr-FR" altLang="en-US" sz="2200" dirty="0" err="1" smtClean="0"/>
              <a:t>compliance</a:t>
            </a:r>
            <a:r>
              <a:rPr lang="fr-FR" altLang="en-US" sz="2200" dirty="0" smtClean="0"/>
              <a:t> </a:t>
            </a:r>
            <a:r>
              <a:rPr lang="fr-FR" altLang="en-US" sz="2200" dirty="0" err="1" smtClean="0"/>
              <a:t>with</a:t>
            </a:r>
            <a:r>
              <a:rPr lang="fr-FR" altLang="en-US" sz="2200" dirty="0" smtClean="0"/>
              <a:t> </a:t>
            </a:r>
            <a:r>
              <a:rPr lang="fr-FR" altLang="en-US" sz="2200" dirty="0" err="1" smtClean="0"/>
              <a:t>license</a:t>
            </a:r>
            <a:r>
              <a:rPr lang="fr-FR" altLang="en-US" sz="2200" dirty="0" smtClean="0"/>
              <a:t> </a:t>
            </a:r>
            <a:r>
              <a:rPr lang="fr-FR" altLang="en-US" sz="2200" dirty="0" err="1" smtClean="0"/>
              <a:t>agreements</a:t>
            </a:r>
            <a:endParaRPr lang="fr-FR" altLang="en-US" sz="2200" dirty="0" smtClean="0"/>
          </a:p>
          <a:p>
            <a:pPr lvl="1" eaLnBrk="1" hangingPunct="1">
              <a:buFont typeface="Courier New" panose="02070309020205020404" pitchFamily="49" charset="0"/>
              <a:buChar char="o"/>
            </a:pPr>
            <a:r>
              <a:rPr lang="en-CA" altLang="en-US" sz="2200" dirty="0"/>
              <a:t>An updated inventory of deployed software </a:t>
            </a:r>
            <a:r>
              <a:rPr lang="en-CA" altLang="en-US" sz="2200" dirty="0" smtClean="0"/>
              <a:t>licenses and entitlements</a:t>
            </a:r>
          </a:p>
          <a:p>
            <a:pPr lvl="1" eaLnBrk="1" hangingPunct="1">
              <a:buFont typeface="Courier New" panose="02070309020205020404" pitchFamily="49" charset="0"/>
              <a:buChar char="o"/>
            </a:pPr>
            <a:r>
              <a:rPr lang="en-CA" altLang="en-US" sz="2200" dirty="0"/>
              <a:t>Allocate responsibility for implementing/managing SAM program and </a:t>
            </a:r>
            <a:r>
              <a:rPr lang="en-CA" altLang="en-US" sz="2200" dirty="0" smtClean="0"/>
              <a:t>performing regular </a:t>
            </a:r>
            <a:r>
              <a:rPr lang="en-CA" altLang="en-US" sz="2200" dirty="0"/>
              <a:t>internal </a:t>
            </a:r>
            <a:r>
              <a:rPr lang="en-CA" altLang="en-US" sz="2200" dirty="0" smtClean="0"/>
              <a:t>reviews to </a:t>
            </a:r>
            <a:r>
              <a:rPr lang="en-CA" altLang="en-US" sz="2200" dirty="0"/>
              <a:t>ensure compliance </a:t>
            </a:r>
            <a:r>
              <a:rPr lang="en-CA" altLang="en-US" sz="2200" dirty="0" smtClean="0"/>
              <a:t>with software license agreements</a:t>
            </a:r>
          </a:p>
          <a:p>
            <a:pPr lvl="1" eaLnBrk="1" hangingPunct="1">
              <a:buFont typeface="Courier New" panose="02070309020205020404" pitchFamily="49" charset="0"/>
              <a:buChar char="o"/>
            </a:pPr>
            <a:r>
              <a:rPr lang="en-CA" altLang="en-US" sz="2200" dirty="0" smtClean="0"/>
              <a:t>When associated with appropriate internal policies and training, it sends the message, both internally and to third parties, that “We respect the law and IP of others”</a:t>
            </a:r>
            <a:endParaRPr lang="en-CA" altLang="en-US" sz="2200" dirty="0"/>
          </a:p>
          <a:p>
            <a:pPr marL="457200" lvl="1" indent="0" eaLnBrk="1" hangingPunct="1">
              <a:buNone/>
            </a:pPr>
            <a:endParaRPr lang="en-CA"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32</a:t>
            </a:fld>
            <a:endParaRPr lang="en-US" altLang="en-US"/>
          </a:p>
        </p:txBody>
      </p:sp>
    </p:spTree>
    <p:extLst>
      <p:ext uri="{BB962C8B-B14F-4D97-AF65-F5344CB8AC3E}">
        <p14:creationId xmlns:p14="http://schemas.microsoft.com/office/powerpoint/2010/main" val="23637875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09464" y="620688"/>
            <a:ext cx="7772400" cy="947192"/>
          </a:xfrm>
        </p:spPr>
        <p:txBody>
          <a:bodyPr/>
          <a:lstStyle/>
          <a:p>
            <a:pPr eaLnBrk="1" hangingPunct="1"/>
            <a:r>
              <a:rPr lang="en-CA" altLang="en-US" sz="3600" b="1" dirty="0"/>
              <a:t>Minimizing risks before an audit</a:t>
            </a:r>
            <a:endParaRPr lang="en-US" altLang="en-US" sz="3600" b="1" dirty="0" smtClean="0"/>
          </a:p>
        </p:txBody>
      </p:sp>
      <p:sp>
        <p:nvSpPr>
          <p:cNvPr id="10243" name="Rectangle 3"/>
          <p:cNvSpPr>
            <a:spLocks noGrp="1" noChangeArrowheads="1"/>
          </p:cNvSpPr>
          <p:nvPr>
            <p:ph idx="1"/>
          </p:nvPr>
        </p:nvSpPr>
        <p:spPr>
          <a:xfrm>
            <a:off x="755576" y="1551249"/>
            <a:ext cx="7726288" cy="4608512"/>
          </a:xfrm>
        </p:spPr>
        <p:txBody>
          <a:bodyPr>
            <a:normAutofit lnSpcReduction="10000"/>
          </a:bodyPr>
          <a:lstStyle/>
          <a:p>
            <a:pPr eaLnBrk="1" hangingPunct="1">
              <a:buFont typeface="Wingdings" panose="05000000000000000000" pitchFamily="2" charset="2"/>
              <a:buChar char="Ø"/>
            </a:pPr>
            <a:r>
              <a:rPr lang="fr-FR" altLang="en-US" sz="2200" b="1" dirty="0" smtClean="0"/>
              <a:t>Software </a:t>
            </a:r>
            <a:r>
              <a:rPr lang="fr-FR" altLang="en-US" sz="2200" b="1" dirty="0" err="1" smtClean="0"/>
              <a:t>Asset</a:t>
            </a:r>
            <a:r>
              <a:rPr lang="fr-FR" altLang="en-US" sz="2200" b="1" dirty="0" smtClean="0"/>
              <a:t> Management (SAM) Program</a:t>
            </a:r>
          </a:p>
          <a:p>
            <a:pPr lvl="1" eaLnBrk="1" hangingPunct="1">
              <a:buFont typeface="Courier New" panose="02070309020205020404" pitchFamily="49" charset="0"/>
              <a:buChar char="o"/>
            </a:pPr>
            <a:r>
              <a:rPr lang="en-CA" altLang="en-US" sz="2200" dirty="0"/>
              <a:t>Ultimately reduces licensee expenses </a:t>
            </a:r>
          </a:p>
          <a:p>
            <a:pPr lvl="2" eaLnBrk="1" hangingPunct="1">
              <a:buFont typeface="Wingdings" panose="05000000000000000000" pitchFamily="2" charset="2"/>
              <a:buChar char="§"/>
            </a:pPr>
            <a:r>
              <a:rPr lang="en-CA" altLang="en-US" sz="2200" dirty="0"/>
              <a:t>Delete unused copies of software</a:t>
            </a:r>
          </a:p>
          <a:p>
            <a:pPr lvl="2" eaLnBrk="1" hangingPunct="1">
              <a:buFont typeface="Wingdings" panose="05000000000000000000" pitchFamily="2" charset="2"/>
              <a:buChar char="§"/>
            </a:pPr>
            <a:r>
              <a:rPr lang="en-CA" altLang="en-US" sz="2200" dirty="0"/>
              <a:t>Redeploy unused licenses</a:t>
            </a:r>
          </a:p>
          <a:p>
            <a:pPr lvl="2" eaLnBrk="1" hangingPunct="1">
              <a:buFont typeface="Wingdings" panose="05000000000000000000" pitchFamily="2" charset="2"/>
              <a:buChar char="§"/>
            </a:pPr>
            <a:r>
              <a:rPr lang="en-CA" altLang="en-US" sz="2200" dirty="0" smtClean="0"/>
              <a:t>Consider </a:t>
            </a:r>
            <a:r>
              <a:rPr lang="en-CA" altLang="en-US" sz="2200" dirty="0"/>
              <a:t>alternative products</a:t>
            </a:r>
          </a:p>
          <a:p>
            <a:pPr lvl="2" eaLnBrk="1" hangingPunct="1">
              <a:buFont typeface="Wingdings" panose="05000000000000000000" pitchFamily="2" charset="2"/>
              <a:buChar char="§"/>
            </a:pPr>
            <a:r>
              <a:rPr lang="en-CA" altLang="en-US" sz="2200" dirty="0" smtClean="0"/>
              <a:t>Adjust </a:t>
            </a:r>
            <a:r>
              <a:rPr lang="en-CA" altLang="en-US" sz="2200" dirty="0"/>
              <a:t>support/maintenance renewals according to actual needs of business units</a:t>
            </a:r>
          </a:p>
          <a:p>
            <a:pPr lvl="1" eaLnBrk="1" hangingPunct="1">
              <a:buFont typeface="Courier New" panose="02070309020205020404" pitchFamily="49" charset="0"/>
              <a:buChar char="o"/>
            </a:pPr>
            <a:r>
              <a:rPr lang="en-CA" altLang="en-US" sz="2200" dirty="0" smtClean="0"/>
              <a:t>Internal policies for centralized and standardized procurement process</a:t>
            </a:r>
          </a:p>
          <a:p>
            <a:pPr lvl="1" eaLnBrk="1" hangingPunct="1">
              <a:buFont typeface="Courier New" panose="02070309020205020404" pitchFamily="49" charset="0"/>
              <a:buChar char="o"/>
            </a:pPr>
            <a:r>
              <a:rPr lang="en-CA" altLang="en-US" sz="2200" dirty="0" smtClean="0"/>
              <a:t>Centralized </a:t>
            </a:r>
            <a:r>
              <a:rPr lang="en-CA" altLang="en-US" sz="2200" dirty="0"/>
              <a:t>and standardized repository </a:t>
            </a:r>
            <a:r>
              <a:rPr lang="en-CA" altLang="en-US" sz="2200" dirty="0" smtClean="0"/>
              <a:t>of license entitlements in accordance with the company’s documentation retention policy (license agreements, PO’s, invoices, etc.)</a:t>
            </a:r>
          </a:p>
          <a:p>
            <a:pPr lvl="1" eaLnBrk="1" hangingPunct="1"/>
            <a:endParaRPr lang="en-US" altLang="en-US" sz="18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33</a:t>
            </a:fld>
            <a:endParaRPr lang="en-US" altLang="en-US"/>
          </a:p>
        </p:txBody>
      </p:sp>
    </p:spTree>
    <p:extLst>
      <p:ext uri="{BB962C8B-B14F-4D97-AF65-F5344CB8AC3E}">
        <p14:creationId xmlns:p14="http://schemas.microsoft.com/office/powerpoint/2010/main" val="36853502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692696"/>
            <a:ext cx="7702624" cy="936104"/>
          </a:xfrm>
        </p:spPr>
        <p:txBody>
          <a:bodyPr>
            <a:normAutofit fontScale="90000"/>
          </a:bodyPr>
          <a:lstStyle/>
          <a:p>
            <a:pPr eaLnBrk="1" hangingPunct="1"/>
            <a:r>
              <a:rPr lang="en-CA" altLang="en-US" sz="3600" b="1" dirty="0" smtClean="0"/>
              <a:t>Best Practices to Manage </a:t>
            </a:r>
            <a:r>
              <a:rPr lang="en-CA" altLang="en-US" sz="3600" b="1" dirty="0"/>
              <a:t>an Independent </a:t>
            </a:r>
            <a:r>
              <a:rPr lang="en-CA" altLang="en-US" sz="3600" b="1" dirty="0" smtClean="0"/>
              <a:t>Third Party  </a:t>
            </a:r>
            <a:r>
              <a:rPr lang="en-CA" altLang="en-US" sz="3600" b="1" dirty="0"/>
              <a:t>Software Licensing Audit</a:t>
            </a:r>
            <a:endParaRPr lang="en-US" altLang="en-US" sz="3600" b="1" dirty="0" smtClean="0"/>
          </a:p>
        </p:txBody>
      </p:sp>
      <p:sp>
        <p:nvSpPr>
          <p:cNvPr id="10243" name="Rectangle 3"/>
          <p:cNvSpPr>
            <a:spLocks noGrp="1" noChangeArrowheads="1"/>
          </p:cNvSpPr>
          <p:nvPr>
            <p:ph idx="1"/>
          </p:nvPr>
        </p:nvSpPr>
        <p:spPr>
          <a:xfrm>
            <a:off x="685800" y="1844824"/>
            <a:ext cx="7772400" cy="4320480"/>
          </a:xfrm>
        </p:spPr>
        <p:txBody>
          <a:bodyPr>
            <a:normAutofit lnSpcReduction="10000"/>
          </a:bodyPr>
          <a:lstStyle/>
          <a:p>
            <a:pPr eaLnBrk="1" hangingPunct="1">
              <a:buFont typeface="Wingdings" panose="05000000000000000000" pitchFamily="2" charset="2"/>
              <a:buChar char="Ø"/>
            </a:pPr>
            <a:r>
              <a:rPr lang="en-CA" altLang="en-US" sz="2200" dirty="0"/>
              <a:t>Assemble audit team </a:t>
            </a:r>
            <a:r>
              <a:rPr lang="en-CA" altLang="en-US" sz="2200" dirty="0" smtClean="0"/>
              <a:t>at the outset (for </a:t>
            </a:r>
            <a:r>
              <a:rPr lang="en-CA" altLang="en-US" sz="2200" dirty="0"/>
              <a:t>licensee: involve Procurement, IT, Legal and end user group</a:t>
            </a:r>
            <a:r>
              <a:rPr lang="en-CA" altLang="en-US" sz="2200" dirty="0" smtClean="0"/>
              <a:t>)</a:t>
            </a:r>
          </a:p>
          <a:p>
            <a:pPr eaLnBrk="1" hangingPunct="1">
              <a:buFont typeface="Wingdings" panose="05000000000000000000" pitchFamily="2" charset="2"/>
              <a:buChar char="Ø"/>
            </a:pPr>
            <a:r>
              <a:rPr lang="en-CA" altLang="en-US" sz="2200" dirty="0" smtClean="0"/>
              <a:t>Cooperate in good faith but judiciously</a:t>
            </a:r>
            <a:endParaRPr lang="en-CA" altLang="en-US" sz="2200" dirty="0"/>
          </a:p>
          <a:p>
            <a:pPr eaLnBrk="1" hangingPunct="1">
              <a:buFont typeface="Wingdings" panose="05000000000000000000" pitchFamily="2" charset="2"/>
              <a:buChar char="Ø"/>
            </a:pPr>
            <a:r>
              <a:rPr lang="en-CA" altLang="en-US" sz="2200" dirty="0" smtClean="0"/>
              <a:t>Ensure requested audit is within scope of licensor contractual audit rights, discuss any out of scope request</a:t>
            </a:r>
          </a:p>
          <a:p>
            <a:pPr eaLnBrk="1" hangingPunct="1">
              <a:buFont typeface="Wingdings" panose="05000000000000000000" pitchFamily="2" charset="2"/>
              <a:buChar char="Ø"/>
            </a:pPr>
            <a:r>
              <a:rPr lang="en-CA" altLang="en-US" sz="2200" dirty="0" smtClean="0"/>
              <a:t>Sign NDA between licensee and auditor</a:t>
            </a:r>
          </a:p>
          <a:p>
            <a:pPr lvl="1" eaLnBrk="1" hangingPunct="1">
              <a:buFont typeface="Courier New" panose="02070309020205020404" pitchFamily="49" charset="0"/>
              <a:buChar char="o"/>
            </a:pPr>
            <a:r>
              <a:rPr lang="en-CA" altLang="en-US" sz="2000" dirty="0"/>
              <a:t>Collected information is confidential to licensee </a:t>
            </a:r>
          </a:p>
          <a:p>
            <a:pPr lvl="1" eaLnBrk="1" hangingPunct="1">
              <a:buFont typeface="Courier New" panose="02070309020205020404" pitchFamily="49" charset="0"/>
              <a:buChar char="o"/>
            </a:pPr>
            <a:r>
              <a:rPr lang="en-CA" altLang="en-US" sz="2000" dirty="0" smtClean="0"/>
              <a:t>Conditions for disclosure of collected data by auditor to licensor (</a:t>
            </a:r>
            <a:r>
              <a:rPr lang="en-CA" altLang="en-US" sz="2000" dirty="0" err="1" smtClean="0"/>
              <a:t>eg</a:t>
            </a:r>
            <a:r>
              <a:rPr lang="en-CA" altLang="en-US" sz="2000" dirty="0" smtClean="0"/>
              <a:t>: with licensee’s prior consent or following process agreed to in Audit Agreement, so that licensee can verify accuracy of data)</a:t>
            </a:r>
          </a:p>
          <a:p>
            <a:pPr lvl="1" eaLnBrk="1" hangingPunct="1">
              <a:buFont typeface="Courier New" panose="02070309020205020404" pitchFamily="49" charset="0"/>
              <a:buChar char="o"/>
            </a:pPr>
            <a:r>
              <a:rPr lang="en-CA" altLang="en-US" sz="2000" dirty="0" smtClean="0"/>
              <a:t>Agree on excluded data which shall not be disclosed to licensor (</a:t>
            </a:r>
            <a:r>
              <a:rPr lang="en-CA" altLang="en-US" sz="2000" dirty="0" err="1" smtClean="0"/>
              <a:t>eg</a:t>
            </a:r>
            <a:r>
              <a:rPr lang="en-CA" altLang="en-US" sz="2000" dirty="0" smtClean="0"/>
              <a:t>: personal information, customer data/information, data related to third party products or out of scope products, </a:t>
            </a:r>
            <a:r>
              <a:rPr lang="en-CA" altLang="en-US" sz="2000" dirty="0" err="1" smtClean="0"/>
              <a:t>etc</a:t>
            </a:r>
            <a:r>
              <a:rPr lang="en-CA" altLang="en-US" sz="2000" dirty="0" smtClean="0"/>
              <a:t>)</a:t>
            </a:r>
          </a:p>
          <a:p>
            <a:pPr eaLnBrk="1" hangingPunct="1"/>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34</a:t>
            </a:fld>
            <a:endParaRPr lang="en-US" altLang="en-US" dirty="0"/>
          </a:p>
        </p:txBody>
      </p:sp>
    </p:spTree>
    <p:extLst>
      <p:ext uri="{BB962C8B-B14F-4D97-AF65-F5344CB8AC3E}">
        <p14:creationId xmlns:p14="http://schemas.microsoft.com/office/powerpoint/2010/main" val="41447661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r>
              <a:rPr lang="en-CA" altLang="en-US" sz="3600" b="1" dirty="0"/>
              <a:t>Best Practices to Manage an Independent Third Party  Software Licensing </a:t>
            </a:r>
            <a:r>
              <a:rPr lang="en-CA" altLang="en-US" sz="2400" b="1" dirty="0"/>
              <a:t>Audit</a:t>
            </a:r>
            <a:endParaRPr lang="en-US" altLang="en-US" sz="2400" b="1" dirty="0" smtClean="0"/>
          </a:p>
        </p:txBody>
      </p:sp>
      <p:sp>
        <p:nvSpPr>
          <p:cNvPr id="10243" name="Rectangle 3"/>
          <p:cNvSpPr>
            <a:spLocks noGrp="1" noChangeArrowheads="1"/>
          </p:cNvSpPr>
          <p:nvPr>
            <p:ph idx="1"/>
          </p:nvPr>
        </p:nvSpPr>
        <p:spPr>
          <a:xfrm>
            <a:off x="685800" y="1844824"/>
            <a:ext cx="7630616" cy="4248472"/>
          </a:xfrm>
        </p:spPr>
        <p:txBody>
          <a:bodyPr/>
          <a:lstStyle/>
          <a:p>
            <a:pPr eaLnBrk="1" hangingPunct="1">
              <a:buFont typeface="Wingdings" panose="05000000000000000000" pitchFamily="2" charset="2"/>
              <a:buChar char="Ø"/>
            </a:pPr>
            <a:r>
              <a:rPr lang="en-CA" altLang="en-US" sz="2200" dirty="0" smtClean="0"/>
              <a:t>Licensee should assemble documentation, conduct a preliminary self audit that parallels the formal audit using the SAM tool and consider upcoming procurement with the same supplier</a:t>
            </a:r>
          </a:p>
          <a:p>
            <a:pPr eaLnBrk="1" hangingPunct="1">
              <a:buFont typeface="Wingdings" panose="05000000000000000000" pitchFamily="2" charset="2"/>
              <a:buChar char="Ø"/>
            </a:pPr>
            <a:r>
              <a:rPr lang="en-CA" altLang="en-US" sz="2200" dirty="0" smtClean="0"/>
              <a:t>Kick </a:t>
            </a:r>
            <a:r>
              <a:rPr lang="en-CA" altLang="en-US" sz="2200" dirty="0"/>
              <a:t>off call with licensor, auditor and licensee: discuss scope, process/methodology, timelines, information </a:t>
            </a:r>
            <a:r>
              <a:rPr lang="en-CA" altLang="en-US" sz="2200" dirty="0" smtClean="0"/>
              <a:t>to be provided by each party, confirm list of agreements in place</a:t>
            </a:r>
          </a:p>
          <a:p>
            <a:pPr eaLnBrk="1" hangingPunct="1">
              <a:buFont typeface="Wingdings" panose="05000000000000000000" pitchFamily="2" charset="2"/>
              <a:buChar char="Ø"/>
            </a:pPr>
            <a:r>
              <a:rPr lang="en-CA" altLang="en-US" sz="2200" dirty="0" smtClean="0"/>
              <a:t>Licensor or auditor to provide to licensee preliminary documentation, including proposed project plan and methodology, a list </a:t>
            </a:r>
            <a:r>
              <a:rPr lang="en-CA" altLang="en-US" sz="2200" dirty="0"/>
              <a:t>of </a:t>
            </a:r>
            <a:r>
              <a:rPr lang="en-CA" altLang="en-US" sz="2200" dirty="0" smtClean="0"/>
              <a:t>authorized resellers</a:t>
            </a:r>
            <a:r>
              <a:rPr lang="en-CA" altLang="en-US" sz="2200" dirty="0"/>
              <a:t>, </a:t>
            </a:r>
            <a:r>
              <a:rPr lang="en-CA" altLang="en-US" sz="2200" dirty="0" smtClean="0"/>
              <a:t>current and previous </a:t>
            </a:r>
            <a:r>
              <a:rPr lang="en-CA" altLang="en-US" sz="2200" dirty="0"/>
              <a:t>product </a:t>
            </a:r>
            <a:r>
              <a:rPr lang="en-CA" altLang="en-US" sz="2200" dirty="0" smtClean="0"/>
              <a:t>names including bundle components, </a:t>
            </a:r>
            <a:r>
              <a:rPr lang="en-CA" altLang="en-US" sz="2200" dirty="0"/>
              <a:t>list of </a:t>
            </a:r>
            <a:r>
              <a:rPr lang="en-CA" altLang="en-US" sz="2200" dirty="0" smtClean="0"/>
              <a:t>licensee entitlements itemized per product and version</a:t>
            </a:r>
            <a:endParaRPr lang="en-CA" altLang="en-US" sz="2200" b="1" dirty="0"/>
          </a:p>
          <a:p>
            <a:pPr eaLnBrk="1" hangingPunct="1"/>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35</a:t>
            </a:fld>
            <a:endParaRPr lang="en-US" altLang="en-US"/>
          </a:p>
        </p:txBody>
      </p:sp>
    </p:spTree>
    <p:extLst>
      <p:ext uri="{BB962C8B-B14F-4D97-AF65-F5344CB8AC3E}">
        <p14:creationId xmlns:p14="http://schemas.microsoft.com/office/powerpoint/2010/main" val="31720053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51520" y="609600"/>
            <a:ext cx="8352928" cy="875184"/>
          </a:xfrm>
        </p:spPr>
        <p:txBody>
          <a:bodyPr>
            <a:normAutofit fontScale="90000"/>
          </a:bodyPr>
          <a:lstStyle/>
          <a:p>
            <a:pPr eaLnBrk="1" hangingPunct="1"/>
            <a:r>
              <a:rPr lang="en-CA" altLang="en-US" sz="3600" b="1" dirty="0"/>
              <a:t>Best Practices to Manage an Independent Third Party  Software Licensing Audit</a:t>
            </a:r>
            <a:endParaRPr lang="en-US" altLang="en-US" sz="3600" b="1" dirty="0" smtClean="0"/>
          </a:p>
        </p:txBody>
      </p:sp>
      <p:sp>
        <p:nvSpPr>
          <p:cNvPr id="10243" name="Rectangle 3"/>
          <p:cNvSpPr>
            <a:spLocks noGrp="1" noChangeArrowheads="1"/>
          </p:cNvSpPr>
          <p:nvPr>
            <p:ph idx="1"/>
          </p:nvPr>
        </p:nvSpPr>
        <p:spPr>
          <a:xfrm>
            <a:off x="755576" y="1628800"/>
            <a:ext cx="7704856" cy="4680520"/>
          </a:xfrm>
        </p:spPr>
        <p:txBody>
          <a:bodyPr>
            <a:normAutofit fontScale="92500"/>
          </a:bodyPr>
          <a:lstStyle/>
          <a:p>
            <a:pPr eaLnBrk="1" hangingPunct="1">
              <a:buFont typeface="Wingdings" panose="05000000000000000000" pitchFamily="2" charset="2"/>
              <a:buChar char="Ø"/>
            </a:pPr>
            <a:r>
              <a:rPr lang="en-CA" altLang="en-US" sz="2200" b="1" dirty="0" smtClean="0"/>
              <a:t>Audit </a:t>
            </a:r>
            <a:r>
              <a:rPr lang="en-CA" altLang="en-US" sz="2200" b="1" dirty="0"/>
              <a:t>Agreement</a:t>
            </a:r>
          </a:p>
          <a:p>
            <a:pPr lvl="1" eaLnBrk="1" hangingPunct="1">
              <a:buFont typeface="Courier New" panose="02070309020205020404" pitchFamily="49" charset="0"/>
              <a:buChar char="o"/>
            </a:pPr>
            <a:r>
              <a:rPr lang="en-CA" altLang="en-US" sz="2200" dirty="0"/>
              <a:t>Under utilized but strongly recommended as part of audit best practices</a:t>
            </a:r>
          </a:p>
          <a:p>
            <a:pPr lvl="1" eaLnBrk="1" hangingPunct="1">
              <a:buFont typeface="Courier New" panose="02070309020205020404" pitchFamily="49" charset="0"/>
              <a:buChar char="o"/>
            </a:pPr>
            <a:r>
              <a:rPr lang="en-CA" altLang="en-US" sz="2200" dirty="0" smtClean="0"/>
              <a:t>Determine audit </a:t>
            </a:r>
            <a:r>
              <a:rPr lang="en-CA" altLang="en-US" sz="2200" dirty="0"/>
              <a:t>scope (list of software, versions, audited entities, </a:t>
            </a:r>
            <a:r>
              <a:rPr lang="en-CA" altLang="en-US" sz="2200" dirty="0" err="1"/>
              <a:t>etc</a:t>
            </a:r>
            <a:r>
              <a:rPr lang="en-CA" altLang="en-US" sz="2200" dirty="0" smtClean="0"/>
              <a:t>) and authorized contacts for each party</a:t>
            </a:r>
            <a:endParaRPr lang="en-CA" altLang="en-US" sz="2200" dirty="0"/>
          </a:p>
          <a:p>
            <a:pPr lvl="1" eaLnBrk="1" hangingPunct="1">
              <a:buFont typeface="Courier New" panose="02070309020205020404" pitchFamily="49" charset="0"/>
              <a:buChar char="o"/>
            </a:pPr>
            <a:r>
              <a:rPr lang="en-CA" altLang="en-US" sz="2200" dirty="0"/>
              <a:t>Type of audit, </a:t>
            </a:r>
            <a:r>
              <a:rPr lang="en-CA" altLang="en-US" sz="2200" dirty="0" smtClean="0"/>
              <a:t>timelines</a:t>
            </a:r>
            <a:endParaRPr lang="en-CA" altLang="en-US" sz="2200" dirty="0"/>
          </a:p>
          <a:p>
            <a:pPr lvl="1" eaLnBrk="1" hangingPunct="1">
              <a:buFont typeface="Courier New" panose="02070309020205020404" pitchFamily="49" charset="0"/>
              <a:buChar char="o"/>
            </a:pPr>
            <a:r>
              <a:rPr lang="en-CA" altLang="en-US" sz="2200" dirty="0"/>
              <a:t>Process and methodology :</a:t>
            </a:r>
          </a:p>
          <a:p>
            <a:pPr lvl="2" eaLnBrk="1" hangingPunct="1">
              <a:buFont typeface="Wingdings" panose="05000000000000000000" pitchFamily="2" charset="2"/>
              <a:buChar char="§"/>
            </a:pPr>
            <a:r>
              <a:rPr lang="en-CA" altLang="en-US" sz="2200" dirty="0"/>
              <a:t>List of entitlements: </a:t>
            </a:r>
            <a:r>
              <a:rPr lang="en-CA" altLang="en-US" sz="2200" dirty="0" smtClean="0"/>
              <a:t>eligible records (certificates of license entitlements, </a:t>
            </a:r>
            <a:r>
              <a:rPr lang="en-CA" altLang="en-US" sz="2200" dirty="0"/>
              <a:t>PO’s, </a:t>
            </a:r>
            <a:r>
              <a:rPr lang="en-CA" altLang="en-US" sz="2200" dirty="0" smtClean="0"/>
              <a:t>paid invoices </a:t>
            </a:r>
            <a:r>
              <a:rPr lang="en-CA" altLang="en-US" sz="2200" dirty="0"/>
              <a:t>for license fees or support/maintenance fees, reports from </a:t>
            </a:r>
            <a:r>
              <a:rPr lang="en-CA" altLang="en-US" sz="2200" dirty="0" smtClean="0"/>
              <a:t>resellers, </a:t>
            </a:r>
            <a:r>
              <a:rPr lang="en-CA" altLang="en-US" sz="2200" dirty="0" err="1" smtClean="0"/>
              <a:t>etc</a:t>
            </a:r>
            <a:r>
              <a:rPr lang="en-CA" altLang="en-US" sz="2200" dirty="0" smtClean="0"/>
              <a:t>)</a:t>
            </a:r>
            <a:endParaRPr lang="en-CA" altLang="en-US" sz="2200" dirty="0"/>
          </a:p>
          <a:p>
            <a:pPr lvl="2" eaLnBrk="1" hangingPunct="1">
              <a:buFont typeface="Wingdings" panose="05000000000000000000" pitchFamily="2" charset="2"/>
              <a:buChar char="§"/>
            </a:pPr>
            <a:r>
              <a:rPr lang="en-CA" altLang="en-US" sz="2200" dirty="0" smtClean="0"/>
              <a:t>Data </a:t>
            </a:r>
            <a:r>
              <a:rPr lang="en-CA" altLang="en-US" sz="2200" dirty="0"/>
              <a:t>collection: </a:t>
            </a:r>
            <a:r>
              <a:rPr lang="en-CA" altLang="en-US" sz="2200" dirty="0" smtClean="0"/>
              <a:t>testing and approval of scripts </a:t>
            </a:r>
            <a:r>
              <a:rPr lang="en-CA" altLang="en-US" sz="2200" dirty="0"/>
              <a:t>or scanning </a:t>
            </a:r>
            <a:r>
              <a:rPr lang="en-CA" altLang="en-US" sz="2200" dirty="0" smtClean="0"/>
              <a:t>tools by licensee and auditor; manual </a:t>
            </a:r>
            <a:r>
              <a:rPr lang="en-CA" altLang="en-US" sz="2200" dirty="0"/>
              <a:t>inspection of </a:t>
            </a:r>
            <a:r>
              <a:rPr lang="en-CA" altLang="en-US" sz="2200" dirty="0" smtClean="0"/>
              <a:t>computers; etc.</a:t>
            </a:r>
            <a:endParaRPr lang="en-CA" altLang="en-US" sz="2200" dirty="0"/>
          </a:p>
          <a:p>
            <a:pPr eaLnBrk="1" hangingPunct="1"/>
            <a:endParaRPr lang="en-CA"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36</a:t>
            </a:fld>
            <a:endParaRPr lang="en-US" altLang="en-US"/>
          </a:p>
        </p:txBody>
      </p:sp>
    </p:spTree>
    <p:extLst>
      <p:ext uri="{BB962C8B-B14F-4D97-AF65-F5344CB8AC3E}">
        <p14:creationId xmlns:p14="http://schemas.microsoft.com/office/powerpoint/2010/main" val="11953156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609600"/>
            <a:ext cx="7630616" cy="947192"/>
          </a:xfrm>
        </p:spPr>
        <p:txBody>
          <a:bodyPr>
            <a:normAutofit fontScale="90000"/>
          </a:bodyPr>
          <a:lstStyle/>
          <a:p>
            <a:pPr eaLnBrk="1" hangingPunct="1"/>
            <a:r>
              <a:rPr lang="en-CA" altLang="en-US" sz="3600" b="1" dirty="0"/>
              <a:t>Best Practices to Manage an Independent Third Party  Software Licensing Audit</a:t>
            </a:r>
            <a:endParaRPr lang="en-US" altLang="en-US" sz="3600" b="1" dirty="0" smtClean="0"/>
          </a:p>
        </p:txBody>
      </p:sp>
      <p:sp>
        <p:nvSpPr>
          <p:cNvPr id="10243" name="Rectangle 3"/>
          <p:cNvSpPr>
            <a:spLocks noGrp="1" noChangeArrowheads="1"/>
          </p:cNvSpPr>
          <p:nvPr>
            <p:ph idx="1"/>
          </p:nvPr>
        </p:nvSpPr>
        <p:spPr>
          <a:xfrm>
            <a:off x="827584" y="1700808"/>
            <a:ext cx="7630616" cy="4464496"/>
          </a:xfrm>
        </p:spPr>
        <p:txBody>
          <a:bodyPr/>
          <a:lstStyle/>
          <a:p>
            <a:pPr marL="342900" lvl="1" indent="-342900" eaLnBrk="1" hangingPunct="1">
              <a:buFont typeface="Wingdings" panose="05000000000000000000" pitchFamily="2" charset="2"/>
              <a:buChar char="Ø"/>
            </a:pPr>
            <a:r>
              <a:rPr lang="en-CA" altLang="en-US" sz="2200" b="1" dirty="0"/>
              <a:t>Audit </a:t>
            </a:r>
            <a:r>
              <a:rPr lang="en-CA" altLang="en-US" sz="2200" b="1" dirty="0" smtClean="0"/>
              <a:t>Agreement</a:t>
            </a:r>
            <a:endParaRPr lang="en-CA" altLang="en-US" sz="1800" dirty="0" smtClean="0"/>
          </a:p>
          <a:p>
            <a:pPr lvl="2" eaLnBrk="1" hangingPunct="1">
              <a:buFont typeface="Wingdings" panose="05000000000000000000" pitchFamily="2" charset="2"/>
              <a:buChar char="§"/>
            </a:pPr>
            <a:r>
              <a:rPr lang="en-CA" altLang="en-US" sz="2200" dirty="0"/>
              <a:t>Use of </a:t>
            </a:r>
            <a:r>
              <a:rPr lang="en-CA" altLang="en-US" sz="2200" dirty="0" smtClean="0"/>
              <a:t>assumptions/extrapolation? (licensee should have right to replace with manual inspection of computers)</a:t>
            </a:r>
          </a:p>
          <a:p>
            <a:pPr lvl="2" eaLnBrk="1" hangingPunct="1">
              <a:buFont typeface="Wingdings" panose="05000000000000000000" pitchFamily="2" charset="2"/>
              <a:buChar char="§"/>
            </a:pPr>
            <a:r>
              <a:rPr lang="en-US" altLang="en-US" sz="2200" dirty="0"/>
              <a:t>Usage </a:t>
            </a:r>
            <a:r>
              <a:rPr lang="en-US" altLang="en-US" sz="2200" dirty="0" smtClean="0"/>
              <a:t>data </a:t>
            </a:r>
            <a:r>
              <a:rPr lang="en-US" altLang="en-US" sz="2200" dirty="0"/>
              <a:t>generated by </a:t>
            </a:r>
            <a:r>
              <a:rPr lang="en-US" altLang="en-US" sz="2200" dirty="0" smtClean="0"/>
              <a:t>data collection </a:t>
            </a:r>
            <a:r>
              <a:rPr lang="en-US" altLang="en-US" sz="2200" dirty="0"/>
              <a:t>tools </a:t>
            </a:r>
            <a:r>
              <a:rPr lang="en-US" altLang="en-US" sz="2200" dirty="0" smtClean="0"/>
              <a:t>to be </a:t>
            </a:r>
            <a:r>
              <a:rPr lang="en-US" altLang="en-US" sz="2200" dirty="0"/>
              <a:t>unencrypted </a:t>
            </a:r>
            <a:r>
              <a:rPr lang="en-US" altLang="en-US" sz="2200" dirty="0" smtClean="0"/>
              <a:t>and comprehensible data that can be </a:t>
            </a:r>
            <a:r>
              <a:rPr lang="en-US" altLang="en-US" sz="2200" dirty="0"/>
              <a:t>reviewed by </a:t>
            </a:r>
            <a:r>
              <a:rPr lang="en-US" altLang="en-US" sz="2200" dirty="0" smtClean="0"/>
              <a:t>licensee prior </a:t>
            </a:r>
            <a:r>
              <a:rPr lang="en-US" altLang="en-US" sz="2200" dirty="0"/>
              <a:t>to sending to </a:t>
            </a:r>
            <a:r>
              <a:rPr lang="en-US" altLang="en-US" sz="2200" dirty="0" smtClean="0"/>
              <a:t>auditor</a:t>
            </a:r>
            <a:endParaRPr lang="en-CA" altLang="en-US" sz="2200" dirty="0"/>
          </a:p>
          <a:p>
            <a:pPr lvl="2" eaLnBrk="1" hangingPunct="1">
              <a:buFont typeface="Wingdings" panose="05000000000000000000" pitchFamily="2" charset="2"/>
              <a:buChar char="§"/>
            </a:pPr>
            <a:r>
              <a:rPr lang="en-CA" altLang="en-US" sz="2200" dirty="0" smtClean="0"/>
              <a:t>Process for data verification by auditor</a:t>
            </a:r>
            <a:endParaRPr lang="en-CA" altLang="en-US" sz="2200" dirty="0"/>
          </a:p>
          <a:p>
            <a:pPr lvl="2" eaLnBrk="1" hangingPunct="1">
              <a:buFont typeface="Wingdings" panose="05000000000000000000" pitchFamily="2" charset="2"/>
              <a:buChar char="§"/>
            </a:pPr>
            <a:r>
              <a:rPr lang="en-CA" altLang="en-US" sz="2200" dirty="0"/>
              <a:t>Revision of ELP by licensee and right to make </a:t>
            </a:r>
            <a:r>
              <a:rPr lang="en-CA" altLang="en-US" sz="2200" dirty="0" smtClean="0"/>
              <a:t>revisions/updates/comments </a:t>
            </a:r>
            <a:r>
              <a:rPr lang="en-CA" altLang="en-US" sz="2200" dirty="0"/>
              <a:t>to </a:t>
            </a:r>
            <a:r>
              <a:rPr lang="en-CA" altLang="en-US" sz="2200" dirty="0" smtClean="0"/>
              <a:t>ELP</a:t>
            </a:r>
          </a:p>
          <a:p>
            <a:pPr lvl="2" eaLnBrk="1" hangingPunct="1">
              <a:buFont typeface="Wingdings" panose="05000000000000000000" pitchFamily="2" charset="2"/>
              <a:buChar char="§"/>
            </a:pPr>
            <a:r>
              <a:rPr lang="en-US" altLang="en-US" sz="2200" dirty="0" smtClean="0"/>
              <a:t>No running of additional </a:t>
            </a:r>
            <a:r>
              <a:rPr lang="en-US" altLang="en-US" sz="2200" dirty="0"/>
              <a:t>scripts or </a:t>
            </a:r>
            <a:r>
              <a:rPr lang="en-US" altLang="en-US" sz="2200" dirty="0" smtClean="0"/>
              <a:t>tools beyond those specified in the Audit Agreement (unless deficiency)</a:t>
            </a:r>
            <a:endParaRPr lang="en-CA" altLang="en-US" sz="2200" dirty="0"/>
          </a:p>
          <a:p>
            <a:pPr lvl="1" eaLnBrk="1" hangingPunct="1"/>
            <a:endParaRPr lang="en-US" altLang="en-US" sz="18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37</a:t>
            </a:fld>
            <a:endParaRPr lang="en-US" altLang="en-US"/>
          </a:p>
        </p:txBody>
      </p:sp>
    </p:spTree>
    <p:extLst>
      <p:ext uri="{BB962C8B-B14F-4D97-AF65-F5344CB8AC3E}">
        <p14:creationId xmlns:p14="http://schemas.microsoft.com/office/powerpoint/2010/main" val="16175375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r>
              <a:rPr lang="en-CA" altLang="en-US" sz="3600" b="1" dirty="0"/>
              <a:t>Best Practices to Manage an Independent Third Party  Software Licensing Audit</a:t>
            </a:r>
            <a:endParaRPr lang="en-US" altLang="en-US" sz="3600" b="1" dirty="0" smtClean="0"/>
          </a:p>
        </p:txBody>
      </p:sp>
      <p:sp>
        <p:nvSpPr>
          <p:cNvPr id="10243" name="Rectangle 3"/>
          <p:cNvSpPr>
            <a:spLocks noGrp="1" noChangeArrowheads="1"/>
          </p:cNvSpPr>
          <p:nvPr>
            <p:ph idx="1"/>
          </p:nvPr>
        </p:nvSpPr>
        <p:spPr>
          <a:xfrm>
            <a:off x="677295" y="2060848"/>
            <a:ext cx="7414592" cy="3887931"/>
          </a:xfrm>
        </p:spPr>
        <p:txBody>
          <a:bodyPr/>
          <a:lstStyle/>
          <a:p>
            <a:pPr marL="342900" lvl="1" indent="-342900" eaLnBrk="1" hangingPunct="1">
              <a:buFont typeface="Wingdings" panose="05000000000000000000" pitchFamily="2" charset="2"/>
              <a:buChar char="Ø"/>
            </a:pPr>
            <a:r>
              <a:rPr lang="en-CA" altLang="en-US" sz="2200" b="1" dirty="0"/>
              <a:t>Audit </a:t>
            </a:r>
            <a:r>
              <a:rPr lang="en-CA" altLang="en-US" sz="2200" b="1" dirty="0" smtClean="0"/>
              <a:t>Agreement</a:t>
            </a:r>
            <a:endParaRPr lang="en-CA" altLang="en-US" sz="1800" dirty="0" smtClean="0"/>
          </a:p>
          <a:p>
            <a:pPr lvl="1" eaLnBrk="1" hangingPunct="1">
              <a:buFont typeface="Courier New" panose="02070309020205020404" pitchFamily="49" charset="0"/>
              <a:buChar char="o"/>
            </a:pPr>
            <a:r>
              <a:rPr lang="en-CA" altLang="en-US" sz="2200" dirty="0" smtClean="0"/>
              <a:t>Collected </a:t>
            </a:r>
            <a:r>
              <a:rPr lang="en-CA" altLang="en-US" sz="2200" dirty="0"/>
              <a:t>data cannot be used against licensee in court proceedings or arbitration unless </a:t>
            </a:r>
            <a:r>
              <a:rPr lang="en-CA" altLang="en-US" sz="2200" dirty="0" smtClean="0"/>
              <a:t>validated by </a:t>
            </a:r>
            <a:r>
              <a:rPr lang="en-CA" altLang="en-US" sz="2200" dirty="0"/>
              <a:t>licensee; or alternatively, </a:t>
            </a:r>
            <a:r>
              <a:rPr lang="en-US" altLang="en-US" sz="2200" dirty="0" smtClean="0"/>
              <a:t>information </a:t>
            </a:r>
            <a:r>
              <a:rPr lang="en-US" altLang="en-US" sz="2200" dirty="0"/>
              <a:t>disclosed by licensee in relation with the audit shall not be construed as an admission by licensee as to the status, accuracy, adequacy or currency of the entitlement or usage of the licensor software in any legal proceedings in court or arbitration in respect of the </a:t>
            </a:r>
            <a:r>
              <a:rPr lang="en-US" altLang="en-US" sz="2200" dirty="0" smtClean="0"/>
              <a:t>audit</a:t>
            </a:r>
            <a:endParaRPr lang="en-CA" altLang="en-US" sz="2200" dirty="0"/>
          </a:p>
          <a:p>
            <a:pPr lvl="1" eaLnBrk="1" hangingPunct="1">
              <a:buFont typeface="Courier New" panose="02070309020205020404" pitchFamily="49" charset="0"/>
              <a:buChar char="o"/>
            </a:pPr>
            <a:r>
              <a:rPr lang="en-CA" altLang="en-US" sz="2200" dirty="0" smtClean="0"/>
              <a:t>ELP: non-compliance report or complete list of entitlements and deployments?</a:t>
            </a:r>
            <a:endParaRPr lang="en-US" altLang="en-US" sz="22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38</a:t>
            </a:fld>
            <a:endParaRPr lang="en-US" altLang="en-US"/>
          </a:p>
        </p:txBody>
      </p:sp>
    </p:spTree>
    <p:extLst>
      <p:ext uri="{BB962C8B-B14F-4D97-AF65-F5344CB8AC3E}">
        <p14:creationId xmlns:p14="http://schemas.microsoft.com/office/powerpoint/2010/main" val="3012346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27584" y="609600"/>
            <a:ext cx="7630616" cy="875184"/>
          </a:xfrm>
        </p:spPr>
        <p:txBody>
          <a:bodyPr>
            <a:normAutofit fontScale="90000"/>
          </a:bodyPr>
          <a:lstStyle/>
          <a:p>
            <a:pPr eaLnBrk="1" hangingPunct="1"/>
            <a:r>
              <a:rPr lang="en-CA" altLang="en-US" sz="3600" b="1" dirty="0"/>
              <a:t>Best Practices to Manage an Independent Third Party  Software Licensing Audit</a:t>
            </a:r>
            <a:endParaRPr lang="en-US" altLang="en-US" sz="3600" b="1" dirty="0" smtClean="0"/>
          </a:p>
        </p:txBody>
      </p:sp>
      <p:sp>
        <p:nvSpPr>
          <p:cNvPr id="10243" name="Rectangle 3"/>
          <p:cNvSpPr>
            <a:spLocks noGrp="1" noChangeArrowheads="1"/>
          </p:cNvSpPr>
          <p:nvPr>
            <p:ph idx="1"/>
          </p:nvPr>
        </p:nvSpPr>
        <p:spPr>
          <a:xfrm>
            <a:off x="467544" y="1700808"/>
            <a:ext cx="7982773" cy="4384682"/>
          </a:xfrm>
        </p:spPr>
        <p:txBody>
          <a:bodyPr>
            <a:normAutofit lnSpcReduction="10000"/>
          </a:bodyPr>
          <a:lstStyle/>
          <a:p>
            <a:pPr eaLnBrk="1" hangingPunct="1">
              <a:buFont typeface="Wingdings" panose="05000000000000000000" pitchFamily="2" charset="2"/>
              <a:buChar char="Ø"/>
            </a:pPr>
            <a:r>
              <a:rPr lang="en-CA" altLang="en-US" sz="2200" b="1" dirty="0"/>
              <a:t>Audit </a:t>
            </a:r>
            <a:r>
              <a:rPr lang="en-CA" altLang="en-US" sz="2200" b="1" dirty="0" smtClean="0"/>
              <a:t>Agreement</a:t>
            </a:r>
          </a:p>
          <a:p>
            <a:pPr lvl="1" eaLnBrk="1" hangingPunct="1">
              <a:buFont typeface="Courier New" panose="02070309020205020404" pitchFamily="49" charset="0"/>
              <a:buChar char="o"/>
            </a:pPr>
            <a:r>
              <a:rPr lang="en-CA" altLang="en-US" sz="2200" dirty="0" smtClean="0"/>
              <a:t>Conditions for resolution of non-compliance</a:t>
            </a:r>
          </a:p>
          <a:p>
            <a:pPr lvl="2" eaLnBrk="1" hangingPunct="1">
              <a:buFont typeface="Wingdings" panose="05000000000000000000" pitchFamily="2" charset="2"/>
              <a:buChar char="§"/>
            </a:pPr>
            <a:r>
              <a:rPr lang="en-CA" altLang="en-US" sz="2200" dirty="0" smtClean="0"/>
              <a:t>Who pays for audit costs (auditor/legal fees)?</a:t>
            </a:r>
          </a:p>
          <a:p>
            <a:pPr lvl="2" eaLnBrk="1" hangingPunct="1">
              <a:buFont typeface="Wingdings" panose="05000000000000000000" pitchFamily="2" charset="2"/>
              <a:buChar char="§"/>
            </a:pPr>
            <a:r>
              <a:rPr lang="en-CA" altLang="en-US" sz="2200" dirty="0" smtClean="0"/>
              <a:t>Support/maintenance fees: retroactive or not?</a:t>
            </a:r>
          </a:p>
          <a:p>
            <a:pPr lvl="2" eaLnBrk="1" hangingPunct="1">
              <a:buFont typeface="Wingdings" panose="05000000000000000000" pitchFamily="2" charset="2"/>
              <a:buChar char="§"/>
            </a:pPr>
            <a:r>
              <a:rPr lang="en-CA" altLang="en-US" sz="2200" dirty="0" smtClean="0"/>
              <a:t>Are there any applicable interests or penalties</a:t>
            </a:r>
            <a:r>
              <a:rPr lang="en-CA" altLang="en-US" sz="2200" dirty="0"/>
              <a:t> </a:t>
            </a:r>
            <a:r>
              <a:rPr lang="en-CA" altLang="en-US" sz="2200" dirty="0" smtClean="0"/>
              <a:t>?</a:t>
            </a:r>
          </a:p>
          <a:p>
            <a:pPr lvl="2" eaLnBrk="1" hangingPunct="1">
              <a:buFont typeface="Wingdings" panose="05000000000000000000" pitchFamily="2" charset="2"/>
              <a:buChar char="§"/>
            </a:pPr>
            <a:r>
              <a:rPr lang="en-CA" altLang="en-US" sz="2200" dirty="0" smtClean="0"/>
              <a:t>Options to resolve non-compliance: simply uninstall unused and redundant copies of software; or option to uninstall unlicensed and unused copies and purchase “</a:t>
            </a:r>
            <a:r>
              <a:rPr lang="en-CA" altLang="en-US" sz="2200" dirty="0" err="1" smtClean="0"/>
              <a:t>shelfware</a:t>
            </a:r>
            <a:r>
              <a:rPr lang="en-CA" altLang="en-US" sz="2200" dirty="0" smtClean="0"/>
              <a:t>” licenses for other products; options for true up of licenses at agreed to discounted price </a:t>
            </a:r>
            <a:r>
              <a:rPr lang="en-CA" altLang="en-US" sz="2200" dirty="0" err="1" smtClean="0"/>
              <a:t>vs</a:t>
            </a:r>
            <a:r>
              <a:rPr lang="en-CA" altLang="en-US" sz="2200" dirty="0" smtClean="0"/>
              <a:t> then applicable list price; </a:t>
            </a:r>
            <a:r>
              <a:rPr lang="en-CA" altLang="en-US" sz="2200" dirty="0" err="1" smtClean="0"/>
              <a:t>etc</a:t>
            </a:r>
            <a:endParaRPr lang="en-CA" altLang="en-US" sz="2200" dirty="0" smtClean="0"/>
          </a:p>
          <a:p>
            <a:pPr lvl="1" eaLnBrk="1" hangingPunct="1">
              <a:buFont typeface="Courier New" panose="02070309020205020404" pitchFamily="49" charset="0"/>
              <a:buChar char="o"/>
            </a:pPr>
            <a:r>
              <a:rPr lang="en-CA" altLang="en-US" sz="2200" dirty="0"/>
              <a:t>Signature of settlement and release agreement upon closure</a:t>
            </a:r>
          </a:p>
          <a:p>
            <a:pPr eaLnBrk="1" hangingPunct="1"/>
            <a:endParaRPr lang="en-CA" altLang="en-US" sz="22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39</a:t>
            </a:fld>
            <a:endParaRPr lang="en-US" altLang="en-US"/>
          </a:p>
        </p:txBody>
      </p:sp>
    </p:spTree>
    <p:extLst>
      <p:ext uri="{BB962C8B-B14F-4D97-AF65-F5344CB8AC3E}">
        <p14:creationId xmlns:p14="http://schemas.microsoft.com/office/powerpoint/2010/main" val="273644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620688"/>
            <a:ext cx="7772400" cy="792088"/>
          </a:xfrm>
        </p:spPr>
        <p:txBody>
          <a:bodyPr/>
          <a:lstStyle/>
          <a:p>
            <a:pPr eaLnBrk="1" hangingPunct="1"/>
            <a:r>
              <a:rPr lang="en-US" altLang="en-US" sz="3200" dirty="0" smtClean="0"/>
              <a:t> </a:t>
            </a:r>
            <a:r>
              <a:rPr lang="en-US" altLang="en-US" sz="3600" b="1" dirty="0" smtClean="0"/>
              <a:t>Pre-Cloud to Post Cloud</a:t>
            </a:r>
          </a:p>
        </p:txBody>
      </p:sp>
      <p:sp>
        <p:nvSpPr>
          <p:cNvPr id="10243" name="Rectangle 3"/>
          <p:cNvSpPr>
            <a:spLocks noGrp="1" noChangeArrowheads="1"/>
          </p:cNvSpPr>
          <p:nvPr>
            <p:ph idx="1"/>
          </p:nvPr>
        </p:nvSpPr>
        <p:spPr>
          <a:xfrm>
            <a:off x="685800" y="1628800"/>
            <a:ext cx="7772400" cy="4484712"/>
          </a:xfrm>
        </p:spPr>
        <p:txBody>
          <a:bodyPr/>
          <a:lstStyle/>
          <a:p>
            <a:pPr eaLnBrk="1" hangingPunct="1">
              <a:buFont typeface="Wingdings" panose="05000000000000000000" pitchFamily="2" charset="2"/>
              <a:buChar char="Ø"/>
            </a:pPr>
            <a:r>
              <a:rPr lang="en-US" altLang="en-US" sz="2200" dirty="0" smtClean="0"/>
              <a:t>Delegation of control over business processes, production environment and custody/care of business records the more robust the scope of audit. </a:t>
            </a:r>
          </a:p>
          <a:p>
            <a:pPr eaLnBrk="1" hangingPunct="1">
              <a:buFont typeface="Wingdings" panose="05000000000000000000" pitchFamily="2" charset="2"/>
              <a:buChar char="Ø"/>
            </a:pPr>
            <a:r>
              <a:rPr lang="en-US" altLang="en-US" sz="2200" dirty="0" smtClean="0"/>
              <a:t>(on-premises solution – vendor hosted-outsourcing/cloud computing.)</a:t>
            </a:r>
          </a:p>
          <a:p>
            <a:pPr algn="ctr" eaLnBrk="1" hangingPunct="1"/>
            <a:r>
              <a:rPr lang="en-US" altLang="en-US" sz="2200" b="1" u="sng" dirty="0" smtClean="0"/>
              <a:t>SAS 70-April 1992</a:t>
            </a:r>
          </a:p>
          <a:p>
            <a:pPr eaLnBrk="1" hangingPunct="1">
              <a:buFont typeface="Wingdings" panose="05000000000000000000" pitchFamily="2" charset="2"/>
              <a:buChar char="Ø"/>
            </a:pPr>
            <a:r>
              <a:rPr lang="en-GB" sz="2200" dirty="0"/>
              <a:t>Statement on Auditing Standards (SAS) 70 was the authoritative guidance that allowed service organizations to disclose their control activities and processes to clients and auditors in a consistent format. Also used to review internal controls and financial audits. This program was replaced by SSAE (Statement on Standards for Attestation Agreements) No 16.</a:t>
            </a:r>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a:t>
            </a:fld>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r>
              <a:rPr lang="en-CA" altLang="en-US" sz="3600" b="1" dirty="0"/>
              <a:t>Best Practices to Manage an Independent Third Party  Software Licensing Audit</a:t>
            </a:r>
            <a:endParaRPr lang="en-US" altLang="en-US" sz="3600" b="1" dirty="0" smtClean="0"/>
          </a:p>
        </p:txBody>
      </p:sp>
      <p:sp>
        <p:nvSpPr>
          <p:cNvPr id="10243" name="Rectangle 3"/>
          <p:cNvSpPr>
            <a:spLocks noGrp="1" noChangeArrowheads="1"/>
          </p:cNvSpPr>
          <p:nvPr>
            <p:ph idx="1"/>
          </p:nvPr>
        </p:nvSpPr>
        <p:spPr>
          <a:xfrm>
            <a:off x="808083" y="1844824"/>
            <a:ext cx="7630616" cy="4536504"/>
          </a:xfrm>
        </p:spPr>
        <p:txBody>
          <a:bodyPr/>
          <a:lstStyle/>
          <a:p>
            <a:pPr lvl="1" eaLnBrk="1" hangingPunct="1"/>
            <a:endParaRPr lang="en-CA" altLang="en-US" sz="2200" dirty="0" smtClean="0"/>
          </a:p>
          <a:p>
            <a:pPr eaLnBrk="1" hangingPunct="1">
              <a:buFont typeface="Wingdings" panose="05000000000000000000" pitchFamily="2" charset="2"/>
              <a:buChar char="Ø"/>
            </a:pPr>
            <a:r>
              <a:rPr lang="en-CA" altLang="en-US" sz="2200" dirty="0" smtClean="0"/>
              <a:t>List </a:t>
            </a:r>
            <a:r>
              <a:rPr lang="en-CA" altLang="en-US" sz="2200" dirty="0"/>
              <a:t>of entitlements is constantly updated during audit: consider all </a:t>
            </a:r>
            <a:r>
              <a:rPr lang="en-CA" altLang="en-US" sz="2200" dirty="0" smtClean="0"/>
              <a:t>eligible records and pay </a:t>
            </a:r>
            <a:r>
              <a:rPr lang="en-CA" altLang="en-US" sz="2200" dirty="0"/>
              <a:t>attention to products name changes, bundled products, free </a:t>
            </a:r>
            <a:r>
              <a:rPr lang="en-CA" altLang="en-US" sz="2200" dirty="0" smtClean="0"/>
              <a:t>products</a:t>
            </a:r>
          </a:p>
          <a:p>
            <a:pPr eaLnBrk="1" hangingPunct="1">
              <a:buFont typeface="Wingdings" panose="05000000000000000000" pitchFamily="2" charset="2"/>
              <a:buChar char="Ø"/>
            </a:pPr>
            <a:r>
              <a:rPr lang="en-CA" altLang="en-US" sz="2200" dirty="0" smtClean="0"/>
              <a:t>Deployment data collection is completed by licensee in compliance with the Audit Agreement, based on the applicable license metric (</a:t>
            </a:r>
            <a:r>
              <a:rPr lang="en-CA" altLang="en-US" sz="2200" dirty="0" err="1" smtClean="0"/>
              <a:t>eg</a:t>
            </a:r>
            <a:r>
              <a:rPr lang="en-CA" altLang="en-US" sz="2200" dirty="0" smtClean="0"/>
              <a:t>: per copy, server, CPU, users, </a:t>
            </a:r>
            <a:r>
              <a:rPr lang="en-CA" altLang="en-US" sz="2200" dirty="0" err="1" smtClean="0"/>
              <a:t>etc</a:t>
            </a:r>
            <a:r>
              <a:rPr lang="en-CA" altLang="en-US" sz="2200" dirty="0" smtClean="0"/>
              <a:t>)</a:t>
            </a:r>
          </a:p>
          <a:p>
            <a:pPr eaLnBrk="1" hangingPunct="1">
              <a:buFont typeface="Wingdings" panose="05000000000000000000" pitchFamily="2" charset="2"/>
              <a:buChar char="Ø"/>
            </a:pPr>
            <a:r>
              <a:rPr lang="en-CA" altLang="en-US" sz="2200" dirty="0" smtClean="0"/>
              <a:t>Licensee analyzes and reviews collected deployment data to remove excluded data and address errors with auditor (duplicate data, free programs, third party products, </a:t>
            </a:r>
            <a:r>
              <a:rPr lang="en-CA" altLang="en-US" sz="2200" dirty="0" err="1" smtClean="0"/>
              <a:t>etc</a:t>
            </a:r>
            <a:r>
              <a:rPr lang="en-CA" altLang="en-US" sz="2200" dirty="0" smtClean="0"/>
              <a:t>); reports data to auditor</a:t>
            </a:r>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40</a:t>
            </a:fld>
            <a:endParaRPr lang="en-US" altLang="en-US"/>
          </a:p>
        </p:txBody>
      </p:sp>
    </p:spTree>
    <p:extLst>
      <p:ext uri="{BB962C8B-B14F-4D97-AF65-F5344CB8AC3E}">
        <p14:creationId xmlns:p14="http://schemas.microsoft.com/office/powerpoint/2010/main" val="417681907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764704"/>
            <a:ext cx="7772400" cy="875184"/>
          </a:xfrm>
        </p:spPr>
        <p:txBody>
          <a:bodyPr>
            <a:normAutofit fontScale="90000"/>
          </a:bodyPr>
          <a:lstStyle/>
          <a:p>
            <a:pPr eaLnBrk="1" hangingPunct="1"/>
            <a:r>
              <a:rPr lang="en-CA" altLang="en-US" sz="3600" b="1" dirty="0"/>
              <a:t>Best Practices to Manage an Independent Third Party  Software Licensing Audit</a:t>
            </a:r>
            <a:endParaRPr lang="en-US" altLang="en-US" sz="3600" b="1" dirty="0" smtClean="0"/>
          </a:p>
        </p:txBody>
      </p:sp>
      <p:sp>
        <p:nvSpPr>
          <p:cNvPr id="10243" name="Rectangle 3"/>
          <p:cNvSpPr>
            <a:spLocks noGrp="1" noChangeArrowheads="1"/>
          </p:cNvSpPr>
          <p:nvPr>
            <p:ph idx="1"/>
          </p:nvPr>
        </p:nvSpPr>
        <p:spPr>
          <a:xfrm>
            <a:off x="827584" y="1844824"/>
            <a:ext cx="7630616" cy="4248472"/>
          </a:xfrm>
        </p:spPr>
        <p:txBody>
          <a:bodyPr/>
          <a:lstStyle/>
          <a:p>
            <a:pPr eaLnBrk="1" hangingPunct="1">
              <a:buFont typeface="Wingdings" panose="05000000000000000000" pitchFamily="2" charset="2"/>
              <a:buChar char="Ø"/>
            </a:pPr>
            <a:r>
              <a:rPr lang="en-CA" altLang="en-US" sz="2200" dirty="0"/>
              <a:t>Data verification: auditor’s right to verify accuracy of data collected and reported by licensee, based on </a:t>
            </a:r>
            <a:r>
              <a:rPr lang="en-CA" altLang="en-US" sz="2200" dirty="0" smtClean="0"/>
              <a:t>sampling (can be done remotely or on-site)</a:t>
            </a:r>
            <a:endParaRPr lang="en-CA" altLang="en-US" sz="2200" dirty="0"/>
          </a:p>
          <a:p>
            <a:pPr eaLnBrk="1" hangingPunct="1">
              <a:buFont typeface="Wingdings" panose="05000000000000000000" pitchFamily="2" charset="2"/>
              <a:buChar char="Ø"/>
            </a:pPr>
            <a:r>
              <a:rPr lang="en-CA" altLang="en-US" sz="2200" dirty="0" smtClean="0"/>
              <a:t>Effective License Position (ELP) is completed by comparing the list of entitlements </a:t>
            </a:r>
            <a:r>
              <a:rPr lang="en-CA" altLang="en-US" sz="2200" dirty="0" err="1" smtClean="0"/>
              <a:t>vs</a:t>
            </a:r>
            <a:r>
              <a:rPr lang="en-CA" altLang="en-US" sz="2200" dirty="0" smtClean="0"/>
              <a:t> deployments; subject to review and comments by licensee</a:t>
            </a:r>
          </a:p>
          <a:p>
            <a:pPr eaLnBrk="1" hangingPunct="1">
              <a:buFont typeface="Wingdings" panose="05000000000000000000" pitchFamily="2" charset="2"/>
              <a:buChar char="Ø"/>
            </a:pPr>
            <a:r>
              <a:rPr lang="en-CA" altLang="en-US" sz="2200" dirty="0" smtClean="0"/>
              <a:t>Negotiate resolution of any non-compliant deployments</a:t>
            </a:r>
          </a:p>
          <a:p>
            <a:pPr eaLnBrk="1" hangingPunct="1">
              <a:buFont typeface="Wingdings" panose="05000000000000000000" pitchFamily="2" charset="2"/>
              <a:buChar char="Ø"/>
            </a:pPr>
            <a:r>
              <a:rPr lang="en-CA" altLang="en-US" sz="2200" dirty="0" smtClean="0"/>
              <a:t>Signature of settlement and release agreement upon closure</a:t>
            </a:r>
          </a:p>
          <a:p>
            <a:pPr lvl="1" eaLnBrk="1" hangingPunct="1">
              <a:buFont typeface="Courier New" panose="02070309020205020404" pitchFamily="49" charset="0"/>
              <a:buChar char="o"/>
            </a:pPr>
            <a:r>
              <a:rPr lang="en-CA" altLang="en-US" sz="2200" dirty="0"/>
              <a:t>Consider </a:t>
            </a:r>
            <a:r>
              <a:rPr lang="en-CA" altLang="en-US" sz="2200" dirty="0" smtClean="0"/>
              <a:t>limiting frequency </a:t>
            </a:r>
            <a:r>
              <a:rPr lang="en-CA" altLang="en-US" sz="2200" dirty="0"/>
              <a:t>of future audits (</a:t>
            </a:r>
            <a:r>
              <a:rPr lang="en-CA" altLang="en-US" sz="2200" dirty="0" err="1"/>
              <a:t>eg</a:t>
            </a:r>
            <a:r>
              <a:rPr lang="en-CA" altLang="en-US" sz="2200" dirty="0"/>
              <a:t>: no further audit before x months/years if non-compliance is less than x%)</a:t>
            </a:r>
          </a:p>
          <a:p>
            <a:pPr lvl="1" eaLnBrk="1" hangingPunct="1"/>
            <a:endParaRPr lang="en-US" altLang="en-US" sz="18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41</a:t>
            </a:fld>
            <a:endParaRPr lang="en-US" altLang="en-US"/>
          </a:p>
        </p:txBody>
      </p:sp>
    </p:spTree>
    <p:extLst>
      <p:ext uri="{BB962C8B-B14F-4D97-AF65-F5344CB8AC3E}">
        <p14:creationId xmlns:p14="http://schemas.microsoft.com/office/powerpoint/2010/main" val="6691691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600" b="1" dirty="0" smtClean="0"/>
              <a:t>Frequent Issues</a:t>
            </a:r>
            <a:endParaRPr lang="en-US" altLang="en-US" sz="3600" b="1" dirty="0" smtClean="0"/>
          </a:p>
        </p:txBody>
      </p:sp>
      <p:sp>
        <p:nvSpPr>
          <p:cNvPr id="10243" name="Rectangle 3"/>
          <p:cNvSpPr>
            <a:spLocks noGrp="1" noChangeArrowheads="1"/>
          </p:cNvSpPr>
          <p:nvPr>
            <p:ph idx="1"/>
          </p:nvPr>
        </p:nvSpPr>
        <p:spPr>
          <a:xfrm>
            <a:off x="685800" y="1484784"/>
            <a:ext cx="7772400" cy="4611216"/>
          </a:xfrm>
        </p:spPr>
        <p:txBody>
          <a:bodyPr>
            <a:normAutofit lnSpcReduction="10000"/>
          </a:bodyPr>
          <a:lstStyle/>
          <a:p>
            <a:pPr eaLnBrk="1" hangingPunct="1">
              <a:buFont typeface="Wingdings" panose="05000000000000000000" pitchFamily="2" charset="2"/>
              <a:buChar char="Ø"/>
            </a:pPr>
            <a:r>
              <a:rPr lang="en-CA" altLang="en-US" sz="2200" b="1" dirty="0" smtClean="0"/>
              <a:t>Product Name Changes/Bundles</a:t>
            </a:r>
          </a:p>
          <a:p>
            <a:pPr lvl="1" eaLnBrk="1" hangingPunct="1">
              <a:buFont typeface="Courier New" panose="02070309020205020404" pitchFamily="49" charset="0"/>
              <a:buChar char="o"/>
            </a:pPr>
            <a:r>
              <a:rPr lang="en-CA" altLang="en-US" sz="2200" dirty="0" smtClean="0"/>
              <a:t>Several software products undergo name changes or bundling/unbundling, making it difficult to keep track of licenses and deployments</a:t>
            </a:r>
          </a:p>
          <a:p>
            <a:pPr lvl="1" eaLnBrk="1" hangingPunct="1">
              <a:buFont typeface="Courier New" panose="02070309020205020404" pitchFamily="49" charset="0"/>
              <a:buChar char="o"/>
            </a:pPr>
            <a:r>
              <a:rPr lang="en-CA" altLang="en-US" sz="2200" dirty="0" smtClean="0"/>
              <a:t>Frequent source of errors in audits</a:t>
            </a:r>
          </a:p>
          <a:p>
            <a:pPr marL="457200" lvl="1" indent="0" eaLnBrk="1" hangingPunct="1">
              <a:buNone/>
            </a:pPr>
            <a:r>
              <a:rPr lang="en-CA" altLang="en-US" sz="2200" i="1" dirty="0" smtClean="0"/>
              <a:t>To reduce risks:</a:t>
            </a:r>
          </a:p>
          <a:p>
            <a:pPr lvl="1" eaLnBrk="1" hangingPunct="1">
              <a:buFont typeface="Courier New" panose="02070309020205020404" pitchFamily="49" charset="0"/>
              <a:buChar char="o"/>
            </a:pPr>
            <a:r>
              <a:rPr lang="en-CA" altLang="en-US" sz="2200" dirty="0" smtClean="0"/>
              <a:t>Licensor or auditor to provide at the outset a list of previous product names and list of products bundles and their components</a:t>
            </a:r>
          </a:p>
          <a:p>
            <a:pPr lvl="1" eaLnBrk="1" hangingPunct="1">
              <a:buFont typeface="Courier New" panose="02070309020205020404" pitchFamily="49" charset="0"/>
              <a:buChar char="o"/>
            </a:pPr>
            <a:r>
              <a:rPr lang="en-CA" altLang="en-US" sz="2200" dirty="0" smtClean="0"/>
              <a:t>When reviewing license or support/maintenance agreements: ensure products list in schedules and PO’s is clear and accurate, map with previous names, avoid incomprehensible codes or abbreviations</a:t>
            </a:r>
            <a:endParaRPr lang="en-CA" altLang="en-US" sz="2200" dirty="0"/>
          </a:p>
          <a:p>
            <a:pPr marL="457200" lvl="1" indent="0" eaLnBrk="1" hangingPunct="1">
              <a:buNone/>
            </a:pPr>
            <a:endParaRPr lang="en-CA" altLang="en-US" sz="2200" dirty="0" smtClean="0"/>
          </a:p>
          <a:p>
            <a:pPr lvl="1" eaLnBrk="1" hangingPunct="1"/>
            <a:endParaRPr lang="en-US" altLang="en-US" sz="18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42</a:t>
            </a:fld>
            <a:endParaRPr lang="en-US" altLang="en-US"/>
          </a:p>
        </p:txBody>
      </p:sp>
    </p:spTree>
    <p:extLst>
      <p:ext uri="{BB962C8B-B14F-4D97-AF65-F5344CB8AC3E}">
        <p14:creationId xmlns:p14="http://schemas.microsoft.com/office/powerpoint/2010/main" val="24253567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609600"/>
            <a:ext cx="7772400" cy="875184"/>
          </a:xfrm>
        </p:spPr>
        <p:txBody>
          <a:bodyPr/>
          <a:lstStyle/>
          <a:p>
            <a:pPr eaLnBrk="1" hangingPunct="1"/>
            <a:r>
              <a:rPr lang="en-CA" altLang="en-US" sz="3600" b="1" dirty="0" smtClean="0"/>
              <a:t>Frequent Issues</a:t>
            </a:r>
            <a:endParaRPr lang="en-US" altLang="en-US" sz="3600" b="1" dirty="0" smtClean="0"/>
          </a:p>
        </p:txBody>
      </p:sp>
      <p:sp>
        <p:nvSpPr>
          <p:cNvPr id="10243" name="Rectangle 3"/>
          <p:cNvSpPr>
            <a:spLocks noGrp="1" noChangeArrowheads="1"/>
          </p:cNvSpPr>
          <p:nvPr>
            <p:ph idx="1"/>
          </p:nvPr>
        </p:nvSpPr>
        <p:spPr>
          <a:xfrm>
            <a:off x="672116" y="1628800"/>
            <a:ext cx="7772400" cy="4611216"/>
          </a:xfrm>
        </p:spPr>
        <p:txBody>
          <a:bodyPr/>
          <a:lstStyle/>
          <a:p>
            <a:pPr marL="342900" lvl="1" indent="-342900" eaLnBrk="1" hangingPunct="1">
              <a:buFont typeface="Wingdings" panose="05000000000000000000" pitchFamily="2" charset="2"/>
              <a:buChar char="Ø"/>
            </a:pPr>
            <a:r>
              <a:rPr lang="en-CA" altLang="en-US" sz="2200" b="1" dirty="0">
                <a:ea typeface="+mn-ea"/>
                <a:cs typeface="+mn-cs"/>
              </a:rPr>
              <a:t>Scripts and scanning </a:t>
            </a:r>
            <a:r>
              <a:rPr lang="en-CA" altLang="en-US" sz="2200" b="1" dirty="0" smtClean="0">
                <a:ea typeface="+mn-ea"/>
                <a:cs typeface="+mn-cs"/>
              </a:rPr>
              <a:t>tools</a:t>
            </a:r>
          </a:p>
          <a:p>
            <a:pPr lvl="1" eaLnBrk="1" hangingPunct="1">
              <a:buFont typeface="Courier New" panose="02070309020205020404" pitchFamily="49" charset="0"/>
              <a:buChar char="o"/>
            </a:pPr>
            <a:r>
              <a:rPr lang="en-CA" altLang="en-US" sz="2200" dirty="0"/>
              <a:t>In some cases, scripts or scanning tools provided by licensor or auditor are </a:t>
            </a:r>
            <a:r>
              <a:rPr lang="en-CA" altLang="en-US" sz="2200" dirty="0" smtClean="0"/>
              <a:t>reported as being </a:t>
            </a:r>
            <a:r>
              <a:rPr lang="en-CA" altLang="en-US" sz="2200" dirty="0"/>
              <a:t>inaccurate and generating overly broad </a:t>
            </a:r>
            <a:r>
              <a:rPr lang="en-CA" altLang="en-US" sz="2200" dirty="0" smtClean="0"/>
              <a:t>results (</a:t>
            </a:r>
            <a:r>
              <a:rPr lang="en-CA" altLang="en-US" sz="2200" dirty="0" err="1" smtClean="0"/>
              <a:t>eg</a:t>
            </a:r>
            <a:r>
              <a:rPr lang="en-CA" altLang="en-US" sz="2200" dirty="0" smtClean="0"/>
              <a:t>: </a:t>
            </a:r>
            <a:r>
              <a:rPr lang="en-CA" altLang="en-US" sz="2200" dirty="0"/>
              <a:t>include </a:t>
            </a:r>
            <a:r>
              <a:rPr lang="en-CA" altLang="en-US" sz="2200" dirty="0" smtClean="0"/>
              <a:t>duplicate results, free </a:t>
            </a:r>
            <a:r>
              <a:rPr lang="en-CA" altLang="en-US" sz="2200" dirty="0"/>
              <a:t>upgrades, tools or </a:t>
            </a:r>
            <a:r>
              <a:rPr lang="en-CA" altLang="en-US" sz="2200" dirty="0" smtClean="0"/>
              <a:t>components, </a:t>
            </a:r>
            <a:r>
              <a:rPr lang="en-CA" altLang="en-US" sz="2200" dirty="0" err="1" smtClean="0"/>
              <a:t>etc</a:t>
            </a:r>
            <a:r>
              <a:rPr lang="en-CA" altLang="en-US" sz="2200" dirty="0" smtClean="0"/>
              <a:t>)</a:t>
            </a:r>
            <a:endParaRPr lang="en-CA" altLang="en-US" sz="2200" dirty="0"/>
          </a:p>
          <a:p>
            <a:pPr marL="788987" lvl="2" indent="-342900" eaLnBrk="1" hangingPunct="1">
              <a:buFont typeface="Wingdings" panose="05000000000000000000" pitchFamily="2" charset="2"/>
              <a:buChar char="ð"/>
            </a:pPr>
            <a:endParaRPr lang="en-CA" altLang="en-US" sz="2200" dirty="0">
              <a:ea typeface="+mn-ea"/>
              <a:cs typeface="+mn-cs"/>
            </a:endParaRPr>
          </a:p>
          <a:p>
            <a:pPr marL="457200" lvl="1" indent="0" eaLnBrk="1" hangingPunct="1">
              <a:buNone/>
            </a:pPr>
            <a:r>
              <a:rPr lang="en-CA" altLang="en-US" sz="2200" i="1" dirty="0"/>
              <a:t>To reduce risks:</a:t>
            </a:r>
          </a:p>
          <a:p>
            <a:pPr lvl="1" eaLnBrk="1" hangingPunct="1">
              <a:buFont typeface="Courier New" panose="02070309020205020404" pitchFamily="49" charset="0"/>
              <a:buChar char="o"/>
            </a:pPr>
            <a:r>
              <a:rPr lang="en-CA" altLang="en-US" sz="2200" dirty="0" smtClean="0"/>
              <a:t>Consider using the licensee SAM tool or an independent third party COTS scanning tool, or validate results by using a third party tool or manual inspection</a:t>
            </a:r>
          </a:p>
          <a:p>
            <a:pPr lvl="1" eaLnBrk="1" hangingPunct="1">
              <a:buFont typeface="Courier New" panose="02070309020205020404" pitchFamily="49" charset="0"/>
              <a:buChar char="o"/>
            </a:pPr>
            <a:r>
              <a:rPr lang="en-CA" altLang="en-US" sz="2200" dirty="0" smtClean="0"/>
              <a:t>Review results carefully</a:t>
            </a:r>
            <a:endParaRPr lang="en-CA" altLang="en-US" sz="2200" dirty="0"/>
          </a:p>
          <a:p>
            <a:pPr marL="788987" lvl="2" indent="-342900" eaLnBrk="1" hangingPunct="1">
              <a:buFont typeface="Wingdings" panose="05000000000000000000" pitchFamily="2" charset="2"/>
              <a:buChar char="ð"/>
            </a:pPr>
            <a:endParaRPr lang="en-CA" altLang="en-US" sz="2200" dirty="0">
              <a:ea typeface="+mn-ea"/>
              <a:cs typeface="+mn-cs"/>
            </a:endParaRPr>
          </a:p>
          <a:p>
            <a:pPr marL="457200" lvl="1" indent="0" eaLnBrk="1" hangingPunct="1">
              <a:buNone/>
            </a:pPr>
            <a:endParaRPr lang="en-CA" altLang="en-US" sz="2200" dirty="0" smtClean="0"/>
          </a:p>
          <a:p>
            <a:pPr lvl="1" eaLnBrk="1" hangingPunct="1"/>
            <a:endParaRPr lang="en-US" altLang="en-US" sz="18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43</a:t>
            </a:fld>
            <a:endParaRPr lang="en-US" altLang="en-US"/>
          </a:p>
        </p:txBody>
      </p:sp>
    </p:spTree>
    <p:extLst>
      <p:ext uri="{BB962C8B-B14F-4D97-AF65-F5344CB8AC3E}">
        <p14:creationId xmlns:p14="http://schemas.microsoft.com/office/powerpoint/2010/main" val="19018520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04284" y="609600"/>
            <a:ext cx="7553915" cy="731168"/>
          </a:xfrm>
        </p:spPr>
        <p:txBody>
          <a:bodyPr/>
          <a:lstStyle/>
          <a:p>
            <a:pPr eaLnBrk="1" hangingPunct="1"/>
            <a:r>
              <a:rPr lang="en-CA" altLang="en-US" sz="3600" b="1" dirty="0" smtClean="0"/>
              <a:t>Frequent Is</a:t>
            </a:r>
            <a:r>
              <a:rPr lang="en-CA" altLang="en-US" sz="3600" dirty="0" smtClean="0"/>
              <a:t>sues</a:t>
            </a:r>
            <a:endParaRPr lang="en-US" altLang="en-US" sz="3600" dirty="0" smtClean="0"/>
          </a:p>
        </p:txBody>
      </p:sp>
      <p:sp>
        <p:nvSpPr>
          <p:cNvPr id="10243" name="Rectangle 3"/>
          <p:cNvSpPr>
            <a:spLocks noGrp="1" noChangeArrowheads="1"/>
          </p:cNvSpPr>
          <p:nvPr>
            <p:ph idx="1"/>
          </p:nvPr>
        </p:nvSpPr>
        <p:spPr>
          <a:xfrm>
            <a:off x="896858" y="1484784"/>
            <a:ext cx="7558608" cy="4536504"/>
          </a:xfrm>
        </p:spPr>
        <p:txBody>
          <a:bodyPr>
            <a:normAutofit lnSpcReduction="10000"/>
          </a:bodyPr>
          <a:lstStyle/>
          <a:p>
            <a:pPr eaLnBrk="1" hangingPunct="1">
              <a:buFont typeface="Wingdings" panose="05000000000000000000" pitchFamily="2" charset="2"/>
              <a:buChar char="Ø"/>
            </a:pPr>
            <a:r>
              <a:rPr lang="en-CA" altLang="en-US" sz="2200" b="1" dirty="0" smtClean="0"/>
              <a:t>Can licensee uninstall unlicensed copies of software?</a:t>
            </a:r>
          </a:p>
          <a:p>
            <a:pPr lvl="1" eaLnBrk="1" hangingPunct="1">
              <a:buFont typeface="Courier New" panose="02070309020205020404" pitchFamily="49" charset="0"/>
              <a:buChar char="o"/>
            </a:pPr>
            <a:r>
              <a:rPr lang="en-CA" altLang="en-US" sz="2200" dirty="0" smtClean="0"/>
              <a:t>Depends on license agreement</a:t>
            </a:r>
          </a:p>
          <a:p>
            <a:pPr lvl="1" eaLnBrk="1" hangingPunct="1">
              <a:buFont typeface="Courier New" panose="02070309020205020404" pitchFamily="49" charset="0"/>
              <a:buChar char="o"/>
            </a:pPr>
            <a:r>
              <a:rPr lang="en-CA" altLang="en-US" sz="2200" dirty="0" smtClean="0"/>
              <a:t>According </a:t>
            </a:r>
            <a:r>
              <a:rPr lang="en-CA" altLang="en-US" sz="2200" dirty="0"/>
              <a:t>to Business Software </a:t>
            </a:r>
            <a:r>
              <a:rPr lang="en-CA" altLang="en-US" sz="2200" dirty="0" smtClean="0"/>
              <a:t>Alliance:</a:t>
            </a:r>
          </a:p>
          <a:p>
            <a:pPr marL="0" indent="0">
              <a:buNone/>
            </a:pPr>
            <a:r>
              <a:rPr lang="en-US" sz="1800" dirty="0" smtClean="0"/>
              <a:t>“</a:t>
            </a:r>
            <a:r>
              <a:rPr lang="en-US" sz="1800" i="1" dirty="0" smtClean="0"/>
              <a:t>Once </a:t>
            </a:r>
            <a:r>
              <a:rPr lang="en-US" sz="1800" i="1" dirty="0"/>
              <a:t>unauthorized software copies or improperly utilized account registrations have been identified, delete these or cease the account sharing. </a:t>
            </a:r>
            <a:r>
              <a:rPr lang="en-US" sz="1800" i="1" dirty="0" smtClean="0"/>
              <a:t>(…) </a:t>
            </a:r>
            <a:endParaRPr lang="en-US" sz="1800" i="1" dirty="0"/>
          </a:p>
          <a:p>
            <a:pPr marL="0" indent="0">
              <a:buNone/>
            </a:pPr>
            <a:r>
              <a:rPr lang="en-US" sz="1800" i="1" dirty="0"/>
              <a:t>Now compare the legitimate copies of software and accounts with the corporate needs that identified when taking inventory. This allows for informed decisions about which software and accounts legally owned that should be kept, upgraded, or discarded. Programs can be moved —not copied — from computers where they are not needed to computers where they are. Programs can be upgraded, if necessary, so that everyone is using the version of the program that’s most appropriate for your company. Now, only the new, legitimate software and accounts needed must be purchased</a:t>
            </a:r>
            <a:r>
              <a:rPr lang="en-US" sz="1800" i="1" dirty="0" smtClean="0"/>
              <a:t>.” </a:t>
            </a:r>
            <a:r>
              <a:rPr lang="en-US" sz="1800" dirty="0" smtClean="0"/>
              <a:t>(Software Asset Management Guide, Business Software Alliance)</a:t>
            </a:r>
            <a:endParaRPr lang="en-CA" altLang="en-US" sz="1800" dirty="0" smtClean="0"/>
          </a:p>
          <a:p>
            <a:pPr lvl="1" eaLnBrk="1" hangingPunct="1"/>
            <a:endParaRPr lang="en-US" altLang="en-US" sz="18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44</a:t>
            </a:fld>
            <a:endParaRPr lang="en-US" altLang="en-US"/>
          </a:p>
        </p:txBody>
      </p:sp>
    </p:spTree>
    <p:extLst>
      <p:ext uri="{BB962C8B-B14F-4D97-AF65-F5344CB8AC3E}">
        <p14:creationId xmlns:p14="http://schemas.microsoft.com/office/powerpoint/2010/main" val="1439198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600" b="1" dirty="0" smtClean="0"/>
              <a:t>Frequent Issues</a:t>
            </a:r>
            <a:endParaRPr lang="en-US" altLang="en-US" sz="3600" b="1" dirty="0" smtClean="0"/>
          </a:p>
        </p:txBody>
      </p:sp>
      <p:sp>
        <p:nvSpPr>
          <p:cNvPr id="10243" name="Rectangle 3"/>
          <p:cNvSpPr>
            <a:spLocks noGrp="1" noChangeArrowheads="1"/>
          </p:cNvSpPr>
          <p:nvPr>
            <p:ph idx="1"/>
          </p:nvPr>
        </p:nvSpPr>
        <p:spPr>
          <a:xfrm>
            <a:off x="685800" y="1484784"/>
            <a:ext cx="7772400" cy="4611216"/>
          </a:xfrm>
        </p:spPr>
        <p:txBody>
          <a:bodyPr/>
          <a:lstStyle/>
          <a:p>
            <a:pPr marL="457200" lvl="1" indent="0" eaLnBrk="1" hangingPunct="1">
              <a:buNone/>
            </a:pPr>
            <a:endParaRPr lang="en-CA" altLang="en-US" sz="2200" dirty="0" smtClean="0"/>
          </a:p>
          <a:p>
            <a:pPr lvl="1" eaLnBrk="1" hangingPunct="1">
              <a:buFont typeface="Courier New" panose="02070309020205020404" pitchFamily="49" charset="0"/>
              <a:buChar char="o"/>
            </a:pPr>
            <a:r>
              <a:rPr lang="en-CA" altLang="en-US" sz="2200" dirty="0" smtClean="0"/>
              <a:t>Uninstalling unlicensed copies </a:t>
            </a:r>
            <a:r>
              <a:rPr lang="en-CA" altLang="en-US" sz="2200" u="sng" dirty="0" smtClean="0"/>
              <a:t>during an audit </a:t>
            </a:r>
            <a:r>
              <a:rPr lang="en-CA" altLang="en-US" sz="2200" dirty="0" smtClean="0"/>
              <a:t>will be easily detected by auditor and could worsen the situation</a:t>
            </a:r>
          </a:p>
          <a:p>
            <a:pPr lvl="1" eaLnBrk="1" hangingPunct="1">
              <a:buFont typeface="Courier New" panose="02070309020205020404" pitchFamily="49" charset="0"/>
              <a:buChar char="o"/>
            </a:pPr>
            <a:r>
              <a:rPr lang="en-CA" altLang="en-US" sz="2200" dirty="0" smtClean="0"/>
              <a:t>Make sure to agree with auditor on right to make changes to installed base during the audit, and document all changes made during the audit</a:t>
            </a:r>
          </a:p>
          <a:p>
            <a:pPr lvl="1" eaLnBrk="1" hangingPunct="1"/>
            <a:endParaRPr lang="en-US" altLang="en-US" sz="22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45</a:t>
            </a:fld>
            <a:endParaRPr lang="en-US" altLang="en-US"/>
          </a:p>
        </p:txBody>
      </p:sp>
    </p:spTree>
    <p:extLst>
      <p:ext uri="{BB962C8B-B14F-4D97-AF65-F5344CB8AC3E}">
        <p14:creationId xmlns:p14="http://schemas.microsoft.com/office/powerpoint/2010/main" val="15751319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87624" y="609600"/>
            <a:ext cx="7270576" cy="803176"/>
          </a:xfrm>
        </p:spPr>
        <p:txBody>
          <a:bodyPr/>
          <a:lstStyle/>
          <a:p>
            <a:pPr eaLnBrk="1" hangingPunct="1"/>
            <a:r>
              <a:rPr lang="en-CA" altLang="en-US" sz="3600" b="1" dirty="0" smtClean="0"/>
              <a:t>Frequent Issues</a:t>
            </a:r>
            <a:endParaRPr lang="en-US" altLang="en-US" sz="3600" b="1" dirty="0" smtClean="0"/>
          </a:p>
        </p:txBody>
      </p:sp>
      <p:sp>
        <p:nvSpPr>
          <p:cNvPr id="10243" name="Rectangle 3"/>
          <p:cNvSpPr>
            <a:spLocks noGrp="1" noChangeArrowheads="1"/>
          </p:cNvSpPr>
          <p:nvPr>
            <p:ph idx="1"/>
          </p:nvPr>
        </p:nvSpPr>
        <p:spPr>
          <a:xfrm>
            <a:off x="685800" y="1484784"/>
            <a:ext cx="7772400" cy="4611216"/>
          </a:xfrm>
        </p:spPr>
        <p:txBody>
          <a:bodyPr>
            <a:normAutofit lnSpcReduction="10000"/>
          </a:bodyPr>
          <a:lstStyle/>
          <a:p>
            <a:pPr eaLnBrk="1" hangingPunct="1">
              <a:buFont typeface="Wingdings" panose="05000000000000000000" pitchFamily="2" charset="2"/>
              <a:buChar char="Ø"/>
            </a:pPr>
            <a:r>
              <a:rPr lang="en-CA" altLang="en-US" sz="2200" b="1" dirty="0" smtClean="0"/>
              <a:t>Changes to license terms during updates/upgrades</a:t>
            </a:r>
          </a:p>
          <a:p>
            <a:pPr lvl="1" eaLnBrk="1" hangingPunct="1">
              <a:buFont typeface="Courier New" panose="02070309020205020404" pitchFamily="49" charset="0"/>
              <a:buChar char="o"/>
            </a:pPr>
            <a:r>
              <a:rPr lang="en-CA" altLang="en-US" sz="2200" dirty="0" smtClean="0"/>
              <a:t>Some software vendors require licensees to agree to </a:t>
            </a:r>
            <a:r>
              <a:rPr lang="en-CA" altLang="en-US" sz="2200" dirty="0" err="1" smtClean="0"/>
              <a:t>clickwrap</a:t>
            </a:r>
            <a:r>
              <a:rPr lang="en-CA" altLang="en-US" sz="2200" dirty="0" smtClean="0"/>
              <a:t> license terms for updates/upgrades that may amend the original license terms, such as right to cease support/maintenance</a:t>
            </a:r>
          </a:p>
          <a:p>
            <a:pPr marL="457200" lvl="1" indent="0" eaLnBrk="1" hangingPunct="1">
              <a:buNone/>
            </a:pPr>
            <a:r>
              <a:rPr lang="en-CA" altLang="en-US" sz="2200" i="1" dirty="0"/>
              <a:t>To reduce risks:</a:t>
            </a:r>
          </a:p>
          <a:p>
            <a:pPr lvl="1" eaLnBrk="1" hangingPunct="1">
              <a:buFont typeface="Courier New" panose="02070309020205020404" pitchFamily="49" charset="0"/>
              <a:buChar char="o"/>
            </a:pPr>
            <a:r>
              <a:rPr lang="en-CA" altLang="en-US" sz="2200" dirty="0" smtClean="0"/>
              <a:t>Clarify in the license agreement that licenses remain perpetual whether or not licensee purchases support/maintenance from supplier</a:t>
            </a:r>
          </a:p>
          <a:p>
            <a:pPr lvl="1" eaLnBrk="1" hangingPunct="1">
              <a:buFont typeface="Courier New" panose="02070309020205020404" pitchFamily="49" charset="0"/>
              <a:buChar char="o"/>
            </a:pPr>
            <a:r>
              <a:rPr lang="en-CA" altLang="en-US" sz="2200" dirty="0" smtClean="0"/>
              <a:t>Clarify that license agreement prevails over conflicting terms in T&amp;C’s that accompany updates/upgrades</a:t>
            </a:r>
          </a:p>
          <a:p>
            <a:pPr lvl="1" eaLnBrk="1" hangingPunct="1">
              <a:buFont typeface="Courier New" panose="02070309020205020404" pitchFamily="49" charset="0"/>
              <a:buChar char="o"/>
            </a:pPr>
            <a:r>
              <a:rPr lang="en-CA" altLang="en-US" sz="2200" dirty="0" smtClean="0"/>
              <a:t>Make sure the audit is based on license rules effective at time of purchase</a:t>
            </a:r>
          </a:p>
          <a:p>
            <a:pPr lvl="1" eaLnBrk="1" hangingPunct="1"/>
            <a:endParaRPr lang="en-CA" altLang="en-US" sz="2200" dirty="0"/>
          </a:p>
          <a:p>
            <a:pPr lvl="1" eaLnBrk="1" hangingPunct="1"/>
            <a:endParaRPr lang="en-US" altLang="en-US" sz="18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46</a:t>
            </a:fld>
            <a:endParaRPr lang="en-US" altLang="en-US"/>
          </a:p>
        </p:txBody>
      </p:sp>
    </p:spTree>
    <p:extLst>
      <p:ext uri="{BB962C8B-B14F-4D97-AF65-F5344CB8AC3E}">
        <p14:creationId xmlns:p14="http://schemas.microsoft.com/office/powerpoint/2010/main" val="413461671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CA" altLang="en-US" sz="3600" b="1" dirty="0" smtClean="0"/>
              <a:t>Frequent Issues</a:t>
            </a:r>
            <a:endParaRPr lang="en-US" altLang="en-US" sz="3600" b="1" dirty="0" smtClean="0"/>
          </a:p>
        </p:txBody>
      </p:sp>
      <p:sp>
        <p:nvSpPr>
          <p:cNvPr id="10243" name="Rectangle 3"/>
          <p:cNvSpPr>
            <a:spLocks noGrp="1" noChangeArrowheads="1"/>
          </p:cNvSpPr>
          <p:nvPr>
            <p:ph idx="1"/>
          </p:nvPr>
        </p:nvSpPr>
        <p:spPr>
          <a:xfrm>
            <a:off x="685800" y="1734405"/>
            <a:ext cx="7772400" cy="4320480"/>
          </a:xfrm>
        </p:spPr>
        <p:txBody>
          <a:bodyPr>
            <a:normAutofit lnSpcReduction="10000"/>
          </a:bodyPr>
          <a:lstStyle/>
          <a:p>
            <a:pPr eaLnBrk="1" hangingPunct="1">
              <a:buFont typeface="Courier New" panose="02070309020205020404" pitchFamily="49" charset="0"/>
              <a:buChar char="o"/>
            </a:pPr>
            <a:r>
              <a:rPr lang="en-CA" altLang="en-US" sz="2200" b="1" dirty="0" smtClean="0"/>
              <a:t>Virtualization</a:t>
            </a:r>
          </a:p>
          <a:p>
            <a:pPr lvl="1" eaLnBrk="1" hangingPunct="1">
              <a:buFont typeface="Courier New" panose="02070309020205020404" pitchFamily="49" charset="0"/>
              <a:buChar char="o"/>
            </a:pPr>
            <a:r>
              <a:rPr lang="en-CA" altLang="en-US" sz="2200" dirty="0"/>
              <a:t>Increased complexity of license </a:t>
            </a:r>
            <a:r>
              <a:rPr lang="en-CA" altLang="en-US" sz="2200" dirty="0" smtClean="0"/>
              <a:t>metrics, products </a:t>
            </a:r>
            <a:r>
              <a:rPr lang="en-CA" altLang="en-US" sz="2200" dirty="0"/>
              <a:t>use </a:t>
            </a:r>
            <a:r>
              <a:rPr lang="en-CA" altLang="en-US" sz="2200" dirty="0" smtClean="0"/>
              <a:t>rights and </a:t>
            </a:r>
            <a:r>
              <a:rPr lang="en-CA" altLang="en-US" sz="2200" dirty="0"/>
              <a:t>technologies such as virtualization, render compliance with licence terms more difficult</a:t>
            </a:r>
          </a:p>
          <a:p>
            <a:pPr lvl="1" eaLnBrk="1" hangingPunct="1">
              <a:buFont typeface="Courier New" panose="02070309020205020404" pitchFamily="49" charset="0"/>
              <a:buChar char="o"/>
            </a:pPr>
            <a:r>
              <a:rPr lang="en-CA" altLang="en-US" sz="2200" dirty="0" smtClean="0"/>
              <a:t>Virtualization (such as use of VMware and Citrix) create licensing ramifications that are not well understood and are not addressed specifically by many software publishers in their license agreements or products use rights</a:t>
            </a:r>
          </a:p>
          <a:p>
            <a:pPr lvl="1" eaLnBrk="1" hangingPunct="1">
              <a:buFont typeface="Courier New" panose="02070309020205020404" pitchFamily="49" charset="0"/>
              <a:buChar char="o"/>
            </a:pPr>
            <a:r>
              <a:rPr lang="en-CA" altLang="en-US" sz="2200" dirty="0" smtClean="0"/>
              <a:t>May lead to over-deployments and potentially significant payments to licensor</a:t>
            </a:r>
          </a:p>
          <a:p>
            <a:pPr lvl="1" eaLnBrk="1" hangingPunct="1">
              <a:buFont typeface="Courier New" panose="02070309020205020404" pitchFamily="49" charset="0"/>
              <a:buChar char="o"/>
            </a:pPr>
            <a:r>
              <a:rPr lang="en-CA" altLang="en-US" sz="2200" dirty="0" smtClean="0"/>
              <a:t>Make sure you understand license metric and product use rights when deploying a product in an environment using virtualization</a:t>
            </a:r>
            <a:endParaRPr lang="en-US" altLang="en-US" sz="2200"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47</a:t>
            </a:fld>
            <a:endParaRPr lang="en-US" altLang="en-US"/>
          </a:p>
        </p:txBody>
      </p:sp>
    </p:spTree>
    <p:extLst>
      <p:ext uri="{BB962C8B-B14F-4D97-AF65-F5344CB8AC3E}">
        <p14:creationId xmlns:p14="http://schemas.microsoft.com/office/powerpoint/2010/main" val="355735189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235224"/>
          </a:xfrm>
        </p:spPr>
        <p:txBody>
          <a:bodyPr/>
          <a:lstStyle/>
          <a:p>
            <a:r>
              <a:rPr lang="en-CA" sz="3800" b="1" dirty="0"/>
              <a:t>6</a:t>
            </a:r>
            <a:r>
              <a:rPr lang="en-CA" sz="3800" b="1" dirty="0" smtClean="0"/>
              <a:t>.  </a:t>
            </a:r>
            <a:r>
              <a:rPr lang="en-CA" sz="3800" b="1" u="sng" dirty="0" smtClean="0"/>
              <a:t>Benchmarking</a:t>
            </a:r>
            <a:endParaRPr lang="en-CA" sz="3800" b="1" u="sng" dirty="0"/>
          </a:p>
        </p:txBody>
      </p:sp>
      <p:sp>
        <p:nvSpPr>
          <p:cNvPr id="3" name="Content Placeholder 2"/>
          <p:cNvSpPr>
            <a:spLocks noGrp="1"/>
          </p:cNvSpPr>
          <p:nvPr>
            <p:ph idx="1"/>
          </p:nvPr>
        </p:nvSpPr>
        <p:spPr>
          <a:xfrm>
            <a:off x="658081" y="1773317"/>
            <a:ext cx="7772400" cy="4114800"/>
          </a:xfrm>
        </p:spPr>
        <p:txBody>
          <a:bodyPr>
            <a:normAutofit fontScale="92500" lnSpcReduction="20000"/>
          </a:bodyPr>
          <a:lstStyle/>
          <a:p>
            <a:pPr marL="0" indent="0">
              <a:buNone/>
            </a:pPr>
            <a:r>
              <a:rPr lang="en-CA" sz="2200" dirty="0"/>
              <a:t>A measurement of </a:t>
            </a:r>
            <a:r>
              <a:rPr lang="en-CA" sz="2200" dirty="0" smtClean="0"/>
              <a:t>the quality of </a:t>
            </a:r>
            <a:r>
              <a:rPr lang="en-CA" sz="2200" dirty="0"/>
              <a:t>an organization's policies, products, programs, strategies, etc., and their comparison </a:t>
            </a:r>
            <a:r>
              <a:rPr lang="en-CA" sz="2200" dirty="0" smtClean="0"/>
              <a:t>with standard measurements</a:t>
            </a:r>
            <a:r>
              <a:rPr lang="en-CA" sz="2200" dirty="0"/>
              <a:t>, or similar measurements of its peers. </a:t>
            </a:r>
          </a:p>
          <a:p>
            <a:pPr marL="0" indent="0">
              <a:buNone/>
            </a:pPr>
            <a:endParaRPr lang="en-CA" sz="2200" dirty="0" smtClean="0"/>
          </a:p>
          <a:p>
            <a:pPr marL="0" indent="0">
              <a:buNone/>
            </a:pPr>
            <a:r>
              <a:rPr lang="en-CA" sz="2200" dirty="0" smtClean="0"/>
              <a:t>The </a:t>
            </a:r>
            <a:r>
              <a:rPr lang="en-CA" sz="2200" dirty="0"/>
              <a:t>objectives of benchmarking </a:t>
            </a:r>
            <a:r>
              <a:rPr lang="en-CA" sz="2200" dirty="0" smtClean="0"/>
              <a:t>are:</a:t>
            </a:r>
            <a:endParaRPr lang="en-CA" sz="2200" dirty="0"/>
          </a:p>
          <a:p>
            <a:pPr marL="457200" indent="-457200">
              <a:buFont typeface="+mj-lt"/>
              <a:buAutoNum type="arabicParenR"/>
            </a:pPr>
            <a:r>
              <a:rPr lang="en-CA" sz="2200" dirty="0" smtClean="0"/>
              <a:t>to </a:t>
            </a:r>
            <a:r>
              <a:rPr lang="en-CA" sz="2200" dirty="0"/>
              <a:t>determine what and </a:t>
            </a:r>
            <a:r>
              <a:rPr lang="en-CA" sz="2200" dirty="0" smtClean="0"/>
              <a:t>where improvements are </a:t>
            </a:r>
            <a:r>
              <a:rPr lang="en-CA" sz="2200" dirty="0"/>
              <a:t>called for, </a:t>
            </a:r>
            <a:endParaRPr lang="en-CA" sz="2200" dirty="0" smtClean="0"/>
          </a:p>
          <a:p>
            <a:pPr marL="457200" indent="-457200">
              <a:buFont typeface="+mj-lt"/>
              <a:buAutoNum type="arabicParenR"/>
            </a:pPr>
            <a:r>
              <a:rPr lang="en-CA" sz="2200" dirty="0" smtClean="0"/>
              <a:t>to analyze how </a:t>
            </a:r>
            <a:r>
              <a:rPr lang="en-CA" sz="2200" dirty="0"/>
              <a:t>other organizations </a:t>
            </a:r>
            <a:r>
              <a:rPr lang="en-CA" sz="2200" dirty="0" smtClean="0"/>
              <a:t>achieve their high performance levels</a:t>
            </a:r>
            <a:r>
              <a:rPr lang="en-CA" sz="2200" dirty="0"/>
              <a:t>, and </a:t>
            </a:r>
          </a:p>
          <a:p>
            <a:pPr marL="457200" indent="-457200">
              <a:buFont typeface="+mj-lt"/>
              <a:buAutoNum type="arabicParenR"/>
            </a:pPr>
            <a:r>
              <a:rPr lang="en-CA" sz="2200" dirty="0" smtClean="0"/>
              <a:t>to use </a:t>
            </a:r>
            <a:r>
              <a:rPr lang="en-CA" sz="2200" dirty="0"/>
              <a:t>this </a:t>
            </a:r>
            <a:r>
              <a:rPr lang="en-CA" sz="2200" dirty="0" smtClean="0"/>
              <a:t>information to improve performance.</a:t>
            </a:r>
          </a:p>
          <a:p>
            <a:pPr marL="0" indent="0">
              <a:buNone/>
            </a:pPr>
            <a:endParaRPr lang="en-CA" sz="2200" dirty="0" smtClean="0"/>
          </a:p>
          <a:p>
            <a:pPr marL="0" indent="0">
              <a:buNone/>
            </a:pPr>
            <a:r>
              <a:rPr lang="en-CA" sz="2200" dirty="0" smtClean="0"/>
              <a:t>http</a:t>
            </a:r>
            <a:r>
              <a:rPr lang="en-CA" sz="2200" dirty="0"/>
              <a:t>://www.businessdictionary.com/definition/benchmarking.html</a:t>
            </a:r>
            <a:endParaRPr lang="en-CA" sz="2200" dirty="0" smtClean="0"/>
          </a:p>
          <a:p>
            <a:pPr marL="0" indent="0">
              <a:buNone/>
            </a:pPr>
            <a:r>
              <a:rPr lang="en-CA" dirty="0" smtClean="0">
                <a:hlinkClick r:id="rId2"/>
              </a:rPr>
              <a:t>://</a:t>
            </a:r>
            <a:r>
              <a:rPr lang="en-CA" dirty="0">
                <a:hlinkClick r:id="rId2"/>
              </a:rPr>
              <a:t>www.businessdictionary.com/definition/benchmarking.html</a:t>
            </a:r>
            <a:endParaRPr lang="en-CA" dirty="0"/>
          </a:p>
          <a:p>
            <a:pPr marL="0" indent="0">
              <a:buNone/>
            </a:pPr>
            <a:endParaRPr lang="en-CA" dirty="0"/>
          </a:p>
        </p:txBody>
      </p:sp>
      <p:sp>
        <p:nvSpPr>
          <p:cNvPr id="5" name="Slide Number Placeholder 4"/>
          <p:cNvSpPr>
            <a:spLocks noGrp="1"/>
          </p:cNvSpPr>
          <p:nvPr>
            <p:ph type="sldNum" sz="quarter" idx="11"/>
          </p:nvPr>
        </p:nvSpPr>
        <p:spPr/>
        <p:txBody>
          <a:bodyPr/>
          <a:lstStyle/>
          <a:p>
            <a:pPr>
              <a:defRPr/>
            </a:pPr>
            <a:fld id="{2A64C5E9-B2C5-4F88-9C89-07DA13ECA366}" type="slidenum">
              <a:rPr lang="en-US" altLang="en-US" smtClean="0"/>
              <a:pPr>
                <a:defRPr/>
              </a:pPr>
              <a:t>48</a:t>
            </a:fld>
            <a:endParaRPr lang="en-US" altLang="en-US"/>
          </a:p>
        </p:txBody>
      </p:sp>
    </p:spTree>
    <p:extLst>
      <p:ext uri="{BB962C8B-B14F-4D97-AF65-F5344CB8AC3E}">
        <p14:creationId xmlns:p14="http://schemas.microsoft.com/office/powerpoint/2010/main" val="27971200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268760"/>
            <a:ext cx="7772400" cy="4114800"/>
          </a:xfrm>
        </p:spPr>
        <p:txBody>
          <a:bodyPr/>
          <a:lstStyle/>
          <a:p>
            <a:pPr marL="0" indent="0">
              <a:buNone/>
            </a:pPr>
            <a:r>
              <a:rPr lang="en-CA" sz="2200" b="1" dirty="0"/>
              <a:t>Purpose:</a:t>
            </a:r>
          </a:p>
          <a:p>
            <a:pPr>
              <a:buFont typeface="Wingdings" panose="05000000000000000000" pitchFamily="2" charset="2"/>
              <a:buChar char="Ø"/>
            </a:pPr>
            <a:r>
              <a:rPr lang="en-CA" sz="2200" dirty="0"/>
              <a:t>To ensure the Supplier’s service offering continues to be competitive in terms of price and service levels during the term of the agreement without the necessity to re-procure or market test the services</a:t>
            </a:r>
          </a:p>
          <a:p>
            <a:pPr marL="0" indent="0">
              <a:buNone/>
            </a:pPr>
            <a:r>
              <a:rPr lang="en-CA" sz="2200" b="1" dirty="0" smtClean="0"/>
              <a:t>By:</a:t>
            </a:r>
            <a:endParaRPr lang="en-CA" sz="2200" b="1" dirty="0"/>
          </a:p>
          <a:p>
            <a:pPr lvl="0">
              <a:buFont typeface="Wingdings" panose="05000000000000000000" pitchFamily="2" charset="2"/>
              <a:buChar char="Ø"/>
            </a:pPr>
            <a:r>
              <a:rPr lang="en-CA" sz="2200" dirty="0"/>
              <a:t>Utilizing a third party to compare Customer’s price and service levels to a sample of the prices paid and service levels received by others receiving similar services</a:t>
            </a:r>
          </a:p>
          <a:p>
            <a:pPr lvl="0">
              <a:buFont typeface="Wingdings" panose="05000000000000000000" pitchFamily="2" charset="2"/>
              <a:buChar char="Ø"/>
            </a:pPr>
            <a:r>
              <a:rPr lang="en-CA" sz="2200" dirty="0"/>
              <a:t>Based on the survey results, adjusting Customer’s price and/or service levels to ensure </a:t>
            </a:r>
            <a:r>
              <a:rPr lang="en-CA" sz="2200" dirty="0" smtClean="0"/>
              <a:t>they </a:t>
            </a:r>
            <a:r>
              <a:rPr lang="en-CA" sz="2200" dirty="0"/>
              <a:t>remain competitive</a:t>
            </a:r>
          </a:p>
          <a:p>
            <a:pPr marL="0" indent="0">
              <a:buNone/>
            </a:pPr>
            <a:endParaRPr lang="en-CA"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49</a:t>
            </a:fld>
            <a:endParaRPr lang="en-US" altLang="en-US"/>
          </a:p>
        </p:txBody>
      </p:sp>
    </p:spTree>
    <p:extLst>
      <p:ext uri="{BB962C8B-B14F-4D97-AF65-F5344CB8AC3E}">
        <p14:creationId xmlns:p14="http://schemas.microsoft.com/office/powerpoint/2010/main" val="717037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611560" y="1412776"/>
            <a:ext cx="7772400" cy="4114800"/>
          </a:xfrm>
        </p:spPr>
        <p:txBody>
          <a:bodyPr/>
          <a:lstStyle/>
          <a:p>
            <a:pPr marL="0" indent="0" algn="ctr" eaLnBrk="1" hangingPunct="1">
              <a:buNone/>
            </a:pPr>
            <a:r>
              <a:rPr lang="en-US" altLang="en-US" sz="2400" b="1" dirty="0" smtClean="0"/>
              <a:t>SSAE 16- April 2010</a:t>
            </a:r>
          </a:p>
          <a:p>
            <a:pPr algn="ctr" eaLnBrk="1" hangingPunct="1"/>
            <a:endParaRPr lang="en-US" altLang="en-US" sz="2400" b="1" u="sng" dirty="0" smtClean="0"/>
          </a:p>
          <a:p>
            <a:pPr eaLnBrk="1" hangingPunct="1">
              <a:buFont typeface="Wingdings" panose="05000000000000000000" pitchFamily="2" charset="2"/>
              <a:buChar char="Ø"/>
            </a:pPr>
            <a:r>
              <a:rPr lang="en-GB" sz="2200" dirty="0" smtClean="0"/>
              <a:t>Statements </a:t>
            </a:r>
            <a:r>
              <a:rPr lang="en-GB" sz="2200" dirty="0"/>
              <a:t>issued by senior technical bodies of the American Institute of CPA's. The recommendations by AICPA encompass attestation interpretations for specialized industries. The standards identify that it may be deviated from, however a practitioner should be prepared to explain how they complied with the SSAE in their deviation. SSAE 16 replaced SAS 70 when it incorporated the service auditor requirements in their guidelines. The most recent version is SSAE No 18 (released April 2016, published June 2016).</a:t>
            </a:r>
            <a:endParaRPr lang="en-CA" sz="2200" dirty="0"/>
          </a:p>
          <a:p>
            <a:pPr eaLnBrk="1" hangingPunct="1"/>
            <a:endParaRPr lang="en-US" altLang="en-US"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5</a:t>
            </a:fld>
            <a:endParaRPr lang="en-US" altLang="en-US"/>
          </a:p>
        </p:txBody>
      </p:sp>
    </p:spTree>
    <p:extLst>
      <p:ext uri="{BB962C8B-B14F-4D97-AF65-F5344CB8AC3E}">
        <p14:creationId xmlns:p14="http://schemas.microsoft.com/office/powerpoint/2010/main" val="9604502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620688"/>
            <a:ext cx="7772400" cy="936104"/>
          </a:xfrm>
        </p:spPr>
        <p:txBody>
          <a:bodyPr/>
          <a:lstStyle/>
          <a:p>
            <a:r>
              <a:rPr lang="en-CA" dirty="0" smtClean="0"/>
              <a:t/>
            </a:r>
            <a:br>
              <a:rPr lang="en-CA" dirty="0" smtClean="0"/>
            </a:br>
            <a:r>
              <a:rPr lang="en-CA" sz="3800" b="1" dirty="0" smtClean="0"/>
              <a:t>Benchmarking </a:t>
            </a:r>
            <a:r>
              <a:rPr lang="en-CA" sz="3800" b="1" dirty="0"/>
              <a:t>Process</a:t>
            </a:r>
            <a:r>
              <a:rPr lang="en-CA" dirty="0"/>
              <a:t/>
            </a:r>
            <a:br>
              <a:rPr lang="en-CA" dirty="0"/>
            </a:br>
            <a:endParaRPr lang="en-CA" dirty="0"/>
          </a:p>
        </p:txBody>
      </p:sp>
      <p:sp>
        <p:nvSpPr>
          <p:cNvPr id="5" name="Content Placeholder 4"/>
          <p:cNvSpPr>
            <a:spLocks noGrp="1"/>
          </p:cNvSpPr>
          <p:nvPr>
            <p:ph idx="1"/>
          </p:nvPr>
        </p:nvSpPr>
        <p:spPr>
          <a:xfrm>
            <a:off x="685800" y="1556792"/>
            <a:ext cx="7772400" cy="4392488"/>
          </a:xfrm>
        </p:spPr>
        <p:txBody>
          <a:bodyPr/>
          <a:lstStyle/>
          <a:p>
            <a:pPr lvl="0">
              <a:buFont typeface="Wingdings" panose="05000000000000000000" pitchFamily="2" charset="2"/>
              <a:buChar char="Ø"/>
            </a:pPr>
            <a:r>
              <a:rPr lang="en-CA" sz="2200" dirty="0" smtClean="0"/>
              <a:t>Document </a:t>
            </a:r>
            <a:r>
              <a:rPr lang="en-CA" sz="2200" dirty="0"/>
              <a:t>Benchmarking requirements in RFP or other procurement document</a:t>
            </a:r>
          </a:p>
          <a:p>
            <a:pPr marL="0" lvl="0" indent="0">
              <a:buNone/>
            </a:pPr>
            <a:endParaRPr lang="en-CA" sz="2200" dirty="0"/>
          </a:p>
          <a:p>
            <a:pPr lvl="0">
              <a:buFont typeface="Wingdings" panose="05000000000000000000" pitchFamily="2" charset="2"/>
              <a:buChar char="Ø"/>
            </a:pPr>
            <a:r>
              <a:rPr lang="en-CA" sz="2200" dirty="0"/>
              <a:t>Specify Benchmarking procedures in the Outsourcing Agreement</a:t>
            </a:r>
          </a:p>
          <a:p>
            <a:pPr lvl="1">
              <a:buFont typeface="Courier New" panose="02070309020205020404" pitchFamily="49" charset="0"/>
              <a:buChar char="o"/>
            </a:pPr>
            <a:r>
              <a:rPr lang="en-CA" sz="2200" dirty="0"/>
              <a:t>Timing and frequency of </a:t>
            </a:r>
            <a:r>
              <a:rPr lang="en-CA" sz="2200" dirty="0" err="1"/>
              <a:t>Benchmarkings</a:t>
            </a:r>
            <a:endParaRPr lang="en-CA" sz="2200" dirty="0"/>
          </a:p>
          <a:p>
            <a:pPr lvl="1">
              <a:buFont typeface="Courier New" panose="02070309020205020404" pitchFamily="49" charset="0"/>
              <a:buChar char="o"/>
            </a:pPr>
            <a:r>
              <a:rPr lang="en-CA" sz="2200" dirty="0"/>
              <a:t>Responsibility for costs</a:t>
            </a:r>
          </a:p>
          <a:p>
            <a:pPr lvl="2">
              <a:buFont typeface="Wingdings" panose="05000000000000000000" pitchFamily="2" charset="2"/>
              <a:buChar char="§"/>
            </a:pPr>
            <a:r>
              <a:rPr lang="en-CA" sz="2200" dirty="0"/>
              <a:t>Customer, Supplier or shared?</a:t>
            </a:r>
          </a:p>
          <a:p>
            <a:pPr lvl="1">
              <a:buFont typeface="Courier New" panose="02070309020205020404" pitchFamily="49" charset="0"/>
              <a:buChar char="o"/>
            </a:pPr>
            <a:r>
              <a:rPr lang="en-CA" sz="2200" dirty="0"/>
              <a:t>Identity of </a:t>
            </a:r>
            <a:r>
              <a:rPr lang="en-CA" sz="2200" dirty="0" err="1"/>
              <a:t>Benchmarker</a:t>
            </a:r>
            <a:endParaRPr lang="en-CA" sz="2200" dirty="0"/>
          </a:p>
          <a:p>
            <a:pPr lvl="2">
              <a:buFont typeface="Wingdings" panose="05000000000000000000" pitchFamily="2" charset="2"/>
              <a:buChar char="§"/>
            </a:pPr>
            <a:r>
              <a:rPr lang="en-CA" sz="2200" dirty="0"/>
              <a:t>To be identified or to be determined?</a:t>
            </a:r>
          </a:p>
          <a:p>
            <a:pPr lvl="2">
              <a:buFont typeface="Wingdings" panose="05000000000000000000" pitchFamily="2" charset="2"/>
              <a:buChar char="§"/>
            </a:pPr>
            <a:r>
              <a:rPr lang="en-CA" sz="2200" dirty="0"/>
              <a:t>Disappearing benchmarking firms</a:t>
            </a:r>
          </a:p>
          <a:p>
            <a:pPr marL="0" indent="0">
              <a:buNone/>
            </a:pPr>
            <a:endParaRPr lang="en-CA"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50</a:t>
            </a:fld>
            <a:endParaRPr lang="en-US" altLang="en-US"/>
          </a:p>
        </p:txBody>
      </p:sp>
    </p:spTree>
    <p:extLst>
      <p:ext uri="{BB962C8B-B14F-4D97-AF65-F5344CB8AC3E}">
        <p14:creationId xmlns:p14="http://schemas.microsoft.com/office/powerpoint/2010/main" val="12925283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609600"/>
            <a:ext cx="7772400" cy="1217696"/>
          </a:xfrm>
        </p:spPr>
        <p:txBody>
          <a:bodyPr/>
          <a:lstStyle/>
          <a:p>
            <a:r>
              <a:rPr lang="en-CA" dirty="0" smtClean="0"/>
              <a:t/>
            </a:r>
            <a:br>
              <a:rPr lang="en-CA" dirty="0" smtClean="0"/>
            </a:br>
            <a:r>
              <a:rPr lang="en-CA" sz="3800" b="1" dirty="0" smtClean="0"/>
              <a:t>Benchmarking </a:t>
            </a:r>
            <a:r>
              <a:rPr lang="en-CA" sz="3800" b="1" dirty="0"/>
              <a:t>Process cont’d</a:t>
            </a:r>
            <a:r>
              <a:rPr lang="en-CA" dirty="0"/>
              <a:t/>
            </a:r>
            <a:br>
              <a:rPr lang="en-CA" dirty="0"/>
            </a:br>
            <a:endParaRPr lang="en-CA" dirty="0"/>
          </a:p>
        </p:txBody>
      </p:sp>
      <p:sp>
        <p:nvSpPr>
          <p:cNvPr id="5" name="Content Placeholder 4"/>
          <p:cNvSpPr>
            <a:spLocks noGrp="1"/>
          </p:cNvSpPr>
          <p:nvPr>
            <p:ph idx="1"/>
          </p:nvPr>
        </p:nvSpPr>
        <p:spPr/>
        <p:txBody>
          <a:bodyPr/>
          <a:lstStyle/>
          <a:p>
            <a:pPr lvl="1">
              <a:buFont typeface="Courier New" panose="02070309020205020404" pitchFamily="49" charset="0"/>
              <a:buChar char="o"/>
            </a:pPr>
            <a:r>
              <a:rPr lang="en-CA" sz="2200" dirty="0" smtClean="0"/>
              <a:t>Scope </a:t>
            </a:r>
            <a:endParaRPr lang="en-CA" sz="2200" dirty="0"/>
          </a:p>
          <a:p>
            <a:pPr lvl="2">
              <a:buFont typeface="Wingdings" panose="05000000000000000000" pitchFamily="2" charset="2"/>
              <a:buChar char="§"/>
            </a:pPr>
            <a:r>
              <a:rPr lang="en-CA" sz="2200" dirty="0"/>
              <a:t>Some or all of the Services</a:t>
            </a:r>
          </a:p>
          <a:p>
            <a:pPr lvl="1">
              <a:buFont typeface="Courier New" panose="02070309020205020404" pitchFamily="49" charset="0"/>
              <a:buChar char="o"/>
            </a:pPr>
            <a:r>
              <a:rPr lang="en-CA" sz="2200" dirty="0"/>
              <a:t>Size and composition of comparator group</a:t>
            </a:r>
          </a:p>
          <a:p>
            <a:pPr lvl="2">
              <a:buFont typeface="Wingdings" panose="05000000000000000000" pitchFamily="2" charset="2"/>
              <a:buChar char="§"/>
            </a:pPr>
            <a:r>
              <a:rPr lang="en-CA" sz="2200" dirty="0"/>
              <a:t>Outsourced services only?</a:t>
            </a:r>
          </a:p>
          <a:p>
            <a:pPr lvl="2">
              <a:buFont typeface="Wingdings" panose="05000000000000000000" pitchFamily="2" charset="2"/>
              <a:buChar char="§"/>
            </a:pPr>
            <a:r>
              <a:rPr lang="en-CA" sz="2200" dirty="0"/>
              <a:t>Public and private sector entities?</a:t>
            </a:r>
          </a:p>
          <a:p>
            <a:pPr lvl="2">
              <a:buFont typeface="Wingdings" panose="05000000000000000000" pitchFamily="2" charset="2"/>
              <a:buChar char="§"/>
            </a:pPr>
            <a:r>
              <a:rPr lang="en-CA" sz="2200" dirty="0"/>
              <a:t>What geographies?</a:t>
            </a:r>
          </a:p>
          <a:p>
            <a:pPr lvl="2">
              <a:buFont typeface="Wingdings" panose="05000000000000000000" pitchFamily="2" charset="2"/>
              <a:buChar char="§"/>
            </a:pPr>
            <a:r>
              <a:rPr lang="en-CA" sz="2200" dirty="0"/>
              <a:t>Age of benchmark data</a:t>
            </a:r>
          </a:p>
          <a:p>
            <a:endParaRPr lang="en-CA" dirty="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51</a:t>
            </a:fld>
            <a:endParaRPr lang="en-US" altLang="en-US"/>
          </a:p>
        </p:txBody>
      </p:sp>
    </p:spTree>
    <p:extLst>
      <p:ext uri="{BB962C8B-B14F-4D97-AF65-F5344CB8AC3E}">
        <p14:creationId xmlns:p14="http://schemas.microsoft.com/office/powerpoint/2010/main" val="37006672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20688"/>
            <a:ext cx="7774632" cy="792088"/>
          </a:xfrm>
        </p:spPr>
        <p:txBody>
          <a:bodyPr/>
          <a:lstStyle/>
          <a:p>
            <a:r>
              <a:rPr lang="en-CA" dirty="0" smtClean="0"/>
              <a:t/>
            </a:r>
            <a:br>
              <a:rPr lang="en-CA" dirty="0" smtClean="0"/>
            </a:br>
            <a:r>
              <a:rPr lang="en-CA" sz="3800" b="1" dirty="0" smtClean="0"/>
              <a:t>Benchmarking </a:t>
            </a:r>
            <a:r>
              <a:rPr lang="en-CA" sz="3800" b="1" dirty="0"/>
              <a:t>Process cont’d</a:t>
            </a:r>
            <a:r>
              <a:rPr lang="en-CA" dirty="0"/>
              <a:t/>
            </a:r>
            <a:br>
              <a:rPr lang="en-CA" dirty="0"/>
            </a:br>
            <a:endParaRPr lang="en-CA" dirty="0"/>
          </a:p>
        </p:txBody>
      </p:sp>
      <p:sp>
        <p:nvSpPr>
          <p:cNvPr id="3" name="Content Placeholder 2"/>
          <p:cNvSpPr>
            <a:spLocks noGrp="1"/>
          </p:cNvSpPr>
          <p:nvPr>
            <p:ph idx="1"/>
          </p:nvPr>
        </p:nvSpPr>
        <p:spPr>
          <a:xfrm>
            <a:off x="685800" y="1635096"/>
            <a:ext cx="7903004" cy="4392488"/>
          </a:xfrm>
        </p:spPr>
        <p:txBody>
          <a:bodyPr>
            <a:normAutofit lnSpcReduction="10000"/>
          </a:bodyPr>
          <a:lstStyle/>
          <a:p>
            <a:pPr lvl="1">
              <a:buFont typeface="Courier New" panose="02070309020205020404" pitchFamily="49" charset="0"/>
              <a:buChar char="o"/>
            </a:pPr>
            <a:r>
              <a:rPr lang="en-CA" sz="2200" dirty="0" smtClean="0"/>
              <a:t>Supplier </a:t>
            </a:r>
            <a:r>
              <a:rPr lang="en-CA" sz="2200" dirty="0"/>
              <a:t>obligation to provide information to </a:t>
            </a:r>
            <a:r>
              <a:rPr lang="en-CA" sz="2200" dirty="0" err="1"/>
              <a:t>Benchmarker</a:t>
            </a:r>
            <a:endParaRPr lang="en-CA" sz="2200" dirty="0"/>
          </a:p>
          <a:p>
            <a:pPr lvl="2">
              <a:buFont typeface="Wingdings" panose="05000000000000000000" pitchFamily="2" charset="2"/>
              <a:buChar char="§"/>
            </a:pPr>
            <a:r>
              <a:rPr lang="en-CA" sz="2200" dirty="0"/>
              <a:t>Ability of </a:t>
            </a:r>
            <a:r>
              <a:rPr lang="en-CA" sz="2200" dirty="0" err="1"/>
              <a:t>Benchmarker</a:t>
            </a:r>
            <a:r>
              <a:rPr lang="en-CA" sz="2200" dirty="0"/>
              <a:t> to include Supplier data in its database</a:t>
            </a:r>
          </a:p>
          <a:p>
            <a:pPr lvl="1">
              <a:buFont typeface="Courier New" panose="02070309020205020404" pitchFamily="49" charset="0"/>
              <a:buChar char="o"/>
            </a:pPr>
            <a:r>
              <a:rPr lang="en-CA" sz="2200" dirty="0" err="1"/>
              <a:t>Benchmarker’s</a:t>
            </a:r>
            <a:r>
              <a:rPr lang="en-CA" sz="2200" dirty="0"/>
              <a:t> ability to normalize for costs / service levels</a:t>
            </a:r>
          </a:p>
          <a:p>
            <a:pPr lvl="2">
              <a:buFont typeface="Wingdings" panose="05000000000000000000" pitchFamily="2" charset="2"/>
              <a:buChar char="§"/>
            </a:pPr>
            <a:r>
              <a:rPr lang="en-CA" sz="2200" dirty="0"/>
              <a:t>Transparency</a:t>
            </a:r>
          </a:p>
          <a:p>
            <a:pPr lvl="1">
              <a:buFont typeface="Courier New" panose="02070309020205020404" pitchFamily="49" charset="0"/>
              <a:buChar char="o"/>
            </a:pPr>
            <a:r>
              <a:rPr lang="en-CA" sz="2200" dirty="0"/>
              <a:t>Report to be provided by </a:t>
            </a:r>
            <a:r>
              <a:rPr lang="en-CA" sz="2200" dirty="0" err="1"/>
              <a:t>Benchmarker</a:t>
            </a:r>
            <a:endParaRPr lang="en-CA" sz="2200" dirty="0"/>
          </a:p>
          <a:p>
            <a:pPr lvl="2">
              <a:buFont typeface="Wingdings" panose="05000000000000000000" pitchFamily="2" charset="2"/>
              <a:buChar char="§"/>
            </a:pPr>
            <a:r>
              <a:rPr lang="en-CA" sz="2200" dirty="0"/>
              <a:t>Right of parties to object to Benchmarking report</a:t>
            </a:r>
          </a:p>
          <a:p>
            <a:pPr lvl="1">
              <a:buFont typeface="Courier New" panose="02070309020205020404" pitchFamily="49" charset="0"/>
              <a:buChar char="o"/>
            </a:pPr>
            <a:r>
              <a:rPr lang="en-CA" sz="2200" dirty="0"/>
              <a:t>Implementation of Benchmarking results</a:t>
            </a:r>
          </a:p>
          <a:p>
            <a:pPr lvl="2">
              <a:buFont typeface="Wingdings" panose="05000000000000000000" pitchFamily="2" charset="2"/>
              <a:buChar char="§"/>
            </a:pPr>
            <a:r>
              <a:rPr lang="en-CA" sz="2200" dirty="0"/>
              <a:t>Size of the </a:t>
            </a:r>
            <a:r>
              <a:rPr lang="en-CA" sz="2200" dirty="0" err="1"/>
              <a:t>Deadband</a:t>
            </a:r>
            <a:r>
              <a:rPr lang="en-CA" sz="2200" dirty="0"/>
              <a:t>, if any</a:t>
            </a:r>
          </a:p>
          <a:p>
            <a:pPr lvl="2">
              <a:buFont typeface="Wingdings" panose="05000000000000000000" pitchFamily="2" charset="2"/>
              <a:buChar char="§"/>
            </a:pPr>
            <a:r>
              <a:rPr lang="en-CA" sz="2200" dirty="0"/>
              <a:t>Obligation of Supplier to adjust, effective as of what date and within what </a:t>
            </a:r>
            <a:r>
              <a:rPr lang="en-CA" sz="2200" dirty="0" smtClean="0"/>
              <a:t>timeframe</a:t>
            </a:r>
          </a:p>
          <a:p>
            <a:pPr lvl="2">
              <a:buFont typeface="Wingdings" panose="05000000000000000000" pitchFamily="2" charset="2"/>
              <a:buChar char="§"/>
            </a:pPr>
            <a:r>
              <a:rPr lang="en-CA" sz="2200" dirty="0" smtClean="0"/>
              <a:t>Alternative remedies including termination rights</a:t>
            </a:r>
            <a:endParaRPr lang="en-CA" sz="2200" dirty="0"/>
          </a:p>
          <a:p>
            <a:pPr marL="0" indent="0">
              <a:buNone/>
            </a:pPr>
            <a:endParaRPr lang="en-CA" sz="2200" dirty="0"/>
          </a:p>
        </p:txBody>
      </p:sp>
      <p:sp>
        <p:nvSpPr>
          <p:cNvPr id="5" name="Slide Number Placeholder 4"/>
          <p:cNvSpPr>
            <a:spLocks noGrp="1"/>
          </p:cNvSpPr>
          <p:nvPr>
            <p:ph type="sldNum" sz="quarter" idx="11"/>
          </p:nvPr>
        </p:nvSpPr>
        <p:spPr/>
        <p:txBody>
          <a:bodyPr/>
          <a:lstStyle/>
          <a:p>
            <a:pPr>
              <a:defRPr/>
            </a:pPr>
            <a:fld id="{2A64C5E9-B2C5-4F88-9C89-07DA13ECA366}" type="slidenum">
              <a:rPr lang="en-US" altLang="en-US" smtClean="0"/>
              <a:pPr>
                <a:defRPr/>
              </a:pPr>
              <a:t>52</a:t>
            </a:fld>
            <a:endParaRPr lang="en-US" altLang="en-US"/>
          </a:p>
        </p:txBody>
      </p:sp>
    </p:spTree>
    <p:extLst>
      <p:ext uri="{BB962C8B-B14F-4D97-AF65-F5344CB8AC3E}">
        <p14:creationId xmlns:p14="http://schemas.microsoft.com/office/powerpoint/2010/main" val="14481221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609600"/>
            <a:ext cx="7772400" cy="803176"/>
          </a:xfrm>
        </p:spPr>
        <p:txBody>
          <a:bodyPr/>
          <a:lstStyle/>
          <a:p>
            <a:pPr eaLnBrk="1" hangingPunct="1"/>
            <a:endParaRPr lang="en-US" altLang="en-US" dirty="0" smtClean="0"/>
          </a:p>
        </p:txBody>
      </p:sp>
      <p:sp>
        <p:nvSpPr>
          <p:cNvPr id="10243" name="Rectangle 3"/>
          <p:cNvSpPr>
            <a:spLocks noGrp="1" noChangeArrowheads="1"/>
          </p:cNvSpPr>
          <p:nvPr>
            <p:ph idx="1"/>
          </p:nvPr>
        </p:nvSpPr>
        <p:spPr>
          <a:xfrm>
            <a:off x="685800" y="2132856"/>
            <a:ext cx="7772400" cy="3963144"/>
          </a:xfrm>
        </p:spPr>
        <p:txBody>
          <a:bodyPr/>
          <a:lstStyle/>
          <a:p>
            <a:pPr marL="0" indent="0" eaLnBrk="1" hangingPunct="1">
              <a:buNone/>
            </a:pPr>
            <a:endParaRPr lang="en-CA" dirty="0" smtClean="0"/>
          </a:p>
          <a:p>
            <a:pPr marL="0" indent="0" eaLnBrk="1" hangingPunct="1">
              <a:buNone/>
            </a:pPr>
            <a:endParaRPr lang="en-CA" dirty="0"/>
          </a:p>
          <a:p>
            <a:pPr marL="0" indent="0" algn="ctr" eaLnBrk="1" hangingPunct="1">
              <a:buNone/>
            </a:pPr>
            <a:r>
              <a:rPr lang="en-CA" sz="4000" dirty="0" smtClean="0"/>
              <a:t>Questions</a:t>
            </a:r>
            <a:r>
              <a:rPr lang="en-CA" sz="4000" dirty="0"/>
              <a:t>?</a:t>
            </a:r>
          </a:p>
          <a:p>
            <a:pPr eaLnBrk="1" hangingPunct="1"/>
            <a:endParaRPr lang="en-US" altLang="en-US"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53</a:t>
            </a:fld>
            <a:endParaRPr lang="en-US" altLang="en-US"/>
          </a:p>
        </p:txBody>
      </p:sp>
    </p:spTree>
    <p:extLst>
      <p:ext uri="{BB962C8B-B14F-4D97-AF65-F5344CB8AC3E}">
        <p14:creationId xmlns:p14="http://schemas.microsoft.com/office/powerpoint/2010/main" val="87774040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87152"/>
          </a:xfrm>
        </p:spPr>
        <p:txBody>
          <a:bodyPr/>
          <a:lstStyle/>
          <a:p>
            <a:r>
              <a:rPr lang="en-CA" sz="2800" b="1" dirty="0"/>
              <a:t>Appendix – Overview of SOC Audits</a:t>
            </a:r>
            <a:endParaRPr lang="en-CA"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51735176"/>
              </p:ext>
            </p:extLst>
          </p:nvPr>
        </p:nvGraphicFramePr>
        <p:xfrm>
          <a:off x="611560" y="1412777"/>
          <a:ext cx="7776864" cy="4752526"/>
        </p:xfrm>
        <a:graphic>
          <a:graphicData uri="http://schemas.openxmlformats.org/drawingml/2006/table">
            <a:tbl>
              <a:tblPr firstRow="1" firstCol="1" bandRow="1">
                <a:tableStyleId>{5C22544A-7EE6-4342-B048-85BDC9FD1C3A}</a:tableStyleId>
              </a:tblPr>
              <a:tblGrid>
                <a:gridCol w="1161265"/>
                <a:gridCol w="2276671"/>
                <a:gridCol w="2277475"/>
                <a:gridCol w="2061453"/>
              </a:tblGrid>
              <a:tr h="283732">
                <a:tc>
                  <a:txBody>
                    <a:bodyPr/>
                    <a:lstStyle/>
                    <a:p>
                      <a:pPr marL="0" marR="0">
                        <a:spcBef>
                          <a:spcPts val="0"/>
                        </a:spcBef>
                        <a:spcAft>
                          <a:spcPts val="1200"/>
                        </a:spcAft>
                      </a:pPr>
                      <a:r>
                        <a:rPr lang="en-CA" sz="1200" dirty="0">
                          <a:solidFill>
                            <a:schemeClr val="bg2"/>
                          </a:solidFill>
                          <a:effectLst/>
                        </a:rPr>
                        <a:t> </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200" dirty="0">
                          <a:solidFill>
                            <a:schemeClr val="bg2"/>
                          </a:solidFill>
                          <a:effectLst/>
                        </a:rPr>
                        <a:t>SOC 1</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200" dirty="0">
                          <a:solidFill>
                            <a:schemeClr val="bg2"/>
                          </a:solidFill>
                          <a:effectLst/>
                        </a:rPr>
                        <a:t>SOC 2</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200" dirty="0">
                          <a:solidFill>
                            <a:schemeClr val="bg2"/>
                          </a:solidFill>
                          <a:effectLst/>
                        </a:rPr>
                        <a:t>SOC 3</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r>
              <a:tr h="551749">
                <a:tc>
                  <a:txBody>
                    <a:bodyPr/>
                    <a:lstStyle/>
                    <a:p>
                      <a:pPr marL="0" marR="0">
                        <a:spcBef>
                          <a:spcPts val="0"/>
                        </a:spcBef>
                        <a:spcAft>
                          <a:spcPts val="1200"/>
                        </a:spcAft>
                      </a:pPr>
                      <a:r>
                        <a:rPr lang="en-CA" sz="1200" dirty="0">
                          <a:solidFill>
                            <a:schemeClr val="bg2"/>
                          </a:solidFill>
                          <a:effectLst/>
                        </a:rPr>
                        <a:t>Control Principles</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200" dirty="0">
                          <a:solidFill>
                            <a:schemeClr val="bg2"/>
                          </a:solidFill>
                          <a:effectLst/>
                        </a:rPr>
                        <a:t>Defined in report.</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200" dirty="0">
                          <a:solidFill>
                            <a:schemeClr val="bg2"/>
                          </a:solidFill>
                          <a:effectLst/>
                        </a:rPr>
                        <a:t>Defined in report.</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200" u="sng" dirty="0">
                          <a:solidFill>
                            <a:schemeClr val="bg2"/>
                          </a:solidFill>
                          <a:effectLst/>
                        </a:rPr>
                        <a:t>Specified</a:t>
                      </a:r>
                      <a:r>
                        <a:rPr lang="en-CA" sz="1200" dirty="0">
                          <a:solidFill>
                            <a:schemeClr val="bg2"/>
                          </a:solidFill>
                          <a:effectLst/>
                        </a:rPr>
                        <a:t> trust service principles and criteria</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919582">
                <a:tc>
                  <a:txBody>
                    <a:bodyPr/>
                    <a:lstStyle/>
                    <a:p>
                      <a:pPr marL="0" marR="0">
                        <a:spcBef>
                          <a:spcPts val="0"/>
                        </a:spcBef>
                        <a:spcAft>
                          <a:spcPts val="1200"/>
                        </a:spcAft>
                      </a:pPr>
                      <a:r>
                        <a:rPr lang="en-CA" sz="1200" dirty="0">
                          <a:solidFill>
                            <a:schemeClr val="bg2"/>
                          </a:solidFill>
                          <a:effectLst/>
                        </a:rPr>
                        <a:t>Subject Matter</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200" dirty="0">
                          <a:solidFill>
                            <a:schemeClr val="bg2"/>
                          </a:solidFill>
                          <a:effectLst/>
                        </a:rPr>
                        <a:t>Vendor controls relevant to customer financial reporting</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200" dirty="0">
                          <a:solidFill>
                            <a:schemeClr val="bg2"/>
                          </a:solidFill>
                          <a:effectLst/>
                        </a:rPr>
                        <a:t>Vendor controls relevant to security, availability, processing integrity, confidentiality or privacy of customer data.</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200" dirty="0">
                          <a:solidFill>
                            <a:schemeClr val="bg2"/>
                          </a:solidFill>
                          <a:effectLst/>
                        </a:rPr>
                        <a:t>Vendor controls relevant to security, availability, integrity, confidentiality or privacy of customer data.</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1482664">
                <a:tc>
                  <a:txBody>
                    <a:bodyPr/>
                    <a:lstStyle/>
                    <a:p>
                      <a:pPr marL="0" marR="0">
                        <a:spcBef>
                          <a:spcPts val="0"/>
                        </a:spcBef>
                        <a:spcAft>
                          <a:spcPts val="1200"/>
                        </a:spcAft>
                      </a:pPr>
                      <a:r>
                        <a:rPr lang="en-CA" sz="1200" dirty="0">
                          <a:solidFill>
                            <a:schemeClr val="bg2"/>
                          </a:solidFill>
                          <a:effectLst/>
                        </a:rPr>
                        <a:t>Purpose</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200" dirty="0">
                          <a:solidFill>
                            <a:schemeClr val="bg2"/>
                          </a:solidFill>
                          <a:effectLst/>
                        </a:rPr>
                        <a:t>Type 1: Report on: (a) fairness of presentation of system description; and (b) suitability of design of controls to achieve control objectives</a:t>
                      </a:r>
                    </a:p>
                    <a:p>
                      <a:pPr marL="0" marR="0">
                        <a:spcBef>
                          <a:spcPts val="0"/>
                        </a:spcBef>
                        <a:spcAft>
                          <a:spcPts val="1200"/>
                        </a:spcAft>
                      </a:pPr>
                      <a:r>
                        <a:rPr lang="en-CA" sz="1200" dirty="0">
                          <a:solidFill>
                            <a:schemeClr val="bg2"/>
                          </a:solidFill>
                          <a:effectLst/>
                        </a:rPr>
                        <a:t>Type 2: Report on operating effectiveness of controls</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lgn="l">
                        <a:spcBef>
                          <a:spcPts val="0"/>
                        </a:spcBef>
                        <a:spcAft>
                          <a:spcPts val="1200"/>
                        </a:spcAft>
                      </a:pPr>
                      <a:r>
                        <a:rPr lang="en-CA" sz="1200" dirty="0">
                          <a:solidFill>
                            <a:schemeClr val="bg2"/>
                          </a:solidFill>
                          <a:effectLst/>
                        </a:rPr>
                        <a:t>Type 1: Report on: (a) fairness of presentation of system description; and (b) suitability of design of controls to achieve control objectives</a:t>
                      </a:r>
                    </a:p>
                    <a:p>
                      <a:pPr marL="0" marR="0">
                        <a:spcBef>
                          <a:spcPts val="0"/>
                        </a:spcBef>
                        <a:spcAft>
                          <a:spcPts val="1200"/>
                        </a:spcAft>
                      </a:pPr>
                      <a:r>
                        <a:rPr lang="en-CA" sz="1200" dirty="0">
                          <a:solidFill>
                            <a:schemeClr val="bg2"/>
                          </a:solidFill>
                          <a:effectLst/>
                        </a:rPr>
                        <a:t>Type 2: Report on operating effectiveness of controls</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200" dirty="0">
                          <a:solidFill>
                            <a:schemeClr val="bg2"/>
                          </a:solidFill>
                          <a:effectLst/>
                        </a:rPr>
                        <a:t>Provide opinion on the operating effectiveness of controls over vendor systems relating to security, availability, processing integrity, confidentiality and/or privacy</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1514799">
                <a:tc>
                  <a:txBody>
                    <a:bodyPr/>
                    <a:lstStyle/>
                    <a:p>
                      <a:pPr marL="0" marR="0">
                        <a:spcBef>
                          <a:spcPts val="0"/>
                        </a:spcBef>
                        <a:spcAft>
                          <a:spcPts val="1200"/>
                        </a:spcAft>
                      </a:pPr>
                      <a:r>
                        <a:rPr lang="en-CA" sz="1200" dirty="0">
                          <a:solidFill>
                            <a:schemeClr val="bg2"/>
                          </a:solidFill>
                          <a:effectLst/>
                        </a:rPr>
                        <a:t>Audience</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accent3">
                        <a:lumMod val="40000"/>
                        <a:lumOff val="60000"/>
                      </a:schemeClr>
                    </a:solidFill>
                  </a:tcPr>
                </a:tc>
                <a:tc>
                  <a:txBody>
                    <a:bodyPr/>
                    <a:lstStyle/>
                    <a:p>
                      <a:pPr marL="0" marR="0">
                        <a:spcBef>
                          <a:spcPts val="0"/>
                        </a:spcBef>
                        <a:spcAft>
                          <a:spcPts val="1200"/>
                        </a:spcAft>
                      </a:pPr>
                      <a:r>
                        <a:rPr lang="en-CA" sz="1200" dirty="0">
                          <a:solidFill>
                            <a:schemeClr val="bg2"/>
                          </a:solidFill>
                          <a:effectLst/>
                        </a:rPr>
                        <a:t>Vendor management; customer management; customer’s auditors.</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200" dirty="0">
                          <a:solidFill>
                            <a:schemeClr val="bg2"/>
                          </a:solidFill>
                          <a:effectLst/>
                        </a:rPr>
                        <a:t>Vendor management; customer management; vendor partners; regulators. Must have an understanding of the vendor, the nature of processing, controls used, tests performed and results of such tests.</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200" dirty="0">
                          <a:solidFill>
                            <a:schemeClr val="bg2"/>
                          </a:solidFill>
                          <a:effectLst/>
                        </a:rPr>
                        <a:t>Anyone. No knowledge requirement.</a:t>
                      </a:r>
                      <a:endParaRPr lang="en-CA" sz="12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bl>
          </a:graphicData>
        </a:graphic>
      </p:graphicFrame>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54</a:t>
            </a:fld>
            <a:endParaRPr lang="en-US" altLang="en-US"/>
          </a:p>
        </p:txBody>
      </p:sp>
    </p:spTree>
    <p:extLst>
      <p:ext uri="{BB962C8B-B14F-4D97-AF65-F5344CB8AC3E}">
        <p14:creationId xmlns:p14="http://schemas.microsoft.com/office/powerpoint/2010/main" val="20576372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862888447"/>
              </p:ext>
            </p:extLst>
          </p:nvPr>
        </p:nvGraphicFramePr>
        <p:xfrm>
          <a:off x="755575" y="1251007"/>
          <a:ext cx="7702624" cy="4842289"/>
        </p:xfrm>
        <a:graphic>
          <a:graphicData uri="http://schemas.openxmlformats.org/drawingml/2006/table">
            <a:tbl>
              <a:tblPr firstRow="1" firstCol="1" bandRow="1">
                <a:tableStyleId>{5C22544A-7EE6-4342-B048-85BDC9FD1C3A}</a:tableStyleId>
              </a:tblPr>
              <a:tblGrid>
                <a:gridCol w="1347292"/>
                <a:gridCol w="2118444"/>
                <a:gridCol w="2118444"/>
                <a:gridCol w="2118444"/>
              </a:tblGrid>
              <a:tr h="277955">
                <a:tc>
                  <a:txBody>
                    <a:bodyPr/>
                    <a:lstStyle/>
                    <a:p>
                      <a:pPr marL="0" marR="0">
                        <a:spcBef>
                          <a:spcPts val="0"/>
                        </a:spcBef>
                        <a:spcAft>
                          <a:spcPts val="1200"/>
                        </a:spcAft>
                      </a:pPr>
                      <a:r>
                        <a:rPr lang="en-CA" sz="1100" dirty="0">
                          <a:solidFill>
                            <a:schemeClr val="bg2"/>
                          </a:solidFill>
                          <a:effectLst/>
                        </a:rPr>
                        <a:t> </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100" dirty="0">
                          <a:solidFill>
                            <a:schemeClr val="bg2"/>
                          </a:solidFill>
                          <a:effectLst/>
                        </a:rPr>
                        <a:t>SOC 1</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100" dirty="0">
                          <a:solidFill>
                            <a:schemeClr val="bg2"/>
                          </a:solidFill>
                          <a:effectLst/>
                        </a:rPr>
                        <a:t>SOC 2</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100" dirty="0">
                          <a:solidFill>
                            <a:schemeClr val="bg2"/>
                          </a:solidFill>
                          <a:effectLst/>
                        </a:rPr>
                        <a:t>SOC 3</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r>
              <a:tr h="1306394">
                <a:tc>
                  <a:txBody>
                    <a:bodyPr/>
                    <a:lstStyle/>
                    <a:p>
                      <a:pPr marL="0" marR="0">
                        <a:spcBef>
                          <a:spcPts val="0"/>
                        </a:spcBef>
                        <a:spcAft>
                          <a:spcPts val="1200"/>
                        </a:spcAft>
                      </a:pPr>
                      <a:r>
                        <a:rPr lang="en-CA" sz="1100" dirty="0">
                          <a:solidFill>
                            <a:schemeClr val="bg2"/>
                          </a:solidFill>
                          <a:effectLst/>
                        </a:rPr>
                        <a:t>Old Canadian Standards</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100" dirty="0">
                          <a:solidFill>
                            <a:schemeClr val="bg2"/>
                          </a:solidFill>
                          <a:effectLst/>
                        </a:rPr>
                        <a:t>CICA Handbook Section 5970 </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CICA Handbook Section 5025</a:t>
                      </a:r>
                    </a:p>
                    <a:p>
                      <a:pPr marL="0" marR="0">
                        <a:spcBef>
                          <a:spcPts val="0"/>
                        </a:spcBef>
                        <a:spcAft>
                          <a:spcPts val="1200"/>
                        </a:spcAft>
                      </a:pPr>
                      <a:r>
                        <a:rPr lang="en-CA" sz="1100" dirty="0">
                          <a:solidFill>
                            <a:schemeClr val="bg2"/>
                          </a:solidFill>
                          <a:effectLst/>
                        </a:rPr>
                        <a:t>CPA Canada Guide to Reporting on Controls at a Service Organization Relevant to Security, Availability, Processing Integrity, Confidentiality or Privacy (SOC 2)</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CICA Handbook Section 5025</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972847">
                <a:tc>
                  <a:txBody>
                    <a:bodyPr/>
                    <a:lstStyle/>
                    <a:p>
                      <a:pPr marL="0" marR="0">
                        <a:spcBef>
                          <a:spcPts val="0"/>
                        </a:spcBef>
                        <a:spcAft>
                          <a:spcPts val="1200"/>
                        </a:spcAft>
                      </a:pPr>
                      <a:r>
                        <a:rPr lang="en-CA" sz="1100" dirty="0">
                          <a:solidFill>
                            <a:schemeClr val="bg2"/>
                          </a:solidFill>
                          <a:effectLst/>
                        </a:rPr>
                        <a:t>New Canadian Standards</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100" dirty="0">
                          <a:solidFill>
                            <a:schemeClr val="bg2"/>
                          </a:solidFill>
                          <a:effectLst/>
                        </a:rPr>
                        <a:t>CSAE 3000, 3001 and 3416</a:t>
                      </a:r>
                    </a:p>
                    <a:p>
                      <a:pPr marL="0" marR="0">
                        <a:spcBef>
                          <a:spcPts val="0"/>
                        </a:spcBef>
                        <a:spcAft>
                          <a:spcPts val="1200"/>
                        </a:spcAft>
                      </a:pPr>
                      <a:r>
                        <a:rPr lang="en-CA" sz="1100" dirty="0">
                          <a:solidFill>
                            <a:schemeClr val="bg2"/>
                          </a:solidFill>
                          <a:effectLst/>
                        </a:rPr>
                        <a:t>CPA Canada Guide, Service Organizations - Applying CSAE 3416, Reporting on Controls at a Service Organization (SOC 1)</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CSAE 3000 and 3001</a:t>
                      </a:r>
                    </a:p>
                    <a:p>
                      <a:pPr marL="0" marR="0">
                        <a:spcBef>
                          <a:spcPts val="0"/>
                        </a:spcBef>
                        <a:spcAft>
                          <a:spcPts val="1200"/>
                        </a:spcAft>
                      </a:pPr>
                      <a:r>
                        <a:rPr lang="en-CA" sz="1100" dirty="0">
                          <a:solidFill>
                            <a:schemeClr val="bg2"/>
                          </a:solidFill>
                          <a:effectLst/>
                        </a:rPr>
                        <a:t>AICPA and CPA Canada Trust Services Principles, Criteria and Illustrations (December 15, 2016)</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CSAE 3000 and 3001</a:t>
                      </a:r>
                    </a:p>
                    <a:p>
                      <a:pPr marL="0" marR="0">
                        <a:spcBef>
                          <a:spcPts val="0"/>
                        </a:spcBef>
                        <a:spcAft>
                          <a:spcPts val="1200"/>
                        </a:spcAft>
                      </a:pPr>
                      <a:r>
                        <a:rPr lang="en-CA" sz="1100" dirty="0">
                          <a:solidFill>
                            <a:schemeClr val="bg2"/>
                          </a:solidFill>
                          <a:effectLst/>
                        </a:rPr>
                        <a:t>AICPA and CPA Canada Trust Services Principles, Criteria and Illustrations (December 15, 2016)</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1363982">
                <a:tc>
                  <a:txBody>
                    <a:bodyPr/>
                    <a:lstStyle/>
                    <a:p>
                      <a:pPr marL="0" marR="0">
                        <a:spcBef>
                          <a:spcPts val="0"/>
                        </a:spcBef>
                        <a:spcAft>
                          <a:spcPts val="1200"/>
                        </a:spcAft>
                      </a:pPr>
                      <a:r>
                        <a:rPr lang="en-CA" sz="1100" dirty="0">
                          <a:solidFill>
                            <a:schemeClr val="bg2"/>
                          </a:solidFill>
                          <a:effectLst/>
                        </a:rPr>
                        <a:t>Old US Standards</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100" dirty="0">
                          <a:solidFill>
                            <a:schemeClr val="bg2"/>
                          </a:solidFill>
                          <a:effectLst/>
                        </a:rPr>
                        <a:t>SAS 70</a:t>
                      </a:r>
                      <a:br>
                        <a:rPr lang="en-CA" sz="1100" dirty="0">
                          <a:solidFill>
                            <a:schemeClr val="bg2"/>
                          </a:solidFill>
                          <a:effectLst/>
                        </a:rPr>
                      </a:br>
                      <a:r>
                        <a:rPr lang="en-CA" sz="1100" dirty="0">
                          <a:solidFill>
                            <a:schemeClr val="bg2"/>
                          </a:solidFill>
                          <a:effectLst/>
                        </a:rPr>
                        <a:t>SSAE No. 16 (AT 801)</a:t>
                      </a:r>
                    </a:p>
                    <a:p>
                      <a:pPr marL="0" marR="0">
                        <a:spcBef>
                          <a:spcPts val="0"/>
                        </a:spcBef>
                        <a:spcAft>
                          <a:spcPts val="1200"/>
                        </a:spcAft>
                      </a:pPr>
                      <a:r>
                        <a:rPr lang="en-CA" sz="1100" dirty="0">
                          <a:solidFill>
                            <a:schemeClr val="bg2"/>
                          </a:solidFill>
                          <a:effectLst/>
                        </a:rPr>
                        <a:t>AICPA Guide: Applying SSAE No. 16, Reporting on Controls at a Service Organization</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SSAE Nos. 10, 11, 12 and 14 (AT 101)</a:t>
                      </a:r>
                    </a:p>
                    <a:p>
                      <a:pPr marL="0" marR="0">
                        <a:spcBef>
                          <a:spcPts val="0"/>
                        </a:spcBef>
                        <a:spcAft>
                          <a:spcPts val="1200"/>
                        </a:spcAft>
                      </a:pPr>
                      <a:r>
                        <a:rPr lang="en-CA" sz="1100" dirty="0">
                          <a:solidFill>
                            <a:schemeClr val="bg2"/>
                          </a:solidFill>
                          <a:effectLst/>
                        </a:rPr>
                        <a:t>AICPA Guide: Reporting on Controls at a Service Organization Relevant to Security, Availability, Processing Integrity, Confidentiality, or Privacy  </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SSAE Nos. 10, 11, 12 and 14 (AT 101)</a:t>
                      </a:r>
                    </a:p>
                    <a:p>
                      <a:pPr marL="0" marR="0">
                        <a:spcBef>
                          <a:spcPts val="0"/>
                        </a:spcBef>
                        <a:spcAft>
                          <a:spcPts val="1200"/>
                        </a:spcAft>
                      </a:pPr>
                      <a:r>
                        <a:rPr lang="en-CA" sz="1100" dirty="0">
                          <a:solidFill>
                            <a:schemeClr val="bg2"/>
                          </a:solidFill>
                          <a:effectLst/>
                        </a:rPr>
                        <a:t>AICPA and CPA Canada: Trust Services Principles, Criteria and Illustrations</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903358">
                <a:tc>
                  <a:txBody>
                    <a:bodyPr/>
                    <a:lstStyle/>
                    <a:p>
                      <a:pPr marL="0" marR="0">
                        <a:spcBef>
                          <a:spcPts val="0"/>
                        </a:spcBef>
                        <a:spcAft>
                          <a:spcPts val="1200"/>
                        </a:spcAft>
                      </a:pPr>
                      <a:r>
                        <a:rPr lang="en-CA" sz="1100" dirty="0">
                          <a:solidFill>
                            <a:schemeClr val="bg2"/>
                          </a:solidFill>
                          <a:effectLst/>
                        </a:rPr>
                        <a:t>New US Standards</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lumMod val="40000"/>
                        <a:lumOff val="60000"/>
                      </a:schemeClr>
                    </a:solidFill>
                  </a:tcPr>
                </a:tc>
                <a:tc>
                  <a:txBody>
                    <a:bodyPr/>
                    <a:lstStyle/>
                    <a:p>
                      <a:pPr marL="0" marR="0">
                        <a:spcBef>
                          <a:spcPts val="0"/>
                        </a:spcBef>
                        <a:spcAft>
                          <a:spcPts val="1200"/>
                        </a:spcAft>
                      </a:pPr>
                      <a:r>
                        <a:rPr lang="en-CA" sz="1100" dirty="0">
                          <a:solidFill>
                            <a:schemeClr val="bg2"/>
                          </a:solidFill>
                          <a:effectLst/>
                        </a:rPr>
                        <a:t>SSAE No. 18, AT-C Section 320 (May 1, 2017)</a:t>
                      </a:r>
                    </a:p>
                    <a:p>
                      <a:pPr marL="0" marR="0">
                        <a:spcBef>
                          <a:spcPts val="0"/>
                        </a:spcBef>
                        <a:spcAft>
                          <a:spcPts val="1200"/>
                        </a:spcAft>
                      </a:pPr>
                      <a:r>
                        <a:rPr lang="en-CA" sz="1100" dirty="0">
                          <a:solidFill>
                            <a:schemeClr val="bg2"/>
                          </a:solidFill>
                          <a:effectLst/>
                        </a:rPr>
                        <a:t> </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SSAE No. 18</a:t>
                      </a:r>
                    </a:p>
                    <a:p>
                      <a:pPr marL="0" marR="0">
                        <a:spcBef>
                          <a:spcPts val="0"/>
                        </a:spcBef>
                        <a:spcAft>
                          <a:spcPts val="1200"/>
                        </a:spcAft>
                      </a:pPr>
                      <a:r>
                        <a:rPr lang="en-CA" sz="1100" dirty="0">
                          <a:solidFill>
                            <a:schemeClr val="bg2"/>
                          </a:solidFill>
                          <a:effectLst/>
                        </a:rPr>
                        <a:t>AICPA and CPA Canada Trust Services Principles, Criteria and Illustrations</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marL="0" marR="0">
                        <a:spcBef>
                          <a:spcPts val="0"/>
                        </a:spcBef>
                        <a:spcAft>
                          <a:spcPts val="1200"/>
                        </a:spcAft>
                      </a:pPr>
                      <a:r>
                        <a:rPr lang="en-CA" sz="1100" dirty="0">
                          <a:solidFill>
                            <a:schemeClr val="bg2"/>
                          </a:solidFill>
                          <a:effectLst/>
                        </a:rPr>
                        <a:t>SSAE No. 18</a:t>
                      </a:r>
                    </a:p>
                    <a:p>
                      <a:pPr marL="0" marR="0">
                        <a:spcBef>
                          <a:spcPts val="0"/>
                        </a:spcBef>
                        <a:spcAft>
                          <a:spcPts val="1200"/>
                        </a:spcAft>
                      </a:pPr>
                      <a:r>
                        <a:rPr lang="en-CA" sz="1100" dirty="0">
                          <a:solidFill>
                            <a:schemeClr val="bg2"/>
                          </a:solidFill>
                          <a:effectLst/>
                        </a:rPr>
                        <a:t>AICPA and CPA Canada: Trust Services Principles, Criteria and Illustrations</a:t>
                      </a:r>
                      <a:endParaRPr lang="en-CA" sz="1100" dirty="0">
                        <a:solidFill>
                          <a:schemeClr val="bg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bl>
          </a:graphicData>
        </a:graphic>
      </p:graphicFrame>
      <p:sp>
        <p:nvSpPr>
          <p:cNvPr id="2" name="Title 1"/>
          <p:cNvSpPr>
            <a:spLocks noGrp="1"/>
          </p:cNvSpPr>
          <p:nvPr>
            <p:ph type="title"/>
          </p:nvPr>
        </p:nvSpPr>
        <p:spPr>
          <a:xfrm>
            <a:off x="685800" y="609600"/>
            <a:ext cx="7772400" cy="587152"/>
          </a:xfrm>
        </p:spPr>
        <p:txBody>
          <a:bodyPr/>
          <a:lstStyle/>
          <a:p>
            <a:r>
              <a:rPr lang="en-CA" sz="2800" b="1" dirty="0"/>
              <a:t>Appendix – Overview of SOC </a:t>
            </a:r>
            <a:r>
              <a:rPr lang="en-CA" sz="2800" b="1" dirty="0" smtClean="0"/>
              <a:t>Audits cont’d</a:t>
            </a:r>
            <a:endParaRPr lang="en-CA" sz="2800"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55</a:t>
            </a:fld>
            <a:endParaRPr lang="en-US" altLang="en-US"/>
          </a:p>
        </p:txBody>
      </p:sp>
    </p:spTree>
    <p:extLst>
      <p:ext uri="{BB962C8B-B14F-4D97-AF65-F5344CB8AC3E}">
        <p14:creationId xmlns:p14="http://schemas.microsoft.com/office/powerpoint/2010/main" val="546544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683568" y="1052736"/>
            <a:ext cx="7772400" cy="5688632"/>
          </a:xfrm>
        </p:spPr>
        <p:txBody>
          <a:bodyPr/>
          <a:lstStyle/>
          <a:p>
            <a:pPr marL="0" indent="0" algn="ctr" eaLnBrk="1" hangingPunct="1">
              <a:buNone/>
            </a:pPr>
            <a:r>
              <a:rPr lang="en-US" altLang="en-US" sz="2400" b="1" dirty="0" smtClean="0"/>
              <a:t>SOC II -June, 2011</a:t>
            </a:r>
          </a:p>
          <a:p>
            <a:pPr>
              <a:buFont typeface="Wingdings" panose="05000000000000000000" pitchFamily="2" charset="2"/>
              <a:buChar char="Ø"/>
            </a:pPr>
            <a:r>
              <a:rPr lang="en-GB" sz="2200" dirty="0" smtClean="0"/>
              <a:t>Focus </a:t>
            </a:r>
            <a:r>
              <a:rPr lang="en-GB" sz="2200" dirty="0"/>
              <a:t>on the controls within a service organization related to security, availability, processing integrity, privacy, and confidentiality. The reports are performed using the AICPA guide and are intended for use by stakeholders of a service organization that have a thorough understanding of the service organization and its internal controls. </a:t>
            </a:r>
            <a:endParaRPr lang="en-GB" sz="2200" dirty="0" smtClean="0"/>
          </a:p>
          <a:p>
            <a:pPr>
              <a:buFont typeface="Wingdings" panose="05000000000000000000" pitchFamily="2" charset="2"/>
              <a:buChar char="Ø"/>
            </a:pPr>
            <a:r>
              <a:rPr lang="en-CA" sz="2200" dirty="0"/>
              <a:t>SOC II </a:t>
            </a:r>
            <a:r>
              <a:rPr lang="en-GB" sz="2200" dirty="0"/>
              <a:t>Reports form an important part of stakeholders:</a:t>
            </a:r>
            <a:endParaRPr lang="en-CA" sz="2200" dirty="0"/>
          </a:p>
          <a:p>
            <a:pPr lvl="1">
              <a:buFont typeface="Courier New" panose="02070309020205020404" pitchFamily="49" charset="0"/>
              <a:buChar char="o"/>
            </a:pPr>
            <a:r>
              <a:rPr lang="en-GB" sz="2200" dirty="0"/>
              <a:t>Oversight of the organization</a:t>
            </a:r>
            <a:endParaRPr lang="en-CA" sz="2200" dirty="0"/>
          </a:p>
          <a:p>
            <a:pPr lvl="1">
              <a:buFont typeface="Courier New" panose="02070309020205020404" pitchFamily="49" charset="0"/>
              <a:buChar char="o"/>
            </a:pPr>
            <a:r>
              <a:rPr lang="en-GB" sz="2200" dirty="0"/>
              <a:t>Vendor management program</a:t>
            </a:r>
            <a:endParaRPr lang="en-CA" sz="2200" dirty="0"/>
          </a:p>
          <a:p>
            <a:pPr lvl="1">
              <a:buFont typeface="Courier New" panose="02070309020205020404" pitchFamily="49" charset="0"/>
              <a:buChar char="o"/>
            </a:pPr>
            <a:r>
              <a:rPr lang="en-GB" sz="2200" dirty="0"/>
              <a:t>Internal corporate governance and risk management processes</a:t>
            </a:r>
            <a:endParaRPr lang="en-CA" sz="2200" dirty="0"/>
          </a:p>
          <a:p>
            <a:pPr lvl="1">
              <a:buFont typeface="Courier New" panose="02070309020205020404" pitchFamily="49" charset="0"/>
              <a:buChar char="o"/>
            </a:pPr>
            <a:r>
              <a:rPr lang="en-GB" sz="2200" dirty="0"/>
              <a:t>Regulatory oversight.</a:t>
            </a:r>
            <a:endParaRPr lang="en-US" altLang="en-US" sz="2200"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6</a:t>
            </a:fld>
            <a:endParaRPr lang="en-US" altLang="en-US"/>
          </a:p>
        </p:txBody>
      </p:sp>
    </p:spTree>
    <p:extLst>
      <p:ext uri="{BB962C8B-B14F-4D97-AF65-F5344CB8AC3E}">
        <p14:creationId xmlns:p14="http://schemas.microsoft.com/office/powerpoint/2010/main" val="4095477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685800" y="980728"/>
            <a:ext cx="7772400" cy="5115272"/>
          </a:xfrm>
        </p:spPr>
        <p:txBody>
          <a:bodyPr/>
          <a:lstStyle/>
          <a:p>
            <a:pPr marL="0" indent="0" algn="ctr">
              <a:buNone/>
            </a:pPr>
            <a:r>
              <a:rPr lang="en-GB" sz="2000" dirty="0" smtClean="0"/>
              <a:t> </a:t>
            </a:r>
            <a:r>
              <a:rPr lang="en-GB" sz="2400" b="1" dirty="0" smtClean="0"/>
              <a:t>ISO 27001</a:t>
            </a:r>
          </a:p>
          <a:p>
            <a:pPr>
              <a:buFont typeface="Wingdings" panose="05000000000000000000" pitchFamily="2" charset="2"/>
              <a:buChar char="Ø"/>
            </a:pPr>
            <a:r>
              <a:rPr lang="en-CA" sz="2200" dirty="0" smtClean="0"/>
              <a:t>ISO </a:t>
            </a:r>
            <a:r>
              <a:rPr lang="en-CA" sz="2200" dirty="0"/>
              <a:t>27000 </a:t>
            </a:r>
            <a:r>
              <a:rPr lang="en-CA" sz="2200" dirty="0" smtClean="0"/>
              <a:t>set of </a:t>
            </a:r>
            <a:r>
              <a:rPr lang="en-CA" sz="2200" dirty="0"/>
              <a:t>standards </a:t>
            </a:r>
            <a:r>
              <a:rPr lang="en-CA" sz="2200" dirty="0" smtClean="0"/>
              <a:t>to assist </a:t>
            </a:r>
            <a:r>
              <a:rPr lang="en-CA" sz="2200" dirty="0"/>
              <a:t>organizations </a:t>
            </a:r>
            <a:r>
              <a:rPr lang="en-CA" sz="2200" dirty="0" smtClean="0"/>
              <a:t>to keep </a:t>
            </a:r>
            <a:r>
              <a:rPr lang="en-CA" sz="2200" dirty="0"/>
              <a:t>information assets secure.</a:t>
            </a:r>
          </a:p>
          <a:p>
            <a:pPr>
              <a:buFont typeface="Wingdings" panose="05000000000000000000" pitchFamily="2" charset="2"/>
              <a:buChar char="Ø"/>
            </a:pPr>
            <a:r>
              <a:rPr lang="en-CA" sz="2200" dirty="0" smtClean="0"/>
              <a:t>ISO/IEC </a:t>
            </a:r>
            <a:r>
              <a:rPr lang="en-CA" sz="2200" dirty="0"/>
              <a:t>27001 </a:t>
            </a:r>
            <a:r>
              <a:rPr lang="en-CA" sz="2200" dirty="0" smtClean="0"/>
              <a:t>requirements </a:t>
            </a:r>
            <a:r>
              <a:rPr lang="en-CA" sz="2200" dirty="0"/>
              <a:t>for an information security management system (ISMS</a:t>
            </a:r>
            <a:r>
              <a:rPr lang="en-CA" sz="2200" dirty="0" smtClean="0"/>
              <a:t>).</a:t>
            </a:r>
          </a:p>
          <a:p>
            <a:pPr>
              <a:buFont typeface="Wingdings" panose="05000000000000000000" pitchFamily="2" charset="2"/>
              <a:buChar char="Ø"/>
            </a:pPr>
            <a:r>
              <a:rPr lang="en-CA" sz="2200" dirty="0" smtClean="0"/>
              <a:t>ISMS </a:t>
            </a:r>
            <a:r>
              <a:rPr lang="en-CA" sz="2200" dirty="0"/>
              <a:t>is a systematic approach to managing sensitive company information so that it remains </a:t>
            </a:r>
            <a:r>
              <a:rPr lang="en-CA" sz="2200" dirty="0" smtClean="0"/>
              <a:t>secure (i.e. privacy, confidentiality and data security).</a:t>
            </a:r>
          </a:p>
          <a:p>
            <a:pPr>
              <a:buFont typeface="Wingdings" panose="05000000000000000000" pitchFamily="2" charset="2"/>
              <a:buChar char="Ø"/>
            </a:pPr>
            <a:r>
              <a:rPr lang="en-CA" altLang="en-US" sz="2200" dirty="0" smtClean="0"/>
              <a:t>Incorporate Data Security Schedule or provisions into a the Cloud Agreement,</a:t>
            </a:r>
          </a:p>
          <a:p>
            <a:pPr>
              <a:buFont typeface="Wingdings" panose="05000000000000000000" pitchFamily="2" charset="2"/>
              <a:buChar char="Ø"/>
            </a:pPr>
            <a:r>
              <a:rPr lang="en-CA" altLang="en-US" sz="2200" dirty="0" smtClean="0"/>
              <a:t>Develop an internal Policy/Guidelines with respect to Information Sensitivity Classification.</a:t>
            </a:r>
            <a:endParaRPr lang="en-US" altLang="en-US" sz="2200" dirty="0"/>
          </a:p>
          <a:p>
            <a:pPr marL="0" indent="0" eaLnBrk="1" hangingPunct="1">
              <a:buNone/>
            </a:pPr>
            <a:endParaRPr lang="en-CA" dirty="0"/>
          </a:p>
          <a:p>
            <a:pPr eaLnBrk="1" hangingPunct="1"/>
            <a:endParaRPr lang="en-US" altLang="en-US" dirty="0" smtClean="0"/>
          </a:p>
        </p:txBody>
      </p:sp>
      <p:sp>
        <p:nvSpPr>
          <p:cNvPr id="3" name="Slide Number Placeholder 2"/>
          <p:cNvSpPr>
            <a:spLocks noGrp="1"/>
          </p:cNvSpPr>
          <p:nvPr>
            <p:ph type="sldNum" sz="quarter" idx="11"/>
          </p:nvPr>
        </p:nvSpPr>
        <p:spPr/>
        <p:txBody>
          <a:bodyPr/>
          <a:lstStyle/>
          <a:p>
            <a:pPr>
              <a:defRPr/>
            </a:pPr>
            <a:fld id="{2A64C5E9-B2C5-4F88-9C89-07DA13ECA366}" type="slidenum">
              <a:rPr lang="en-US" altLang="en-US" smtClean="0"/>
              <a:pPr>
                <a:defRPr/>
              </a:pPr>
              <a:t>7</a:t>
            </a:fld>
            <a:endParaRPr lang="en-US" altLang="en-US"/>
          </a:p>
        </p:txBody>
      </p:sp>
    </p:spTree>
    <p:extLst>
      <p:ext uri="{BB962C8B-B14F-4D97-AF65-F5344CB8AC3E}">
        <p14:creationId xmlns:p14="http://schemas.microsoft.com/office/powerpoint/2010/main" val="3849553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3200" b="1" dirty="0" smtClean="0"/>
              <a:t>2.  </a:t>
            </a:r>
            <a:r>
              <a:rPr lang="en-CA" sz="3200" b="1" u="sng" dirty="0" smtClean="0"/>
              <a:t>Public Sector and FREs</a:t>
            </a:r>
            <a:r>
              <a:rPr lang="en-CA" sz="2400" b="1" dirty="0" smtClean="0"/>
              <a:t/>
            </a:r>
            <a:br>
              <a:rPr lang="en-CA" sz="2400" b="1" dirty="0" smtClean="0"/>
            </a:br>
            <a:r>
              <a:rPr lang="en-CA" sz="2400" b="1" dirty="0" smtClean="0"/>
              <a:t>Public Entities: Beware the Auditor General</a:t>
            </a:r>
            <a:endParaRPr lang="en-CA" sz="2400" b="1" dirty="0"/>
          </a:p>
        </p:txBody>
      </p:sp>
      <p:sp>
        <p:nvSpPr>
          <p:cNvPr id="3" name="Content Placeholder 2"/>
          <p:cNvSpPr>
            <a:spLocks noGrp="1"/>
          </p:cNvSpPr>
          <p:nvPr>
            <p:ph idx="1"/>
          </p:nvPr>
        </p:nvSpPr>
        <p:spPr>
          <a:xfrm>
            <a:off x="685800" y="1947247"/>
            <a:ext cx="7772400" cy="4539208"/>
          </a:xfrm>
        </p:spPr>
        <p:txBody>
          <a:bodyPr/>
          <a:lstStyle/>
          <a:p>
            <a:pPr>
              <a:buFont typeface="Wingdings" panose="05000000000000000000" pitchFamily="2" charset="2"/>
              <a:buChar char="Ø"/>
            </a:pPr>
            <a:r>
              <a:rPr lang="en-CA" sz="2200" dirty="0" smtClean="0"/>
              <a:t>Federal Government: </a:t>
            </a:r>
            <a:r>
              <a:rPr lang="en-GB" sz="2200" dirty="0"/>
              <a:t>The Federal AG's statutory authority arises from the </a:t>
            </a:r>
            <a:r>
              <a:rPr lang="en-GB" sz="2200" i="1" dirty="0"/>
              <a:t>Auditor General Act</a:t>
            </a:r>
            <a:r>
              <a:rPr lang="en-GB" sz="2200" dirty="0"/>
              <a:t>, RSC 1985, c A-17. The powers and duties of the Federal AG are outlined in section 5 of the legislation. The AG powers are limited to the "accounts of Canada" including those in the Consolidated Revenue Fund, and can make any inquires they believe </a:t>
            </a:r>
            <a:r>
              <a:rPr lang="en-GB" sz="2200" dirty="0" smtClean="0"/>
              <a:t>necessary </a:t>
            </a:r>
            <a:r>
              <a:rPr lang="en-GB" sz="2200" dirty="0"/>
              <a:t>to report under this Act.</a:t>
            </a:r>
            <a:r>
              <a:rPr lang="en-CA" sz="2200" dirty="0"/>
              <a:t> </a:t>
            </a:r>
            <a:r>
              <a:rPr lang="en-GB" sz="2200" i="1" dirty="0"/>
              <a:t>Auditor General Act</a:t>
            </a:r>
            <a:r>
              <a:rPr lang="en-GB" sz="2200" dirty="0"/>
              <a:t>, RSC 1985, c A-17, s 5, online: </a:t>
            </a:r>
            <a:endParaRPr lang="en-GB" sz="2200" dirty="0" smtClean="0"/>
          </a:p>
          <a:p>
            <a:pPr>
              <a:buFont typeface="Wingdings" panose="05000000000000000000" pitchFamily="2" charset="2"/>
              <a:buChar char="Ø"/>
            </a:pPr>
            <a:r>
              <a:rPr lang="en-US" sz="2200" dirty="0" smtClean="0">
                <a:hlinkClick r:id="rId3"/>
              </a:rPr>
              <a:t>http</a:t>
            </a:r>
            <a:r>
              <a:rPr lang="en-US" sz="2200" dirty="0">
                <a:hlinkClick r:id="rId3"/>
              </a:rPr>
              <a:t>://laws-lois.justice.gc.ca/eng/acts/a-17</a:t>
            </a:r>
            <a:r>
              <a:rPr lang="en-US" sz="2200" dirty="0" smtClean="0">
                <a:hlinkClick r:id="rId3"/>
              </a:rPr>
              <a:t>/</a:t>
            </a:r>
            <a:r>
              <a:rPr lang="en-US" sz="2200" dirty="0" smtClean="0"/>
              <a:t>.</a:t>
            </a:r>
          </a:p>
          <a:p>
            <a:pPr>
              <a:buFont typeface="Wingdings" panose="05000000000000000000" pitchFamily="2" charset="2"/>
              <a:buChar char="Ø"/>
            </a:pPr>
            <a:r>
              <a:rPr lang="en-US" sz="2200" dirty="0" smtClean="0"/>
              <a:t>Be aware of requests for access to information requests under the Access </a:t>
            </a:r>
            <a:r>
              <a:rPr lang="en-US" sz="2200" dirty="0"/>
              <a:t>to Information </a:t>
            </a:r>
            <a:r>
              <a:rPr lang="en-US" sz="2200" dirty="0" smtClean="0"/>
              <a:t>Act </a:t>
            </a:r>
            <a:r>
              <a:rPr lang="en-CA" sz="2400" dirty="0"/>
              <a:t>( R.S.C. , 1985, c. A-1)</a:t>
            </a:r>
            <a:r>
              <a:rPr lang="en-US" sz="2200" dirty="0" smtClean="0"/>
              <a:t>. </a:t>
            </a:r>
          </a:p>
          <a:p>
            <a:pPr>
              <a:buFont typeface="Wingdings" panose="05000000000000000000" pitchFamily="2" charset="2"/>
              <a:buChar char="Ø"/>
            </a:pPr>
            <a:r>
              <a:rPr lang="en-US" sz="2200" dirty="0" smtClean="0"/>
              <a:t>http</a:t>
            </a:r>
            <a:r>
              <a:rPr lang="en-US" sz="2200" dirty="0"/>
              <a:t>://laws-lois.justice.gc.ca/eng/acts/A-1/</a:t>
            </a:r>
            <a:endParaRPr lang="en-CA" sz="2200" dirty="0"/>
          </a:p>
          <a:p>
            <a:endParaRPr lang="en-CA" sz="2400" dirty="0"/>
          </a:p>
        </p:txBody>
      </p:sp>
      <p:sp>
        <p:nvSpPr>
          <p:cNvPr id="5" name="Slide Number Placeholder 4"/>
          <p:cNvSpPr>
            <a:spLocks noGrp="1"/>
          </p:cNvSpPr>
          <p:nvPr>
            <p:ph type="sldNum" sz="quarter" idx="11"/>
          </p:nvPr>
        </p:nvSpPr>
        <p:spPr/>
        <p:txBody>
          <a:bodyPr/>
          <a:lstStyle/>
          <a:p>
            <a:pPr>
              <a:defRPr/>
            </a:pPr>
            <a:fld id="{2A64C5E9-B2C5-4F88-9C89-07DA13ECA366}" type="slidenum">
              <a:rPr lang="en-US" altLang="en-US" smtClean="0"/>
              <a:pPr>
                <a:defRPr/>
              </a:pPr>
              <a:t>8</a:t>
            </a:fld>
            <a:endParaRPr lang="en-US" altLang="en-US"/>
          </a:p>
        </p:txBody>
      </p:sp>
    </p:spTree>
    <p:extLst>
      <p:ext uri="{BB962C8B-B14F-4D97-AF65-F5344CB8AC3E}">
        <p14:creationId xmlns:p14="http://schemas.microsoft.com/office/powerpoint/2010/main" val="2791396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08720"/>
            <a:ext cx="7772400" cy="5187280"/>
          </a:xfrm>
        </p:spPr>
        <p:txBody>
          <a:bodyPr/>
          <a:lstStyle/>
          <a:p>
            <a:pPr>
              <a:buFont typeface="Wingdings" panose="05000000000000000000" pitchFamily="2" charset="2"/>
              <a:buChar char="Ø"/>
            </a:pPr>
            <a:r>
              <a:rPr lang="en-CA" sz="2200" dirty="0" smtClean="0"/>
              <a:t>Provincial Government: </a:t>
            </a:r>
            <a:r>
              <a:rPr lang="en-GB" sz="2200" dirty="0"/>
              <a:t>The Provincial AG's statutory authority arises from the </a:t>
            </a:r>
            <a:r>
              <a:rPr lang="en-GB" sz="2200" i="1" dirty="0"/>
              <a:t>Auditor General Act</a:t>
            </a:r>
            <a:r>
              <a:rPr lang="en-GB" sz="2200" dirty="0"/>
              <a:t>, RSO 1990, c A.35. Section 10 outlines the broad powers of the AG to obtain any piece of information from any and all government agencies, ministries, crown corporations, departments </a:t>
            </a:r>
            <a:r>
              <a:rPr lang="en-GB" sz="2200" dirty="0" smtClean="0"/>
              <a:t>etc. </a:t>
            </a:r>
            <a:r>
              <a:rPr lang="en-GB" sz="2200" dirty="0"/>
              <a:t>to execute their duties under the Act. </a:t>
            </a:r>
            <a:endParaRPr lang="en-GB" sz="2200" dirty="0" smtClean="0"/>
          </a:p>
          <a:p>
            <a:pPr>
              <a:buFont typeface="Wingdings" panose="05000000000000000000" pitchFamily="2" charset="2"/>
              <a:buChar char="Ø"/>
            </a:pPr>
            <a:r>
              <a:rPr lang="en-GB" sz="2200" i="1" dirty="0" smtClean="0"/>
              <a:t>Auditor </a:t>
            </a:r>
            <a:r>
              <a:rPr lang="en-GB" sz="2200" i="1" dirty="0"/>
              <a:t>General Act</a:t>
            </a:r>
            <a:r>
              <a:rPr lang="en-GB" sz="2200" dirty="0"/>
              <a:t>, RSO 1990, c A.35, s 10, online: &lt;</a:t>
            </a:r>
            <a:r>
              <a:rPr lang="en-US" sz="2200" dirty="0"/>
              <a:t>https://www.ontario.ca/laws/statute/90a35</a:t>
            </a:r>
            <a:r>
              <a:rPr lang="en-US" sz="2200" dirty="0" smtClean="0"/>
              <a:t>&gt;.</a:t>
            </a:r>
          </a:p>
          <a:p>
            <a:pPr>
              <a:buFont typeface="Wingdings" panose="05000000000000000000" pitchFamily="2" charset="2"/>
              <a:buChar char="Ø"/>
            </a:pPr>
            <a:r>
              <a:rPr lang="en-US" sz="2200" dirty="0" smtClean="0"/>
              <a:t>Be aware of requests for information under the Freedom of Information and Protection of Privacy Act (FIPPA) </a:t>
            </a:r>
            <a:r>
              <a:rPr lang="en-CA" sz="2200" dirty="0"/>
              <a:t>R.S.O. 1990, c. F.31</a:t>
            </a:r>
            <a:r>
              <a:rPr lang="en-CA" sz="2400" b="1" dirty="0"/>
              <a:t> </a:t>
            </a:r>
            <a:endParaRPr lang="en-US" sz="2200" dirty="0" smtClean="0"/>
          </a:p>
          <a:p>
            <a:pPr>
              <a:buFont typeface="Wingdings" panose="05000000000000000000" pitchFamily="2" charset="2"/>
              <a:buChar char="Ø"/>
            </a:pPr>
            <a:r>
              <a:rPr lang="en-US" sz="2200" dirty="0"/>
              <a:t>https://www.ontario.ca/laws/statute/90f31</a:t>
            </a:r>
            <a:endParaRPr lang="en-US" sz="2200" dirty="0" smtClean="0"/>
          </a:p>
          <a:p>
            <a:pPr marL="0" indent="0">
              <a:buNone/>
            </a:pPr>
            <a:r>
              <a:rPr lang="en-US" sz="2200" dirty="0" smtClean="0">
                <a:hlinkClick r:id="rId3"/>
              </a:rPr>
              <a:t>tps</a:t>
            </a:r>
            <a:r>
              <a:rPr lang="en-US" sz="2200" dirty="0">
                <a:hlinkClick r:id="rId3"/>
              </a:rPr>
              <a:t>://</a:t>
            </a:r>
            <a:r>
              <a:rPr lang="en-US" sz="2200" dirty="0" smtClean="0">
                <a:hlinkClick r:id="rId3"/>
              </a:rPr>
              <a:t>www.ontario.ca/laws/statute/90f31</a:t>
            </a:r>
            <a:r>
              <a:rPr lang="en-US" sz="2200" dirty="0" smtClean="0"/>
              <a:t> </a:t>
            </a:r>
          </a:p>
          <a:p>
            <a:pPr>
              <a:buFont typeface="Wingdings" panose="05000000000000000000" pitchFamily="2" charset="2"/>
              <a:buChar char="Ø"/>
            </a:pPr>
            <a:endParaRPr lang="en-US" sz="2200" dirty="0" smtClean="0"/>
          </a:p>
          <a:p>
            <a:pPr marL="0" indent="0">
              <a:buNone/>
            </a:pPr>
            <a:r>
              <a:rPr lang="en-CA" sz="2400" dirty="0" smtClean="0"/>
              <a:t>  </a:t>
            </a:r>
            <a:endParaRPr lang="en-US" sz="2400" dirty="0" smtClean="0"/>
          </a:p>
          <a:p>
            <a:endParaRPr lang="en-CA" sz="2400" dirty="0"/>
          </a:p>
          <a:p>
            <a:endParaRPr lang="en-CA" sz="2400" dirty="0"/>
          </a:p>
        </p:txBody>
      </p:sp>
      <p:sp>
        <p:nvSpPr>
          <p:cNvPr id="4" name="Slide Number Placeholder 3"/>
          <p:cNvSpPr>
            <a:spLocks noGrp="1"/>
          </p:cNvSpPr>
          <p:nvPr>
            <p:ph type="sldNum" sz="quarter" idx="11"/>
          </p:nvPr>
        </p:nvSpPr>
        <p:spPr/>
        <p:txBody>
          <a:bodyPr/>
          <a:lstStyle/>
          <a:p>
            <a:pPr>
              <a:defRPr/>
            </a:pPr>
            <a:fld id="{2A64C5E9-B2C5-4F88-9C89-07DA13ECA366}" type="slidenum">
              <a:rPr lang="en-US" altLang="en-US" smtClean="0"/>
              <a:pPr>
                <a:defRPr/>
              </a:pPr>
              <a:t>9</a:t>
            </a:fld>
            <a:endParaRPr lang="en-US" altLang="en-US"/>
          </a:p>
        </p:txBody>
      </p:sp>
    </p:spTree>
    <p:extLst>
      <p:ext uri="{BB962C8B-B14F-4D97-AF65-F5344CB8AC3E}">
        <p14:creationId xmlns:p14="http://schemas.microsoft.com/office/powerpoint/2010/main" val="3677179"/>
      </p:ext>
    </p:extLst>
  </p:cSld>
  <p:clrMapOvr>
    <a:masterClrMapping/>
  </p:clrMapOvr>
</p:sld>
</file>

<file path=ppt/theme/theme1.xml><?xml version="1.0" encoding="utf-8"?>
<a:theme xmlns:a="http://schemas.openxmlformats.org/drawingml/2006/main" name="DWW Theme">
  <a:themeElements>
    <a:clrScheme name="Negotiation 5">
      <a:dk1>
        <a:srgbClr val="000000"/>
      </a:dk1>
      <a:lt1>
        <a:srgbClr val="FFFFFF"/>
      </a:lt1>
      <a:dk2>
        <a:srgbClr val="006600"/>
      </a:dk2>
      <a:lt2>
        <a:srgbClr val="E8E440"/>
      </a:lt2>
      <a:accent1>
        <a:srgbClr val="009999"/>
      </a:accent1>
      <a:accent2>
        <a:srgbClr val="FF9933"/>
      </a:accent2>
      <a:accent3>
        <a:srgbClr val="AAB8AA"/>
      </a:accent3>
      <a:accent4>
        <a:srgbClr val="DADADA"/>
      </a:accent4>
      <a:accent5>
        <a:srgbClr val="AACACA"/>
      </a:accent5>
      <a:accent6>
        <a:srgbClr val="E78A2D"/>
      </a:accent6>
      <a:hlink>
        <a:srgbClr val="FFFFFF"/>
      </a:hlink>
      <a:folHlink>
        <a:srgbClr val="CBCBCB"/>
      </a:folHlink>
    </a:clrScheme>
    <a:fontScheme name="Negoti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 typeface="Wingdings" pitchFamily="-80" charset="2"/>
          <a:buChar char="ð"/>
          <a:tabLst/>
          <a:defRPr kumimoji="1" lang="en-US" sz="2800" b="0" i="0" u="none" strike="noStrike" cap="none" normalizeH="0" baseline="0" smtClean="0">
            <a:ln>
              <a:noFill/>
            </a:ln>
            <a:solidFill>
              <a:schemeClr val="bg2"/>
            </a:solidFill>
            <a:effectLst/>
            <a:latin typeface="Times New Roman" pitchFamily="-80"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 typeface="Wingdings" pitchFamily="-80" charset="2"/>
          <a:buChar char="ð"/>
          <a:tabLst/>
          <a:defRPr kumimoji="1" lang="en-US" sz="2800" b="0" i="0" u="none" strike="noStrike" cap="none" normalizeH="0" baseline="0" smtClean="0">
            <a:ln>
              <a:noFill/>
            </a:ln>
            <a:solidFill>
              <a:schemeClr val="bg2"/>
            </a:solidFill>
            <a:effectLst/>
            <a:latin typeface="Times New Roman" pitchFamily="-80" charset="0"/>
          </a:defRPr>
        </a:defPPr>
      </a:lstStyle>
    </a:lnDef>
  </a:objectDefaults>
  <a:extraClrSchemeLst>
    <a:extraClrScheme>
      <a:clrScheme name="Negotiation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Negotia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Negotia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Negotiation 4">
        <a:dk1>
          <a:srgbClr val="000000"/>
        </a:dk1>
        <a:lt1>
          <a:srgbClr val="FFFFFF"/>
        </a:lt1>
        <a:dk2>
          <a:srgbClr val="009900"/>
        </a:dk2>
        <a:lt2>
          <a:srgbClr val="CBCBCB"/>
        </a:lt2>
        <a:accent1>
          <a:srgbClr val="009999"/>
        </a:accent1>
        <a:accent2>
          <a:srgbClr val="FF9933"/>
        </a:accent2>
        <a:accent3>
          <a:srgbClr val="AACAAA"/>
        </a:accent3>
        <a:accent4>
          <a:srgbClr val="DADADA"/>
        </a:accent4>
        <a:accent5>
          <a:srgbClr val="AACACA"/>
        </a:accent5>
        <a:accent6>
          <a:srgbClr val="E78A2D"/>
        </a:accent6>
        <a:hlink>
          <a:srgbClr val="08AE30"/>
        </a:hlink>
        <a:folHlink>
          <a:srgbClr val="CBCBCB"/>
        </a:folHlink>
      </a:clrScheme>
      <a:clrMap bg1="dk2" tx1="lt1" bg2="dk1" tx2="lt2" accent1="accent1" accent2="accent2" accent3="accent3" accent4="accent4" accent5="accent5" accent6="accent6" hlink="hlink" folHlink="folHlink"/>
    </a:extraClrScheme>
    <a:extraClrScheme>
      <a:clrScheme name="Negotiation 5">
        <a:dk1>
          <a:srgbClr val="000000"/>
        </a:dk1>
        <a:lt1>
          <a:srgbClr val="FFFFFF"/>
        </a:lt1>
        <a:dk2>
          <a:srgbClr val="006600"/>
        </a:dk2>
        <a:lt2>
          <a:srgbClr val="E8E440"/>
        </a:lt2>
        <a:accent1>
          <a:srgbClr val="009999"/>
        </a:accent1>
        <a:accent2>
          <a:srgbClr val="FF9933"/>
        </a:accent2>
        <a:accent3>
          <a:srgbClr val="AAB8AA"/>
        </a:accent3>
        <a:accent4>
          <a:srgbClr val="DADADA"/>
        </a:accent4>
        <a:accent5>
          <a:srgbClr val="AACACA"/>
        </a:accent5>
        <a:accent6>
          <a:srgbClr val="E78A2D"/>
        </a:accent6>
        <a:hlink>
          <a:srgbClr val="FFFFFF"/>
        </a:hlink>
        <a:folHlink>
          <a:srgbClr val="CBCBCB"/>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WW Theme" id="{F7C4F47E-8A85-4D32-ABC7-23536AC2D3F8}" vid="{9F6015F9-9C04-4350-8271-196635D6189B}"/>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DWW Theme</Template>
  <TotalTime>653</TotalTime>
  <Words>4813</Words>
  <Application>Microsoft Office PowerPoint</Application>
  <PresentationFormat>Letter Paper (8.5x11 in)</PresentationFormat>
  <Paragraphs>485</Paragraphs>
  <Slides>55</Slides>
  <Notes>18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55</vt:i4>
      </vt:variant>
    </vt:vector>
  </HeadingPairs>
  <TitlesOfParts>
    <vt:vector size="64" baseType="lpstr">
      <vt:lpstr>Arial</vt:lpstr>
      <vt:lpstr>Calibri</vt:lpstr>
      <vt:lpstr>Calibri Light</vt:lpstr>
      <vt:lpstr>Courier New</vt:lpstr>
      <vt:lpstr>Times</vt:lpstr>
      <vt:lpstr>Times New Roman</vt:lpstr>
      <vt:lpstr>Wingdings</vt:lpstr>
      <vt:lpstr>DWW Theme</vt:lpstr>
      <vt:lpstr>Custom Design</vt:lpstr>
      <vt:lpstr>Audit and Benchmarking Clauses in the New, Post-Cloud, Cyber-Sensitive World</vt:lpstr>
      <vt:lpstr>Agenda</vt:lpstr>
      <vt:lpstr>1.  Evolution of Audit Clauses Review Versus Audit</vt:lpstr>
      <vt:lpstr> Pre-Cloud to Post Cloud</vt:lpstr>
      <vt:lpstr>PowerPoint Presentation</vt:lpstr>
      <vt:lpstr>PowerPoint Presentation</vt:lpstr>
      <vt:lpstr>PowerPoint Presentation</vt:lpstr>
      <vt:lpstr>2.  Public Sector and FREs Public Entities: Beware the Auditor General</vt:lpstr>
      <vt:lpstr>PowerPoint Presentation</vt:lpstr>
      <vt:lpstr>PowerPoint Presentation</vt:lpstr>
      <vt:lpstr>PowerPoint Presentation</vt:lpstr>
      <vt:lpstr>FRE: OSFI B-10 Guidelines</vt:lpstr>
      <vt:lpstr>PowerPoint Presentation</vt:lpstr>
      <vt:lpstr>3.  Audit Clauses-Checklist</vt:lpstr>
      <vt:lpstr>PowerPoint Presentation</vt:lpstr>
      <vt:lpstr>4.  Internal Control And Security Audits Overview</vt:lpstr>
      <vt:lpstr>Standards</vt:lpstr>
      <vt:lpstr>ISO 27000</vt:lpstr>
      <vt:lpstr>SOC Audits</vt:lpstr>
      <vt:lpstr>5.  Software Licensing Audits</vt:lpstr>
      <vt:lpstr>Context</vt:lpstr>
      <vt:lpstr>What is a Software Licensing Audit</vt:lpstr>
      <vt:lpstr>What is a Software Licensing Audit</vt:lpstr>
      <vt:lpstr>Use of Software Licensing Audits</vt:lpstr>
      <vt:lpstr>Types of Software Licensing Audits</vt:lpstr>
      <vt:lpstr>Types of Software Licensing Audits</vt:lpstr>
      <vt:lpstr>Types of Software Licensing Audits</vt:lpstr>
      <vt:lpstr>Types of Software Licensing Audits</vt:lpstr>
      <vt:lpstr>Minimizing Risks before an Audit</vt:lpstr>
      <vt:lpstr>Minimizing Risks before an Audit</vt:lpstr>
      <vt:lpstr>Minimizing Risks before an Audit</vt:lpstr>
      <vt:lpstr>Minimizing Risks before an Audit</vt:lpstr>
      <vt:lpstr>Minimizing risks before an audit</vt:lpstr>
      <vt:lpstr>Best Practices to Manage an Independent Third Party  Software Licensing Audit</vt:lpstr>
      <vt:lpstr>Best Practices to Manage an Independent Third Party  Software Licensing Audit</vt:lpstr>
      <vt:lpstr>Best Practices to Manage an Independent Third Party  Software Licensing Audit</vt:lpstr>
      <vt:lpstr>Best Practices to Manage an Independent Third Party  Software Licensing Audit</vt:lpstr>
      <vt:lpstr>Best Practices to Manage an Independent Third Party  Software Licensing Audit</vt:lpstr>
      <vt:lpstr>Best Practices to Manage an Independent Third Party  Software Licensing Audit</vt:lpstr>
      <vt:lpstr>Best Practices to Manage an Independent Third Party  Software Licensing Audit</vt:lpstr>
      <vt:lpstr>Best Practices to Manage an Independent Third Party  Software Licensing Audit</vt:lpstr>
      <vt:lpstr>Frequent Issues</vt:lpstr>
      <vt:lpstr>Frequent Issues</vt:lpstr>
      <vt:lpstr>Frequent Issues</vt:lpstr>
      <vt:lpstr>Frequent Issues</vt:lpstr>
      <vt:lpstr>Frequent Issues</vt:lpstr>
      <vt:lpstr>Frequent Issues</vt:lpstr>
      <vt:lpstr>6.  Benchmarking</vt:lpstr>
      <vt:lpstr>PowerPoint Presentation</vt:lpstr>
      <vt:lpstr> Benchmarking Process </vt:lpstr>
      <vt:lpstr> Benchmarking Process cont’d </vt:lpstr>
      <vt:lpstr> Benchmarking Process cont’d </vt:lpstr>
      <vt:lpstr>PowerPoint Presentation</vt:lpstr>
      <vt:lpstr>Appendix – Overview of SOC Audits</vt:lpstr>
      <vt:lpstr>Appendix – Overview of SOC Audits cont’d</vt:lpstr>
    </vt:vector>
  </TitlesOfParts>
  <Company>Deeth Williams Wall LLP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 Kosa</dc:creator>
  <cp:lastModifiedBy>Richard Austin</cp:lastModifiedBy>
  <cp:revision>87</cp:revision>
  <cp:lastPrinted>2016-10-21T17:33:02Z</cp:lastPrinted>
  <dcterms:created xsi:type="dcterms:W3CDTF">2006-10-24T20:25:50Z</dcterms:created>
  <dcterms:modified xsi:type="dcterms:W3CDTF">2016-10-21T17:59:27Z</dcterms:modified>
</cp:coreProperties>
</file>