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50" r:id="rId2"/>
    <p:sldMasterId id="2147483651" r:id="rId3"/>
    <p:sldMasterId id="2147483752" r:id="rId4"/>
  </p:sldMasterIdLst>
  <p:notesMasterIdLst>
    <p:notesMasterId r:id="rId28"/>
  </p:notesMasterIdLst>
  <p:handoutMasterIdLst>
    <p:handoutMasterId r:id="rId29"/>
  </p:handoutMasterIdLst>
  <p:sldIdLst>
    <p:sldId id="321" r:id="rId5"/>
    <p:sldId id="322" r:id="rId6"/>
    <p:sldId id="374" r:id="rId7"/>
    <p:sldId id="330" r:id="rId8"/>
    <p:sldId id="408" r:id="rId9"/>
    <p:sldId id="409" r:id="rId10"/>
    <p:sldId id="410" r:id="rId11"/>
    <p:sldId id="413" r:id="rId12"/>
    <p:sldId id="414" r:id="rId13"/>
    <p:sldId id="415" r:id="rId14"/>
    <p:sldId id="419" r:id="rId15"/>
    <p:sldId id="428" r:id="rId16"/>
    <p:sldId id="422" r:id="rId17"/>
    <p:sldId id="401" r:id="rId18"/>
    <p:sldId id="402" r:id="rId19"/>
    <p:sldId id="403" r:id="rId20"/>
    <p:sldId id="404" r:id="rId21"/>
    <p:sldId id="405" r:id="rId22"/>
    <p:sldId id="407" r:id="rId23"/>
    <p:sldId id="296" r:id="rId24"/>
    <p:sldId id="297" r:id="rId25"/>
    <p:sldId id="430" r:id="rId26"/>
    <p:sldId id="426" r:id="rId27"/>
  </p:sldIdLst>
  <p:sldSz cx="9144000" cy="6858000" type="screen4x3"/>
  <p:notesSz cx="6858000" cy="9144000"/>
  <p:custDataLst>
    <p:tags r:id="rId30"/>
  </p:custDataLst>
  <p:defaultTextStyle>
    <a:defPPr>
      <a:defRPr lang="fr-CA"/>
    </a:defPPr>
    <a:lvl1pPr algn="l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/>
        <a:ea typeface="+mn-ea"/>
        <a:cs typeface="Times New Roman" pitchFamily="18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/>
        <a:ea typeface="+mn-ea"/>
        <a:cs typeface="Times New Roman" pitchFamily="18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/>
        <a:ea typeface="+mn-ea"/>
        <a:cs typeface="Times New Roman" pitchFamily="18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/>
        <a:ea typeface="+mn-ea"/>
        <a:cs typeface="Times New Roman" pitchFamily="18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5B12"/>
    <a:srgbClr val="2107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777" autoAdjust="0"/>
    <p:restoredTop sz="92399" autoAdjust="0"/>
  </p:normalViewPr>
  <p:slideViewPr>
    <p:cSldViewPr>
      <p:cViewPr>
        <p:scale>
          <a:sx n="100" d="100"/>
          <a:sy n="100" d="100"/>
        </p:scale>
        <p:origin x="-402" y="-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-2406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173060" name="Rectangle 4"/>
          <p:cNvSpPr>
            <a:spLocks noGrp="1" noChangeArrowheads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173061" name="Rectangle 5"/>
          <p:cNvSpPr>
            <a:spLocks noGrp="1" noChangeArrowheads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D3572A26-9D34-4D82-81C4-C73625D035F7}" type="slidenum">
              <a:rPr lang="en-US" altLang="en-US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55348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D022E4D5-CB47-4F71-9620-C5C0A94825D9}" type="slidenum">
              <a:rPr lang="en-US" altLang="en-US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77519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/>
              </a:defRPr>
            </a:lvl9pPr>
          </a:lstStyle>
          <a:p>
            <a:pPr eaLnBrk="1" hangingPunct="1">
              <a:spcBef>
                <a:spcPct val="0"/>
              </a:spcBef>
            </a:pPr>
            <a:fld id="{AB9F4B89-7DBA-488D-AC9E-713CBD36C411}" type="slidenum">
              <a:rPr lang="en-US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22E4D5-CB47-4F71-9620-C5C0A94825D9}" type="slidenum">
              <a:rPr lang="en-US" altLang="en-US" smtClean="0"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64911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22E4D5-CB47-4F71-9620-C5C0A94825D9}" type="slidenum">
              <a:rPr lang="en-US" altLang="en-US" smtClean="0"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17895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22E4D5-CB47-4F71-9620-C5C0A94825D9}" type="slidenum">
              <a:rPr lang="en-US" altLang="en-US" smtClean="0"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52776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22E4D5-CB47-4F71-9620-C5C0A94825D9}" type="slidenum">
              <a:rPr lang="en-US" altLang="en-US" smtClean="0"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68975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/>
              </a:defRPr>
            </a:lvl9pPr>
          </a:lstStyle>
          <a:p>
            <a:pPr eaLnBrk="1" hangingPunct="1">
              <a:spcBef>
                <a:spcPct val="0"/>
              </a:spcBef>
            </a:pPr>
            <a:fld id="{AD933775-E145-4498-810B-D44F8750FA86}" type="slidenum">
              <a:rPr lang="en-US" altLang="en-US" smtClean="0"/>
              <a:pPr eaLnBrk="1" hangingPunct="1">
                <a:spcBef>
                  <a:spcPct val="0"/>
                </a:spcBef>
              </a:pPr>
              <a:t>14</a:t>
            </a:fld>
            <a:endParaRPr lang="en-US" altLang="en-US" smtClean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22E4D5-CB47-4F71-9620-C5C0A94825D9}" type="slidenum">
              <a:rPr lang="en-US" altLang="en-US" smtClean="0"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11025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22E4D5-CB47-4F71-9620-C5C0A94825D9}" type="slidenum">
              <a:rPr lang="en-US" altLang="en-US" smtClean="0"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153192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22E4D5-CB47-4F71-9620-C5C0A94825D9}" type="slidenum">
              <a:rPr lang="en-US" altLang="en-US" smtClean="0"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153192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22E4D5-CB47-4F71-9620-C5C0A94825D9}" type="slidenum">
              <a:rPr lang="en-US" altLang="en-US" smtClean="0"/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153192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22E4D5-CB47-4F71-9620-C5C0A94825D9}" type="slidenum">
              <a:rPr lang="en-US" altLang="en-US" smtClean="0"/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15319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22E4D5-CB47-4F71-9620-C5C0A94825D9}" type="slidenum">
              <a:rPr lang="en-US" altLang="en-US" smtClean="0"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481089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/>
              </a:defRPr>
            </a:lvl9pPr>
          </a:lstStyle>
          <a:p>
            <a:pPr eaLnBrk="1" hangingPunct="1">
              <a:spcBef>
                <a:spcPct val="0"/>
              </a:spcBef>
            </a:pPr>
            <a:fld id="{03F573B6-6289-40AE-81E4-2D2A868E21C0}" type="slidenum">
              <a:rPr lang="en-US" altLang="en-US" smtClean="0"/>
              <a:pPr eaLnBrk="1" hangingPunct="1">
                <a:spcBef>
                  <a:spcPct val="0"/>
                </a:spcBef>
              </a:pPr>
              <a:t>20</a:t>
            </a:fld>
            <a:endParaRPr lang="en-US" altLang="en-US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/>
              </a:defRPr>
            </a:lvl9pPr>
          </a:lstStyle>
          <a:p>
            <a:pPr eaLnBrk="1" hangingPunct="1">
              <a:spcBef>
                <a:spcPct val="0"/>
              </a:spcBef>
            </a:pPr>
            <a:fld id="{C5ACF0B0-F44D-46BA-9929-0B5D2D95453C}" type="slidenum">
              <a:rPr lang="en-US" altLang="en-US" smtClean="0"/>
              <a:pPr eaLnBrk="1" hangingPunct="1">
                <a:spcBef>
                  <a:spcPct val="0"/>
                </a:spcBef>
              </a:pPr>
              <a:t>21</a:t>
            </a:fld>
            <a:endParaRPr lang="en-US" altLang="en-US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r>
              <a:rPr lang="en-CA" altLang="en-US" smtClean="0"/>
              <a:t>i.e. great as an Xtreme sport, not so good as a recipe for achieving project success</a:t>
            </a:r>
            <a:endParaRPr lang="en-US" alt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/>
              </a:defRPr>
            </a:lvl9pPr>
          </a:lstStyle>
          <a:p>
            <a:pPr eaLnBrk="1" hangingPunct="1">
              <a:spcBef>
                <a:spcPct val="0"/>
              </a:spcBef>
            </a:pPr>
            <a:fld id="{C5ACF0B0-F44D-46BA-9929-0B5D2D95453C}" type="slidenum">
              <a:rPr lang="en-US" altLang="en-US" smtClean="0"/>
              <a:pPr eaLnBrk="1" hangingPunct="1">
                <a:spcBef>
                  <a:spcPct val="0"/>
                </a:spcBef>
              </a:pPr>
              <a:t>22</a:t>
            </a:fld>
            <a:endParaRPr lang="en-US" altLang="en-US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r>
              <a:rPr lang="en-CA" altLang="en-US" smtClean="0"/>
              <a:t>i.e. great as an Xtreme sport, not so good as a recipe for achieving project success</a:t>
            </a:r>
            <a:endParaRPr lang="en-US" alt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22E4D5-CB47-4F71-9620-C5C0A94825D9}" type="slidenum">
              <a:rPr lang="en-US" altLang="en-US" smtClean="0"/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20338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22E4D5-CB47-4F71-9620-C5C0A94825D9}" type="slidenum">
              <a:rPr lang="en-US" altLang="en-US" smtClean="0"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45678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22E4D5-CB47-4F71-9620-C5C0A94825D9}" type="slidenum">
              <a:rPr lang="en-US" altLang="en-US" smtClean="0"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91854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/>
              </a:defRPr>
            </a:lvl9pPr>
          </a:lstStyle>
          <a:p>
            <a:pPr eaLnBrk="1" hangingPunct="1">
              <a:spcBef>
                <a:spcPct val="0"/>
              </a:spcBef>
            </a:pPr>
            <a:fld id="{AD933775-E145-4498-810B-D44F8750FA86}" type="slidenum">
              <a:rPr lang="en-US" altLang="en-US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22E4D5-CB47-4F71-9620-C5C0A94825D9}" type="slidenum">
              <a:rPr lang="en-US" altLang="en-US" smtClean="0"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35110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22E4D5-CB47-4F71-9620-C5C0A94825D9}" type="slidenum">
              <a:rPr lang="en-US" altLang="en-US" smtClean="0"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8007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22E4D5-CB47-4F71-9620-C5C0A94825D9}" type="slidenum">
              <a:rPr lang="en-US" altLang="en-US" smtClean="0"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77866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22E4D5-CB47-4F71-9620-C5C0A94825D9}" type="slidenum">
              <a:rPr lang="en-US" altLang="en-US" smtClean="0"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69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teal_mobius_graphic_PMS2755.png"/>
          <p:cNvPicPr>
            <a:picLocks noChangeAspect="1"/>
          </p:cNvPicPr>
          <p:nvPr/>
        </p:nvPicPr>
        <p:blipFill>
          <a:blip r:embed="rId2">
            <a:lum bright="-10000" contrast="-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45"/>
          <a:stretch/>
        </p:blipFill>
        <p:spPr>
          <a:xfrm>
            <a:off x="0" y="0"/>
            <a:ext cx="9144000" cy="597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ound Same Side Corner Rectangle 11"/>
          <p:cNvSpPr>
            <a:spLocks noChangeArrowheads="1"/>
          </p:cNvSpPr>
          <p:nvPr/>
        </p:nvSpPr>
        <p:spPr>
          <a:xfrm rot="5400000">
            <a:off x="3583781" y="-2042318"/>
            <a:ext cx="1227137" cy="8394700"/>
          </a:xfrm>
          <a:custGeom>
            <a:avLst/>
            <a:gdLst>
              <a:gd name="T0" fmla="*/ 1227137 w 1227137"/>
              <a:gd name="T1" fmla="*/ 5425468 h 6494463"/>
              <a:gd name="T2" fmla="*/ 613569 w 1227137"/>
              <a:gd name="T3" fmla="*/ 10850934 h 6494463"/>
              <a:gd name="T4" fmla="*/ 0 w 1227137"/>
              <a:gd name="T5" fmla="*/ 5425468 h 6494463"/>
              <a:gd name="T6" fmla="*/ 613569 w 1227137"/>
              <a:gd name="T7" fmla="*/ 0 h 6494463"/>
              <a:gd name="T8" fmla="*/ 0 60000 65536"/>
              <a:gd name="T9" fmla="*/ 0 60000 65536"/>
              <a:gd name="T10" fmla="*/ 0 60000 65536"/>
              <a:gd name="T11" fmla="*/ 0 60000 65536"/>
              <a:gd name="T12" fmla="*/ 59904 w 1227137"/>
              <a:gd name="T13" fmla="*/ 59904 h 6494463"/>
              <a:gd name="T14" fmla="*/ 1167233 w 1227137"/>
              <a:gd name="T15" fmla="*/ 6494463 h 649446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27137" h="6494463">
                <a:moveTo>
                  <a:pt x="204527" y="0"/>
                </a:moveTo>
                <a:lnTo>
                  <a:pt x="1022610" y="0"/>
                </a:lnTo>
                <a:lnTo>
                  <a:pt x="1022609" y="0"/>
                </a:lnTo>
                <a:cubicBezTo>
                  <a:pt x="1135567" y="0"/>
                  <a:pt x="1227137" y="91569"/>
                  <a:pt x="1227137" y="204527"/>
                </a:cubicBezTo>
                <a:lnTo>
                  <a:pt x="1227137" y="6494463"/>
                </a:lnTo>
                <a:lnTo>
                  <a:pt x="0" y="6494463"/>
                </a:lnTo>
                <a:lnTo>
                  <a:pt x="0" y="204527"/>
                </a:lnTo>
                <a:cubicBezTo>
                  <a:pt x="0" y="91569"/>
                  <a:pt x="91569" y="0"/>
                  <a:pt x="204526" y="0"/>
                </a:cubicBezTo>
                <a:lnTo>
                  <a:pt x="204527" y="0"/>
                </a:lnTo>
                <a:close/>
              </a:path>
            </a:pathLst>
          </a:custGeom>
          <a:solidFill>
            <a:srgbClr val="C75B1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vert="eaVert" anchor="ctr"/>
          <a:lstStyle/>
          <a:p>
            <a:endParaRPr lang="en-CA"/>
          </a:p>
        </p:txBody>
      </p:sp>
      <p:sp>
        <p:nvSpPr>
          <p:cNvPr id="6" name="Round Same Side Corner Rectangle 16"/>
          <p:cNvSpPr>
            <a:spLocks noChangeArrowheads="1"/>
          </p:cNvSpPr>
          <p:nvPr/>
        </p:nvSpPr>
        <p:spPr>
          <a:xfrm rot="5400000">
            <a:off x="2897981" y="1526382"/>
            <a:ext cx="1252537" cy="7048500"/>
          </a:xfrm>
          <a:custGeom>
            <a:avLst/>
            <a:gdLst>
              <a:gd name="T0" fmla="*/ 3884975 w 711200"/>
              <a:gd name="T1" fmla="*/ 5834331 h 4257675"/>
              <a:gd name="T2" fmla="*/ 1942489 w 711200"/>
              <a:gd name="T3" fmla="*/ 11668658 h 4257675"/>
              <a:gd name="T4" fmla="*/ 0 w 711200"/>
              <a:gd name="T5" fmla="*/ 5834331 h 4257675"/>
              <a:gd name="T6" fmla="*/ 1942489 w 711200"/>
              <a:gd name="T7" fmla="*/ 0 h 4257675"/>
              <a:gd name="T8" fmla="*/ 0 60000 65536"/>
              <a:gd name="T9" fmla="*/ 0 60000 65536"/>
              <a:gd name="T10" fmla="*/ 0 60000 65536"/>
              <a:gd name="T11" fmla="*/ 0 60000 65536"/>
              <a:gd name="T12" fmla="*/ 34718 w 711200"/>
              <a:gd name="T13" fmla="*/ 34718 h 4257675"/>
              <a:gd name="T14" fmla="*/ 676482 w 711200"/>
              <a:gd name="T15" fmla="*/ 4257675 h 425767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11200" h="4257675">
                <a:moveTo>
                  <a:pt x="118536" y="0"/>
                </a:moveTo>
                <a:lnTo>
                  <a:pt x="592664" y="0"/>
                </a:lnTo>
                <a:lnTo>
                  <a:pt x="592664" y="-1"/>
                </a:lnTo>
                <a:cubicBezTo>
                  <a:pt x="658129" y="-1"/>
                  <a:pt x="711200" y="53070"/>
                  <a:pt x="711200" y="118536"/>
                </a:cubicBezTo>
                <a:lnTo>
                  <a:pt x="711200" y="4257675"/>
                </a:lnTo>
                <a:lnTo>
                  <a:pt x="0" y="4257675"/>
                </a:lnTo>
                <a:lnTo>
                  <a:pt x="0" y="118536"/>
                </a:lnTo>
                <a:lnTo>
                  <a:pt x="-1" y="118535"/>
                </a:lnTo>
                <a:cubicBezTo>
                  <a:pt x="-1" y="53070"/>
                  <a:pt x="53070" y="-1"/>
                  <a:pt x="118536" y="-1"/>
                </a:cubicBezTo>
                <a:lnTo>
                  <a:pt x="118536" y="0"/>
                </a:lnTo>
                <a:close/>
              </a:path>
            </a:pathLst>
          </a:custGeom>
          <a:solidFill>
            <a:srgbClr val="21076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en-CA"/>
          </a:p>
        </p:txBody>
      </p:sp>
      <p:pic>
        <p:nvPicPr>
          <p:cNvPr id="7" name="Picture 10" descr="FM_Logo_forWor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7210425" y="6089650"/>
            <a:ext cx="1603375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600200"/>
            <a:ext cx="7467600" cy="1066800"/>
          </a:xfrm>
        </p:spPr>
        <p:txBody>
          <a:bodyPr/>
          <a:lstStyle/>
          <a:p>
            <a:pPr lvl="0"/>
            <a:r>
              <a:rPr lang="fr-CA" alt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0"/>
            <a:ext cx="6096000" cy="914400"/>
          </a:xfrm>
        </p:spPr>
        <p:txBody>
          <a:bodyPr tIns="91440" bIns="91440"/>
          <a:lstStyle>
            <a:lvl1pPr marL="0" indent="0">
              <a:buFont typeface="Arial" charset="0"/>
              <a:buNone/>
              <a:defRPr sz="15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CA" altLang="en-US" noProof="0" smtClean="0"/>
              <a:t>Click to edit Master subtitle style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fr-CA" altLang="en-US"/>
          </a:p>
        </p:txBody>
      </p:sp>
    </p:spTree>
    <p:extLst>
      <p:ext uri="{BB962C8B-B14F-4D97-AF65-F5344CB8AC3E}">
        <p14:creationId xmlns:p14="http://schemas.microsoft.com/office/powerpoint/2010/main" val="3092300886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fr-CA" altLang="en-US"/>
          </a:p>
        </p:txBody>
      </p:sp>
    </p:spTree>
    <p:extLst>
      <p:ext uri="{BB962C8B-B14F-4D97-AF65-F5344CB8AC3E}">
        <p14:creationId xmlns:p14="http://schemas.microsoft.com/office/powerpoint/2010/main" val="3470449835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457200"/>
            <a:ext cx="18288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457200"/>
            <a:ext cx="53340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fr-CA" altLang="en-US"/>
          </a:p>
        </p:txBody>
      </p:sp>
    </p:spTree>
    <p:extLst>
      <p:ext uri="{BB962C8B-B14F-4D97-AF65-F5344CB8AC3E}">
        <p14:creationId xmlns:p14="http://schemas.microsoft.com/office/powerpoint/2010/main" val="245171568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fr-CA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fld id="{AA56F7B9-65BB-42CE-8994-E0162651B48E}" type="slidenum">
              <a:rPr lang="fr-CA" altLang="en-US"/>
              <a:t>‹#›</a:t>
            </a:fld>
            <a:endParaRPr lang="fr-CA" altLang="en-US"/>
          </a:p>
        </p:txBody>
      </p:sp>
    </p:spTree>
    <p:extLst>
      <p:ext uri="{BB962C8B-B14F-4D97-AF65-F5344CB8AC3E}">
        <p14:creationId xmlns:p14="http://schemas.microsoft.com/office/powerpoint/2010/main" val="1050550813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fr-CA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fld id="{8E65C29B-7630-40AC-89DC-64A05D02295A}" type="slidenum">
              <a:rPr lang="fr-CA" altLang="en-US"/>
              <a:t>‹#›</a:t>
            </a:fld>
            <a:endParaRPr lang="fr-CA" altLang="en-US"/>
          </a:p>
        </p:txBody>
      </p:sp>
    </p:spTree>
    <p:extLst>
      <p:ext uri="{BB962C8B-B14F-4D97-AF65-F5344CB8AC3E}">
        <p14:creationId xmlns:p14="http://schemas.microsoft.com/office/powerpoint/2010/main" val="576687389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fr-CA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fld id="{EE5198FA-8B3E-4EBD-B23A-C620568C582C}" type="slidenum">
              <a:rPr lang="fr-CA" altLang="en-US"/>
              <a:t>‹#›</a:t>
            </a:fld>
            <a:endParaRPr lang="fr-CA" altLang="en-US"/>
          </a:p>
        </p:txBody>
      </p:sp>
    </p:spTree>
    <p:extLst>
      <p:ext uri="{BB962C8B-B14F-4D97-AF65-F5344CB8AC3E}">
        <p14:creationId xmlns:p14="http://schemas.microsoft.com/office/powerpoint/2010/main" val="2229541303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52400"/>
            <a:ext cx="4038600" cy="579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52400"/>
            <a:ext cx="4038600" cy="579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fr-CA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fld id="{442D87FB-BBA3-4539-B2FF-CBA6EB85B981}" type="slidenum">
              <a:rPr lang="fr-CA" altLang="en-US"/>
              <a:t>‹#›</a:t>
            </a:fld>
            <a:endParaRPr lang="fr-CA" altLang="en-US"/>
          </a:p>
        </p:txBody>
      </p:sp>
    </p:spTree>
    <p:extLst>
      <p:ext uri="{BB962C8B-B14F-4D97-AF65-F5344CB8AC3E}">
        <p14:creationId xmlns:p14="http://schemas.microsoft.com/office/powerpoint/2010/main" val="279973007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fr-CA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fld id="{F57C0B26-5EEC-4F8E-987E-9EE6EF99E95A}" type="slidenum">
              <a:rPr lang="fr-CA" altLang="en-US"/>
              <a:t>‹#›</a:t>
            </a:fld>
            <a:endParaRPr lang="fr-CA" altLang="en-US"/>
          </a:p>
        </p:txBody>
      </p:sp>
    </p:spTree>
    <p:extLst>
      <p:ext uri="{BB962C8B-B14F-4D97-AF65-F5344CB8AC3E}">
        <p14:creationId xmlns:p14="http://schemas.microsoft.com/office/powerpoint/2010/main" val="2777196565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fr-CA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fld id="{0E5CD6FE-C993-4F7B-9576-68A926BD672D}" type="slidenum">
              <a:rPr lang="fr-CA" altLang="en-US"/>
              <a:t>‹#›</a:t>
            </a:fld>
            <a:endParaRPr lang="fr-CA" altLang="en-US"/>
          </a:p>
        </p:txBody>
      </p:sp>
    </p:spTree>
    <p:extLst>
      <p:ext uri="{BB962C8B-B14F-4D97-AF65-F5344CB8AC3E}">
        <p14:creationId xmlns:p14="http://schemas.microsoft.com/office/powerpoint/2010/main" val="1803044513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fr-CA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fld id="{941ACA5F-0CAD-4A95-B2C4-638956F7C464}" type="slidenum">
              <a:rPr lang="fr-CA" altLang="en-US"/>
              <a:t>‹#›</a:t>
            </a:fld>
            <a:endParaRPr lang="fr-CA" altLang="en-US"/>
          </a:p>
        </p:txBody>
      </p:sp>
    </p:spTree>
    <p:extLst>
      <p:ext uri="{BB962C8B-B14F-4D97-AF65-F5344CB8AC3E}">
        <p14:creationId xmlns:p14="http://schemas.microsoft.com/office/powerpoint/2010/main" val="4150585936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fr-CA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fld id="{BCBF7F3B-C689-41A5-9A5E-E82CD4313F9C}" type="slidenum">
              <a:rPr lang="fr-CA" altLang="en-US"/>
              <a:t>‹#›</a:t>
            </a:fld>
            <a:endParaRPr lang="fr-CA" altLang="en-US"/>
          </a:p>
        </p:txBody>
      </p:sp>
    </p:spTree>
    <p:extLst>
      <p:ext uri="{BB962C8B-B14F-4D97-AF65-F5344CB8AC3E}">
        <p14:creationId xmlns:p14="http://schemas.microsoft.com/office/powerpoint/2010/main" val="76200320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fr-CA" altLang="en-US"/>
          </a:p>
        </p:txBody>
      </p:sp>
    </p:spTree>
    <p:extLst>
      <p:ext uri="{BB962C8B-B14F-4D97-AF65-F5344CB8AC3E}">
        <p14:creationId xmlns:p14="http://schemas.microsoft.com/office/powerpoint/2010/main" val="1795847509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fr-CA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fld id="{07AC0EA8-A7E6-4260-957B-7A0681F3735D}" type="slidenum">
              <a:rPr lang="fr-CA" altLang="en-US"/>
              <a:t>‹#›</a:t>
            </a:fld>
            <a:endParaRPr lang="fr-CA" altLang="en-US"/>
          </a:p>
        </p:txBody>
      </p:sp>
    </p:spTree>
    <p:extLst>
      <p:ext uri="{BB962C8B-B14F-4D97-AF65-F5344CB8AC3E}">
        <p14:creationId xmlns:p14="http://schemas.microsoft.com/office/powerpoint/2010/main" val="3612313654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fr-CA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fld id="{3DD0937F-F5CE-47B8-89CC-80C12C4891DB}" type="slidenum">
              <a:rPr lang="fr-CA" altLang="en-US"/>
              <a:t>‹#›</a:t>
            </a:fld>
            <a:endParaRPr lang="fr-CA" altLang="en-US"/>
          </a:p>
        </p:txBody>
      </p:sp>
    </p:spTree>
    <p:extLst>
      <p:ext uri="{BB962C8B-B14F-4D97-AF65-F5344CB8AC3E}">
        <p14:creationId xmlns:p14="http://schemas.microsoft.com/office/powerpoint/2010/main" val="1042753541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-38100"/>
            <a:ext cx="2247900" cy="5981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38100"/>
            <a:ext cx="6591300" cy="5981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fr-CA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fld id="{463D22C7-F2A2-4207-BD00-9AD22F57D80F}" type="slidenum">
              <a:rPr lang="fr-CA" altLang="en-US"/>
              <a:t>‹#›</a:t>
            </a:fld>
            <a:endParaRPr lang="fr-CA" altLang="en-US"/>
          </a:p>
        </p:txBody>
      </p:sp>
    </p:spTree>
    <p:extLst>
      <p:ext uri="{BB962C8B-B14F-4D97-AF65-F5344CB8AC3E}">
        <p14:creationId xmlns:p14="http://schemas.microsoft.com/office/powerpoint/2010/main" val="2394982364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fr-CA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fld id="{D2373987-4D3B-490B-AD86-1E5C070AC030}" type="slidenum">
              <a:rPr lang="fr-CA" altLang="en-US"/>
              <a:t>‹#›</a:t>
            </a:fld>
            <a:endParaRPr lang="fr-CA" altLang="en-US"/>
          </a:p>
        </p:txBody>
      </p:sp>
    </p:spTree>
    <p:extLst>
      <p:ext uri="{BB962C8B-B14F-4D97-AF65-F5344CB8AC3E}">
        <p14:creationId xmlns:p14="http://schemas.microsoft.com/office/powerpoint/2010/main" val="881630529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fr-CA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fld id="{C9CBA3B8-6351-430C-A4DF-C54C174920F0}" type="slidenum">
              <a:rPr lang="fr-CA" altLang="en-US"/>
              <a:t>‹#›</a:t>
            </a:fld>
            <a:endParaRPr lang="fr-CA" altLang="en-US"/>
          </a:p>
        </p:txBody>
      </p:sp>
    </p:spTree>
    <p:extLst>
      <p:ext uri="{BB962C8B-B14F-4D97-AF65-F5344CB8AC3E}">
        <p14:creationId xmlns:p14="http://schemas.microsoft.com/office/powerpoint/2010/main" val="3338325352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fr-CA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fld id="{EE4FF0ED-6D77-4B4B-B66C-98410AC7CE4D}" type="slidenum">
              <a:rPr lang="fr-CA" altLang="en-US"/>
              <a:t>‹#›</a:t>
            </a:fld>
            <a:endParaRPr lang="fr-CA" altLang="en-US"/>
          </a:p>
        </p:txBody>
      </p:sp>
    </p:spTree>
    <p:extLst>
      <p:ext uri="{BB962C8B-B14F-4D97-AF65-F5344CB8AC3E}">
        <p14:creationId xmlns:p14="http://schemas.microsoft.com/office/powerpoint/2010/main" val="2963015802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6781800"/>
            <a:ext cx="0" cy="7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" y="6781800"/>
            <a:ext cx="0" cy="7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fr-CA" alt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fld id="{2D47A7E0-76C3-491D-BC68-953923CCFE22}" type="slidenum">
              <a:rPr lang="fr-CA" altLang="en-US"/>
              <a:t>‹#›</a:t>
            </a:fld>
            <a:endParaRPr lang="fr-CA" altLang="en-US"/>
          </a:p>
        </p:txBody>
      </p:sp>
    </p:spTree>
    <p:extLst>
      <p:ext uri="{BB962C8B-B14F-4D97-AF65-F5344CB8AC3E}">
        <p14:creationId xmlns:p14="http://schemas.microsoft.com/office/powerpoint/2010/main" val="4208365762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fr-CA" alt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fld id="{28A2B37C-3077-4821-948B-E4484012C0A9}" type="slidenum">
              <a:rPr lang="fr-CA" altLang="en-US"/>
              <a:t>‹#›</a:t>
            </a:fld>
            <a:endParaRPr lang="fr-CA" altLang="en-US"/>
          </a:p>
        </p:txBody>
      </p:sp>
    </p:spTree>
    <p:extLst>
      <p:ext uri="{BB962C8B-B14F-4D97-AF65-F5344CB8AC3E}">
        <p14:creationId xmlns:p14="http://schemas.microsoft.com/office/powerpoint/2010/main" val="1775381716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fr-CA" alt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fld id="{6086A608-1134-4D0D-A18B-5FD64491A267}" type="slidenum">
              <a:rPr lang="fr-CA" altLang="en-US"/>
              <a:t>‹#›</a:t>
            </a:fld>
            <a:endParaRPr lang="fr-CA" altLang="en-US"/>
          </a:p>
        </p:txBody>
      </p:sp>
    </p:spTree>
    <p:extLst>
      <p:ext uri="{BB962C8B-B14F-4D97-AF65-F5344CB8AC3E}">
        <p14:creationId xmlns:p14="http://schemas.microsoft.com/office/powerpoint/2010/main" val="3252316490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fr-CA" alt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fld id="{01D52447-3DD4-4F39-8924-9B8DDC8AED8C}" type="slidenum">
              <a:rPr lang="fr-CA" altLang="en-US"/>
              <a:t>‹#›</a:t>
            </a:fld>
            <a:endParaRPr lang="fr-CA" altLang="en-US"/>
          </a:p>
        </p:txBody>
      </p:sp>
    </p:spTree>
    <p:extLst>
      <p:ext uri="{BB962C8B-B14F-4D97-AF65-F5344CB8AC3E}">
        <p14:creationId xmlns:p14="http://schemas.microsoft.com/office/powerpoint/2010/main" val="50010983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fr-CA" altLang="en-US"/>
          </a:p>
        </p:txBody>
      </p:sp>
    </p:spTree>
    <p:extLst>
      <p:ext uri="{BB962C8B-B14F-4D97-AF65-F5344CB8AC3E}">
        <p14:creationId xmlns:p14="http://schemas.microsoft.com/office/powerpoint/2010/main" val="723239482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fr-CA" alt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fld id="{66F68376-E044-4428-B46C-1CEA9BD1E618}" type="slidenum">
              <a:rPr lang="fr-CA" altLang="en-US"/>
              <a:t>‹#›</a:t>
            </a:fld>
            <a:endParaRPr lang="fr-CA" altLang="en-US"/>
          </a:p>
        </p:txBody>
      </p:sp>
    </p:spTree>
    <p:extLst>
      <p:ext uri="{BB962C8B-B14F-4D97-AF65-F5344CB8AC3E}">
        <p14:creationId xmlns:p14="http://schemas.microsoft.com/office/powerpoint/2010/main" val="4086211318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fr-CA" alt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fld id="{0DE5CAF1-0F61-4094-8A9F-71158C841992}" type="slidenum">
              <a:rPr lang="fr-CA" altLang="en-US"/>
              <a:t>‹#›</a:t>
            </a:fld>
            <a:endParaRPr lang="fr-CA" altLang="en-US"/>
          </a:p>
        </p:txBody>
      </p:sp>
    </p:spTree>
    <p:extLst>
      <p:ext uri="{BB962C8B-B14F-4D97-AF65-F5344CB8AC3E}">
        <p14:creationId xmlns:p14="http://schemas.microsoft.com/office/powerpoint/2010/main" val="1583875468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fr-CA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fld id="{B650FEDE-30FD-489C-A9AF-CBDC5CE1D8CD}" type="slidenum">
              <a:rPr lang="fr-CA" altLang="en-US"/>
              <a:t>‹#›</a:t>
            </a:fld>
            <a:endParaRPr lang="fr-CA" altLang="en-US"/>
          </a:p>
        </p:txBody>
      </p:sp>
    </p:spTree>
    <p:extLst>
      <p:ext uri="{BB962C8B-B14F-4D97-AF65-F5344CB8AC3E}">
        <p14:creationId xmlns:p14="http://schemas.microsoft.com/office/powerpoint/2010/main" val="38537910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" y="0"/>
            <a:ext cx="38100" cy="6858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-76200" y="0"/>
            <a:ext cx="0" cy="6858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fr-CA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fld id="{F60A9FD4-BA7B-45DB-AA24-6D27FA729935}" type="slidenum">
              <a:rPr lang="fr-CA" altLang="en-US"/>
              <a:t>‹#›</a:t>
            </a:fld>
            <a:endParaRPr lang="fr-CA" altLang="en-US"/>
          </a:p>
        </p:txBody>
      </p:sp>
    </p:spTree>
    <p:extLst>
      <p:ext uri="{BB962C8B-B14F-4D97-AF65-F5344CB8AC3E}">
        <p14:creationId xmlns:p14="http://schemas.microsoft.com/office/powerpoint/2010/main" val="2362933096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 descr="fmcover1|Graphic ID: 20|1|Macro Version: 1|2015-12-07"/>
          <p:cNvSpPr/>
          <p:nvPr/>
        </p:nvSpPr>
        <p:spPr>
          <a:xfrm>
            <a:off x="4104000" y="0"/>
            <a:ext cx="5040000" cy="5040000"/>
          </a:xfrm>
          <a:prstGeom prst="rect">
            <a:avLst/>
          </a:prstGeom>
          <a:blipFill>
            <a:blip r:embed="rId2"/>
            <a:stretch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/>
          </a:p>
        </p:txBody>
      </p:sp>
      <p:sp>
        <p:nvSpPr>
          <p:cNvPr id="11" name="Rectangle 10" descr="fmfooter1|Graphic ID: 201|1|Macro Version: 1|2015-12-07"/>
          <p:cNvSpPr>
            <a:spLocks noChangeAspect="1"/>
          </p:cNvSpPr>
          <p:nvPr/>
        </p:nvSpPr>
        <p:spPr>
          <a:xfrm>
            <a:off x="0" y="5682952"/>
            <a:ext cx="9144000" cy="914400"/>
          </a:xfrm>
          <a:prstGeom prst="rect">
            <a:avLst/>
          </a:prstGeom>
          <a:blipFill>
            <a:blip r:embed="rId3"/>
            <a:stretch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2130425"/>
            <a:ext cx="5328592" cy="2378695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noProof="0" smtClean="0"/>
              <a:t>Click to edit Master title style</a:t>
            </a:r>
            <a:endParaRPr lang="en-CA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4581128"/>
            <a:ext cx="5328472" cy="1008112"/>
          </a:xfrm>
        </p:spPr>
        <p:txBody>
          <a:bodyPr anchor="t">
            <a:noAutofit/>
          </a:bodyPr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smtClean="0"/>
              <a:t>Click to edit Master subtitle style</a:t>
            </a:r>
            <a:endParaRPr lang="en-CA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0168" y="6606000"/>
            <a:ext cx="2133600" cy="280800"/>
          </a:xfrm>
        </p:spPr>
        <p:txBody>
          <a:bodyPr/>
          <a:lstStyle/>
          <a:p>
            <a:endParaRPr lang="fr-CA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60232" y="6605517"/>
            <a:ext cx="2133600" cy="279868"/>
          </a:xfrm>
        </p:spPr>
        <p:txBody>
          <a:bodyPr/>
          <a:lstStyle/>
          <a:p>
            <a:fld id="{61F2922A-1301-40B2-8EC2-5D70294626EA}" type="slidenum">
              <a:rPr lang="en-CA" noProof="0" smtClean="0"/>
              <a:t>‹#›</a:t>
            </a:fld>
            <a:endParaRPr lang="en-CA" noProof="0"/>
          </a:p>
        </p:txBody>
      </p:sp>
    </p:spTree>
    <p:extLst>
      <p:ext uri="{BB962C8B-B14F-4D97-AF65-F5344CB8AC3E}">
        <p14:creationId xmlns:p14="http://schemas.microsoft.com/office/powerpoint/2010/main" val="1552652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CA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556792"/>
            <a:ext cx="8496944" cy="4032448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CA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CA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922A-1301-40B2-8EC2-5D70294626EA}" type="slidenum">
              <a:rPr lang="en-CA" noProof="0" smtClean="0"/>
              <a:t>‹#›</a:t>
            </a:fld>
            <a:endParaRPr lang="en-CA" noProof="0"/>
          </a:p>
        </p:txBody>
      </p:sp>
    </p:spTree>
    <p:extLst>
      <p:ext uri="{BB962C8B-B14F-4D97-AF65-F5344CB8AC3E}">
        <p14:creationId xmlns:p14="http://schemas.microsoft.com/office/powerpoint/2010/main" val="2793235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131200"/>
            <a:ext cx="5328472" cy="2379600"/>
          </a:xfrm>
        </p:spPr>
        <p:txBody>
          <a:bodyPr anchor="t">
            <a:noAutofit/>
          </a:bodyPr>
          <a:lstStyle>
            <a:lvl1pPr marL="0" indent="0" algn="l">
              <a:defRPr sz="3600" b="0" cap="none" baseline="0"/>
            </a:lvl1pPr>
          </a:lstStyle>
          <a:p>
            <a:r>
              <a:rPr lang="en-US" noProof="0" smtClean="0"/>
              <a:t>Click to edit Master title style</a:t>
            </a:r>
            <a:endParaRPr lang="en-CA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528" y="4581128"/>
            <a:ext cx="5328472" cy="1008112"/>
          </a:xfrm>
        </p:spPr>
        <p:txBody>
          <a:bodyPr anchor="t">
            <a:no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CA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922A-1301-40B2-8EC2-5D70294626EA}" type="slidenum">
              <a:rPr lang="en-CA" noProof="0" smtClean="0"/>
              <a:t>‹#›</a:t>
            </a:fld>
            <a:endParaRPr lang="en-CA" noProof="0"/>
          </a:p>
        </p:txBody>
      </p:sp>
    </p:spTree>
    <p:extLst>
      <p:ext uri="{BB962C8B-B14F-4D97-AF65-F5344CB8AC3E}">
        <p14:creationId xmlns:p14="http://schemas.microsoft.com/office/powerpoint/2010/main" val="2793809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CA" noProof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528" y="1556792"/>
            <a:ext cx="4172272" cy="4032448"/>
          </a:xfrm>
        </p:spPr>
        <p:txBody>
          <a:bodyPr/>
          <a:lstStyle>
            <a:lvl1pPr marL="342900" indent="-342900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CA" noProof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56792"/>
            <a:ext cx="4172272" cy="403244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CA" noProof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CA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922A-1301-40B2-8EC2-5D70294626EA}" type="slidenum">
              <a:rPr lang="en-CA" noProof="0" smtClean="0"/>
              <a:t>‹#›</a:t>
            </a:fld>
            <a:endParaRPr lang="en-CA" noProof="0"/>
          </a:p>
        </p:txBody>
      </p:sp>
    </p:spTree>
    <p:extLst>
      <p:ext uri="{BB962C8B-B14F-4D97-AF65-F5344CB8AC3E}">
        <p14:creationId xmlns:p14="http://schemas.microsoft.com/office/powerpoint/2010/main" val="2814495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CA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528" y="1556792"/>
            <a:ext cx="4173860" cy="83250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3528" y="2388358"/>
            <a:ext cx="4173860" cy="32008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CA" noProof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4" y="1556792"/>
            <a:ext cx="4172400" cy="83250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4" y="2388358"/>
            <a:ext cx="4172400" cy="32008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CA" noProof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CA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noProof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922A-1301-40B2-8EC2-5D70294626EA}" type="slidenum">
              <a:rPr lang="en-CA" noProof="0" smtClean="0"/>
              <a:t>‹#›</a:t>
            </a:fld>
            <a:endParaRPr lang="en-CA" noProof="0"/>
          </a:p>
        </p:txBody>
      </p:sp>
    </p:spTree>
    <p:extLst>
      <p:ext uri="{BB962C8B-B14F-4D97-AF65-F5344CB8AC3E}">
        <p14:creationId xmlns:p14="http://schemas.microsoft.com/office/powerpoint/2010/main" val="3028262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CA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CA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922A-1301-40B2-8EC2-5D70294626EA}" type="slidenum">
              <a:rPr lang="en-CA" noProof="0" smtClean="0"/>
              <a:t>‹#›</a:t>
            </a:fld>
            <a:endParaRPr lang="en-CA" noProof="0"/>
          </a:p>
        </p:txBody>
      </p:sp>
    </p:spTree>
    <p:extLst>
      <p:ext uri="{BB962C8B-B14F-4D97-AF65-F5344CB8AC3E}">
        <p14:creationId xmlns:p14="http://schemas.microsoft.com/office/powerpoint/2010/main" val="3818110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200" y="1600200"/>
            <a:ext cx="35814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600200"/>
            <a:ext cx="35814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fr-CA" altLang="en-US"/>
          </a:p>
        </p:txBody>
      </p:sp>
    </p:spTree>
    <p:extLst>
      <p:ext uri="{BB962C8B-B14F-4D97-AF65-F5344CB8AC3E}">
        <p14:creationId xmlns:p14="http://schemas.microsoft.com/office/powerpoint/2010/main" val="1446210848"/>
      </p:ext>
    </p:extLst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CA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922A-1301-40B2-8EC2-5D70294626EA}" type="slidenum">
              <a:rPr lang="en-CA" noProof="0" smtClean="0"/>
              <a:t>‹#›</a:t>
            </a:fld>
            <a:endParaRPr lang="en-CA" noProof="0"/>
          </a:p>
        </p:txBody>
      </p:sp>
    </p:spTree>
    <p:extLst>
      <p:ext uri="{BB962C8B-B14F-4D97-AF65-F5344CB8AC3E}">
        <p14:creationId xmlns:p14="http://schemas.microsoft.com/office/powerpoint/2010/main" val="1753294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15200"/>
            <a:ext cx="6264472" cy="1144800"/>
          </a:xfrm>
        </p:spPr>
        <p:txBody>
          <a:bodyPr anchor="t">
            <a:noAutofit/>
          </a:bodyPr>
          <a:lstStyle>
            <a:lvl1pPr algn="l">
              <a:defRPr sz="3200" b="0"/>
            </a:lvl1pPr>
          </a:lstStyle>
          <a:p>
            <a:r>
              <a:rPr lang="en-US" noProof="0" smtClean="0"/>
              <a:t>Click to edit Master title style</a:t>
            </a:r>
            <a:endParaRPr lang="en-CA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556792"/>
            <a:ext cx="5245422" cy="403244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C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3528" y="1556792"/>
            <a:ext cx="3141985" cy="403244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CA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922A-1301-40B2-8EC2-5D70294626EA}" type="slidenum">
              <a:rPr lang="en-CA" noProof="0" smtClean="0"/>
              <a:t>‹#›</a:t>
            </a:fld>
            <a:endParaRPr lang="en-CA" noProof="0"/>
          </a:p>
        </p:txBody>
      </p:sp>
    </p:spTree>
    <p:extLst>
      <p:ext uri="{BB962C8B-B14F-4D97-AF65-F5344CB8AC3E}">
        <p14:creationId xmlns:p14="http://schemas.microsoft.com/office/powerpoint/2010/main" val="1642134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15200"/>
            <a:ext cx="6264472" cy="1144800"/>
          </a:xfrm>
        </p:spPr>
        <p:txBody>
          <a:bodyPr anchor="t">
            <a:noAutofit/>
          </a:bodyPr>
          <a:lstStyle>
            <a:lvl1pPr algn="l">
              <a:defRPr sz="3200" b="0"/>
            </a:lvl1pPr>
          </a:lstStyle>
          <a:p>
            <a:r>
              <a:rPr lang="en-US" noProof="0" smtClean="0"/>
              <a:t>Click to edit Master title style</a:t>
            </a:r>
            <a:endParaRPr lang="en-CA" noProof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3528" y="1556792"/>
            <a:ext cx="5616624" cy="46085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 smtClean="0"/>
              <a:t>Click icon to add picture</a:t>
            </a:r>
            <a:endParaRPr lang="en-C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12160" y="3284984"/>
            <a:ext cx="2808312" cy="1164902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accent3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CA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922A-1301-40B2-8EC2-5D70294626EA}" type="slidenum">
              <a:rPr lang="en-CA" noProof="0" smtClean="0"/>
              <a:t>‹#›</a:t>
            </a:fld>
            <a:endParaRPr lang="en-CA" noProof="0"/>
          </a:p>
        </p:txBody>
      </p:sp>
    </p:spTree>
    <p:extLst>
      <p:ext uri="{BB962C8B-B14F-4D97-AF65-F5344CB8AC3E}">
        <p14:creationId xmlns:p14="http://schemas.microsoft.com/office/powerpoint/2010/main" val="1257667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gna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indent="0"/>
          </a:lstStyle>
          <a:p>
            <a:r>
              <a:rPr lang="en-US" noProof="0" smtClean="0"/>
              <a:t>Click to edit Master title style</a:t>
            </a:r>
            <a:endParaRPr lang="en-CA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CA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922A-1301-40B2-8EC2-5D70294626EA}" type="slidenum">
              <a:rPr lang="en-CA" noProof="0" smtClean="0"/>
              <a:t>‹#›</a:t>
            </a:fld>
            <a:endParaRPr lang="en-CA" noProof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395536" y="2219392"/>
            <a:ext cx="784800" cy="1137600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</a:lstStyle>
          <a:p>
            <a:r>
              <a:rPr lang="en-US" noProof="0" smtClean="0"/>
              <a:t>Click icon to add picture</a:t>
            </a:r>
            <a:endParaRPr lang="en-CA" noProof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1259630" y="2219392"/>
            <a:ext cx="2160242" cy="1137600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  <a:lvl2pPr marL="6350" indent="0">
              <a:buNone/>
              <a:defRPr sz="1400" i="1">
                <a:solidFill>
                  <a:schemeClr val="tx2"/>
                </a:solidFill>
              </a:defRPr>
            </a:lvl2pPr>
            <a:lvl3pPr marL="0" indent="0">
              <a:buNone/>
              <a:defRPr sz="1200">
                <a:solidFill>
                  <a:schemeClr val="tx2"/>
                </a:solidFill>
              </a:defRPr>
            </a:lvl3pPr>
            <a:lvl4pPr marL="6350" indent="0">
              <a:buNone/>
              <a:defRPr sz="1200">
                <a:solidFill>
                  <a:schemeClr val="accent2"/>
                </a:solidFill>
              </a:defRPr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</p:txBody>
      </p:sp>
      <p:sp>
        <p:nvSpPr>
          <p:cNvPr id="10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395536" y="4163608"/>
            <a:ext cx="784800" cy="1137600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</a:lstStyle>
          <a:p>
            <a:r>
              <a:rPr lang="en-US" noProof="0" smtClean="0"/>
              <a:t>Click icon to add picture</a:t>
            </a:r>
            <a:endParaRPr lang="en-CA" noProof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6"/>
          </p:nvPr>
        </p:nvSpPr>
        <p:spPr>
          <a:xfrm>
            <a:off x="1259630" y="4163608"/>
            <a:ext cx="2160242" cy="1137600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  <a:lvl2pPr marL="6350" indent="0">
              <a:buNone/>
              <a:defRPr sz="1400" i="1">
                <a:solidFill>
                  <a:schemeClr val="tx2"/>
                </a:solidFill>
              </a:defRPr>
            </a:lvl2pPr>
            <a:lvl3pPr marL="0" indent="0">
              <a:buNone/>
              <a:defRPr sz="1200">
                <a:solidFill>
                  <a:schemeClr val="tx2"/>
                </a:solidFill>
              </a:defRPr>
            </a:lvl3pPr>
            <a:lvl4pPr marL="6350" indent="0">
              <a:buNone/>
              <a:defRPr sz="1200">
                <a:solidFill>
                  <a:schemeClr val="accent2"/>
                </a:solidFill>
              </a:defRPr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</p:txBody>
      </p:sp>
      <p:sp>
        <p:nvSpPr>
          <p:cNvPr id="12" name="Picture Placeholder 6"/>
          <p:cNvSpPr>
            <a:spLocks noGrp="1"/>
          </p:cNvSpPr>
          <p:nvPr>
            <p:ph type="pic" sz="quarter" idx="17"/>
          </p:nvPr>
        </p:nvSpPr>
        <p:spPr>
          <a:xfrm>
            <a:off x="3851921" y="2219392"/>
            <a:ext cx="784800" cy="1137600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</a:lstStyle>
          <a:p>
            <a:r>
              <a:rPr lang="en-US" noProof="0" smtClean="0"/>
              <a:t>Click icon to add picture</a:t>
            </a:r>
            <a:endParaRPr lang="en-CA" noProof="0"/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4716016" y="2219392"/>
            <a:ext cx="2160000" cy="1137600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  <a:lvl2pPr marL="6350" indent="0">
              <a:buNone/>
              <a:defRPr sz="1400" i="1">
                <a:solidFill>
                  <a:schemeClr val="tx2"/>
                </a:solidFill>
              </a:defRPr>
            </a:lvl2pPr>
            <a:lvl3pPr marL="0" indent="0">
              <a:buNone/>
              <a:defRPr sz="1200">
                <a:solidFill>
                  <a:schemeClr val="tx2"/>
                </a:solidFill>
              </a:defRPr>
            </a:lvl3pPr>
            <a:lvl4pPr marL="6350" indent="0">
              <a:buNone/>
              <a:defRPr sz="1200">
                <a:solidFill>
                  <a:schemeClr val="accent2"/>
                </a:solidFill>
              </a:defRPr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</p:txBody>
      </p:sp>
      <p:sp>
        <p:nvSpPr>
          <p:cNvPr id="14" name="Picture Placeholder 6"/>
          <p:cNvSpPr>
            <a:spLocks noGrp="1"/>
          </p:cNvSpPr>
          <p:nvPr>
            <p:ph type="pic" sz="quarter" idx="19"/>
          </p:nvPr>
        </p:nvSpPr>
        <p:spPr>
          <a:xfrm>
            <a:off x="3851921" y="4163608"/>
            <a:ext cx="784800" cy="1137600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</a:lstStyle>
          <a:p>
            <a:r>
              <a:rPr lang="en-US" noProof="0" smtClean="0"/>
              <a:t>Click icon to add picture</a:t>
            </a:r>
            <a:endParaRPr lang="en-CA" noProof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4716016" y="4163608"/>
            <a:ext cx="2160000" cy="1137600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  <a:lvl2pPr marL="6350" indent="0">
              <a:buNone/>
              <a:defRPr sz="1400" i="1">
                <a:solidFill>
                  <a:schemeClr val="tx2"/>
                </a:solidFill>
              </a:defRPr>
            </a:lvl2pPr>
            <a:lvl3pPr marL="0" indent="0">
              <a:buNone/>
              <a:defRPr sz="1200">
                <a:solidFill>
                  <a:schemeClr val="tx2"/>
                </a:solidFill>
              </a:defRPr>
            </a:lvl3pPr>
            <a:lvl4pPr marL="6350" indent="0">
              <a:buNone/>
              <a:defRPr sz="1200">
                <a:solidFill>
                  <a:schemeClr val="accent2"/>
                </a:solidFill>
              </a:defRPr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132695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clu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CA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922A-1301-40B2-8EC2-5D70294626EA}" type="slidenum">
              <a:rPr lang="en-CA" noProof="0" smtClean="0"/>
              <a:t>‹#›</a:t>
            </a:fld>
            <a:endParaRPr lang="en-CA" noProof="0"/>
          </a:p>
        </p:txBody>
      </p:sp>
      <p:sp>
        <p:nvSpPr>
          <p:cNvPr id="6" name="Rectangle 5" descr="fmlogo1|Graphic ID: 401|1|Macro Version: 1|2015-12-07"/>
          <p:cNvSpPr/>
          <p:nvPr/>
        </p:nvSpPr>
        <p:spPr>
          <a:xfrm>
            <a:off x="342900" y="2971800"/>
            <a:ext cx="8458200" cy="914400"/>
          </a:xfrm>
          <a:prstGeom prst="rect">
            <a:avLst/>
          </a:prstGeom>
          <a:blipFill>
            <a:blip r:embed="rId2"/>
            <a:stretch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/>
          </a:p>
        </p:txBody>
      </p:sp>
    </p:spTree>
    <p:extLst>
      <p:ext uri="{BB962C8B-B14F-4D97-AF65-F5344CB8AC3E}">
        <p14:creationId xmlns:p14="http://schemas.microsoft.com/office/powerpoint/2010/main" val="3044282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fr-CA" altLang="en-US"/>
          </a:p>
        </p:txBody>
      </p:sp>
    </p:spTree>
    <p:extLst>
      <p:ext uri="{BB962C8B-B14F-4D97-AF65-F5344CB8AC3E}">
        <p14:creationId xmlns:p14="http://schemas.microsoft.com/office/powerpoint/2010/main" val="376558341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fr-CA" altLang="en-US"/>
          </a:p>
        </p:txBody>
      </p:sp>
    </p:spTree>
    <p:extLst>
      <p:ext uri="{BB962C8B-B14F-4D97-AF65-F5344CB8AC3E}">
        <p14:creationId xmlns:p14="http://schemas.microsoft.com/office/powerpoint/2010/main" val="239313863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fr-CA" altLang="en-US"/>
          </a:p>
        </p:txBody>
      </p:sp>
    </p:spTree>
    <p:extLst>
      <p:ext uri="{BB962C8B-B14F-4D97-AF65-F5344CB8AC3E}">
        <p14:creationId xmlns:p14="http://schemas.microsoft.com/office/powerpoint/2010/main" val="374625395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fr-CA" altLang="en-US"/>
          </a:p>
        </p:txBody>
      </p:sp>
    </p:spTree>
    <p:extLst>
      <p:ext uri="{BB962C8B-B14F-4D97-AF65-F5344CB8AC3E}">
        <p14:creationId xmlns:p14="http://schemas.microsoft.com/office/powerpoint/2010/main" val="2750620194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fr-CA" altLang="en-US"/>
          </a:p>
        </p:txBody>
      </p:sp>
    </p:spTree>
    <p:extLst>
      <p:ext uri="{BB962C8B-B14F-4D97-AF65-F5344CB8AC3E}">
        <p14:creationId xmlns:p14="http://schemas.microsoft.com/office/powerpoint/2010/main" val="3796161904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wmf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5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6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5" descr="teal_mobius_graphic_PMS2755_section.png"/>
          <p:cNvPicPr>
            <a:picLocks noChangeAspect="1"/>
          </p:cNvPicPr>
          <p:nvPr/>
        </p:nvPicPr>
        <p:blipFill>
          <a:blip r:embed="rId13">
            <a:lum bright="-10000" contrast="-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4"/>
          <a:stretch/>
        </p:blipFill>
        <p:spPr>
          <a:xfrm>
            <a:off x="0" y="0"/>
            <a:ext cx="698500" cy="597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ound Same Side Corner Rectangle 9"/>
          <p:cNvSpPr>
            <a:spLocks noChangeArrowheads="1"/>
          </p:cNvSpPr>
          <p:nvPr/>
        </p:nvSpPr>
        <p:spPr>
          <a:xfrm rot="5400000">
            <a:off x="4160837" y="-3009899"/>
            <a:ext cx="1063625" cy="7988300"/>
          </a:xfrm>
          <a:custGeom>
            <a:avLst/>
            <a:gdLst>
              <a:gd name="T0" fmla="*/ 1063625 w 1063625"/>
              <a:gd name="T1" fmla="*/ 5504948 h 5795963"/>
              <a:gd name="T2" fmla="*/ 531813 w 1063625"/>
              <a:gd name="T3" fmla="*/ 11009894 h 5795963"/>
              <a:gd name="T4" fmla="*/ 0 w 1063625"/>
              <a:gd name="T5" fmla="*/ 5504948 h 5795963"/>
              <a:gd name="T6" fmla="*/ 531813 w 1063625"/>
              <a:gd name="T7" fmla="*/ 0 h 5795963"/>
              <a:gd name="T8" fmla="*/ 0 60000 65536"/>
              <a:gd name="T9" fmla="*/ 0 60000 65536"/>
              <a:gd name="T10" fmla="*/ 0 60000 65536"/>
              <a:gd name="T11" fmla="*/ 0 60000 65536"/>
              <a:gd name="T12" fmla="*/ 51922 w 1063625"/>
              <a:gd name="T13" fmla="*/ 51922 h 5795963"/>
              <a:gd name="T14" fmla="*/ 1011703 w 1063625"/>
              <a:gd name="T15" fmla="*/ 5795963 h 579596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63625" h="5795963">
                <a:moveTo>
                  <a:pt x="177274" y="0"/>
                </a:moveTo>
                <a:lnTo>
                  <a:pt x="886351" y="0"/>
                </a:lnTo>
                <a:lnTo>
                  <a:pt x="886350" y="0"/>
                </a:lnTo>
                <a:cubicBezTo>
                  <a:pt x="984256" y="0"/>
                  <a:pt x="1063625" y="79368"/>
                  <a:pt x="1063625" y="177274"/>
                </a:cubicBezTo>
                <a:lnTo>
                  <a:pt x="1063625" y="5795963"/>
                </a:lnTo>
                <a:lnTo>
                  <a:pt x="0" y="5795963"/>
                </a:lnTo>
                <a:lnTo>
                  <a:pt x="0" y="177274"/>
                </a:lnTo>
                <a:cubicBezTo>
                  <a:pt x="0" y="79368"/>
                  <a:pt x="79368" y="0"/>
                  <a:pt x="177273" y="0"/>
                </a:cubicBezTo>
                <a:lnTo>
                  <a:pt x="177274" y="0"/>
                </a:lnTo>
                <a:close/>
              </a:path>
            </a:pathLst>
          </a:custGeom>
          <a:solidFill>
            <a:srgbClr val="21076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vert="eaVert" anchor="ctr"/>
          <a:lstStyle/>
          <a:p>
            <a:endParaRPr lang="en-CA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457200"/>
            <a:ext cx="7315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91440" rIns="91440" bIns="91440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A" altLang="en-US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600200"/>
            <a:ext cx="73152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A" altLang="en-US" smtClean="0"/>
              <a:t>Click to edit Master text styles</a:t>
            </a:r>
          </a:p>
          <a:p>
            <a:pPr lvl="1"/>
            <a:r>
              <a:rPr lang="fr-CA" altLang="en-US" smtClean="0"/>
              <a:t>Second level</a:t>
            </a:r>
          </a:p>
          <a:p>
            <a:pPr lvl="2"/>
            <a:r>
              <a:rPr lang="fr-CA" altLang="en-US" smtClean="0"/>
              <a:t>Third level</a:t>
            </a:r>
          </a:p>
          <a:p>
            <a:pPr lvl="3"/>
            <a:r>
              <a:rPr lang="fr-CA" altLang="en-US" smtClean="0"/>
              <a:t>Fourth level</a:t>
            </a:r>
          </a:p>
          <a:p>
            <a:pPr lvl="4"/>
            <a:r>
              <a:rPr lang="fr-CA" alt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2778125" y="6307138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21076A"/>
                </a:solidFill>
              </a:defRPr>
            </a:lvl1pPr>
          </a:lstStyle>
          <a:p>
            <a:endParaRPr lang="fr-CA" altLang="en-US"/>
          </a:p>
        </p:txBody>
      </p:sp>
      <p:pic>
        <p:nvPicPr>
          <p:cNvPr id="1031" name="Picture 9" descr="FM_Logo_forWord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7210425" y="6089650"/>
            <a:ext cx="1603375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/>
        </a:defRPr>
      </a:lvl9pPr>
    </p:titleStyle>
    <p:bodyStyle>
      <a:lvl1pPr marL="163513" indent="-163513" algn="l" rtl="0" eaLnBrk="0" fontAlgn="base" hangingPunct="0">
        <a:lnSpc>
          <a:spcPct val="80000"/>
        </a:lnSpc>
        <a:spcBef>
          <a:spcPct val="20000"/>
        </a:spcBef>
        <a:spcAft>
          <a:spcPts val="600"/>
        </a:spcAft>
        <a:buClr>
          <a:srgbClr val="C75B12"/>
        </a:buClr>
        <a:buFont typeface="Arial" charset="0"/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468313" indent="-190500" algn="l" rtl="0" eaLnBrk="0" fontAlgn="base" hangingPunct="0">
        <a:lnSpc>
          <a:spcPct val="80000"/>
        </a:lnSpc>
        <a:spcBef>
          <a:spcPct val="20000"/>
        </a:spcBef>
        <a:spcAft>
          <a:spcPts val="600"/>
        </a:spcAft>
        <a:buClr>
          <a:srgbClr val="C75B1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2pPr>
      <a:lvl3pPr marL="750888" indent="-168275" algn="l" rtl="0" eaLnBrk="0" fontAlgn="base" hangingPunct="0">
        <a:lnSpc>
          <a:spcPct val="80000"/>
        </a:lnSpc>
        <a:spcBef>
          <a:spcPct val="20000"/>
        </a:spcBef>
        <a:spcAft>
          <a:spcPts val="600"/>
        </a:spcAft>
        <a:buClr>
          <a:srgbClr val="C75B12"/>
        </a:buClr>
        <a:buFont typeface="Arial" charset="0"/>
        <a:buChar char="–"/>
        <a:defRPr>
          <a:solidFill>
            <a:schemeClr val="tx1"/>
          </a:solidFill>
          <a:latin typeface="+mn-lt"/>
        </a:defRPr>
      </a:lvl3pPr>
      <a:lvl4pPr marL="1031875" indent="-166688" algn="l" rtl="0" eaLnBrk="0" fontAlgn="base" hangingPunct="0">
        <a:lnSpc>
          <a:spcPct val="80000"/>
        </a:lnSpc>
        <a:spcBef>
          <a:spcPct val="20000"/>
        </a:spcBef>
        <a:spcAft>
          <a:spcPts val="60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</a:defRPr>
      </a:lvl4pPr>
      <a:lvl5pPr marL="1312863" indent="-166688" algn="l" rtl="0" eaLnBrk="0" fontAlgn="base" hangingPunct="0">
        <a:lnSpc>
          <a:spcPct val="80000"/>
        </a:lnSpc>
        <a:spcBef>
          <a:spcPct val="20000"/>
        </a:spcBef>
        <a:spcAft>
          <a:spcPts val="60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</a:defRPr>
      </a:lvl5pPr>
      <a:lvl6pPr marL="1770063" indent="-166688" algn="l" rtl="0" fontAlgn="base">
        <a:lnSpc>
          <a:spcPct val="80000"/>
        </a:lnSpc>
        <a:spcBef>
          <a:spcPct val="20000"/>
        </a:spcBef>
        <a:spcAft>
          <a:spcPts val="60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</a:defRPr>
      </a:lvl6pPr>
      <a:lvl7pPr marL="2227263" indent="-166688" algn="l" rtl="0" fontAlgn="base">
        <a:lnSpc>
          <a:spcPct val="80000"/>
        </a:lnSpc>
        <a:spcBef>
          <a:spcPct val="20000"/>
        </a:spcBef>
        <a:spcAft>
          <a:spcPts val="60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</a:defRPr>
      </a:lvl7pPr>
      <a:lvl8pPr marL="2684463" indent="-166688" algn="l" rtl="0" fontAlgn="base">
        <a:lnSpc>
          <a:spcPct val="80000"/>
        </a:lnSpc>
        <a:spcBef>
          <a:spcPct val="20000"/>
        </a:spcBef>
        <a:spcAft>
          <a:spcPts val="60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</a:defRPr>
      </a:lvl8pPr>
      <a:lvl9pPr marL="3141663" indent="-166688" algn="l" rtl="0" fontAlgn="base">
        <a:lnSpc>
          <a:spcPct val="80000"/>
        </a:lnSpc>
        <a:spcBef>
          <a:spcPct val="20000"/>
        </a:spcBef>
        <a:spcAft>
          <a:spcPts val="60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2778125" y="6307138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21076A"/>
                </a:solidFill>
              </a:defRPr>
            </a:lvl1pPr>
          </a:lstStyle>
          <a:p>
            <a:endParaRPr lang="fr-CA" alt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182563" y="6307138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21076A"/>
                </a:solidFill>
              </a:defRPr>
            </a:lvl1pPr>
          </a:lstStyle>
          <a:p>
            <a:fld id="{3EC65812-1A19-46CE-B5F5-3C5115667B0E}" type="slidenum">
              <a:rPr lang="fr-CA" altLang="en-US"/>
              <a:t>‹#›</a:t>
            </a:fld>
            <a:endParaRPr lang="fr-CA" altLang="en-US"/>
          </a:p>
        </p:txBody>
      </p:sp>
      <p:pic>
        <p:nvPicPr>
          <p:cNvPr id="2052" name="Picture 15" descr="teal_mobius_graphic_PMS2755_section.png"/>
          <p:cNvPicPr>
            <a:picLocks noChangeAspect="1"/>
          </p:cNvPicPr>
          <p:nvPr/>
        </p:nvPicPr>
        <p:blipFill>
          <a:blip r:embed="rId13">
            <a:lum bright="-10000" contrast="-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4"/>
          <a:stretch/>
        </p:blipFill>
        <p:spPr>
          <a:xfrm>
            <a:off x="0" y="0"/>
            <a:ext cx="698500" cy="597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8" descr="FM_Logo_forWord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7210425" y="6089650"/>
            <a:ext cx="1603375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Rectangle 9"/>
          <p:cNvSpPr>
            <a:spLocks noGrp="1" noChangeArrowheads="1"/>
          </p:cNvSpPr>
          <p:nvPr>
            <p:ph type="title"/>
          </p:nvPr>
        </p:nvSpPr>
        <p:spPr>
          <a:xfrm>
            <a:off x="0" y="-38100"/>
            <a:ext cx="762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CA" altLang="en-US" smtClean="0"/>
              <a:t>Click to edit Master title style</a:t>
            </a:r>
          </a:p>
        </p:txBody>
      </p:sp>
      <p:sp>
        <p:nvSpPr>
          <p:cNvPr id="2055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762000" y="152400"/>
            <a:ext cx="8229600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A" altLang="en-US" smtClean="0"/>
              <a:t>Click to edit Master text styles</a:t>
            </a:r>
          </a:p>
          <a:p>
            <a:pPr lvl="1"/>
            <a:r>
              <a:rPr lang="fr-CA" altLang="en-US" smtClean="0"/>
              <a:t>Second level</a:t>
            </a:r>
          </a:p>
          <a:p>
            <a:pPr lvl="2"/>
            <a:r>
              <a:rPr lang="fr-CA" altLang="en-US" smtClean="0"/>
              <a:t>Third level</a:t>
            </a:r>
          </a:p>
          <a:p>
            <a:pPr lvl="3"/>
            <a:r>
              <a:rPr lang="fr-CA" altLang="en-US" smtClean="0"/>
              <a:t>Fourth level</a:t>
            </a:r>
          </a:p>
          <a:p>
            <a:pPr lvl="4"/>
            <a:r>
              <a:rPr lang="fr-CA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dt" sz="half" idx="2"/>
          </p:nvPr>
        </p:nvSpPr>
        <p:spPr>
          <a:xfrm>
            <a:off x="2778125" y="6307138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21076A"/>
                </a:solidFill>
              </a:defRPr>
            </a:lvl1pPr>
          </a:lstStyle>
          <a:p>
            <a:endParaRPr lang="fr-CA" alt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sldNum" sz="quarter" idx="4"/>
          </p:nvPr>
        </p:nvSpPr>
        <p:spPr>
          <a:xfrm>
            <a:off x="182563" y="6307138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21076A"/>
                </a:solidFill>
              </a:defRPr>
            </a:lvl1pPr>
          </a:lstStyle>
          <a:p>
            <a:fld id="{B7935252-A6FE-4CD4-B2DE-02AACF24D815}" type="slidenum">
              <a:rPr lang="fr-CA" altLang="en-US"/>
              <a:t>‹#›</a:t>
            </a:fld>
            <a:endParaRPr lang="fr-CA" altLang="en-US"/>
          </a:p>
        </p:txBody>
      </p:sp>
      <p:sp>
        <p:nvSpPr>
          <p:cNvPr id="3076" name="Rectangle 6"/>
          <p:cNvSpPr>
            <a:spLocks noGrp="1" noChangeArrowheads="1"/>
          </p:cNvSpPr>
          <p:nvPr>
            <p:ph type="title"/>
          </p:nvPr>
        </p:nvSpPr>
        <p:spPr>
          <a:xfrm>
            <a:off x="-76200" y="0"/>
            <a:ext cx="762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CA" altLang="en-US" smtClean="0"/>
              <a:t>Click to edit Master title style</a:t>
            </a:r>
          </a:p>
        </p:txBody>
      </p:sp>
      <p:sp>
        <p:nvSpPr>
          <p:cNvPr id="307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0" y="6781800"/>
            <a:ext cx="762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A" altLang="en-US" smtClean="0"/>
              <a:t>Click to edit Master text styles</a:t>
            </a:r>
          </a:p>
          <a:p>
            <a:pPr lvl="1"/>
            <a:r>
              <a:rPr lang="fr-CA" altLang="en-US" smtClean="0"/>
              <a:t>Second level</a:t>
            </a:r>
          </a:p>
          <a:p>
            <a:pPr lvl="2"/>
            <a:r>
              <a:rPr lang="fr-CA" altLang="en-US" smtClean="0"/>
              <a:t>Third level</a:t>
            </a:r>
          </a:p>
          <a:p>
            <a:pPr lvl="3"/>
            <a:r>
              <a:rPr lang="fr-CA" altLang="en-US" smtClean="0"/>
              <a:t>Fourth level</a:t>
            </a:r>
          </a:p>
          <a:p>
            <a:pPr lvl="4"/>
            <a:r>
              <a:rPr lang="fr-CA" altLang="en-US" smtClean="0"/>
              <a:t>Fifth level</a:t>
            </a:r>
          </a:p>
        </p:txBody>
      </p:sp>
      <p:pic>
        <p:nvPicPr>
          <p:cNvPr id="3078" name="Picture 8" descr="FM_Logo_forWord_bigger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4419600" y="2630488"/>
            <a:ext cx="3919538" cy="163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descr="fmtopbar1|Graphic ID: 20|1|Macro Version: 1|2015-12-07"/>
          <p:cNvSpPr/>
          <p:nvPr/>
        </p:nvSpPr>
        <p:spPr>
          <a:xfrm>
            <a:off x="6094800" y="572"/>
            <a:ext cx="3048000" cy="1371600"/>
          </a:xfrm>
          <a:prstGeom prst="rect">
            <a:avLst/>
          </a:prstGeom>
          <a:blipFill>
            <a:blip r:embed="rId13"/>
            <a:stretch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/>
          </a:p>
        </p:txBody>
      </p:sp>
      <p:sp>
        <p:nvSpPr>
          <p:cNvPr id="11" name="Rectangle 10" descr="fmfooter1|Graphic ID: 201|1|Macro Version: 1|2015-12-07"/>
          <p:cNvSpPr/>
          <p:nvPr/>
        </p:nvSpPr>
        <p:spPr>
          <a:xfrm>
            <a:off x="0" y="5682952"/>
            <a:ext cx="9144000" cy="914400"/>
          </a:xfrm>
          <a:prstGeom prst="rect">
            <a:avLst/>
          </a:prstGeom>
          <a:blipFill>
            <a:blip r:embed="rId14"/>
            <a:stretch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6264696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noProof="0" smtClean="0"/>
              <a:t>Click to edit Master title style</a:t>
            </a:r>
            <a:endParaRPr lang="en-CA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528" y="1556792"/>
            <a:ext cx="8496944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CA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0168" y="6605517"/>
            <a:ext cx="2133600" cy="2798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605517"/>
            <a:ext cx="2895600" cy="2798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60232" y="6605517"/>
            <a:ext cx="2133600" cy="2798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2922A-1301-40B2-8EC2-5D70294626EA}" type="slidenum">
              <a:rPr lang="en-CA" noProof="0" smtClean="0"/>
              <a:t>‹#›</a:t>
            </a:fld>
            <a:endParaRPr lang="en-CA" noProof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393200"/>
            <a:ext cx="914400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1536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spcBef>
          <a:spcPct val="0"/>
        </a:spcBef>
        <a:buNone/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3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3"/>
        </a:buClr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>
          <a:xfrm>
            <a:off x="6643688" y="474662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C75B12"/>
              </a:buClr>
              <a:buFont typeface="Arial" charset="0"/>
              <a:buChar char="•"/>
              <a:defRPr sz="2200">
                <a:solidFill>
                  <a:schemeClr val="tx1"/>
                </a:solidFill>
                <a:latin typeface="Arial"/>
              </a:defRPr>
            </a:lvl1pPr>
            <a:lvl2pPr marL="742950" indent="-285750" eaLnBrk="0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C75B1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/>
              </a:defRPr>
            </a:lvl2pPr>
            <a:lvl3pPr marL="1143000" indent="-228600" eaLnBrk="0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C75B12"/>
              </a:buClr>
              <a:buFont typeface="Arial" charset="0"/>
              <a:buChar char="–"/>
              <a:defRPr>
                <a:solidFill>
                  <a:schemeClr val="tx1"/>
                </a:solidFill>
                <a:latin typeface="Arial"/>
              </a:defRPr>
            </a:lvl3pPr>
            <a:lvl4pPr marL="1600200" indent="-228600" eaLnBrk="0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Char char="•"/>
              <a:defRPr>
                <a:solidFill>
                  <a:schemeClr val="tx1"/>
                </a:solidFill>
                <a:latin typeface="Arial"/>
              </a:defRPr>
            </a:lvl4pPr>
            <a:lvl5pPr marL="2057400" indent="-228600" eaLnBrk="0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Char char="•"/>
              <a:defRPr sz="1600">
                <a:solidFill>
                  <a:schemeClr val="tx1"/>
                </a:solidFill>
                <a:latin typeface="Arial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Char char="•"/>
              <a:defRPr sz="1600">
                <a:solidFill>
                  <a:schemeClr val="tx1"/>
                </a:solidFill>
                <a:latin typeface="Arial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Char char="•"/>
              <a:defRPr sz="1600">
                <a:solidFill>
                  <a:schemeClr val="tx1"/>
                </a:solidFill>
                <a:latin typeface="Arial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Char char="•"/>
              <a:defRPr sz="1600">
                <a:solidFill>
                  <a:schemeClr val="tx1"/>
                </a:solidFill>
                <a:latin typeface="Arial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Char char="•"/>
              <a:defRPr sz="1600">
                <a:solidFill>
                  <a:schemeClr val="tx1"/>
                </a:solidFill>
                <a:latin typeface="Arial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US" altLang="en-US" sz="2400">
              <a:latin typeface="Times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>
          <a:xfrm>
            <a:off x="4667250" y="478472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C75B12"/>
              </a:buClr>
              <a:buFont typeface="Arial" charset="0"/>
              <a:buChar char="•"/>
              <a:defRPr sz="2200">
                <a:solidFill>
                  <a:schemeClr val="tx1"/>
                </a:solidFill>
                <a:latin typeface="Arial"/>
              </a:defRPr>
            </a:lvl1pPr>
            <a:lvl2pPr marL="742950" indent="-285750" eaLnBrk="0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C75B1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/>
              </a:defRPr>
            </a:lvl2pPr>
            <a:lvl3pPr marL="1143000" indent="-228600" eaLnBrk="0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C75B12"/>
              </a:buClr>
              <a:buFont typeface="Arial" charset="0"/>
              <a:buChar char="–"/>
              <a:defRPr>
                <a:solidFill>
                  <a:schemeClr val="tx1"/>
                </a:solidFill>
                <a:latin typeface="Arial"/>
              </a:defRPr>
            </a:lvl3pPr>
            <a:lvl4pPr marL="1600200" indent="-228600" eaLnBrk="0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Char char="•"/>
              <a:defRPr>
                <a:solidFill>
                  <a:schemeClr val="tx1"/>
                </a:solidFill>
                <a:latin typeface="Arial"/>
              </a:defRPr>
            </a:lvl4pPr>
            <a:lvl5pPr marL="2057400" indent="-228600" eaLnBrk="0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Char char="•"/>
              <a:defRPr sz="1600">
                <a:solidFill>
                  <a:schemeClr val="tx1"/>
                </a:solidFill>
                <a:latin typeface="Arial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Char char="•"/>
              <a:defRPr sz="1600">
                <a:solidFill>
                  <a:schemeClr val="tx1"/>
                </a:solidFill>
                <a:latin typeface="Arial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Char char="•"/>
              <a:defRPr sz="1600">
                <a:solidFill>
                  <a:schemeClr val="tx1"/>
                </a:solidFill>
                <a:latin typeface="Arial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Char char="•"/>
              <a:defRPr sz="1600">
                <a:solidFill>
                  <a:schemeClr val="tx1"/>
                </a:solidFill>
                <a:latin typeface="Arial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Char char="•"/>
              <a:defRPr sz="1600">
                <a:solidFill>
                  <a:schemeClr val="tx1"/>
                </a:solidFill>
                <a:latin typeface="Arial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US" altLang="en-US" sz="2400">
              <a:latin typeface="Times"/>
            </a:endParaRP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04800" y="1905000"/>
            <a:ext cx="5328592" cy="2378695"/>
          </a:xfrm>
        </p:spPr>
        <p:txBody>
          <a:bodyPr>
            <a:normAutofit fontScale="90000"/>
          </a:bodyPr>
          <a:lstStyle/>
          <a:p>
            <a:r>
              <a:rPr lang="en-CA" smtClean="0"/>
              <a:t>Case Studies in Agile </a:t>
            </a:r>
            <a:r>
              <a:rPr lang="en-CA"/>
              <a:t>Software Development: </a:t>
            </a:r>
            <a:r>
              <a:rPr lang="en-CA" smtClean="0"/>
              <a:t/>
            </a:r>
            <a:br>
              <a:rPr lang="en-CA" smtClean="0"/>
            </a:br>
            <a:r>
              <a:rPr lang="en-CA" smtClean="0"/>
              <a:t>Choosing the Right Project &amp; Choosing the Right Contract</a:t>
            </a:r>
            <a:endParaRPr lang="en-US" altLang="en-US" smtClean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04800" y="4975225"/>
            <a:ext cx="5328472" cy="1017240"/>
          </a:xfrm>
        </p:spPr>
        <p:txBody>
          <a:bodyPr>
            <a:normAutofit fontScale="62500" lnSpcReduction="20000"/>
          </a:bodyPr>
          <a:lstStyle/>
          <a:p>
            <a:r>
              <a:rPr lang="en-CA" altLang="en-US" smtClean="0"/>
              <a:t>John Beardwood</a:t>
            </a:r>
          </a:p>
          <a:p>
            <a:r>
              <a:rPr lang="en-CA" b="1"/>
              <a:t>2016 IT.CAN 20th Annual </a:t>
            </a:r>
            <a:r>
              <a:rPr lang="en-CA" b="1" smtClean="0"/>
              <a:t>Conference</a:t>
            </a:r>
          </a:p>
          <a:p>
            <a:r>
              <a:rPr lang="en-CA" altLang="en-US" smtClean="0"/>
              <a:t>Roundtable 8 (</a:t>
            </a:r>
            <a:r>
              <a:rPr lang="en-CA"/>
              <a:t>How to Draft in the Age of </a:t>
            </a:r>
            <a:r>
              <a:rPr lang="en-CA" i="1" smtClean="0"/>
              <a:t>Agile vs</a:t>
            </a:r>
            <a:r>
              <a:rPr lang="en-CA" i="1"/>
              <a:t>. </a:t>
            </a:r>
            <a:r>
              <a:rPr lang="en-CA" i="1" smtClean="0"/>
              <a:t>Waterfall)</a:t>
            </a:r>
            <a:endParaRPr lang="en-CA" altLang="en-US" smtClean="0"/>
          </a:p>
          <a:p>
            <a:r>
              <a:rPr lang="en-CA" smtClean="0"/>
              <a:t>October 25, 2016</a:t>
            </a:r>
            <a:endParaRPr lang="en-CA" altLang="en-US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smtClean="0"/>
              <a:t>C.  Problem #1:  Wrong Project</a:t>
            </a:r>
            <a:endParaRPr lang="en-US" altLang="en-US" smtClean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CA" altLang="en-US" sz="1800" smtClean="0"/>
              <a:t>Atos internal, contemporary report “</a:t>
            </a:r>
            <a:r>
              <a:rPr lang="en-CA" altLang="en-US" sz="1800" b="1" smtClean="0"/>
              <a:t>The DTC Problem</a:t>
            </a:r>
            <a:r>
              <a:rPr lang="en-CA" altLang="en-US" sz="1800" smtClean="0"/>
              <a:t>” is classic description  </a:t>
            </a:r>
            <a:endParaRPr lang="en-CA" altLang="en-US" sz="1800"/>
          </a:p>
          <a:p>
            <a:r>
              <a:rPr lang="en-US" altLang="en-US" sz="1800"/>
              <a:t>Applying </a:t>
            </a:r>
            <a:r>
              <a:rPr lang="en-US" altLang="en-US" sz="1800" smtClean="0"/>
              <a:t>the Agile Project Checklist </a:t>
            </a:r>
            <a:r>
              <a:rPr lang="en-US" altLang="en-US" sz="1800"/>
              <a:t>to the Project:</a:t>
            </a:r>
          </a:p>
          <a:p>
            <a:pPr lvl="1"/>
            <a:r>
              <a:rPr lang="en-US" altLang="en-US" sz="1800"/>
              <a:t>“DTC was originally intended to be developed agile-style… It became apparent that this wasn't going to work. This is for several reasons:</a:t>
            </a:r>
          </a:p>
          <a:p>
            <a:pPr lvl="1"/>
            <a:r>
              <a:rPr lang="en-US" altLang="en-US" sz="1800"/>
              <a:t>• The application is much larger than was originally thought, in terms of function points.  </a:t>
            </a:r>
            <a:r>
              <a:rPr lang="en-US" altLang="en-US" sz="1800">
                <a:solidFill>
                  <a:srgbClr val="C75B12"/>
                </a:solidFill>
              </a:rPr>
              <a:t>[Not good for large-scale development.]</a:t>
            </a:r>
          </a:p>
          <a:p>
            <a:pPr lvl="1"/>
            <a:r>
              <a:rPr lang="en-US" altLang="en-US" sz="1800"/>
              <a:t>• The application is much more integrated and complex than was originally thought: a huge end-to-end multi-country workflow, with many of the same business concepts and sub-processes popping up at many points in the workflow and many "wrinkles" in the detail of the processes. </a:t>
            </a:r>
            <a:r>
              <a:rPr lang="en-US" altLang="en-US" sz="1800">
                <a:solidFill>
                  <a:srgbClr val="C75B12"/>
                </a:solidFill>
              </a:rPr>
              <a:t>[Not good for large-scale development.]</a:t>
            </a:r>
          </a:p>
          <a:p>
            <a:pPr lvl="1"/>
            <a:r>
              <a:rPr lang="en-US" altLang="en-US" sz="1800"/>
              <a:t>• The customer is demanding, particularly on the technical side, and this did not fit well with an agile approach to build.” </a:t>
            </a:r>
            <a:r>
              <a:rPr lang="en-US" altLang="en-US" sz="1800">
                <a:solidFill>
                  <a:srgbClr val="C75B12"/>
                </a:solidFill>
              </a:rPr>
              <a:t>[Not good for order-based development culture.]</a:t>
            </a:r>
          </a:p>
          <a:p>
            <a:endParaRPr lang="en-CA" altLang="en-US" smtClean="0"/>
          </a:p>
        </p:txBody>
      </p:sp>
    </p:spTree>
    <p:extLst>
      <p:ext uri="{BB962C8B-B14F-4D97-AF65-F5344CB8AC3E}">
        <p14:creationId xmlns:p14="http://schemas.microsoft.com/office/powerpoint/2010/main" val="995383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smtClean="0"/>
              <a:t>C. Problem #2:  Switching to Waterfall Mid-Project</a:t>
            </a:r>
            <a:endParaRPr lang="en-US" altLang="en-US" smtClean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457200" lvl="1" indent="0">
              <a:buNone/>
            </a:pPr>
            <a:r>
              <a:rPr lang="en-CA" altLang="en-US" b="1" smtClean="0"/>
              <a:t>Report continues</a:t>
            </a:r>
            <a:r>
              <a:rPr lang="en-CA" altLang="en-US" smtClean="0"/>
              <a:t>:</a:t>
            </a:r>
            <a:endParaRPr lang="en-US" altLang="en-US" smtClean="0"/>
          </a:p>
          <a:p>
            <a:pPr lvl="1"/>
            <a:r>
              <a:rPr lang="en-US" altLang="en-US" smtClean="0"/>
              <a:t>Accordingly the decision was taken to move towards a much more waterfall-style approach. However, </a:t>
            </a:r>
            <a:r>
              <a:rPr lang="en-US" altLang="en-US" smtClean="0">
                <a:solidFill>
                  <a:srgbClr val="C75B12"/>
                </a:solidFill>
              </a:rPr>
              <a:t>this was not reflected in the team organisation, or in the definition of artefacts to be produced. </a:t>
            </a:r>
          </a:p>
          <a:p>
            <a:pPr lvl="1"/>
            <a:r>
              <a:rPr lang="en-US" altLang="en-US"/>
              <a:t>As soon as </a:t>
            </a:r>
            <a:r>
              <a:rPr lang="en-US" altLang="en-US" smtClean="0"/>
              <a:t>arrived </a:t>
            </a:r>
            <a:r>
              <a:rPr lang="en-US" altLang="en-US"/>
              <a:t>I observed that </a:t>
            </a:r>
            <a:r>
              <a:rPr lang="en-US" altLang="en-US" smtClean="0"/>
              <a:t>build </a:t>
            </a:r>
            <a:r>
              <a:rPr lang="en-US" altLang="en-US"/>
              <a:t>team organisation was still </a:t>
            </a:r>
            <a:r>
              <a:rPr lang="en-US" altLang="en-US" smtClean="0"/>
              <a:t>divided </a:t>
            </a:r>
            <a:r>
              <a:rPr lang="en-US" altLang="en-US"/>
              <a:t>into functional silos </a:t>
            </a:r>
            <a:r>
              <a:rPr lang="en-US" altLang="en-US">
                <a:solidFill>
                  <a:srgbClr val="C75B12"/>
                </a:solidFill>
              </a:rPr>
              <a:t>[</a:t>
            </a:r>
            <a:r>
              <a:rPr lang="en-US" altLang="en-US" smtClean="0">
                <a:solidFill>
                  <a:srgbClr val="C75B12"/>
                </a:solidFill>
              </a:rPr>
              <a:t>i.e. iterative </a:t>
            </a:r>
            <a:r>
              <a:rPr lang="en-US" altLang="en-US">
                <a:solidFill>
                  <a:srgbClr val="C75B12"/>
                </a:solidFill>
              </a:rPr>
              <a:t>teams]</a:t>
            </a:r>
          </a:p>
          <a:p>
            <a:pPr lvl="1"/>
            <a:r>
              <a:rPr lang="en-US" altLang="en-US" smtClean="0"/>
              <a:t>we </a:t>
            </a:r>
            <a:r>
              <a:rPr lang="en-US" altLang="en-US"/>
              <a:t>have started "specialising" so as to be able to provide the specific system support such a large and complex system requires.  </a:t>
            </a:r>
            <a:r>
              <a:rPr lang="en-US" altLang="en-US">
                <a:solidFill>
                  <a:srgbClr val="C75B12"/>
                </a:solidFill>
              </a:rPr>
              <a:t>[</a:t>
            </a:r>
            <a:r>
              <a:rPr lang="en-US" altLang="en-US" smtClean="0">
                <a:solidFill>
                  <a:srgbClr val="C75B12"/>
                </a:solidFill>
              </a:rPr>
              <a:t>i.e. </a:t>
            </a:r>
            <a:r>
              <a:rPr lang="en-US" altLang="en-US">
                <a:solidFill>
                  <a:srgbClr val="C75B12"/>
                </a:solidFill>
              </a:rPr>
              <a:t>moving from Agile </a:t>
            </a:r>
            <a:r>
              <a:rPr lang="en-CA" altLang="en-US">
                <a:solidFill>
                  <a:srgbClr val="C75B12"/>
                </a:solidFill>
              </a:rPr>
              <a:t>well rounded, experienced programming role, </a:t>
            </a:r>
            <a:r>
              <a:rPr lang="en-CA" altLang="en-US" smtClean="0">
                <a:solidFill>
                  <a:srgbClr val="C75B12"/>
                </a:solidFill>
              </a:rPr>
              <a:t>to </a:t>
            </a:r>
            <a:r>
              <a:rPr lang="en-CA" altLang="en-US">
                <a:solidFill>
                  <a:srgbClr val="C75B12"/>
                </a:solidFill>
              </a:rPr>
              <a:t>Waterfall specialization model</a:t>
            </a:r>
            <a:r>
              <a:rPr lang="en-CA" altLang="en-US" smtClean="0">
                <a:solidFill>
                  <a:srgbClr val="C75B12"/>
                </a:solidFill>
              </a:rPr>
              <a:t>]</a:t>
            </a:r>
          </a:p>
          <a:p>
            <a:pPr lvl="1"/>
            <a:r>
              <a:rPr lang="en-US" altLang="en-US" smtClean="0"/>
              <a:t>the </a:t>
            </a:r>
            <a:r>
              <a:rPr lang="en-US" altLang="en-US"/>
              <a:t>workflow work … has exposed a massive gap. We have signed-off business functional </a:t>
            </a:r>
            <a:r>
              <a:rPr lang="en-US" altLang="en-US" smtClean="0"/>
              <a:t>req’mts but we </a:t>
            </a:r>
            <a:r>
              <a:rPr lang="en-US" altLang="en-US"/>
              <a:t>have no definition of what system is to be </a:t>
            </a:r>
            <a:r>
              <a:rPr lang="en-US" altLang="en-US" smtClean="0"/>
              <a:t>built </a:t>
            </a:r>
            <a:r>
              <a:rPr lang="en-US" altLang="en-US" smtClean="0">
                <a:solidFill>
                  <a:schemeClr val="accent3"/>
                </a:solidFill>
              </a:rPr>
              <a:t>[i.e. we have no specifications.]</a:t>
            </a:r>
            <a:endParaRPr lang="en-GB" altLang="en-US">
              <a:solidFill>
                <a:schemeClr val="accent3"/>
              </a:solidFill>
            </a:endParaRPr>
          </a:p>
          <a:p>
            <a:pPr lvl="1"/>
            <a:endParaRPr lang="en-GB" altLang="en-US">
              <a:solidFill>
                <a:srgbClr val="C75B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306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altLang="en-US" smtClean="0"/>
              <a:t>C. Agile Problem #2:  Switching to Waterfall Mid-Project</a:t>
            </a:r>
            <a:endParaRPr lang="en-US" altLang="en-US" smtClean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en-CA" altLang="en-US" b="1"/>
              <a:t>Report continues</a:t>
            </a:r>
            <a:r>
              <a:rPr lang="en-CA" altLang="en-US"/>
              <a:t>:</a:t>
            </a:r>
            <a:endParaRPr lang="en-US" altLang="en-US"/>
          </a:p>
          <a:p>
            <a:pPr lvl="1" eaLnBrk="1" hangingPunct="1"/>
            <a:r>
              <a:rPr lang="en-US" altLang="en-US" sz="2200" smtClean="0"/>
              <a:t>In short, what is missing is </a:t>
            </a:r>
            <a:r>
              <a:rPr lang="en-US" altLang="en-US" sz="2200" b="1" smtClean="0"/>
              <a:t>systems analysis</a:t>
            </a:r>
            <a:r>
              <a:rPr lang="en-US" altLang="en-US" sz="2200" smtClean="0"/>
              <a:t>. This seems to be something of a lost art (within Atos Origin at any rate), &amp; I am at a loss to understand why. To build a system of this size/ complexity it is an essential activity, &amp; doing it now will undoubtedly pay for itself in the long term &amp; address many painful risks. But of course, it casts the current plan into outer darkness &amp; will undoubtedly go down like a bucket of cold sick with DTC.</a:t>
            </a:r>
            <a:r>
              <a:rPr lang="en-US" altLang="en-US" smtClean="0"/>
              <a:t> </a:t>
            </a:r>
            <a:r>
              <a:rPr lang="en-GB" altLang="en-US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97142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smtClean="0"/>
              <a:t>D. Conclusion</a:t>
            </a:r>
            <a:endParaRPr lang="en-US" altLang="en-US" smtClean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Points to pitfalls o</a:t>
            </a:r>
            <a:r>
              <a:rPr lang="en-GB" altLang="en-US" smtClean="0"/>
              <a:t>f choosing wrong methodology &amp; then trying to fix by switching mid-project</a:t>
            </a:r>
            <a:endParaRPr lang="en-GB" altLang="en-US"/>
          </a:p>
          <a:p>
            <a:r>
              <a:rPr lang="en-GB" altLang="en-US" smtClean="0"/>
              <a:t>Therefore, should ensure correct methodology is adopted in the first place</a:t>
            </a:r>
          </a:p>
          <a:p>
            <a:r>
              <a:rPr lang="en-GB" altLang="en-US" smtClean="0"/>
              <a:t>Postscript to </a:t>
            </a:r>
            <a:r>
              <a:rPr lang="en-GB" altLang="en-US" i="1" smtClean="0"/>
              <a:t>Debeers</a:t>
            </a:r>
            <a:r>
              <a:rPr lang="en-GB" altLang="en-US" smtClean="0"/>
              <a:t>:</a:t>
            </a:r>
          </a:p>
          <a:p>
            <a:pPr lvl="1">
              <a:lnSpc>
                <a:spcPct val="80000"/>
              </a:lnSpc>
            </a:pPr>
            <a:r>
              <a:rPr lang="en-CA" altLang="en-US" smtClean="0"/>
              <a:t>DB entitled </a:t>
            </a:r>
            <a:r>
              <a:rPr lang="en-CA" altLang="en-US"/>
              <a:t>to </a:t>
            </a:r>
            <a:r>
              <a:rPr lang="en-CA" altLang="en-US" smtClean="0"/>
              <a:t>recover </a:t>
            </a:r>
            <a:r>
              <a:rPr lang="en-CA" altLang="en-US" smtClean="0">
                <a:cs typeface="Arial"/>
              </a:rPr>
              <a:t>£</a:t>
            </a:r>
            <a:r>
              <a:rPr lang="en-CA" altLang="en-US">
                <a:cs typeface="Arial"/>
              </a:rPr>
              <a:t>4.4 million to cover costs of </a:t>
            </a:r>
            <a:r>
              <a:rPr lang="en-CA" altLang="en-US" smtClean="0">
                <a:cs typeface="Arial"/>
              </a:rPr>
              <a:t>an </a:t>
            </a:r>
            <a:r>
              <a:rPr lang="en-CA" altLang="en-US">
                <a:cs typeface="Arial"/>
              </a:rPr>
              <a:t>alternative replacement </a:t>
            </a:r>
            <a:r>
              <a:rPr lang="en-CA" altLang="en-US" smtClean="0">
                <a:cs typeface="Arial"/>
              </a:rPr>
              <a:t>system </a:t>
            </a:r>
            <a:r>
              <a:rPr lang="en-CA" altLang="en-US" smtClean="0">
                <a:solidFill>
                  <a:schemeClr val="accent3"/>
                </a:solidFill>
                <a:cs typeface="Arial"/>
              </a:rPr>
              <a:t>BUT </a:t>
            </a:r>
            <a:r>
              <a:rPr lang="en-CA" altLang="en-US" smtClean="0">
                <a:cs typeface="Arial"/>
              </a:rPr>
              <a:t>had to deduct £3 </a:t>
            </a:r>
            <a:r>
              <a:rPr lang="en-CA" altLang="en-US">
                <a:cs typeface="Arial"/>
              </a:rPr>
              <a:t>million costs </a:t>
            </a:r>
            <a:r>
              <a:rPr lang="en-CA" altLang="en-US" smtClean="0">
                <a:cs typeface="Arial"/>
              </a:rPr>
              <a:t>DB </a:t>
            </a:r>
            <a:r>
              <a:rPr lang="en-CA" altLang="en-US">
                <a:cs typeface="Arial"/>
              </a:rPr>
              <a:t>would have incurred had Atos not terminated the contract </a:t>
            </a:r>
            <a:endParaRPr lang="en-GB" altLang="en-US"/>
          </a:p>
          <a:p>
            <a:pPr lvl="1">
              <a:lnSpc>
                <a:spcPct val="80000"/>
              </a:lnSpc>
            </a:pPr>
            <a:r>
              <a:rPr lang="en-GB" altLang="en-US">
                <a:cs typeface="Arial"/>
              </a:rPr>
              <a:t>n</a:t>
            </a:r>
            <a:r>
              <a:rPr lang="en-GB" altLang="en-US" smtClean="0">
                <a:cs typeface="Arial"/>
              </a:rPr>
              <a:t>obody came out looking good</a:t>
            </a:r>
            <a:endParaRPr lang="en-CA" altLang="en-US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12585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>
          <a:xfrm>
            <a:off x="6643688" y="474662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C75B12"/>
              </a:buClr>
              <a:buFont typeface="Arial" charset="0"/>
              <a:buChar char="•"/>
              <a:defRPr sz="2200">
                <a:solidFill>
                  <a:schemeClr val="tx1"/>
                </a:solidFill>
                <a:latin typeface="Arial"/>
              </a:defRPr>
            </a:lvl1pPr>
            <a:lvl2pPr marL="742950" indent="-285750" eaLnBrk="0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C75B1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/>
              </a:defRPr>
            </a:lvl2pPr>
            <a:lvl3pPr marL="1143000" indent="-228600" eaLnBrk="0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C75B12"/>
              </a:buClr>
              <a:buFont typeface="Arial" charset="0"/>
              <a:buChar char="–"/>
              <a:defRPr>
                <a:solidFill>
                  <a:schemeClr val="tx1"/>
                </a:solidFill>
                <a:latin typeface="Arial"/>
              </a:defRPr>
            </a:lvl3pPr>
            <a:lvl4pPr marL="1600200" indent="-228600" eaLnBrk="0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Char char="•"/>
              <a:defRPr>
                <a:solidFill>
                  <a:schemeClr val="tx1"/>
                </a:solidFill>
                <a:latin typeface="Arial"/>
              </a:defRPr>
            </a:lvl4pPr>
            <a:lvl5pPr marL="2057400" indent="-228600" eaLnBrk="0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Char char="•"/>
              <a:defRPr sz="1600">
                <a:solidFill>
                  <a:schemeClr val="tx1"/>
                </a:solidFill>
                <a:latin typeface="Arial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Char char="•"/>
              <a:defRPr sz="1600">
                <a:solidFill>
                  <a:schemeClr val="tx1"/>
                </a:solidFill>
                <a:latin typeface="Arial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Char char="•"/>
              <a:defRPr sz="1600">
                <a:solidFill>
                  <a:schemeClr val="tx1"/>
                </a:solidFill>
                <a:latin typeface="Arial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Char char="•"/>
              <a:defRPr sz="1600">
                <a:solidFill>
                  <a:schemeClr val="tx1"/>
                </a:solidFill>
                <a:latin typeface="Arial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Char char="•"/>
              <a:defRPr sz="1600">
                <a:solidFill>
                  <a:schemeClr val="tx1"/>
                </a:solidFill>
                <a:latin typeface="Arial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US" altLang="en-US" sz="2400">
              <a:latin typeface="Times"/>
            </a:endParaRP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>
          <a:xfrm>
            <a:off x="4667250" y="478472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C75B12"/>
              </a:buClr>
              <a:buFont typeface="Arial" charset="0"/>
              <a:buChar char="•"/>
              <a:defRPr sz="2200">
                <a:solidFill>
                  <a:schemeClr val="tx1"/>
                </a:solidFill>
                <a:latin typeface="Arial"/>
              </a:defRPr>
            </a:lvl1pPr>
            <a:lvl2pPr marL="742950" indent="-285750" eaLnBrk="0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C75B1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/>
              </a:defRPr>
            </a:lvl2pPr>
            <a:lvl3pPr marL="1143000" indent="-228600" eaLnBrk="0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C75B12"/>
              </a:buClr>
              <a:buFont typeface="Arial" charset="0"/>
              <a:buChar char="–"/>
              <a:defRPr>
                <a:solidFill>
                  <a:schemeClr val="tx1"/>
                </a:solidFill>
                <a:latin typeface="Arial"/>
              </a:defRPr>
            </a:lvl3pPr>
            <a:lvl4pPr marL="1600200" indent="-228600" eaLnBrk="0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Char char="•"/>
              <a:defRPr>
                <a:solidFill>
                  <a:schemeClr val="tx1"/>
                </a:solidFill>
                <a:latin typeface="Arial"/>
              </a:defRPr>
            </a:lvl4pPr>
            <a:lvl5pPr marL="2057400" indent="-228600" eaLnBrk="0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Char char="•"/>
              <a:defRPr sz="1600">
                <a:solidFill>
                  <a:schemeClr val="tx1"/>
                </a:solidFill>
                <a:latin typeface="Arial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Char char="•"/>
              <a:defRPr sz="1600">
                <a:solidFill>
                  <a:schemeClr val="tx1"/>
                </a:solidFill>
                <a:latin typeface="Arial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Char char="•"/>
              <a:defRPr sz="1600">
                <a:solidFill>
                  <a:schemeClr val="tx1"/>
                </a:solidFill>
                <a:latin typeface="Arial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Char char="•"/>
              <a:defRPr sz="1600">
                <a:solidFill>
                  <a:schemeClr val="tx1"/>
                </a:solidFill>
                <a:latin typeface="Arial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Char char="•"/>
              <a:defRPr sz="1600">
                <a:solidFill>
                  <a:schemeClr val="tx1"/>
                </a:solidFill>
                <a:latin typeface="Arial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US" altLang="en-US" sz="2400">
              <a:latin typeface="Times"/>
            </a:endParaRP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smtClean="0"/>
              <a:t>Case Study #2:  </a:t>
            </a:r>
            <a:r>
              <a:rPr lang="en-CA" altLang="en-US" i="1" smtClean="0"/>
              <a:t>Choosing the Right Contract</a:t>
            </a:r>
            <a:endParaRPr lang="en-US" altLang="en-US" smtClean="0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altLang="en-US" smtClean="0"/>
              <a:t> 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3888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smtClean="0"/>
              <a:t>A. Issues re Scoping</a:t>
            </a:r>
            <a:endParaRPr lang="en-US" altLang="en-US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556792"/>
            <a:ext cx="8496944" cy="4386808"/>
          </a:xfrm>
        </p:spPr>
        <p:txBody>
          <a:bodyPr>
            <a:normAutofit fontScale="92500" lnSpcReduction="20000"/>
          </a:bodyPr>
          <a:lstStyle/>
          <a:p>
            <a:r>
              <a:rPr lang="en-CA" altLang="en-US" smtClean="0"/>
              <a:t>Large agile implementation project</a:t>
            </a:r>
          </a:p>
          <a:p>
            <a:r>
              <a:rPr lang="en-CA" altLang="en-US" smtClean="0"/>
              <a:t>High-level business case, with description of final system implemented</a:t>
            </a:r>
          </a:p>
          <a:p>
            <a:r>
              <a:rPr lang="en-CA" altLang="en-US" smtClean="0"/>
              <a:t>Implementation Agreement executed </a:t>
            </a:r>
          </a:p>
          <a:p>
            <a:r>
              <a:rPr lang="en-CA" altLang="en-US" smtClean="0"/>
              <a:t>System to be developed &amp; implemented by: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CA" altLang="en-US" smtClean="0"/>
              <a:t>Releases (e.g. R1, R2, etc.), broken into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CA" altLang="en-US" smtClean="0"/>
              <a:t>Phases:  i.e. Inception; </a:t>
            </a:r>
            <a:r>
              <a:rPr lang="en-CA" smtClean="0"/>
              <a:t>Development; Stabilization; Deployment and Support)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CA" altLang="en-US" smtClean="0"/>
              <a:t>Two SOWS:  (1) Inception SOW, &amp; (2) System Delivery SOW</a:t>
            </a:r>
          </a:p>
          <a:p>
            <a:pPr marL="1200150" lvl="2" indent="-342900"/>
            <a:r>
              <a:rPr lang="en-CA" altLang="en-US" smtClean="0"/>
              <a:t>Inception SOW:  generates System Delivery SOW, which delivers rest of Phases</a:t>
            </a:r>
          </a:p>
          <a:p>
            <a:pPr marL="0" indent="0">
              <a:buNone/>
            </a:pPr>
            <a:r>
              <a:rPr lang="en-CA" altLang="en-US"/>
              <a:t> </a:t>
            </a:r>
            <a:endParaRPr lang="en-CA" altLang="en-US" smtClean="0"/>
          </a:p>
          <a:p>
            <a:pPr marL="514350" indent="-514350">
              <a:buFont typeface="+mj-lt"/>
              <a:buAutoNum type="arabicPeriod"/>
            </a:pPr>
            <a:endParaRPr lang="en-US" altLang="en-US"/>
          </a:p>
          <a:p>
            <a:pPr lvl="1"/>
            <a:endParaRPr lang="en-US" altLang="en-US"/>
          </a:p>
          <a:p>
            <a:pPr lvl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633282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/>
              <a:t>A. Issues re Scoping</a:t>
            </a:r>
            <a:endParaRPr lang="en-US" altLang="en-US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556792"/>
            <a:ext cx="8496944" cy="4234408"/>
          </a:xfrm>
        </p:spPr>
        <p:txBody>
          <a:bodyPr>
            <a:normAutofit fontScale="85000" lnSpcReduction="20000"/>
          </a:bodyPr>
          <a:lstStyle/>
          <a:p>
            <a:r>
              <a:rPr lang="en-CA" altLang="en-US" dirty="0" smtClean="0">
                <a:solidFill>
                  <a:schemeClr val="accent3"/>
                </a:solidFill>
              </a:rPr>
              <a:t>Where are the requirements expressed?</a:t>
            </a:r>
          </a:p>
          <a:p>
            <a:pPr marL="457200" lvl="1" indent="0">
              <a:buNone/>
            </a:pPr>
            <a:r>
              <a:rPr lang="en-CA" altLang="en-US" dirty="0" smtClean="0"/>
              <a:t>1</a:t>
            </a:r>
            <a:r>
              <a:rPr lang="en-CA" altLang="en-US" baseline="30000" dirty="0" smtClean="0"/>
              <a:t>st</a:t>
            </a:r>
            <a:r>
              <a:rPr lang="en-CA" altLang="en-US" dirty="0" smtClean="0"/>
              <a:t>:  In </a:t>
            </a:r>
            <a:r>
              <a:rPr lang="en-CA" altLang="en-US" dirty="0"/>
              <a:t>d</a:t>
            </a:r>
            <a:r>
              <a:rPr lang="en-CA" altLang="en-US" dirty="0" smtClean="0"/>
              <a:t>etailed list scheduled in agreement…but then</a:t>
            </a:r>
          </a:p>
          <a:p>
            <a:pPr marL="457200" lvl="1" indent="0">
              <a:buNone/>
            </a:pPr>
            <a:r>
              <a:rPr lang="en-CA" altLang="en-US" dirty="0" smtClean="0"/>
              <a:t>2</a:t>
            </a:r>
            <a:r>
              <a:rPr lang="en-CA" altLang="en-US" baseline="30000" dirty="0" smtClean="0"/>
              <a:t>nd</a:t>
            </a:r>
            <a:r>
              <a:rPr lang="en-CA" altLang="en-US" dirty="0" smtClean="0"/>
              <a:t>: In the Inception SOW…but then</a:t>
            </a:r>
          </a:p>
          <a:p>
            <a:pPr marL="457200" lvl="1" indent="0">
              <a:buNone/>
            </a:pPr>
            <a:r>
              <a:rPr lang="en-CA" altLang="en-US" dirty="0" smtClean="0"/>
              <a:t>3</a:t>
            </a:r>
            <a:r>
              <a:rPr lang="en-CA" altLang="en-US" baseline="30000" dirty="0" smtClean="0"/>
              <a:t>rd</a:t>
            </a:r>
            <a:r>
              <a:rPr lang="en-CA" altLang="en-US" dirty="0" smtClean="0"/>
              <a:t>:  In the System Delivery SOW</a:t>
            </a:r>
          </a:p>
          <a:p>
            <a:r>
              <a:rPr lang="en-CA" altLang="en-US" dirty="0" smtClean="0">
                <a:solidFill>
                  <a:schemeClr val="accent3"/>
                </a:solidFill>
              </a:rPr>
              <a:t>Agile Rationale</a:t>
            </a:r>
            <a:r>
              <a:rPr lang="en-CA" altLang="en-US" dirty="0" smtClean="0"/>
              <a:t>:  vendor does not yet know what </a:t>
            </a:r>
            <a:r>
              <a:rPr lang="en-CA" altLang="en-US" dirty="0" err="1" smtClean="0"/>
              <a:t>reqmts</a:t>
            </a:r>
            <a:r>
              <a:rPr lang="en-CA" altLang="en-US" dirty="0" smtClean="0"/>
              <a:t> can deliver for each Release until do work in Inception SOW to generate those </a:t>
            </a:r>
            <a:r>
              <a:rPr lang="en-CA" altLang="en-US" dirty="0" err="1"/>
              <a:t>req’ts</a:t>
            </a:r>
            <a:r>
              <a:rPr lang="en-CA" altLang="en-US" dirty="0" smtClean="0"/>
              <a:t>.</a:t>
            </a:r>
          </a:p>
          <a:p>
            <a:r>
              <a:rPr lang="en-CA" altLang="en-US" dirty="0" smtClean="0">
                <a:solidFill>
                  <a:schemeClr val="accent3"/>
                </a:solidFill>
              </a:rPr>
              <a:t>Impact:  </a:t>
            </a:r>
            <a:r>
              <a:rPr lang="en-CA" altLang="en-US" dirty="0" smtClean="0"/>
              <a:t>don’t have </a:t>
            </a:r>
            <a:r>
              <a:rPr lang="en-CA" altLang="en-US" dirty="0" err="1" smtClean="0"/>
              <a:t>reqmts</a:t>
            </a:r>
            <a:r>
              <a:rPr lang="en-CA" altLang="en-US" dirty="0" smtClean="0"/>
              <a:t> settled at:</a:t>
            </a:r>
          </a:p>
          <a:p>
            <a:pPr lvl="1"/>
            <a:r>
              <a:rPr lang="en-CA" altLang="en-US" dirty="0" smtClean="0"/>
              <a:t>signing of </a:t>
            </a:r>
            <a:r>
              <a:rPr lang="en-CA" altLang="en-US" dirty="0" err="1" smtClean="0"/>
              <a:t>agmt</a:t>
            </a:r>
            <a:r>
              <a:rPr lang="en-CA" altLang="en-US" dirty="0" smtClean="0"/>
              <a:t>, or </a:t>
            </a:r>
          </a:p>
          <a:p>
            <a:pPr lvl="1"/>
            <a:r>
              <a:rPr lang="en-CA" altLang="en-US" dirty="0" smtClean="0"/>
              <a:t>beginning of each Release as each is signed off</a:t>
            </a:r>
            <a:endParaRPr lang="en-CA" altLang="en-US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CA" altLang="en-US" dirty="0" smtClean="0"/>
              <a:t>= “floating scope” issue</a:t>
            </a:r>
          </a:p>
          <a:p>
            <a:pPr marL="0" indent="0">
              <a:buNone/>
            </a:pPr>
            <a:r>
              <a:rPr lang="en-CA" altLang="en-US" dirty="0" smtClean="0"/>
              <a:t>= customer doesn’t know if will accomplish goals</a:t>
            </a:r>
          </a:p>
          <a:p>
            <a:pPr marL="0" indent="0">
              <a:buNone/>
            </a:pPr>
            <a:endParaRPr lang="en-CA" altLang="en-US" dirty="0" smtClean="0"/>
          </a:p>
          <a:p>
            <a:pPr marL="0" indent="0">
              <a:buNone/>
            </a:pPr>
            <a:endParaRPr lang="en-US" altLang="en-US" dirty="0"/>
          </a:p>
          <a:p>
            <a:pPr lvl="1"/>
            <a:endParaRPr lang="en-US" altLang="en-US" dirty="0"/>
          </a:p>
          <a:p>
            <a:pPr lvl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004453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smtClean="0"/>
              <a:t>B. </a:t>
            </a:r>
            <a:r>
              <a:rPr lang="en-CA" altLang="en-US"/>
              <a:t>Issues re </a:t>
            </a:r>
            <a:r>
              <a:rPr lang="en-CA" altLang="en-US" smtClean="0"/>
              <a:t>Payment</a:t>
            </a:r>
            <a:endParaRPr lang="en-US" altLang="en-US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556792"/>
            <a:ext cx="8496944" cy="4386808"/>
          </a:xfrm>
        </p:spPr>
        <p:txBody>
          <a:bodyPr>
            <a:normAutofit/>
          </a:bodyPr>
          <a:lstStyle/>
          <a:p>
            <a:r>
              <a:rPr lang="en-CA" altLang="en-US" smtClean="0">
                <a:solidFill>
                  <a:schemeClr val="accent3"/>
                </a:solidFill>
              </a:rPr>
              <a:t>If requirements are floating, what about payment?</a:t>
            </a:r>
          </a:p>
          <a:p>
            <a:r>
              <a:rPr lang="en-CA" altLang="en-US" smtClean="0"/>
              <a:t>If accept as principle that agile development will not provide certainty as to outcomes, then payment structure should be flexible enough to line up exactly with outcomes which are achieved</a:t>
            </a:r>
          </a:p>
          <a:p>
            <a:r>
              <a:rPr lang="en-CA" altLang="en-US" smtClean="0"/>
              <a:t>EVM, if used correctly is a good tool to achieve this</a:t>
            </a:r>
          </a:p>
          <a:p>
            <a:pPr marL="0" indent="0">
              <a:buNone/>
            </a:pPr>
            <a:endParaRPr lang="en-CA" altLang="en-US" smtClean="0"/>
          </a:p>
          <a:p>
            <a:pPr marL="0" indent="0">
              <a:buNone/>
            </a:pPr>
            <a:endParaRPr lang="en-US" altLang="en-US"/>
          </a:p>
          <a:p>
            <a:pPr lvl="1"/>
            <a:endParaRPr lang="en-US" altLang="en-US"/>
          </a:p>
          <a:p>
            <a:pPr lvl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48883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smtClean="0"/>
              <a:t>B. </a:t>
            </a:r>
            <a:r>
              <a:rPr lang="en-CA" altLang="en-US"/>
              <a:t>Issues re </a:t>
            </a:r>
            <a:r>
              <a:rPr lang="en-CA" altLang="en-US" smtClean="0"/>
              <a:t>Payment</a:t>
            </a:r>
            <a:endParaRPr lang="en-US" altLang="en-US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556792"/>
            <a:ext cx="8496944" cy="4386808"/>
          </a:xfrm>
        </p:spPr>
        <p:txBody>
          <a:bodyPr>
            <a:normAutofit fontScale="3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CA" altLang="en-US" sz="7200" smtClean="0">
                <a:solidFill>
                  <a:schemeClr val="accent3"/>
                </a:solidFill>
              </a:rPr>
              <a:t>Formulae</a:t>
            </a:r>
          </a:p>
          <a:p>
            <a:pPr marL="990600" lvl="1" indent="-695325">
              <a:buFont typeface="+mj-lt"/>
              <a:buAutoNum type="alphaLcPeriod"/>
            </a:pPr>
            <a:r>
              <a:rPr lang="en-CA" altLang="en-US" sz="6800" smtClean="0">
                <a:solidFill>
                  <a:schemeClr val="accent3"/>
                </a:solidFill>
              </a:rPr>
              <a:t>Variables</a:t>
            </a:r>
          </a:p>
          <a:p>
            <a:pPr lvl="1"/>
            <a:r>
              <a:rPr lang="en-CA" sz="6800" b="1"/>
              <a:t>Planned </a:t>
            </a:r>
            <a:r>
              <a:rPr lang="en-CA" sz="6800" b="1" smtClean="0"/>
              <a:t>Value: </a:t>
            </a:r>
            <a:r>
              <a:rPr lang="en-CA" sz="6800" smtClean="0"/>
              <a:t>valuation </a:t>
            </a:r>
            <a:r>
              <a:rPr lang="en-CA" sz="6800"/>
              <a:t>of planned work, based on </a:t>
            </a:r>
            <a:r>
              <a:rPr lang="en-CA" sz="6800" smtClean="0"/>
              <a:t>cost budget </a:t>
            </a:r>
            <a:r>
              <a:rPr lang="en-CA" sz="6800"/>
              <a:t>for </a:t>
            </a:r>
            <a:r>
              <a:rPr lang="en-CA" sz="6800" smtClean="0"/>
              <a:t>work completion </a:t>
            </a:r>
            <a:r>
              <a:rPr lang="en-CA" sz="6800"/>
              <a:t>in </a:t>
            </a:r>
            <a:r>
              <a:rPr lang="en-CA" sz="6800" smtClean="0"/>
              <a:t>time period</a:t>
            </a:r>
            <a:endParaRPr lang="en-CA" sz="6800"/>
          </a:p>
          <a:p>
            <a:pPr lvl="1"/>
            <a:r>
              <a:rPr lang="en-CA" sz="6800" b="1"/>
              <a:t>Actual Cost</a:t>
            </a:r>
            <a:r>
              <a:rPr lang="en-CA" sz="6800"/>
              <a:t>: the </a:t>
            </a:r>
            <a:r>
              <a:rPr lang="en-CA" sz="6800" smtClean="0"/>
              <a:t>total actual </a:t>
            </a:r>
            <a:r>
              <a:rPr lang="en-CA" sz="6800"/>
              <a:t>cost </a:t>
            </a:r>
            <a:r>
              <a:rPr lang="en-CA" sz="6800" smtClean="0"/>
              <a:t>in time period</a:t>
            </a:r>
            <a:endParaRPr lang="en-CA" sz="6800"/>
          </a:p>
          <a:p>
            <a:pPr lvl="1"/>
            <a:r>
              <a:rPr lang="en-CA" sz="6800" b="1"/>
              <a:t>Earned </a:t>
            </a:r>
            <a:r>
              <a:rPr lang="en-CA" sz="6800" b="1" smtClean="0"/>
              <a:t>Value: </a:t>
            </a:r>
            <a:r>
              <a:rPr lang="en-CA" sz="6800" smtClean="0"/>
              <a:t>pre-defined </a:t>
            </a:r>
            <a:r>
              <a:rPr lang="en-CA" sz="6800"/>
              <a:t>“earning rules</a:t>
            </a:r>
            <a:r>
              <a:rPr lang="en-CA" sz="6800" smtClean="0"/>
              <a:t>”/ to </a:t>
            </a:r>
            <a:r>
              <a:rPr lang="en-CA" sz="6800"/>
              <a:t>quantify </a:t>
            </a:r>
            <a:r>
              <a:rPr lang="en-CA" sz="6800" smtClean="0"/>
              <a:t>achieved </a:t>
            </a:r>
            <a:r>
              <a:rPr lang="en-CA" sz="6800"/>
              <a:t>work during </a:t>
            </a:r>
            <a:r>
              <a:rPr lang="en-CA" sz="6800" smtClean="0"/>
              <a:t>given period.</a:t>
            </a:r>
          </a:p>
          <a:p>
            <a:pPr marL="990600" lvl="1" indent="-695325">
              <a:buFont typeface="+mj-lt"/>
              <a:buAutoNum type="alphaLcPeriod" startAt="2"/>
            </a:pPr>
            <a:r>
              <a:rPr lang="en-CA" altLang="en-US" sz="6800" smtClean="0">
                <a:solidFill>
                  <a:schemeClr val="accent3"/>
                </a:solidFill>
              </a:rPr>
              <a:t>Calculations</a:t>
            </a:r>
            <a:endParaRPr lang="en-CA" altLang="en-US" sz="6800">
              <a:solidFill>
                <a:schemeClr val="accent3"/>
              </a:solidFill>
            </a:endParaRPr>
          </a:p>
          <a:p>
            <a:pPr lvl="1"/>
            <a:r>
              <a:rPr lang="en-CA" sz="6800" b="1" smtClean="0"/>
              <a:t>Schedule </a:t>
            </a:r>
            <a:r>
              <a:rPr lang="en-CA" sz="6800" b="1"/>
              <a:t>Variance</a:t>
            </a:r>
            <a:r>
              <a:rPr lang="en-CA" sz="6800"/>
              <a:t> (Earned Value minus Planned Value</a:t>
            </a:r>
            <a:r>
              <a:rPr lang="en-CA" sz="6800" smtClean="0"/>
              <a:t>)</a:t>
            </a:r>
            <a:endParaRPr lang="en-CA" sz="6800"/>
          </a:p>
          <a:p>
            <a:pPr lvl="1"/>
            <a:r>
              <a:rPr lang="en-CA" sz="6800" b="1"/>
              <a:t>Cost Variance</a:t>
            </a:r>
            <a:r>
              <a:rPr lang="en-CA" sz="6800"/>
              <a:t> (Earned Value minus Actual Cost) </a:t>
            </a:r>
            <a:r>
              <a:rPr lang="en-CA" sz="6800" smtClean="0"/>
              <a:t> </a:t>
            </a:r>
            <a:endParaRPr lang="en-CA" sz="6800"/>
          </a:p>
          <a:p>
            <a:pPr lvl="1"/>
            <a:r>
              <a:rPr lang="en-CA" sz="6800" b="1"/>
              <a:t>Cost Performance Index</a:t>
            </a:r>
            <a:r>
              <a:rPr lang="en-CA" sz="6800"/>
              <a:t> (Earned Value divided by Actual Cost) </a:t>
            </a:r>
            <a:r>
              <a:rPr lang="en-CA" sz="6800" smtClean="0"/>
              <a:t> </a:t>
            </a:r>
            <a:endParaRPr lang="en-CA" altLang="en-US" sz="6800"/>
          </a:p>
          <a:p>
            <a:pPr lvl="0"/>
            <a:endParaRPr lang="en-CA" smtClean="0"/>
          </a:p>
          <a:p>
            <a:pPr marL="0" indent="0">
              <a:buNone/>
            </a:pPr>
            <a:endParaRPr lang="en-US" altLang="en-US"/>
          </a:p>
          <a:p>
            <a:pPr lvl="1"/>
            <a:endParaRPr lang="en-US" altLang="en-US"/>
          </a:p>
          <a:p>
            <a:pPr lvl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117873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smtClean="0"/>
              <a:t>B. </a:t>
            </a:r>
            <a:r>
              <a:rPr lang="en-CA" altLang="en-US"/>
              <a:t>Issues re </a:t>
            </a:r>
            <a:r>
              <a:rPr lang="en-CA" altLang="en-US" smtClean="0"/>
              <a:t>Payment</a:t>
            </a:r>
            <a:endParaRPr lang="en-US" altLang="en-US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556792"/>
            <a:ext cx="8496944" cy="4386808"/>
          </a:xfrm>
        </p:spPr>
        <p:txBody>
          <a:bodyPr>
            <a:normAutofit fontScale="25000" lnSpcReduction="20000"/>
          </a:bodyPr>
          <a:lstStyle/>
          <a:p>
            <a:pPr marL="542925" indent="-542925">
              <a:buFont typeface="+mj-lt"/>
              <a:buAutoNum type="arabicPeriod" startAt="2"/>
            </a:pPr>
            <a:r>
              <a:rPr lang="en-CA" altLang="en-US" sz="8800" smtClean="0">
                <a:solidFill>
                  <a:schemeClr val="accent3"/>
                </a:solidFill>
              </a:rPr>
              <a:t>Metrics:  Using Story Points</a:t>
            </a:r>
            <a:endParaRPr lang="en-CA" sz="8800" smtClean="0"/>
          </a:p>
          <a:p>
            <a:r>
              <a:rPr lang="en-CA" sz="8800" smtClean="0"/>
              <a:t>Story points are form of EVM, linking payment to value earned</a:t>
            </a:r>
          </a:p>
          <a:p>
            <a:r>
              <a:rPr lang="en-CA" sz="8800" b="1" smtClean="0"/>
              <a:t>Right Way: </a:t>
            </a:r>
            <a:r>
              <a:rPr lang="en-CA" sz="8800" smtClean="0"/>
              <a:t>allocate to system stories based on both:</a:t>
            </a:r>
          </a:p>
          <a:p>
            <a:pPr lvl="1"/>
            <a:r>
              <a:rPr lang="en-CA" sz="8800" smtClean="0"/>
              <a:t>value to the customer, and </a:t>
            </a:r>
          </a:p>
          <a:p>
            <a:pPr lvl="1"/>
            <a:r>
              <a:rPr lang="en-CA" sz="8800" smtClean="0"/>
              <a:t>vendor work effort,</a:t>
            </a:r>
          </a:p>
          <a:p>
            <a:r>
              <a:rPr lang="en-CA" sz="8800" b="1" smtClean="0"/>
              <a:t>Wrong Way:</a:t>
            </a:r>
            <a:r>
              <a:rPr lang="en-CA" sz="8800" smtClean="0"/>
              <a:t>  agmt had story points:</a:t>
            </a:r>
          </a:p>
          <a:p>
            <a:pPr lvl="1"/>
            <a:r>
              <a:rPr lang="en-CA" sz="8800" smtClean="0"/>
              <a:t>allocated solely by vendor work effort, not value earned.  </a:t>
            </a:r>
          </a:p>
          <a:p>
            <a:pPr lvl="1"/>
            <a:r>
              <a:rPr lang="en-CA" sz="8800" smtClean="0"/>
              <a:t>not related to payment</a:t>
            </a:r>
          </a:p>
          <a:p>
            <a:pPr lvl="1"/>
            <a:r>
              <a:rPr lang="en-CA" sz="8800" smtClean="0"/>
              <a:t>in effect, they simply became a work estimation tool for vendor</a:t>
            </a:r>
          </a:p>
          <a:p>
            <a:r>
              <a:rPr lang="en-CA" sz="8800" smtClean="0"/>
              <a:t>Rather, payment was milestone-based.</a:t>
            </a:r>
          </a:p>
          <a:p>
            <a:r>
              <a:rPr lang="en-CA" sz="8800" smtClean="0"/>
              <a:t>But floating scope presents milestone challenges</a:t>
            </a:r>
          </a:p>
          <a:p>
            <a:pPr lvl="1"/>
            <a:endParaRPr lang="en-US" altLang="en-US" sz="5500"/>
          </a:p>
          <a:p>
            <a:pPr lvl="1"/>
            <a:endParaRPr lang="en-US" altLang="en-US"/>
          </a:p>
          <a:p>
            <a:pPr lvl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865381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smtClean="0"/>
              <a:t>Introduction </a:t>
            </a:r>
            <a:endParaRPr lang="en-US" altLang="en-US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CA" sz="2000" smtClean="0"/>
              <a:t>A </a:t>
            </a:r>
            <a:r>
              <a:rPr lang="en-CA" sz="2000"/>
              <a:t>recent survey of development and IT professionals shows that agile is now the norm. </a:t>
            </a:r>
            <a:endParaRPr lang="en-CA" sz="2000" smtClean="0"/>
          </a:p>
          <a:p>
            <a:r>
              <a:rPr lang="en-CA" sz="2000" smtClean="0"/>
              <a:t>HP survey of 601 software developers/IT professionals, re their co’s:</a:t>
            </a:r>
          </a:p>
          <a:p>
            <a:pPr lvl="1"/>
            <a:r>
              <a:rPr lang="en-CA" sz="2000" smtClean="0"/>
              <a:t>77%:  "</a:t>
            </a:r>
            <a:r>
              <a:rPr lang="en-CA" sz="2000"/>
              <a:t>pure agile" or "leaning towards </a:t>
            </a:r>
            <a:r>
              <a:rPr lang="en-CA" sz="2000" smtClean="0"/>
              <a:t>agile" </a:t>
            </a:r>
            <a:endParaRPr lang="en-CA" sz="2000"/>
          </a:p>
          <a:p>
            <a:pPr lvl="1"/>
            <a:r>
              <a:rPr lang="en-CA" sz="2000" smtClean="0"/>
              <a:t>9%:  </a:t>
            </a:r>
            <a:r>
              <a:rPr lang="en-CA" sz="2000"/>
              <a:t>"pure waterfall" or "leaning towards </a:t>
            </a:r>
            <a:r>
              <a:rPr lang="en-CA" sz="2000" smtClean="0"/>
              <a:t>waterfall”</a:t>
            </a:r>
          </a:p>
          <a:p>
            <a:pPr lvl="1"/>
            <a:r>
              <a:rPr lang="en-CA" sz="2000" smtClean="0"/>
              <a:t>24%:  hybrid approach</a:t>
            </a:r>
          </a:p>
          <a:p>
            <a:pPr marL="0" indent="0" algn="r">
              <a:buNone/>
            </a:pPr>
            <a:r>
              <a:rPr lang="en-CA" sz="2000" i="1"/>
              <a:t>[State of Performance Engineering </a:t>
            </a:r>
            <a:r>
              <a:rPr lang="en-CA" sz="2000" i="1" smtClean="0"/>
              <a:t>2015-16:  TechBeacon]</a:t>
            </a:r>
          </a:p>
          <a:p>
            <a:r>
              <a:rPr lang="en-CA" sz="2000" smtClean="0"/>
              <a:t>Compare with 2012 Survey:  35% favoured agile</a:t>
            </a:r>
            <a:endParaRPr lang="en-CA" sz="2000"/>
          </a:p>
          <a:p>
            <a:r>
              <a:rPr lang="en-CA" sz="2000" smtClean="0"/>
              <a:t>However</a:t>
            </a:r>
            <a:r>
              <a:rPr lang="en-CA" sz="2000"/>
              <a:t>, neither customer knowledge nor applicable development contracts have caught up to this </a:t>
            </a:r>
            <a:r>
              <a:rPr lang="en-CA" sz="2000" smtClean="0"/>
              <a:t>reality</a:t>
            </a:r>
          </a:p>
          <a:p>
            <a:endParaRPr lang="en-CA" altLang="en-US" sz="2000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ChangeArrowheads="1"/>
          </p:cNvSpPr>
          <p:nvPr/>
        </p:nvSpPr>
        <p:spPr>
          <a:xfrm>
            <a:off x="6643688" y="474662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C75B12"/>
              </a:buClr>
              <a:buFont typeface="Arial" charset="0"/>
              <a:buChar char="•"/>
              <a:defRPr sz="2200">
                <a:solidFill>
                  <a:schemeClr val="tx1"/>
                </a:solidFill>
                <a:latin typeface="Arial"/>
              </a:defRPr>
            </a:lvl1pPr>
            <a:lvl2pPr marL="742950" indent="-285750" eaLnBrk="0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C75B1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/>
              </a:defRPr>
            </a:lvl2pPr>
            <a:lvl3pPr marL="1143000" indent="-228600" eaLnBrk="0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C75B12"/>
              </a:buClr>
              <a:buFont typeface="Arial" charset="0"/>
              <a:buChar char="–"/>
              <a:defRPr>
                <a:solidFill>
                  <a:schemeClr val="tx1"/>
                </a:solidFill>
                <a:latin typeface="Arial"/>
              </a:defRPr>
            </a:lvl3pPr>
            <a:lvl4pPr marL="1600200" indent="-228600" eaLnBrk="0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Char char="•"/>
              <a:defRPr>
                <a:solidFill>
                  <a:schemeClr val="tx1"/>
                </a:solidFill>
                <a:latin typeface="Arial"/>
              </a:defRPr>
            </a:lvl4pPr>
            <a:lvl5pPr marL="2057400" indent="-228600" eaLnBrk="0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Char char="•"/>
              <a:defRPr sz="1600">
                <a:solidFill>
                  <a:schemeClr val="tx1"/>
                </a:solidFill>
                <a:latin typeface="Arial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Char char="•"/>
              <a:defRPr sz="1600">
                <a:solidFill>
                  <a:schemeClr val="tx1"/>
                </a:solidFill>
                <a:latin typeface="Arial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Char char="•"/>
              <a:defRPr sz="1600">
                <a:solidFill>
                  <a:schemeClr val="tx1"/>
                </a:solidFill>
                <a:latin typeface="Arial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Char char="•"/>
              <a:defRPr sz="1600">
                <a:solidFill>
                  <a:schemeClr val="tx1"/>
                </a:solidFill>
                <a:latin typeface="Arial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Char char="•"/>
              <a:defRPr sz="1600">
                <a:solidFill>
                  <a:schemeClr val="tx1"/>
                </a:solidFill>
                <a:latin typeface="Arial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US" altLang="en-US" sz="2400">
              <a:latin typeface="Times"/>
            </a:endParaRPr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>
          <a:xfrm>
            <a:off x="4667250" y="478472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C75B12"/>
              </a:buClr>
              <a:buFont typeface="Arial" charset="0"/>
              <a:buChar char="•"/>
              <a:defRPr sz="2200">
                <a:solidFill>
                  <a:schemeClr val="tx1"/>
                </a:solidFill>
                <a:latin typeface="Arial"/>
              </a:defRPr>
            </a:lvl1pPr>
            <a:lvl2pPr marL="742950" indent="-285750" eaLnBrk="0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C75B1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/>
              </a:defRPr>
            </a:lvl2pPr>
            <a:lvl3pPr marL="1143000" indent="-228600" eaLnBrk="0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C75B12"/>
              </a:buClr>
              <a:buFont typeface="Arial" charset="0"/>
              <a:buChar char="–"/>
              <a:defRPr>
                <a:solidFill>
                  <a:schemeClr val="tx1"/>
                </a:solidFill>
                <a:latin typeface="Arial"/>
              </a:defRPr>
            </a:lvl3pPr>
            <a:lvl4pPr marL="1600200" indent="-228600" eaLnBrk="0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Char char="•"/>
              <a:defRPr>
                <a:solidFill>
                  <a:schemeClr val="tx1"/>
                </a:solidFill>
                <a:latin typeface="Arial"/>
              </a:defRPr>
            </a:lvl4pPr>
            <a:lvl5pPr marL="2057400" indent="-228600" eaLnBrk="0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Char char="•"/>
              <a:defRPr sz="1600">
                <a:solidFill>
                  <a:schemeClr val="tx1"/>
                </a:solidFill>
                <a:latin typeface="Arial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Char char="•"/>
              <a:defRPr sz="1600">
                <a:solidFill>
                  <a:schemeClr val="tx1"/>
                </a:solidFill>
                <a:latin typeface="Arial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Char char="•"/>
              <a:defRPr sz="1600">
                <a:solidFill>
                  <a:schemeClr val="tx1"/>
                </a:solidFill>
                <a:latin typeface="Arial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Char char="•"/>
              <a:defRPr sz="1600">
                <a:solidFill>
                  <a:schemeClr val="tx1"/>
                </a:solidFill>
                <a:latin typeface="Arial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Char char="•"/>
              <a:defRPr sz="1600">
                <a:solidFill>
                  <a:schemeClr val="tx1"/>
                </a:solidFill>
                <a:latin typeface="Arial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US" altLang="en-US" sz="2400">
              <a:latin typeface="Times"/>
            </a:endParaRP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CA" altLang="en-US" smtClean="0"/>
              <a:t>Conclusion</a:t>
            </a:r>
            <a:endParaRPr lang="en-US" altLang="en-US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smtClean="0"/>
              <a:t>Conclusion</a:t>
            </a:r>
            <a:endParaRPr lang="en-US" altLang="en-US" smtClean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556792"/>
            <a:ext cx="8496944" cy="4310608"/>
          </a:xfrm>
        </p:spPr>
        <p:txBody>
          <a:bodyPr>
            <a:normAutofit/>
          </a:bodyPr>
          <a:lstStyle/>
          <a:p>
            <a:r>
              <a:rPr lang="en-CA" altLang="en-US" smtClean="0"/>
              <a:t>Successful Agile projects are dependent on two key factors: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CA" altLang="en-US" smtClean="0">
                <a:solidFill>
                  <a:schemeClr val="accent3"/>
                </a:solidFill>
              </a:rPr>
              <a:t>Ensuring that this is the right project for Agile.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CA" altLang="en-US" smtClean="0">
                <a:solidFill>
                  <a:schemeClr val="accent3"/>
                </a:solidFill>
              </a:rPr>
              <a:t>Ensuring that this is the right contract for an Agile project</a:t>
            </a:r>
          </a:p>
          <a:p>
            <a:r>
              <a:rPr lang="en-CA" altLang="en-US" smtClean="0"/>
              <a:t>Re the </a:t>
            </a:r>
            <a:r>
              <a:rPr lang="en-CA" altLang="en-US" smtClean="0">
                <a:solidFill>
                  <a:schemeClr val="accent3"/>
                </a:solidFill>
              </a:rPr>
              <a:t>contract</a:t>
            </a:r>
            <a:r>
              <a:rPr lang="en-CA" altLang="en-US" smtClean="0"/>
              <a:t>, need to ensure that:</a:t>
            </a:r>
          </a:p>
          <a:p>
            <a:pPr lvl="1"/>
            <a:r>
              <a:rPr lang="en-CA" altLang="en-US" smtClean="0"/>
              <a:t>neither party has “cherry-picked” only those elements of the Agile structure which best suit them </a:t>
            </a:r>
          </a:p>
          <a:p>
            <a:pPr lvl="1"/>
            <a:r>
              <a:rPr lang="en-CA" altLang="en-US"/>
              <a:t>t</a:t>
            </a:r>
            <a:r>
              <a:rPr lang="en-CA" altLang="en-US" smtClean="0"/>
              <a:t>he contract reflects actual workings of the Agile project</a:t>
            </a:r>
          </a:p>
          <a:p>
            <a:endParaRPr lang="en-CA" altLang="en-US"/>
          </a:p>
          <a:p>
            <a:endParaRPr lang="en-CA" altLang="en-US" smtClean="0"/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smtClean="0"/>
              <a:t>Conclusion</a:t>
            </a:r>
            <a:endParaRPr lang="en-US" altLang="en-US" smtClean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556792"/>
            <a:ext cx="8496944" cy="4310608"/>
          </a:xfrm>
        </p:spPr>
        <p:txBody>
          <a:bodyPr>
            <a:normAutofit/>
          </a:bodyPr>
          <a:lstStyle/>
          <a:p>
            <a:pPr marL="457200" indent="-457200"/>
            <a:r>
              <a:rPr lang="en-CA" altLang="en-US"/>
              <a:t>Perhaps </a:t>
            </a:r>
            <a:r>
              <a:rPr lang="en-CA" altLang="en-US" smtClean="0"/>
              <a:t>most important</a:t>
            </a:r>
            <a:r>
              <a:rPr lang="en-CA" altLang="en-US"/>
              <a:t>, the business teams need to ensure that they choose the right methodology </a:t>
            </a:r>
            <a:r>
              <a:rPr lang="en-CA" altLang="en-US" smtClean="0"/>
              <a:t>for the </a:t>
            </a:r>
            <a:r>
              <a:rPr lang="en-CA" altLang="en-US" smtClean="0">
                <a:solidFill>
                  <a:schemeClr val="accent3"/>
                </a:solidFill>
              </a:rPr>
              <a:t>right project</a:t>
            </a:r>
            <a:endParaRPr lang="en-CA" altLang="en-US">
              <a:solidFill>
                <a:schemeClr val="accent3"/>
              </a:solidFill>
            </a:endParaRPr>
          </a:p>
          <a:p>
            <a:pPr marL="457200" indent="-457200"/>
            <a:r>
              <a:rPr lang="en-CA" altLang="en-US"/>
              <a:t>As Debeers evidenced:</a:t>
            </a:r>
          </a:p>
          <a:p>
            <a:pPr marL="914400" lvl="1" indent="-342900"/>
            <a:r>
              <a:rPr lang="en-CA" altLang="en-US"/>
              <a:t>applying the wrong methodology to a development project is like trying to fit </a:t>
            </a:r>
            <a:r>
              <a:rPr lang="en-US" altLang="en-US"/>
              <a:t>a square peg in a round hole</a:t>
            </a:r>
          </a:p>
          <a:p>
            <a:pPr marL="914400" lvl="1" indent="-342900"/>
            <a:r>
              <a:rPr lang="en-CA" altLang="en-US"/>
              <a:t>switching methodologies mid-project is like trying to pull out and replace the jammed peg, while in free-fall</a:t>
            </a:r>
            <a:endParaRPr lang="en-US" altLang="en-US"/>
          </a:p>
          <a:p>
            <a:endParaRPr lang="en-CA" altLang="en-US"/>
          </a:p>
          <a:p>
            <a:endParaRPr lang="en-CA" altLang="en-US" smtClean="0"/>
          </a:p>
        </p:txBody>
      </p:sp>
    </p:spTree>
    <p:extLst>
      <p:ext uri="{BB962C8B-B14F-4D97-AF65-F5344CB8AC3E}">
        <p14:creationId xmlns:p14="http://schemas.microsoft.com/office/powerpoint/2010/main" val="3861169627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Biography</a:t>
            </a:r>
            <a:endParaRPr lang="en-CA"/>
          </a:p>
        </p:txBody>
      </p:sp>
      <p:pic>
        <p:nvPicPr>
          <p:cNvPr id="11" name="Picture Placeholder 10"/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17" b="1717"/>
          <a:stretch/>
        </p:blipFill>
        <p:spPr>
          <a:xfrm>
            <a:off x="457200" y="1905000"/>
            <a:ext cx="1905000" cy="2761376"/>
          </a:xfrm>
        </p:spPr>
      </p:pic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9477084"/>
              </p:ext>
            </p:extLst>
          </p:nvPr>
        </p:nvGraphicFramePr>
        <p:xfrm>
          <a:off x="2514600" y="1905001"/>
          <a:ext cx="6096000" cy="3686063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6096000"/>
              </a:tblGrid>
              <a:tr h="1038336">
                <a:tc>
                  <a:txBody>
                    <a:bodyPr/>
                    <a:lstStyle/>
                    <a:p>
                      <a:r>
                        <a:rPr lang="en-CA" sz="1600" smtClean="0"/>
                        <a:t>John Beardwood</a:t>
                      </a:r>
                    </a:p>
                    <a:p>
                      <a:r>
                        <a:rPr lang="en-CA" sz="1600" b="0" i="1" smtClean="0"/>
                        <a:t>Partner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altLang="en-US" sz="1600" b="0" smtClean="0"/>
                        <a:t>416.868.3490</a:t>
                      </a:r>
                      <a:br>
                        <a:rPr lang="en-US" altLang="en-US" sz="1600" b="0" smtClean="0"/>
                      </a:br>
                      <a:r>
                        <a:rPr lang="en-US" altLang="en-US" sz="1600" b="0" smtClean="0"/>
                        <a:t>jbeardwood@fasken.com</a:t>
                      </a:r>
                      <a:endParaRPr lang="en-US" altLang="en-US" sz="1600" b="0" smtClean="0">
                        <a:solidFill>
                          <a:schemeClr val="bg1"/>
                        </a:solidFill>
                        <a:latin typeface="Arial"/>
                        <a:ea typeface="Times New Roman" pitchFamily="18" charset="0"/>
                        <a:cs typeface="Arial"/>
                      </a:endParaRPr>
                    </a:p>
                  </a:txBody>
                  <a:tcPr/>
                </a:tc>
              </a:tr>
              <a:tr h="26192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altLang="en-US" sz="1600" dirty="0" smtClean="0"/>
                        <a:t>John Beardwood </a:t>
                      </a:r>
                      <a:r>
                        <a:rPr lang="en-CA" altLang="en-US" sz="1600" dirty="0" smtClean="0"/>
                        <a:t>is Co-Chair of the Technology and Intellectual Property Practice Group</a:t>
                      </a:r>
                      <a:r>
                        <a:rPr lang="en-US" altLang="en-US" sz="1600" dirty="0" smtClean="0"/>
                        <a:t>, with his practice emphasizing on outsourcing and procurement, technology and privacy law related matters. John is regularly listed among the world's preeminent internet and e-commerce lawyers in </a:t>
                      </a:r>
                      <a:r>
                        <a:rPr lang="en-US" altLang="en-US" sz="1600" i="1" dirty="0" smtClean="0"/>
                        <a:t>Who's Who Legal</a:t>
                      </a:r>
                      <a:r>
                        <a:rPr lang="en-US" altLang="en-US" sz="1600" dirty="0" smtClean="0"/>
                        <a:t>,</a:t>
                      </a:r>
                      <a:r>
                        <a:rPr lang="en-US" altLang="en-US" sz="1600" baseline="0" dirty="0" smtClean="0"/>
                        <a:t> </a:t>
                      </a:r>
                      <a:r>
                        <a:rPr lang="en-CA" sz="1600" i="1" dirty="0" smtClean="0"/>
                        <a:t>Chambers,</a:t>
                      </a:r>
                      <a:r>
                        <a:rPr lang="en-CA" sz="1600" i="1" baseline="0" dirty="0" smtClean="0"/>
                        <a:t> </a:t>
                      </a:r>
                      <a:r>
                        <a:rPr lang="en-CA" sz="1600" i="1" dirty="0" smtClean="0"/>
                        <a:t>The Best Lawyers in Canada,</a:t>
                      </a:r>
                      <a:r>
                        <a:rPr lang="en-CA" sz="1600" i="1" baseline="0" dirty="0" smtClean="0"/>
                        <a:t> </a:t>
                      </a:r>
                      <a:r>
                        <a:rPr lang="en-CA" sz="1600" i="0" baseline="0" dirty="0" smtClean="0"/>
                        <a:t>the </a:t>
                      </a:r>
                      <a:r>
                        <a:rPr lang="en-CA" sz="1600" i="1" baseline="0" dirty="0" smtClean="0"/>
                        <a:t>Legal 500</a:t>
                      </a:r>
                      <a:r>
                        <a:rPr lang="en-CA" sz="1600" i="0" baseline="0" dirty="0" smtClean="0"/>
                        <a:t>, and </a:t>
                      </a:r>
                      <a:r>
                        <a:rPr lang="en-CA" sz="1600" i="1" dirty="0" err="1" smtClean="0"/>
                        <a:t>Lexpert</a:t>
                      </a:r>
                      <a:r>
                        <a:rPr lang="en-CA" sz="1600" dirty="0" smtClean="0"/>
                        <a:t>. </a:t>
                      </a:r>
                      <a:r>
                        <a:rPr lang="en-CA" sz="1600" i="1" dirty="0" smtClean="0"/>
                        <a:t>Who's Who Legal - The International Who's Who of Business Lawyers </a:t>
                      </a:r>
                      <a:r>
                        <a:rPr lang="en-CA" sz="1600" dirty="0" smtClean="0"/>
                        <a:t>has identified John as being both one of the two most highly nominated Canadian lawyers in the guide, and one of the ten "most highly regarded individuals" </a:t>
                      </a:r>
                      <a:r>
                        <a:rPr lang="en-CA" sz="1600" dirty="0" smtClean="0"/>
                        <a:t>globally.</a:t>
                      </a:r>
                      <a:endParaRPr lang="en-US" altLang="en-US" sz="160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3965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smtClean="0"/>
              <a:t>Introduction </a:t>
            </a:r>
            <a:endParaRPr lang="en-US" altLang="en-US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CA" altLang="en-US" smtClean="0">
                <a:solidFill>
                  <a:schemeClr val="accent3"/>
                </a:solidFill>
              </a:rPr>
              <a:t>Must be the Right Project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altLang="en-US" b="1" smtClean="0"/>
              <a:t>Advocates</a:t>
            </a:r>
            <a:r>
              <a:rPr lang="en-CA" altLang="en-US" smtClean="0"/>
              <a:t>:  “liberating”; fast, efficient &amp; creative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altLang="en-US" b="1" smtClean="0"/>
              <a:t>Detractors</a:t>
            </a:r>
            <a:r>
              <a:rPr lang="en-CA" altLang="en-US" smtClean="0"/>
              <a:t>:  undisciplined hacking; less robust, buggier s/w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altLang="en-US" smtClean="0"/>
              <a:t>However, Agile is neither “good” nor “bad” on its own - depends on the projects for which it is being used:  it will not be appropriate for certain projects </a:t>
            </a:r>
          </a:p>
          <a:p>
            <a:pPr marL="514350" indent="-514350">
              <a:buFont typeface="+mj-lt"/>
              <a:buAutoNum type="arabicPeriod"/>
            </a:pPr>
            <a:r>
              <a:rPr lang="en-CA" altLang="en-US">
                <a:solidFill>
                  <a:schemeClr val="accent3"/>
                </a:solidFill>
              </a:rPr>
              <a:t>Must be the Right </a:t>
            </a:r>
            <a:r>
              <a:rPr lang="en-CA" altLang="en-US" smtClean="0">
                <a:solidFill>
                  <a:schemeClr val="accent3"/>
                </a:solidFill>
              </a:rPr>
              <a:t>Contract</a:t>
            </a:r>
            <a:endParaRPr lang="en-CA" altLang="en-US">
              <a:solidFill>
                <a:schemeClr val="accent3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mtClean="0"/>
              <a:t>Waterfall contract framework does not sit comfortably with Agile projects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smtClean="0"/>
              <a:t>Introduction </a:t>
            </a:r>
            <a:endParaRPr lang="en-US" altLang="en-US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556792"/>
            <a:ext cx="8496944" cy="4386808"/>
          </a:xfrm>
        </p:spPr>
        <p:txBody>
          <a:bodyPr>
            <a:normAutofit/>
          </a:bodyPr>
          <a:lstStyle/>
          <a:p>
            <a:pPr marL="0" lvl="0" indent="0">
              <a:buClr>
                <a:srgbClr val="E36F1E"/>
              </a:buClr>
              <a:buNone/>
            </a:pPr>
            <a:r>
              <a:rPr lang="en-CA" altLang="en-US" smtClean="0">
                <a:solidFill>
                  <a:srgbClr val="4E4E4E"/>
                </a:solidFill>
              </a:rPr>
              <a:t>In </a:t>
            </a:r>
            <a:r>
              <a:rPr lang="en-CA" altLang="en-US">
                <a:solidFill>
                  <a:srgbClr val="4E4E4E"/>
                </a:solidFill>
              </a:rPr>
              <a:t>this presentation we </a:t>
            </a:r>
            <a:r>
              <a:rPr lang="en-CA" altLang="en-US" smtClean="0">
                <a:solidFill>
                  <a:srgbClr val="4E4E4E"/>
                </a:solidFill>
              </a:rPr>
              <a:t>will review two case studies:</a:t>
            </a:r>
            <a:endParaRPr lang="en-CA" altLang="en-US">
              <a:solidFill>
                <a:srgbClr val="4E4E4E"/>
              </a:solidFill>
            </a:endParaRPr>
          </a:p>
          <a:p>
            <a:pPr marL="571500" indent="-571500">
              <a:buFont typeface="+mj-lt"/>
              <a:buAutoNum type="arabicPeriod"/>
            </a:pPr>
            <a:r>
              <a:rPr lang="en-CA" altLang="en-US" smtClean="0"/>
              <a:t>Case Study #1:  </a:t>
            </a:r>
            <a:r>
              <a:rPr lang="en-CA" altLang="en-US" smtClean="0">
                <a:solidFill>
                  <a:schemeClr val="accent3"/>
                </a:solidFill>
              </a:rPr>
              <a:t>Choosing the Right Project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altLang="en-US" i="1" smtClean="0"/>
              <a:t>De Beers UK Limited vs. Atos Origin IT Services UK Limited</a:t>
            </a:r>
          </a:p>
          <a:p>
            <a:pPr marL="571500" indent="-571500">
              <a:buFont typeface="+mj-lt"/>
              <a:buAutoNum type="arabicPeriod"/>
            </a:pPr>
            <a:r>
              <a:rPr lang="en-CA" altLang="en-US"/>
              <a:t>Case Study </a:t>
            </a:r>
            <a:r>
              <a:rPr lang="en-CA" altLang="en-US" smtClean="0"/>
              <a:t>#2:  </a:t>
            </a:r>
            <a:r>
              <a:rPr lang="en-CA" altLang="en-US">
                <a:solidFill>
                  <a:schemeClr val="accent3"/>
                </a:solidFill>
              </a:rPr>
              <a:t>Choosing the Right </a:t>
            </a:r>
            <a:r>
              <a:rPr lang="en-CA" altLang="en-US" smtClean="0">
                <a:solidFill>
                  <a:schemeClr val="accent3"/>
                </a:solidFill>
              </a:rPr>
              <a:t>Contract</a:t>
            </a:r>
            <a:endParaRPr lang="en-CA" altLang="en-US">
              <a:solidFill>
                <a:schemeClr val="accent3"/>
              </a:solidFill>
            </a:endParaRPr>
          </a:p>
          <a:p>
            <a:pPr marL="457200" lvl="1" indent="0">
              <a:buNone/>
            </a:pPr>
            <a:endParaRPr lang="en-CA" altLang="en-US"/>
          </a:p>
          <a:p>
            <a:pPr lvl="1">
              <a:buFont typeface="Arial" panose="020B0604020202020204" pitchFamily="34" charset="0"/>
              <a:buChar char="•"/>
            </a:pPr>
            <a:endParaRPr lang="en-CA" altLang="en-US" smtClean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>
          <a:xfrm>
            <a:off x="6643688" y="474662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C75B12"/>
              </a:buClr>
              <a:buFont typeface="Arial" charset="0"/>
              <a:buChar char="•"/>
              <a:defRPr sz="2200">
                <a:solidFill>
                  <a:schemeClr val="tx1"/>
                </a:solidFill>
                <a:latin typeface="Arial"/>
              </a:defRPr>
            </a:lvl1pPr>
            <a:lvl2pPr marL="742950" indent="-285750" eaLnBrk="0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C75B1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/>
              </a:defRPr>
            </a:lvl2pPr>
            <a:lvl3pPr marL="1143000" indent="-228600" eaLnBrk="0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C75B12"/>
              </a:buClr>
              <a:buFont typeface="Arial" charset="0"/>
              <a:buChar char="–"/>
              <a:defRPr>
                <a:solidFill>
                  <a:schemeClr val="tx1"/>
                </a:solidFill>
                <a:latin typeface="Arial"/>
              </a:defRPr>
            </a:lvl3pPr>
            <a:lvl4pPr marL="1600200" indent="-228600" eaLnBrk="0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Char char="•"/>
              <a:defRPr>
                <a:solidFill>
                  <a:schemeClr val="tx1"/>
                </a:solidFill>
                <a:latin typeface="Arial"/>
              </a:defRPr>
            </a:lvl4pPr>
            <a:lvl5pPr marL="2057400" indent="-228600" eaLnBrk="0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Char char="•"/>
              <a:defRPr sz="1600">
                <a:solidFill>
                  <a:schemeClr val="tx1"/>
                </a:solidFill>
                <a:latin typeface="Arial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Char char="•"/>
              <a:defRPr sz="1600">
                <a:solidFill>
                  <a:schemeClr val="tx1"/>
                </a:solidFill>
                <a:latin typeface="Arial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Char char="•"/>
              <a:defRPr sz="1600">
                <a:solidFill>
                  <a:schemeClr val="tx1"/>
                </a:solidFill>
                <a:latin typeface="Arial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Char char="•"/>
              <a:defRPr sz="1600">
                <a:solidFill>
                  <a:schemeClr val="tx1"/>
                </a:solidFill>
                <a:latin typeface="Arial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Char char="•"/>
              <a:defRPr sz="1600">
                <a:solidFill>
                  <a:schemeClr val="tx1"/>
                </a:solidFill>
                <a:latin typeface="Arial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US" altLang="en-US" sz="2400">
              <a:solidFill>
                <a:srgbClr val="4E4E4E"/>
              </a:solidFill>
              <a:latin typeface="Times"/>
            </a:endParaRP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>
          <a:xfrm>
            <a:off x="4667250" y="478472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C75B12"/>
              </a:buClr>
              <a:buFont typeface="Arial" charset="0"/>
              <a:buChar char="•"/>
              <a:defRPr sz="2200">
                <a:solidFill>
                  <a:schemeClr val="tx1"/>
                </a:solidFill>
                <a:latin typeface="Arial"/>
              </a:defRPr>
            </a:lvl1pPr>
            <a:lvl2pPr marL="742950" indent="-285750" eaLnBrk="0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C75B1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/>
              </a:defRPr>
            </a:lvl2pPr>
            <a:lvl3pPr marL="1143000" indent="-228600" eaLnBrk="0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C75B12"/>
              </a:buClr>
              <a:buFont typeface="Arial" charset="0"/>
              <a:buChar char="–"/>
              <a:defRPr>
                <a:solidFill>
                  <a:schemeClr val="tx1"/>
                </a:solidFill>
                <a:latin typeface="Arial"/>
              </a:defRPr>
            </a:lvl3pPr>
            <a:lvl4pPr marL="1600200" indent="-228600" eaLnBrk="0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Char char="•"/>
              <a:defRPr>
                <a:solidFill>
                  <a:schemeClr val="tx1"/>
                </a:solidFill>
                <a:latin typeface="Arial"/>
              </a:defRPr>
            </a:lvl4pPr>
            <a:lvl5pPr marL="2057400" indent="-228600" eaLnBrk="0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Char char="•"/>
              <a:defRPr sz="1600">
                <a:solidFill>
                  <a:schemeClr val="tx1"/>
                </a:solidFill>
                <a:latin typeface="Arial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Char char="•"/>
              <a:defRPr sz="1600">
                <a:solidFill>
                  <a:schemeClr val="tx1"/>
                </a:solidFill>
                <a:latin typeface="Arial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Char char="•"/>
              <a:defRPr sz="1600">
                <a:solidFill>
                  <a:schemeClr val="tx1"/>
                </a:solidFill>
                <a:latin typeface="Arial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Char char="•"/>
              <a:defRPr sz="1600">
                <a:solidFill>
                  <a:schemeClr val="tx1"/>
                </a:solidFill>
                <a:latin typeface="Arial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Char char="•"/>
              <a:defRPr sz="1600">
                <a:solidFill>
                  <a:schemeClr val="tx1"/>
                </a:solidFill>
                <a:latin typeface="Arial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US" altLang="en-US" sz="2400">
              <a:solidFill>
                <a:srgbClr val="4E4E4E"/>
              </a:solidFill>
              <a:latin typeface="Times"/>
            </a:endParaRP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smtClean="0"/>
              <a:t>Case Study #1:  Choosing the Right Project </a:t>
            </a:r>
            <a:r>
              <a:rPr lang="en-CA" altLang="en-US" i="1" smtClean="0"/>
              <a:t> </a:t>
            </a:r>
            <a:endParaRPr lang="en-US" altLang="en-US" smtClean="0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altLang="en-US" smtClean="0"/>
              <a:t> 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773606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smtClean="0"/>
              <a:t>A. Background</a:t>
            </a:r>
            <a:endParaRPr lang="en-US" altLang="en-US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556792"/>
            <a:ext cx="8496944" cy="4386808"/>
          </a:xfrm>
        </p:spPr>
        <p:txBody>
          <a:bodyPr>
            <a:normAutofit fontScale="25000" lnSpcReduction="20000"/>
          </a:bodyPr>
          <a:lstStyle/>
          <a:p>
            <a:pPr marL="0" lvl="1" indent="0">
              <a:buNone/>
            </a:pPr>
            <a:r>
              <a:rPr lang="en-CA" altLang="en-US" sz="9600" i="1">
                <a:solidFill>
                  <a:schemeClr val="accent3"/>
                </a:solidFill>
              </a:rPr>
              <a:t>De Beers UK Limited vs. Atos Origin IT Services UK </a:t>
            </a:r>
            <a:r>
              <a:rPr lang="en-CA" altLang="en-US" sz="9600" i="1" smtClean="0">
                <a:solidFill>
                  <a:schemeClr val="accent3"/>
                </a:solidFill>
              </a:rPr>
              <a:t>Limited (2010)</a:t>
            </a:r>
            <a:endParaRPr lang="en-CA" altLang="en-US" sz="9600" i="1">
              <a:solidFill>
                <a:schemeClr val="accent3"/>
              </a:solidFill>
            </a:endParaRPr>
          </a:p>
          <a:p>
            <a:r>
              <a:rPr lang="en-US" altLang="en-US" sz="8000" smtClean="0"/>
              <a:t>Example of failed system development/ implementation project, where </a:t>
            </a:r>
            <a:r>
              <a:rPr lang="en-CA" altLang="en-US" sz="8000" smtClean="0"/>
              <a:t>Agile was applied to wrong project</a:t>
            </a:r>
            <a:endParaRPr lang="en-US" altLang="en-US" sz="8000" smtClean="0"/>
          </a:p>
          <a:p>
            <a:r>
              <a:rPr lang="en-CA" altLang="en-US" sz="8000" smtClean="0"/>
              <a:t>High Court decision:</a:t>
            </a:r>
            <a:endParaRPr lang="en-US" altLang="en-US" sz="8000" smtClean="0"/>
          </a:p>
          <a:p>
            <a:pPr lvl="1"/>
            <a:r>
              <a:rPr lang="en-US" altLang="en-US" sz="8000" smtClean="0"/>
              <a:t>Claimant:  De Beers ("DB", then Diamond Trading Company ("DTC")).</a:t>
            </a:r>
          </a:p>
          <a:p>
            <a:pPr lvl="1"/>
            <a:r>
              <a:rPr lang="en-US" altLang="en-US" sz="8000"/>
              <a:t>Defendant:  Atos Origin IT Services(“Atos</a:t>
            </a:r>
            <a:r>
              <a:rPr lang="en-US" altLang="en-US" sz="8000" smtClean="0"/>
              <a:t>”)</a:t>
            </a:r>
          </a:p>
          <a:p>
            <a:r>
              <a:rPr lang="en-US" altLang="en-US" sz="8000" smtClean="0"/>
              <a:t>2006</a:t>
            </a:r>
            <a:r>
              <a:rPr lang="en-US" altLang="en-US" sz="8000"/>
              <a:t>:  DB decides to </a:t>
            </a:r>
            <a:r>
              <a:rPr lang="en-US" altLang="en-US" sz="8000" smtClean="0"/>
              <a:t>develop </a:t>
            </a:r>
            <a:r>
              <a:rPr lang="en-US" altLang="en-US" sz="8000"/>
              <a:t>software system to support diamond supply chain </a:t>
            </a:r>
            <a:r>
              <a:rPr lang="en-US" altLang="en-US" sz="8000" smtClean="0"/>
              <a:t>management.  Existing systems were </a:t>
            </a:r>
            <a:r>
              <a:rPr lang="en-US" altLang="en-US" sz="8000"/>
              <a:t>out of date </a:t>
            </a:r>
            <a:r>
              <a:rPr lang="en-US" altLang="en-US" sz="8000" smtClean="0"/>
              <a:t> </a:t>
            </a:r>
          </a:p>
          <a:p>
            <a:r>
              <a:rPr lang="en-US" altLang="en-US" sz="8000"/>
              <a:t>2007</a:t>
            </a:r>
          </a:p>
          <a:p>
            <a:pPr lvl="1"/>
            <a:r>
              <a:rPr lang="en-US" altLang="en-US" sz="8000"/>
              <a:t>DB tenders software contract:  Atos won.</a:t>
            </a:r>
          </a:p>
          <a:p>
            <a:pPr lvl="1"/>
            <a:r>
              <a:rPr lang="en-US" altLang="en-US" sz="8000"/>
              <a:t>Atos carries out Initiation and Analysis Phase ("IAP") to investigate &amp; analyse business req’mts so can enter into fixed price contract. </a:t>
            </a:r>
          </a:p>
          <a:p>
            <a:pPr marL="457200" lvl="1" indent="0">
              <a:buNone/>
            </a:pPr>
            <a:r>
              <a:rPr lang="en-US" altLang="en-US" smtClean="0"/>
              <a:t> </a:t>
            </a:r>
            <a:endParaRPr lang="en-US" altLang="en-US"/>
          </a:p>
          <a:p>
            <a:pPr lvl="1"/>
            <a:endParaRPr lang="en-US" altLang="en-US"/>
          </a:p>
          <a:p>
            <a:pPr lvl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865558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smtClean="0"/>
              <a:t>A. Background</a:t>
            </a:r>
            <a:endParaRPr lang="en-US" altLang="en-US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CA" altLang="en-US" sz="2200" b="1" smtClean="0">
                <a:solidFill>
                  <a:srgbClr val="C75B12"/>
                </a:solidFill>
              </a:rPr>
              <a:t>Dec </a:t>
            </a:r>
            <a:r>
              <a:rPr lang="en-CA" altLang="en-US" sz="2200" b="1">
                <a:solidFill>
                  <a:srgbClr val="C75B12"/>
                </a:solidFill>
              </a:rPr>
              <a:t>2007:  Atos dumps Agile approach and adopt </a:t>
            </a:r>
            <a:r>
              <a:rPr lang="en-CA" altLang="en-US" sz="2200" b="1" smtClean="0">
                <a:solidFill>
                  <a:srgbClr val="C75B12"/>
                </a:solidFill>
              </a:rPr>
              <a:t>Waterfall</a:t>
            </a:r>
          </a:p>
          <a:p>
            <a:r>
              <a:rPr lang="en-CA" altLang="en-US" sz="2200" smtClean="0"/>
              <a:t>Jan </a:t>
            </a:r>
            <a:r>
              <a:rPr lang="en-CA" altLang="en-US" sz="2200"/>
              <a:t>– Feb 2008:  series of “fast track req’mts gathering workshops” are required to implement </a:t>
            </a:r>
            <a:r>
              <a:rPr lang="en-CA" altLang="en-US" sz="2200" smtClean="0"/>
              <a:t>Waterfall</a:t>
            </a:r>
            <a:endParaRPr lang="en-US" altLang="en-US" sz="2200" smtClean="0"/>
          </a:p>
          <a:p>
            <a:pPr lvl="1"/>
            <a:r>
              <a:rPr lang="en-CA" altLang="en-US" sz="1800" smtClean="0"/>
              <a:t>Unexpectedly generate </a:t>
            </a:r>
            <a:r>
              <a:rPr lang="en-CA" altLang="en-US" sz="1800"/>
              <a:t>far more req’mts = </a:t>
            </a:r>
            <a:r>
              <a:rPr lang="en-CA" altLang="en-US" sz="1800" smtClean="0"/>
              <a:t>more </a:t>
            </a:r>
            <a:r>
              <a:rPr lang="en-CA" altLang="en-US" sz="1800"/>
              <a:t>development, </a:t>
            </a:r>
            <a:r>
              <a:rPr lang="en-CA" altLang="en-US" sz="1800" smtClean="0"/>
              <a:t>&amp; impacts </a:t>
            </a:r>
            <a:r>
              <a:rPr lang="en-CA" altLang="en-US" sz="1800"/>
              <a:t>technical </a:t>
            </a:r>
            <a:r>
              <a:rPr lang="en-CA" altLang="en-US" sz="1800" smtClean="0"/>
              <a:t>architecture.</a:t>
            </a:r>
          </a:p>
          <a:p>
            <a:r>
              <a:rPr lang="en-US" altLang="en-US" sz="2200" smtClean="0"/>
              <a:t>Atos:  cannot deliver by June (delivery date) or October </a:t>
            </a:r>
            <a:r>
              <a:rPr lang="en-US" altLang="en-US" sz="2200"/>
              <a:t>2008.  </a:t>
            </a:r>
            <a:endParaRPr lang="en-US" altLang="en-US" sz="2200" smtClean="0"/>
          </a:p>
          <a:p>
            <a:r>
              <a:rPr lang="en-US" altLang="en-US" sz="2200" smtClean="0"/>
              <a:t>DB.  Unacceptable.  Will not pay due </a:t>
            </a:r>
            <a:r>
              <a:rPr lang="en-US" altLang="en-US" sz="2200"/>
              <a:t>to delays &amp; quality of </a:t>
            </a:r>
            <a:r>
              <a:rPr lang="en-US" altLang="en-US" sz="2200" smtClean="0"/>
              <a:t>work.</a:t>
            </a:r>
          </a:p>
          <a:p>
            <a:r>
              <a:rPr lang="en-US" altLang="en-US" sz="2200" smtClean="0"/>
              <a:t>May </a:t>
            </a:r>
            <a:r>
              <a:rPr lang="en-US" altLang="en-US" sz="2200"/>
              <a:t>2008:   Atos claims progress of work is delayed </a:t>
            </a:r>
            <a:r>
              <a:rPr lang="en-US" altLang="en-US" sz="2200" smtClean="0"/>
              <a:t>by </a:t>
            </a:r>
          </a:p>
          <a:p>
            <a:pPr lvl="1"/>
            <a:r>
              <a:rPr lang="en-US" altLang="en-US" sz="1800" smtClean="0"/>
              <a:t>lack of co-operation from DB;</a:t>
            </a:r>
          </a:p>
          <a:p>
            <a:pPr lvl="1"/>
            <a:r>
              <a:rPr lang="en-US" altLang="en-US" sz="1800" smtClean="0"/>
              <a:t>very </a:t>
            </a:r>
            <a:r>
              <a:rPr lang="en-US" altLang="en-US" sz="1800"/>
              <a:t>significant increases in scope of the work</a:t>
            </a:r>
          </a:p>
          <a:p>
            <a:pPr lvl="1"/>
            <a:r>
              <a:rPr lang="en-US" altLang="en-US" sz="1800" smtClean="0"/>
              <a:t>non-payment </a:t>
            </a:r>
            <a:r>
              <a:rPr lang="en-US" altLang="en-US" sz="1800"/>
              <a:t>of fourth invoice.  </a:t>
            </a:r>
            <a:endParaRPr lang="en-US" altLang="en-US" sz="1800" smtClean="0"/>
          </a:p>
          <a:p>
            <a:pPr marL="400050"/>
            <a:r>
              <a:rPr lang="en-US" altLang="en-US" sz="2200"/>
              <a:t>June 2008:  </a:t>
            </a:r>
            <a:r>
              <a:rPr lang="en-US" altLang="en-US" sz="2200" smtClean="0"/>
              <a:t>Atos </a:t>
            </a:r>
            <a:r>
              <a:rPr lang="en-US" altLang="en-US" sz="2200"/>
              <a:t>suspends all further work.   </a:t>
            </a:r>
          </a:p>
          <a:p>
            <a:pPr lvl="1"/>
            <a:endParaRPr lang="en-US" altLang="en-US" sz="1800"/>
          </a:p>
          <a:p>
            <a:pPr marL="457200" lvl="1" indent="0">
              <a:buNone/>
            </a:pPr>
            <a:endParaRPr lang="en-US" altLang="en-US" sz="1800"/>
          </a:p>
          <a:p>
            <a:pPr lvl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157915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smtClean="0"/>
              <a:t>B. Why did project fail?</a:t>
            </a:r>
            <a:endParaRPr lang="en-US" altLang="en-US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mtClean="0"/>
              <a:t>Evidence was unclear, but delay most likely caused by 4 factors:</a:t>
            </a:r>
          </a:p>
          <a:p>
            <a:r>
              <a:rPr lang="en-GB" altLang="en-US" u="sng" smtClean="0"/>
              <a:t>Atos</a:t>
            </a:r>
            <a:r>
              <a:rPr lang="en-GB" altLang="en-US" smtClean="0"/>
              <a:t>:  </a:t>
            </a:r>
            <a:r>
              <a:rPr lang="en-GB" altLang="en-US" smtClean="0">
                <a:solidFill>
                  <a:srgbClr val="C75B12"/>
                </a:solidFill>
              </a:rPr>
              <a:t>Lack of understanding of the business</a:t>
            </a:r>
          </a:p>
          <a:p>
            <a:pPr lvl="1"/>
            <a:r>
              <a:rPr lang="en-GB" altLang="en-US" b="1" smtClean="0"/>
              <a:t>Insufficient resource commitment</a:t>
            </a:r>
            <a:r>
              <a:rPr lang="en-GB" altLang="en-US" smtClean="0"/>
              <a:t>: too few business analysts working on understanding DB’s business (to a lesser extent, also on DB’s side.) </a:t>
            </a:r>
          </a:p>
          <a:p>
            <a:pPr lvl="1"/>
            <a:r>
              <a:rPr lang="en-GB" altLang="en-US" b="1" smtClean="0"/>
              <a:t>Insufficient pre-contract due diligence</a:t>
            </a:r>
            <a:r>
              <a:rPr lang="en-GB" altLang="en-US" smtClean="0"/>
              <a:t>: Extended post-contract time was req’d to establish DB’s req’mts - complexity of DB’s diamond sorting/aggregating processes was not fully appreciated at outset by Atos. </a:t>
            </a:r>
          </a:p>
        </p:txBody>
      </p:sp>
    </p:spTree>
    <p:extLst>
      <p:ext uri="{BB962C8B-B14F-4D97-AF65-F5344CB8AC3E}">
        <p14:creationId xmlns:p14="http://schemas.microsoft.com/office/powerpoint/2010/main" val="3620691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smtClean="0"/>
              <a:t>B. Why did project fail?</a:t>
            </a:r>
            <a:endParaRPr lang="en-US" altLang="en-US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u="sng"/>
              <a:t>DB</a:t>
            </a:r>
            <a:r>
              <a:rPr lang="en-GB" altLang="en-US"/>
              <a:t>:  </a:t>
            </a:r>
            <a:r>
              <a:rPr lang="en-GB" altLang="en-US">
                <a:solidFill>
                  <a:srgbClr val="C75B12"/>
                </a:solidFill>
              </a:rPr>
              <a:t>Failure to communicate business requirements</a:t>
            </a:r>
          </a:p>
          <a:p>
            <a:pPr lvl="1"/>
            <a:r>
              <a:rPr lang="en-GB" altLang="en-US" b="1" smtClean="0"/>
              <a:t>Lack of availability of key personnel </a:t>
            </a:r>
            <a:r>
              <a:rPr lang="en-GB" altLang="en-US" smtClean="0"/>
              <a:t>within DB:  </a:t>
            </a:r>
          </a:p>
          <a:p>
            <a:pPr lvl="2"/>
            <a:r>
              <a:rPr lang="en-GB" altLang="en-US" smtClean="0"/>
              <a:t>were not attending required workshops</a:t>
            </a:r>
          </a:p>
          <a:p>
            <a:pPr lvl="2"/>
            <a:r>
              <a:rPr lang="en-GB" altLang="en-US" smtClean="0"/>
              <a:t>generally not available to provide info to Atos</a:t>
            </a:r>
          </a:p>
          <a:p>
            <a:pPr lvl="1"/>
            <a:r>
              <a:rPr lang="en-GB" altLang="en-US" b="1" smtClean="0"/>
              <a:t>DB was still undecided </a:t>
            </a:r>
            <a:r>
              <a:rPr lang="en-GB" altLang="en-US" smtClean="0"/>
              <a:t>as to what kind of IT system it wanted implemented, in certain areas </a:t>
            </a:r>
            <a:endParaRPr lang="en-US" altLang="en-US" smtClean="0"/>
          </a:p>
          <a:p>
            <a:pPr lvl="1"/>
            <a:endParaRPr lang="en-US" altLang="en-US" smtClean="0"/>
          </a:p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45080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34209"/>
  <p:tag name="AS_OS" val="Microsoft Windows NT 6.1.7601 Service Pack 1"/>
  <p:tag name="AS_RELEASE_DATE" val="2014.11.27"/>
  <p:tag name="AS_TITLE" val="Aspose.Slides for .NET 4.0"/>
  <p:tag name="AS_VERSION" val="14.10.0.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CA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Times New Roman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CA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Times New Roman" pitchFamily="18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CA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Times New Roman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CA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Times New Roman" pitchFamily="18" charset="0"/>
            <a:cs typeface="Arial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CA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Times New Roman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CA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Times New Roman" pitchFamily="18" charset="0"/>
            <a:cs typeface="Arial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Firm2">
  <a:themeElements>
    <a:clrScheme name="Firm2">
      <a:dk1>
        <a:srgbClr val="4E4E4E"/>
      </a:dk1>
      <a:lt1>
        <a:sysClr val="window" lastClr="FFFFFF"/>
      </a:lt1>
      <a:dk2>
        <a:srgbClr val="1E2171"/>
      </a:dk2>
      <a:lt2>
        <a:srgbClr val="FFFFFF"/>
      </a:lt2>
      <a:accent1>
        <a:srgbClr val="1E2171"/>
      </a:accent1>
      <a:accent2>
        <a:srgbClr val="666699"/>
      </a:accent2>
      <a:accent3>
        <a:srgbClr val="E36F1E"/>
      </a:accent3>
      <a:accent4>
        <a:srgbClr val="C0BEDA"/>
      </a:accent4>
      <a:accent5>
        <a:srgbClr val="4D4B7E"/>
      </a:accent5>
      <a:accent6>
        <a:srgbClr val="FFFFFF"/>
      </a:accent6>
      <a:hlink>
        <a:srgbClr val="666699"/>
      </a:hlink>
      <a:folHlink>
        <a:srgbClr val="E36F1E"/>
      </a:folHlink>
    </a:clrScheme>
    <a:fontScheme name="Firm2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1837</Words>
  <Application>Microsoft Office PowerPoint</Application>
  <PresentationFormat>On-screen Show (4:3)</PresentationFormat>
  <Paragraphs>184</Paragraphs>
  <Slides>23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Default Design</vt:lpstr>
      <vt:lpstr>Custom Design</vt:lpstr>
      <vt:lpstr>1_Custom Design</vt:lpstr>
      <vt:lpstr>Firm2</vt:lpstr>
      <vt:lpstr>Case Studies in Agile Software Development:  Choosing the Right Project &amp; Choosing the Right Contract</vt:lpstr>
      <vt:lpstr>Introduction </vt:lpstr>
      <vt:lpstr>Introduction </vt:lpstr>
      <vt:lpstr>Introduction </vt:lpstr>
      <vt:lpstr>Case Study #1:  Choosing the Right Project  </vt:lpstr>
      <vt:lpstr>A. Background</vt:lpstr>
      <vt:lpstr>A. Background</vt:lpstr>
      <vt:lpstr>B. Why did project fail?</vt:lpstr>
      <vt:lpstr>B. Why did project fail?</vt:lpstr>
      <vt:lpstr>C.  Problem #1:  Wrong Project</vt:lpstr>
      <vt:lpstr>C. Problem #2:  Switching to Waterfall Mid-Project</vt:lpstr>
      <vt:lpstr>C. Agile Problem #2:  Switching to Waterfall Mid-Project</vt:lpstr>
      <vt:lpstr>D. Conclusion</vt:lpstr>
      <vt:lpstr>Case Study #2:  Choosing the Right Contract</vt:lpstr>
      <vt:lpstr>A. Issues re Scoping</vt:lpstr>
      <vt:lpstr>A. Issues re Scoping</vt:lpstr>
      <vt:lpstr>B. Issues re Payment</vt:lpstr>
      <vt:lpstr>B. Issues re Payment</vt:lpstr>
      <vt:lpstr>B. Issues re Payment</vt:lpstr>
      <vt:lpstr>Conclusion</vt:lpstr>
      <vt:lpstr>Conclusion</vt:lpstr>
      <vt:lpstr>Conclusion</vt:lpstr>
      <vt:lpstr>Biography</vt:lpstr>
    </vt:vector>
  </TitlesOfParts>
  <Manager/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1</cp:revision>
  <dcterms:created xsi:type="dcterms:W3CDTF">1601-01-01T00:00:00Z</dcterms:created>
  <dcterms:modified xsi:type="dcterms:W3CDTF">2016-10-20T17:37:38Z</dcterms:modified>
</cp:coreProperties>
</file>