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5"/>
  </p:notesMasterIdLst>
  <p:handoutMasterIdLst>
    <p:handoutMasterId r:id="rId16"/>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5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4032">
          <p15:clr>
            <a:srgbClr val="A4A3A4"/>
          </p15:clr>
        </p15:guide>
        <p15:guide id="2" pos="4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975"/>
    <a:srgbClr val="A2AAC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5" autoAdjust="0"/>
    <p:restoredTop sz="94669" autoAdjust="0"/>
  </p:normalViewPr>
  <p:slideViewPr>
    <p:cSldViewPr>
      <p:cViewPr>
        <p:scale>
          <a:sx n="87" d="100"/>
          <a:sy n="87" d="100"/>
        </p:scale>
        <p:origin x="1824" y="488"/>
      </p:cViewPr>
      <p:guideLst>
        <p:guide orient="horz" pos="4032"/>
        <p:guide pos="43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8600"/>
            <a:ext cx="26670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657600" y="228600"/>
            <a:ext cx="26670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8DC936E-4AE1-4C62-AC4F-DFEF69D501A6}" type="datetimeFigureOut">
              <a:rPr lang="en-CA">
                <a:latin typeface="Arial" panose="020B0604020202020204" pitchFamily="34" charset="0"/>
                <a:cs typeface="Arial" panose="020B0604020202020204" pitchFamily="34" charset="0"/>
              </a:rPr>
              <a:pPr>
                <a:defRPr/>
              </a:pPr>
              <a:t>2016-10-20</a:t>
            </a:fld>
            <a:endParaRPr lang="en-CA"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533400" y="8458200"/>
            <a:ext cx="27432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657600" y="8458200"/>
            <a:ext cx="26670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7204011-6D5B-43E1-9357-0C7B6C8AA6CC}" type="slidenum">
              <a:rPr lang="en-CA">
                <a:latin typeface="Arial" panose="020B0604020202020204" pitchFamily="34" charset="0"/>
                <a:cs typeface="Arial" panose="020B0604020202020204" pitchFamily="34" charset="0"/>
              </a:rPr>
              <a:pPr>
                <a:defRPr/>
              </a:pPr>
              <a:t>‹#›</a:t>
            </a:fld>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494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8706E3-D161-4842-81C6-AD0E1EAA424D}" type="datetimeFigureOut">
              <a:rPr lang="en-CA"/>
              <a:pPr>
                <a:defRPr/>
              </a:pPr>
              <a:t>2016-10-20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CEF70F7-4C15-4B5C-963D-AC367C095089}" type="slidenum">
              <a:rPr lang="en-CA"/>
              <a:pPr>
                <a:defRPr/>
              </a:pPr>
              <a:t>‹#›</a:t>
            </a:fld>
            <a:endParaRPr lang="en-CA"/>
          </a:p>
        </p:txBody>
      </p:sp>
    </p:spTree>
    <p:extLst>
      <p:ext uri="{BB962C8B-B14F-4D97-AF65-F5344CB8AC3E}">
        <p14:creationId xmlns:p14="http://schemas.microsoft.com/office/powerpoint/2010/main" val="1099358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a:t>
            </a:fld>
            <a:endParaRPr lang="en-CA"/>
          </a:p>
        </p:txBody>
      </p:sp>
    </p:spTree>
    <p:extLst>
      <p:ext uri="{BB962C8B-B14F-4D97-AF65-F5344CB8AC3E}">
        <p14:creationId xmlns:p14="http://schemas.microsoft.com/office/powerpoint/2010/main" val="304985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3</a:t>
            </a:fld>
            <a:endParaRPr lang="en-CA"/>
          </a:p>
        </p:txBody>
      </p:sp>
    </p:spTree>
    <p:extLst>
      <p:ext uri="{BB962C8B-B14F-4D97-AF65-F5344CB8AC3E}">
        <p14:creationId xmlns:p14="http://schemas.microsoft.com/office/powerpoint/2010/main" val="133950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4</a:t>
            </a:fld>
            <a:endParaRPr lang="en-CA"/>
          </a:p>
        </p:txBody>
      </p:sp>
    </p:spTree>
    <p:extLst>
      <p:ext uri="{BB962C8B-B14F-4D97-AF65-F5344CB8AC3E}">
        <p14:creationId xmlns:p14="http://schemas.microsoft.com/office/powerpoint/2010/main" val="2391091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9144000" cy="5334000"/>
          </a:xfrm>
          <a:prstGeom prst="rect">
            <a:avLst/>
          </a:prstGeom>
        </p:spPr>
      </p:pic>
      <p:sp>
        <p:nvSpPr>
          <p:cNvPr id="4" name="Rectangle 3"/>
          <p:cNvSpPr/>
          <p:nvPr userDrawn="1"/>
        </p:nvSpPr>
        <p:spPr>
          <a:xfrm>
            <a:off x="0" y="5334000"/>
            <a:ext cx="9146314"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55838" cy="2286000"/>
          </a:xfrm>
          <a:prstGeom prst="rect">
            <a:avLst/>
          </a:prstGeom>
          <a:solidFill>
            <a:srgbClr val="55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 y="381000"/>
            <a:ext cx="9155839" cy="2514600"/>
          </a:xfrm>
          <a:prstGeom prst="rect">
            <a:avLst/>
          </a:prstGeom>
          <a:solidFill>
            <a:srgbClr val="0C1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09600" y="533400"/>
            <a:ext cx="7772400" cy="1219200"/>
          </a:xfrm>
        </p:spPr>
        <p:txBody>
          <a:bodyPr anchor="b">
            <a:normAutofit/>
          </a:bodyPr>
          <a:lstStyle>
            <a:lvl1pPr>
              <a:defRPr sz="3400">
                <a:solidFill>
                  <a:schemeClr val="bg1"/>
                </a:solidFill>
              </a:defRPr>
            </a:lvl1pPr>
          </a:lstStyle>
          <a:p>
            <a:r>
              <a:rPr lang="en-US" dirty="0" smtClean="0"/>
              <a:t>Presentation Title</a:t>
            </a:r>
            <a:endParaRPr lang="en-CA" dirty="0"/>
          </a:p>
        </p:txBody>
      </p:sp>
      <p:sp>
        <p:nvSpPr>
          <p:cNvPr id="3" name="Subtitle 2"/>
          <p:cNvSpPr>
            <a:spLocks noGrp="1"/>
          </p:cNvSpPr>
          <p:nvPr>
            <p:ph type="subTitle" idx="1" hasCustomPrompt="1"/>
          </p:nvPr>
        </p:nvSpPr>
        <p:spPr>
          <a:xfrm>
            <a:off x="609600" y="1828800"/>
            <a:ext cx="7772400" cy="838200"/>
          </a:xfrm>
        </p:spPr>
        <p:txBody>
          <a:bodyPr>
            <a:normAutofit/>
          </a:bodyPr>
          <a:lstStyle>
            <a:lvl1pPr marL="0" marR="0" indent="0" algn="l" defTabSz="914400" rtl="0" eaLnBrk="1" fontAlgn="base" latinLnBrk="0" hangingPunct="1">
              <a:lnSpc>
                <a:spcPct val="100000"/>
              </a:lnSpc>
              <a:spcBef>
                <a:spcPts val="600"/>
              </a:spcBef>
              <a:spcAft>
                <a:spcPct val="0"/>
              </a:spcAft>
              <a:buClrTx/>
              <a:buSzTx/>
              <a:buFont typeface="Arial" charset="0"/>
              <a:buNone/>
              <a:tabLst/>
              <a:defRPr sz="2000" b="1" baseline="0">
                <a:solidFill>
                  <a:srgbClr val="A2AAC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First Name Last Name, Title</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7076" b="13692"/>
          <a:stretch/>
        </p:blipFill>
        <p:spPr>
          <a:xfrm>
            <a:off x="5410200" y="5410200"/>
            <a:ext cx="3245581" cy="1315340"/>
          </a:xfrm>
          <a:prstGeom prst="rect">
            <a:avLst/>
          </a:prstGeom>
        </p:spPr>
      </p:pic>
      <p:sp>
        <p:nvSpPr>
          <p:cNvPr id="12" name="TextBox 11"/>
          <p:cNvSpPr txBox="1"/>
          <p:nvPr userDrawn="1"/>
        </p:nvSpPr>
        <p:spPr>
          <a:xfrm>
            <a:off x="609600" y="6177290"/>
            <a:ext cx="1462260" cy="261610"/>
          </a:xfrm>
          <a:prstGeom prst="rect">
            <a:avLst/>
          </a:prstGeom>
          <a:noFill/>
        </p:spPr>
        <p:txBody>
          <a:bodyPr wrap="none" rtlCol="0">
            <a:spAutoFit/>
          </a:bodyPr>
          <a:lstStyle/>
          <a:p>
            <a:pPr lvl="0" algn="l"/>
            <a:r>
              <a:rPr lang="en-CA" sz="1100" b="0" kern="1200" dirty="0" smtClean="0">
                <a:solidFill>
                  <a:schemeClr val="tx1">
                    <a:lumMod val="65000"/>
                    <a:lumOff val="35000"/>
                  </a:schemeClr>
                </a:solidFill>
                <a:latin typeface="Arial" panose="020B0604020202020204" pitchFamily="34" charset="0"/>
                <a:ea typeface="+mn-ea"/>
                <a:cs typeface="Arial" panose="020B0604020202020204" pitchFamily="34" charset="0"/>
              </a:rPr>
              <a:t>Bereskin &amp; Parr LLP</a:t>
            </a:r>
            <a:endParaRPr lang="en-US" sz="1100" b="0" kern="1200" dirty="0" smtClean="0">
              <a:solidFill>
                <a:schemeClr val="tx1">
                  <a:lumMod val="65000"/>
                  <a:lumOff val="35000"/>
                </a:schemeClr>
              </a:solidFill>
              <a:latin typeface="Arial" panose="020B0604020202020204" pitchFamily="34" charset="0"/>
              <a:ea typeface="+mn-ea"/>
              <a:cs typeface="Arial" panose="020B0604020202020204" pitchFamily="34" charset="0"/>
            </a:endParaRPr>
          </a:p>
        </p:txBody>
      </p:sp>
      <p:sp>
        <p:nvSpPr>
          <p:cNvPr id="10" name="Text Placeholder 9"/>
          <p:cNvSpPr>
            <a:spLocks noGrp="1"/>
          </p:cNvSpPr>
          <p:nvPr>
            <p:ph type="body" sz="quarter" idx="10" hasCustomPrompt="1"/>
          </p:nvPr>
        </p:nvSpPr>
        <p:spPr>
          <a:xfrm>
            <a:off x="609600" y="5943600"/>
            <a:ext cx="3429000" cy="233690"/>
          </a:xfrm>
        </p:spPr>
        <p:txBody>
          <a:bodyPr/>
          <a:lstStyle>
            <a:lvl1pPr marL="0" indent="0">
              <a:buNone/>
              <a:defRPr lang="en-US" sz="1100" b="1"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smtClean="0"/>
              <a:t>Date</a:t>
            </a:r>
            <a:endParaRPr lang="en-US" dirty="0"/>
          </a:p>
        </p:txBody>
      </p:sp>
    </p:spTree>
    <p:extLst>
      <p:ext uri="{BB962C8B-B14F-4D97-AF65-F5344CB8AC3E}">
        <p14:creationId xmlns:p14="http://schemas.microsoft.com/office/powerpoint/2010/main" val="566183147"/>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1"/>
            <a:ext cx="5111750" cy="4356099"/>
          </a:xfrm>
        </p:spPr>
        <p:txBody>
          <a:bodyPr>
            <a:normAutofit/>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Text Placeholder 3"/>
          <p:cNvSpPr>
            <a:spLocks noGrp="1"/>
          </p:cNvSpPr>
          <p:nvPr>
            <p:ph type="body" sz="half" idx="2"/>
          </p:nvPr>
        </p:nvSpPr>
        <p:spPr>
          <a:xfrm>
            <a:off x="573087" y="1435101"/>
            <a:ext cx="2855913" cy="4356099"/>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
          <p:cNvSpPr>
            <a:spLocks noGrp="1"/>
          </p:cNvSpPr>
          <p:nvPr>
            <p:ph type="title"/>
          </p:nvPr>
        </p:nvSpPr>
        <p:spPr>
          <a:xfrm>
            <a:off x="573155" y="228600"/>
            <a:ext cx="8077200" cy="1066800"/>
          </a:xfrm>
        </p:spPr>
        <p:txBody>
          <a:bodyPr>
            <a:normAutofit/>
          </a:bodyPr>
          <a:lstStyle/>
          <a:p>
            <a:r>
              <a:rPr lang="en-US" smtClean="0"/>
              <a:t>Click to edit Master title style</a:t>
            </a:r>
            <a:endParaRPr lang="en-CA"/>
          </a:p>
        </p:txBody>
      </p:sp>
      <p:sp>
        <p:nvSpPr>
          <p:cNvPr id="6"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4170908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1075" y="50292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p:nvCxnSpPr>
        <p:spPr>
          <a:xfrm>
            <a:off x="1798638" y="4953000"/>
            <a:ext cx="5478462" cy="0"/>
          </a:xfrm>
          <a:prstGeom prst="line">
            <a:avLst/>
          </a:prstGeom>
          <a:ln w="22225">
            <a:solidFill>
              <a:srgbClr val="0C1975"/>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1792288" y="1600201"/>
            <a:ext cx="5486400" cy="31273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dirty="0"/>
          </a:p>
        </p:txBody>
      </p:sp>
      <p:sp>
        <p:nvSpPr>
          <p:cNvPr id="6" name="Title 1"/>
          <p:cNvSpPr txBox="1">
            <a:spLocks/>
          </p:cNvSpPr>
          <p:nvPr userDrawn="1"/>
        </p:nvSpPr>
        <p:spPr bwMode="auto">
          <a:xfrm>
            <a:off x="573155" y="22860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b="1" kern="1200">
                <a:solidFill>
                  <a:schemeClr val="bg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0C1975"/>
                </a:solidFill>
                <a:latin typeface="Calibri" pitchFamily="34" charset="0"/>
              </a:defRPr>
            </a:lvl2pPr>
            <a:lvl3pPr algn="ctr" rtl="0" eaLnBrk="1" fontAlgn="base" hangingPunct="1">
              <a:spcBef>
                <a:spcPct val="0"/>
              </a:spcBef>
              <a:spcAft>
                <a:spcPct val="0"/>
              </a:spcAft>
              <a:defRPr sz="4400">
                <a:solidFill>
                  <a:srgbClr val="0C1975"/>
                </a:solidFill>
                <a:latin typeface="Calibri" pitchFamily="34" charset="0"/>
              </a:defRPr>
            </a:lvl3pPr>
            <a:lvl4pPr algn="ctr" rtl="0" eaLnBrk="1" fontAlgn="base" hangingPunct="1">
              <a:spcBef>
                <a:spcPct val="0"/>
              </a:spcBef>
              <a:spcAft>
                <a:spcPct val="0"/>
              </a:spcAft>
              <a:defRPr sz="4400">
                <a:solidFill>
                  <a:srgbClr val="0C1975"/>
                </a:solidFill>
                <a:latin typeface="Calibri" pitchFamily="34" charset="0"/>
              </a:defRPr>
            </a:lvl4pPr>
            <a:lvl5pPr algn="ctr" rtl="0" eaLnBrk="1" fontAlgn="base" hangingPunct="1">
              <a:spcBef>
                <a:spcPct val="0"/>
              </a:spcBef>
              <a:spcAft>
                <a:spcPct val="0"/>
              </a:spcAft>
              <a:defRPr sz="4400">
                <a:solidFill>
                  <a:srgbClr val="0C1975"/>
                </a:solidFill>
                <a:latin typeface="Calibri" pitchFamily="34" charset="0"/>
              </a:defRPr>
            </a:lvl5pPr>
            <a:lvl6pPr marL="457200" algn="ctr" rtl="0" eaLnBrk="1" fontAlgn="base" hangingPunct="1">
              <a:spcBef>
                <a:spcPct val="0"/>
              </a:spcBef>
              <a:spcAft>
                <a:spcPct val="0"/>
              </a:spcAft>
              <a:defRPr sz="4400">
                <a:solidFill>
                  <a:srgbClr val="0C1975"/>
                </a:solidFill>
                <a:latin typeface="Calibri" pitchFamily="34" charset="0"/>
              </a:defRPr>
            </a:lvl6pPr>
            <a:lvl7pPr marL="914400" algn="ctr" rtl="0" eaLnBrk="1" fontAlgn="base" hangingPunct="1">
              <a:spcBef>
                <a:spcPct val="0"/>
              </a:spcBef>
              <a:spcAft>
                <a:spcPct val="0"/>
              </a:spcAft>
              <a:defRPr sz="4400">
                <a:solidFill>
                  <a:srgbClr val="0C1975"/>
                </a:solidFill>
                <a:latin typeface="Calibri" pitchFamily="34" charset="0"/>
              </a:defRPr>
            </a:lvl7pPr>
            <a:lvl8pPr marL="1371600" algn="ctr" rtl="0" eaLnBrk="1" fontAlgn="base" hangingPunct="1">
              <a:spcBef>
                <a:spcPct val="0"/>
              </a:spcBef>
              <a:spcAft>
                <a:spcPct val="0"/>
              </a:spcAft>
              <a:defRPr sz="4400">
                <a:solidFill>
                  <a:srgbClr val="0C1975"/>
                </a:solidFill>
                <a:latin typeface="Calibri" pitchFamily="34" charset="0"/>
              </a:defRPr>
            </a:lvl8pPr>
            <a:lvl9pPr marL="1828800" algn="ctr" rtl="0" eaLnBrk="1" fontAlgn="base" hangingPunct="1">
              <a:spcBef>
                <a:spcPct val="0"/>
              </a:spcBef>
              <a:spcAft>
                <a:spcPct val="0"/>
              </a:spcAft>
              <a:defRPr sz="4400">
                <a:solidFill>
                  <a:srgbClr val="0C1975"/>
                </a:solidFill>
                <a:latin typeface="Calibri" pitchFamily="34" charset="0"/>
              </a:defRPr>
            </a:lvl9pPr>
          </a:lstStyle>
          <a:p>
            <a:r>
              <a:rPr lang="en-US" dirty="0" smtClean="0"/>
              <a:t>Click to edit Master title style</a:t>
            </a:r>
            <a:endParaRPr lang="en-CA" dirty="0"/>
          </a:p>
        </p:txBody>
      </p:sp>
      <p:sp>
        <p:nvSpPr>
          <p:cNvPr id="8"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9054716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losing Slide-General">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4" y="0"/>
            <a:ext cx="9144000" cy="5334000"/>
          </a:xfrm>
          <a:prstGeom prst="rect">
            <a:avLst/>
          </a:prstGeom>
        </p:spPr>
      </p:pic>
      <p:sp>
        <p:nvSpPr>
          <p:cNvPr id="17" name="Rectangle 16"/>
          <p:cNvSpPr/>
          <p:nvPr userDrawn="1"/>
        </p:nvSpPr>
        <p:spPr>
          <a:xfrm>
            <a:off x="0" y="0"/>
            <a:ext cx="9146314" cy="2286000"/>
          </a:xfrm>
          <a:prstGeom prst="rect">
            <a:avLst/>
          </a:prstGeom>
          <a:solidFill>
            <a:srgbClr val="55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 y="381000"/>
            <a:ext cx="9155839" cy="2971800"/>
          </a:xfrm>
          <a:prstGeom prst="rect">
            <a:avLst/>
          </a:prstGeom>
          <a:solidFill>
            <a:srgbClr val="0C1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0" y="5334000"/>
            <a:ext cx="9146314"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ctrTitle" hasCustomPrompt="1"/>
          </p:nvPr>
        </p:nvSpPr>
        <p:spPr>
          <a:xfrm>
            <a:off x="609600" y="762000"/>
            <a:ext cx="7772400" cy="685799"/>
          </a:xfrm>
        </p:spPr>
        <p:txBody>
          <a:bodyPr>
            <a:noAutofit/>
          </a:bodyPr>
          <a:lstStyle>
            <a:lvl1pPr>
              <a:defRPr sz="4000" baseline="0">
                <a:solidFill>
                  <a:schemeClr val="bg1"/>
                </a:solidFill>
              </a:defRPr>
            </a:lvl1pPr>
          </a:lstStyle>
          <a:p>
            <a:r>
              <a:rPr lang="en-US" dirty="0" smtClean="0"/>
              <a:t>THANK YOU</a:t>
            </a:r>
            <a:endParaRPr lang="en-CA"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27076" b="13692"/>
          <a:stretch/>
        </p:blipFill>
        <p:spPr>
          <a:xfrm>
            <a:off x="5410200" y="5410200"/>
            <a:ext cx="3245581" cy="1315340"/>
          </a:xfrm>
          <a:prstGeom prst="rect">
            <a:avLst/>
          </a:prstGeom>
        </p:spPr>
      </p:pic>
      <p:sp>
        <p:nvSpPr>
          <p:cNvPr id="15" name="Subtitle 2"/>
          <p:cNvSpPr>
            <a:spLocks noGrp="1"/>
          </p:cNvSpPr>
          <p:nvPr>
            <p:ph type="subTitle" idx="1" hasCustomPrompt="1"/>
          </p:nvPr>
        </p:nvSpPr>
        <p:spPr>
          <a:xfrm>
            <a:off x="609600" y="1549878"/>
            <a:ext cx="7772400" cy="1726722"/>
          </a:xfrm>
        </p:spPr>
        <p:txBody>
          <a:bodyPr>
            <a:normAutofit/>
          </a:bodyPr>
          <a:lstStyle>
            <a:lvl1pPr marL="0" marR="0" indent="0" algn="l" defTabSz="914400" rtl="0" eaLnBrk="1" fontAlgn="base" latinLnBrk="0" hangingPunct="1">
              <a:lnSpc>
                <a:spcPct val="100000"/>
              </a:lnSpc>
              <a:spcBef>
                <a:spcPts val="600"/>
              </a:spcBef>
              <a:spcAft>
                <a:spcPct val="0"/>
              </a:spcAft>
              <a:buClrTx/>
              <a:buSzTx/>
              <a:buFont typeface="Arial" charset="0"/>
              <a:buNone/>
              <a:tabLst/>
              <a:defRPr sz="2200" b="1" baseline="0">
                <a:solidFill>
                  <a:srgbClr val="A2AAC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First Name Last Name, Title</a:t>
            </a:r>
            <a:br>
              <a:rPr lang="en-US" dirty="0" smtClean="0"/>
            </a:br>
            <a:r>
              <a:rPr lang="en-US" dirty="0" smtClean="0"/>
              <a:t>Email address</a:t>
            </a:r>
          </a:p>
        </p:txBody>
      </p:sp>
      <p:sp>
        <p:nvSpPr>
          <p:cNvPr id="28" name="TextBox 27"/>
          <p:cNvSpPr txBox="1"/>
          <p:nvPr userDrawn="1"/>
        </p:nvSpPr>
        <p:spPr>
          <a:xfrm>
            <a:off x="609600" y="6177290"/>
            <a:ext cx="1462260" cy="261610"/>
          </a:xfrm>
          <a:prstGeom prst="rect">
            <a:avLst/>
          </a:prstGeom>
          <a:noFill/>
        </p:spPr>
        <p:txBody>
          <a:bodyPr wrap="none" rtlCol="0">
            <a:spAutoFit/>
          </a:bodyPr>
          <a:lstStyle/>
          <a:p>
            <a:pPr lvl="0" algn="l"/>
            <a:r>
              <a:rPr lang="en-CA" sz="1100" b="0" kern="1200" dirty="0" smtClean="0">
                <a:solidFill>
                  <a:schemeClr val="tx1">
                    <a:lumMod val="65000"/>
                    <a:lumOff val="35000"/>
                  </a:schemeClr>
                </a:solidFill>
                <a:latin typeface="Arial" panose="020B0604020202020204" pitchFamily="34" charset="0"/>
                <a:ea typeface="+mn-ea"/>
                <a:cs typeface="Arial" panose="020B0604020202020204" pitchFamily="34" charset="0"/>
              </a:rPr>
              <a:t>Bereskin &amp; Parr LLP</a:t>
            </a:r>
            <a:endParaRPr lang="en-US" sz="1100" b="0" kern="1200" dirty="0" smtClean="0">
              <a:solidFill>
                <a:schemeClr val="tx1">
                  <a:lumMod val="65000"/>
                  <a:lumOff val="35000"/>
                </a:schemeClr>
              </a:solidFill>
              <a:latin typeface="Arial" panose="020B0604020202020204" pitchFamily="34" charset="0"/>
              <a:ea typeface="+mn-ea"/>
              <a:cs typeface="Arial" panose="020B0604020202020204" pitchFamily="34" charset="0"/>
            </a:endParaRPr>
          </a:p>
        </p:txBody>
      </p:sp>
      <p:sp>
        <p:nvSpPr>
          <p:cNvPr id="11" name="Text Placeholder 9"/>
          <p:cNvSpPr>
            <a:spLocks noGrp="1"/>
          </p:cNvSpPr>
          <p:nvPr>
            <p:ph type="body" sz="quarter" idx="10" hasCustomPrompt="1"/>
          </p:nvPr>
        </p:nvSpPr>
        <p:spPr>
          <a:xfrm>
            <a:off x="609600" y="5943600"/>
            <a:ext cx="3429000" cy="233690"/>
          </a:xfrm>
        </p:spPr>
        <p:txBody>
          <a:bodyPr/>
          <a:lstStyle>
            <a:lvl1pPr marL="0" indent="0">
              <a:buNone/>
              <a:defRPr lang="en-US" sz="1100" b="1"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smtClean="0"/>
              <a:t>Date</a:t>
            </a:r>
            <a:endParaRPr lang="en-US" dirty="0"/>
          </a:p>
        </p:txBody>
      </p:sp>
    </p:spTree>
    <p:extLst>
      <p:ext uri="{BB962C8B-B14F-4D97-AF65-F5344CB8AC3E}">
        <p14:creationId xmlns:p14="http://schemas.microsoft.com/office/powerpoint/2010/main" val="704112268"/>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losing Slide-Canadia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20064" b="20064"/>
          <a:stretch/>
        </p:blipFill>
        <p:spPr>
          <a:xfrm>
            <a:off x="0" y="1676400"/>
            <a:ext cx="9144000" cy="3657600"/>
          </a:xfrm>
          <a:prstGeom prst="rect">
            <a:avLst/>
          </a:prstGeom>
        </p:spPr>
      </p:pic>
      <p:sp>
        <p:nvSpPr>
          <p:cNvPr id="17" name="Rectangle 16"/>
          <p:cNvSpPr/>
          <p:nvPr userDrawn="1"/>
        </p:nvSpPr>
        <p:spPr>
          <a:xfrm>
            <a:off x="0" y="0"/>
            <a:ext cx="9146314" cy="2286000"/>
          </a:xfrm>
          <a:prstGeom prst="rect">
            <a:avLst/>
          </a:prstGeom>
          <a:solidFill>
            <a:srgbClr val="55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0" y="5334000"/>
            <a:ext cx="9146314"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1" y="381000"/>
            <a:ext cx="9155839" cy="2971800"/>
          </a:xfrm>
          <a:prstGeom prst="rect">
            <a:avLst/>
          </a:prstGeom>
          <a:solidFill>
            <a:srgbClr val="0C1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7076" b="13692"/>
          <a:stretch/>
        </p:blipFill>
        <p:spPr>
          <a:xfrm>
            <a:off x="5410200" y="5410200"/>
            <a:ext cx="3245581" cy="1315340"/>
          </a:xfrm>
          <a:prstGeom prst="rect">
            <a:avLst/>
          </a:prstGeom>
        </p:spPr>
      </p:pic>
      <p:sp>
        <p:nvSpPr>
          <p:cNvPr id="26" name="Title 1"/>
          <p:cNvSpPr>
            <a:spLocks noGrp="1"/>
          </p:cNvSpPr>
          <p:nvPr>
            <p:ph type="ctrTitle" hasCustomPrompt="1"/>
          </p:nvPr>
        </p:nvSpPr>
        <p:spPr>
          <a:xfrm>
            <a:off x="609600" y="762000"/>
            <a:ext cx="7772400" cy="685799"/>
          </a:xfrm>
        </p:spPr>
        <p:txBody>
          <a:bodyPr>
            <a:noAutofit/>
          </a:bodyPr>
          <a:lstStyle>
            <a:lvl1pPr>
              <a:defRPr sz="4000" baseline="0">
                <a:solidFill>
                  <a:schemeClr val="bg1"/>
                </a:solidFill>
              </a:defRPr>
            </a:lvl1pPr>
          </a:lstStyle>
          <a:p>
            <a:r>
              <a:rPr lang="en-US" dirty="0" smtClean="0"/>
              <a:t>THANK YOU</a:t>
            </a:r>
            <a:endParaRPr lang="en-CA" dirty="0"/>
          </a:p>
        </p:txBody>
      </p:sp>
      <p:sp>
        <p:nvSpPr>
          <p:cNvPr id="27" name="Subtitle 2"/>
          <p:cNvSpPr>
            <a:spLocks noGrp="1"/>
          </p:cNvSpPr>
          <p:nvPr>
            <p:ph type="subTitle" idx="1" hasCustomPrompt="1"/>
          </p:nvPr>
        </p:nvSpPr>
        <p:spPr>
          <a:xfrm>
            <a:off x="609600" y="1549878"/>
            <a:ext cx="7772400" cy="1726722"/>
          </a:xfrm>
        </p:spPr>
        <p:txBody>
          <a:bodyPr>
            <a:normAutofit/>
          </a:bodyPr>
          <a:lstStyle>
            <a:lvl1pPr marL="0" marR="0" indent="0" algn="l" defTabSz="914400" rtl="0" eaLnBrk="1" fontAlgn="base" latinLnBrk="0" hangingPunct="1">
              <a:lnSpc>
                <a:spcPct val="100000"/>
              </a:lnSpc>
              <a:spcBef>
                <a:spcPts val="600"/>
              </a:spcBef>
              <a:spcAft>
                <a:spcPct val="0"/>
              </a:spcAft>
              <a:buClrTx/>
              <a:buSzTx/>
              <a:buFont typeface="Arial" charset="0"/>
              <a:buNone/>
              <a:tabLst/>
              <a:defRPr sz="2200" b="1" baseline="0">
                <a:solidFill>
                  <a:srgbClr val="A2AAC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First Name Last Name, Title</a:t>
            </a:r>
            <a:br>
              <a:rPr lang="en-US" dirty="0" smtClean="0"/>
            </a:br>
            <a:r>
              <a:rPr lang="en-US" dirty="0" smtClean="0"/>
              <a:t>Email address</a:t>
            </a:r>
          </a:p>
        </p:txBody>
      </p:sp>
      <p:sp>
        <p:nvSpPr>
          <p:cNvPr id="32" name="TextBox 31"/>
          <p:cNvSpPr txBox="1"/>
          <p:nvPr userDrawn="1"/>
        </p:nvSpPr>
        <p:spPr>
          <a:xfrm>
            <a:off x="609600" y="6177290"/>
            <a:ext cx="1462260" cy="261610"/>
          </a:xfrm>
          <a:prstGeom prst="rect">
            <a:avLst/>
          </a:prstGeom>
          <a:noFill/>
        </p:spPr>
        <p:txBody>
          <a:bodyPr wrap="none" rtlCol="0">
            <a:spAutoFit/>
          </a:bodyPr>
          <a:lstStyle/>
          <a:p>
            <a:pPr lvl="0" algn="l"/>
            <a:r>
              <a:rPr lang="en-CA" sz="1100" b="0" kern="1200" dirty="0" smtClean="0">
                <a:solidFill>
                  <a:schemeClr val="tx1">
                    <a:lumMod val="65000"/>
                    <a:lumOff val="35000"/>
                  </a:schemeClr>
                </a:solidFill>
                <a:latin typeface="Arial" panose="020B0604020202020204" pitchFamily="34" charset="0"/>
                <a:ea typeface="+mn-ea"/>
                <a:cs typeface="Arial" panose="020B0604020202020204" pitchFamily="34" charset="0"/>
              </a:rPr>
              <a:t>Bereskin &amp; Parr LLP</a:t>
            </a:r>
            <a:endParaRPr lang="en-US" sz="1100" b="0" kern="1200" dirty="0" smtClean="0">
              <a:solidFill>
                <a:schemeClr val="tx1">
                  <a:lumMod val="65000"/>
                  <a:lumOff val="35000"/>
                </a:schemeClr>
              </a:solidFill>
              <a:latin typeface="Arial" panose="020B0604020202020204" pitchFamily="34" charset="0"/>
              <a:ea typeface="+mn-ea"/>
              <a:cs typeface="Arial" panose="020B0604020202020204" pitchFamily="34" charset="0"/>
            </a:endParaRPr>
          </a:p>
        </p:txBody>
      </p:sp>
      <p:sp>
        <p:nvSpPr>
          <p:cNvPr id="11" name="Text Placeholder 9"/>
          <p:cNvSpPr>
            <a:spLocks noGrp="1"/>
          </p:cNvSpPr>
          <p:nvPr>
            <p:ph type="body" sz="quarter" idx="10" hasCustomPrompt="1"/>
          </p:nvPr>
        </p:nvSpPr>
        <p:spPr>
          <a:xfrm>
            <a:off x="609600" y="5943600"/>
            <a:ext cx="3429000" cy="233690"/>
          </a:xfrm>
        </p:spPr>
        <p:txBody>
          <a:bodyPr/>
          <a:lstStyle>
            <a:lvl1pPr marL="0" indent="0">
              <a:buNone/>
              <a:defRPr lang="en-US" sz="1100" b="1"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lvl="0"/>
            <a:r>
              <a:rPr lang="en-US" dirty="0" smtClean="0"/>
              <a:t>Date</a:t>
            </a:r>
            <a:endParaRPr lang="en-US" dirty="0"/>
          </a:p>
        </p:txBody>
      </p:sp>
    </p:spTree>
    <p:extLst>
      <p:ext uri="{BB962C8B-B14F-4D97-AF65-F5344CB8AC3E}">
        <p14:creationId xmlns:p14="http://schemas.microsoft.com/office/powerpoint/2010/main" val="3588763743"/>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265CB1C-DB7B-4855-A362-B4291DA556DB}" type="datetimeFigureOut">
              <a:rPr lang="en-US" smtClean="0"/>
              <a:t>10/20/16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4B28619-7D3E-4917-8569-F4B3B7B7B02C}" type="slidenum">
              <a:rPr lang="en-US" smtClean="0"/>
              <a:t>‹#›</a:t>
            </a:fld>
            <a:endParaRPr lang="en-US"/>
          </a:p>
        </p:txBody>
      </p:sp>
    </p:spTree>
    <p:extLst>
      <p:ext uri="{BB962C8B-B14F-4D97-AF65-F5344CB8AC3E}">
        <p14:creationId xmlns:p14="http://schemas.microsoft.com/office/powerpoint/2010/main" val="57205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3155" y="228600"/>
            <a:ext cx="8077200" cy="1066800"/>
          </a:xfrm>
        </p:spPr>
        <p:txBody>
          <a:bodyPr>
            <a:normAutofit/>
          </a:bodyPr>
          <a:lstStyle>
            <a:lvl1pPr algn="l">
              <a:defRPr/>
            </a:lvl1pPr>
          </a:lstStyle>
          <a:p>
            <a:r>
              <a:rPr lang="en-US" smtClean="0"/>
              <a:t>Click to edit Master title style</a:t>
            </a:r>
            <a:endParaRPr lang="en-CA" dirty="0"/>
          </a:p>
        </p:txBody>
      </p:sp>
      <p:sp>
        <p:nvSpPr>
          <p:cNvPr id="3" name="Content Placeholder 2"/>
          <p:cNvSpPr>
            <a:spLocks noGrp="1"/>
          </p:cNvSpPr>
          <p:nvPr>
            <p:ph idx="1"/>
          </p:nvPr>
        </p:nvSpPr>
        <p:spPr>
          <a:xfrm>
            <a:off x="573155" y="1600201"/>
            <a:ext cx="8229600" cy="4190999"/>
          </a:xfrm>
        </p:spPr>
        <p:txBody>
          <a:bodyPr>
            <a:normAutofit/>
          </a:bodyPr>
          <a:lstStyle>
            <a:lvl1pPr>
              <a:defRPr sz="2400"/>
            </a:lvl1pPr>
            <a:lvl2pPr>
              <a:defRPr sz="2400"/>
            </a:lvl2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5"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730256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657600"/>
          </a:xfrm>
          <a:prstGeom prst="rect">
            <a:avLst/>
          </a:prstGeom>
        </p:spPr>
      </p:pic>
      <p:sp>
        <p:nvSpPr>
          <p:cNvPr id="5" name="Rectangle 4"/>
          <p:cNvSpPr/>
          <p:nvPr userDrawn="1"/>
        </p:nvSpPr>
        <p:spPr>
          <a:xfrm>
            <a:off x="-8546" y="3581400"/>
            <a:ext cx="9151121" cy="2055341"/>
          </a:xfrm>
          <a:prstGeom prst="rect">
            <a:avLst/>
          </a:prstGeom>
          <a:solidFill>
            <a:srgbClr val="55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7"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900370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657600"/>
          </a:xfrm>
          <a:prstGeom prst="rect">
            <a:avLst/>
          </a:prstGeom>
        </p:spPr>
      </p:pic>
      <p:sp>
        <p:nvSpPr>
          <p:cNvPr id="5" name="Rectangle 4"/>
          <p:cNvSpPr/>
          <p:nvPr userDrawn="1"/>
        </p:nvSpPr>
        <p:spPr>
          <a:xfrm>
            <a:off x="-8546" y="3581400"/>
            <a:ext cx="9151121" cy="2055341"/>
          </a:xfrm>
          <a:prstGeom prst="rect">
            <a:avLst/>
          </a:prstGeom>
          <a:solidFill>
            <a:srgbClr val="55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30637658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657600"/>
          </a:xfrm>
          <a:prstGeom prst="rect">
            <a:avLst/>
          </a:prstGeom>
        </p:spPr>
      </p:pic>
      <p:sp>
        <p:nvSpPr>
          <p:cNvPr id="5" name="Rectangle 4"/>
          <p:cNvSpPr/>
          <p:nvPr userDrawn="1"/>
        </p:nvSpPr>
        <p:spPr>
          <a:xfrm>
            <a:off x="-8546" y="3581400"/>
            <a:ext cx="9151121" cy="2055341"/>
          </a:xfrm>
          <a:prstGeom prst="rect">
            <a:avLst/>
          </a:prstGeom>
          <a:solidFill>
            <a:srgbClr val="55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2588532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657600"/>
          </a:xfrm>
          <a:prstGeom prst="rect">
            <a:avLst/>
          </a:prstGeom>
        </p:spPr>
      </p:pic>
      <p:sp>
        <p:nvSpPr>
          <p:cNvPr id="5" name="Rectangle 4"/>
          <p:cNvSpPr/>
          <p:nvPr userDrawn="1"/>
        </p:nvSpPr>
        <p:spPr>
          <a:xfrm>
            <a:off x="-8546" y="3581400"/>
            <a:ext cx="9151121" cy="2055341"/>
          </a:xfrm>
          <a:prstGeom prst="rect">
            <a:avLst/>
          </a:prstGeom>
          <a:solidFill>
            <a:srgbClr val="55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1200077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CA"/>
          </a:p>
        </p:txBody>
      </p:sp>
      <p:sp>
        <p:nvSpPr>
          <p:cNvPr id="3" name="Content Placeholder 2"/>
          <p:cNvSpPr>
            <a:spLocks noGrp="1"/>
          </p:cNvSpPr>
          <p:nvPr>
            <p:ph sz="half" idx="1"/>
          </p:nvPr>
        </p:nvSpPr>
        <p:spPr>
          <a:xfrm>
            <a:off x="573154" y="1600201"/>
            <a:ext cx="3922645" cy="4191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Content Placeholder 3"/>
          <p:cNvSpPr>
            <a:spLocks noGrp="1"/>
          </p:cNvSpPr>
          <p:nvPr>
            <p:ph sz="half" idx="2"/>
          </p:nvPr>
        </p:nvSpPr>
        <p:spPr>
          <a:xfrm>
            <a:off x="4648200" y="1600201"/>
            <a:ext cx="4038600" cy="4191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6"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1004615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CA"/>
          </a:p>
        </p:txBody>
      </p:sp>
      <p:sp>
        <p:nvSpPr>
          <p:cNvPr id="4"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9720445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573155" y="228600"/>
            <a:ext cx="8077200" cy="1066800"/>
          </a:xfrm>
        </p:spPr>
        <p:txBody>
          <a:bodyPr>
            <a:normAutofit/>
          </a:bodyPr>
          <a:lstStyle/>
          <a:p>
            <a:r>
              <a:rPr lang="en-US" smtClean="0"/>
              <a:t>Click to edit Master title style</a:t>
            </a:r>
            <a:endParaRPr lang="en-CA"/>
          </a:p>
        </p:txBody>
      </p:sp>
      <p:sp>
        <p:nvSpPr>
          <p:cNvPr id="4"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4402584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6" cstate="print">
            <a:extLst>
              <a:ext uri="{28A0092B-C50C-407E-A947-70E740481C1C}">
                <a14:useLocalDpi xmlns:a14="http://schemas.microsoft.com/office/drawing/2010/main" val="0"/>
              </a:ext>
            </a:extLst>
          </a:blip>
          <a:srcRect t="18625" r="27296" b="21777"/>
          <a:stretch/>
        </p:blipFill>
        <p:spPr>
          <a:xfrm>
            <a:off x="6096000" y="5876925"/>
            <a:ext cx="2714625" cy="762000"/>
          </a:xfrm>
          <a:prstGeom prst="rect">
            <a:avLst/>
          </a:prstGeom>
        </p:spPr>
      </p:pic>
      <p:sp>
        <p:nvSpPr>
          <p:cNvPr id="7" name="Rectangle 6"/>
          <p:cNvSpPr/>
          <p:nvPr/>
        </p:nvSpPr>
        <p:spPr>
          <a:xfrm>
            <a:off x="0" y="0"/>
            <a:ext cx="9146314" cy="228600"/>
          </a:xfrm>
          <a:prstGeom prst="rect">
            <a:avLst/>
          </a:prstGeom>
          <a:solidFill>
            <a:srgbClr val="55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228600"/>
            <a:ext cx="9144000" cy="1066800"/>
          </a:xfrm>
          <a:prstGeom prst="rect">
            <a:avLst/>
          </a:prstGeom>
          <a:solidFill>
            <a:srgbClr val="0C1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573155" y="22860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573155" y="1600201"/>
            <a:ext cx="8229600" cy="41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806" r:id="rId4"/>
    <p:sldLayoutId id="2147483807" r:id="rId5"/>
    <p:sldLayoutId id="2147483808" r:id="rId6"/>
    <p:sldLayoutId id="2147483797" r:id="rId7"/>
    <p:sldLayoutId id="2147483799" r:id="rId8"/>
    <p:sldLayoutId id="2147483800" r:id="rId9"/>
    <p:sldLayoutId id="2147483801" r:id="rId10"/>
    <p:sldLayoutId id="2147483802" r:id="rId11"/>
    <p:sldLayoutId id="2147483805" r:id="rId12"/>
    <p:sldLayoutId id="2147483809" r:id="rId13"/>
    <p:sldLayoutId id="2147483810"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3000" b="1" kern="1200">
          <a:solidFill>
            <a:schemeClr val="bg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0C1975"/>
          </a:solidFill>
          <a:latin typeface="Calibri" pitchFamily="34" charset="0"/>
        </a:defRPr>
      </a:lvl2pPr>
      <a:lvl3pPr algn="ctr" rtl="0" eaLnBrk="1" fontAlgn="base" hangingPunct="1">
        <a:spcBef>
          <a:spcPct val="0"/>
        </a:spcBef>
        <a:spcAft>
          <a:spcPct val="0"/>
        </a:spcAft>
        <a:defRPr sz="4400">
          <a:solidFill>
            <a:srgbClr val="0C1975"/>
          </a:solidFill>
          <a:latin typeface="Calibri" pitchFamily="34" charset="0"/>
        </a:defRPr>
      </a:lvl3pPr>
      <a:lvl4pPr algn="ctr" rtl="0" eaLnBrk="1" fontAlgn="base" hangingPunct="1">
        <a:spcBef>
          <a:spcPct val="0"/>
        </a:spcBef>
        <a:spcAft>
          <a:spcPct val="0"/>
        </a:spcAft>
        <a:defRPr sz="4400">
          <a:solidFill>
            <a:srgbClr val="0C1975"/>
          </a:solidFill>
          <a:latin typeface="Calibri" pitchFamily="34" charset="0"/>
        </a:defRPr>
      </a:lvl4pPr>
      <a:lvl5pPr algn="ctr" rtl="0" eaLnBrk="1" fontAlgn="base" hangingPunct="1">
        <a:spcBef>
          <a:spcPct val="0"/>
        </a:spcBef>
        <a:spcAft>
          <a:spcPct val="0"/>
        </a:spcAft>
        <a:defRPr sz="4400">
          <a:solidFill>
            <a:srgbClr val="0C1975"/>
          </a:solidFill>
          <a:latin typeface="Calibri" pitchFamily="34" charset="0"/>
        </a:defRPr>
      </a:lvl5pPr>
      <a:lvl6pPr marL="457200" algn="ctr" rtl="0" eaLnBrk="1" fontAlgn="base" hangingPunct="1">
        <a:spcBef>
          <a:spcPct val="0"/>
        </a:spcBef>
        <a:spcAft>
          <a:spcPct val="0"/>
        </a:spcAft>
        <a:defRPr sz="4400">
          <a:solidFill>
            <a:srgbClr val="0C1975"/>
          </a:solidFill>
          <a:latin typeface="Calibri" pitchFamily="34" charset="0"/>
        </a:defRPr>
      </a:lvl6pPr>
      <a:lvl7pPr marL="914400" algn="ctr" rtl="0" eaLnBrk="1" fontAlgn="base" hangingPunct="1">
        <a:spcBef>
          <a:spcPct val="0"/>
        </a:spcBef>
        <a:spcAft>
          <a:spcPct val="0"/>
        </a:spcAft>
        <a:defRPr sz="4400">
          <a:solidFill>
            <a:srgbClr val="0C1975"/>
          </a:solidFill>
          <a:latin typeface="Calibri" pitchFamily="34" charset="0"/>
        </a:defRPr>
      </a:lvl7pPr>
      <a:lvl8pPr marL="1371600" algn="ctr" rtl="0" eaLnBrk="1" fontAlgn="base" hangingPunct="1">
        <a:spcBef>
          <a:spcPct val="0"/>
        </a:spcBef>
        <a:spcAft>
          <a:spcPct val="0"/>
        </a:spcAft>
        <a:defRPr sz="4400">
          <a:solidFill>
            <a:srgbClr val="0C1975"/>
          </a:solidFill>
          <a:latin typeface="Calibri" pitchFamily="34" charset="0"/>
        </a:defRPr>
      </a:lvl8pPr>
      <a:lvl9pPr marL="1828800" algn="ctr" rtl="0" eaLnBrk="1" fontAlgn="base" hangingPunct="1">
        <a:spcBef>
          <a:spcPct val="0"/>
        </a:spcBef>
        <a:spcAft>
          <a:spcPct val="0"/>
        </a:spcAft>
        <a:defRPr sz="4400">
          <a:solidFill>
            <a:srgbClr val="0C1975"/>
          </a:solidFill>
          <a:latin typeface="Calibri" pitchFamily="34" charset="0"/>
        </a:defRPr>
      </a:lvl9pPr>
    </p:titleStyle>
    <p:bodyStyle>
      <a:lvl1pPr marL="342900" indent="-342900" algn="l" rtl="0" eaLnBrk="1" fontAlgn="base" hangingPunct="1">
        <a:spcBef>
          <a:spcPts val="1000"/>
        </a:spcBef>
        <a:spcAft>
          <a:spcPct val="0"/>
        </a:spcAft>
        <a:buFont typeface="Arial"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ts val="1000"/>
        </a:spcBef>
        <a:spcAft>
          <a:spcPct val="0"/>
        </a:spcAft>
        <a:buFont typeface="Arial"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ts val="1000"/>
        </a:spcBef>
        <a:spcAft>
          <a:spcPct val="0"/>
        </a:spcAft>
        <a:buFont typeface="Arial"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ts val="1000"/>
        </a:spcBef>
        <a:spcAft>
          <a:spcPct val="0"/>
        </a:spcAft>
        <a:buFont typeface="Arial"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ts val="1000"/>
        </a:spcBef>
        <a:spcAft>
          <a:spcPct val="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package" Target="../embeddings/Microsoft_Word_Document1.docx"/><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Trademarks 2016 Update</a:t>
            </a:r>
          </a:p>
        </p:txBody>
      </p:sp>
      <p:sp>
        <p:nvSpPr>
          <p:cNvPr id="3" name="Subtitle 2"/>
          <p:cNvSpPr>
            <a:spLocks noGrp="1"/>
          </p:cNvSpPr>
          <p:nvPr>
            <p:ph type="subTitle" idx="1"/>
          </p:nvPr>
        </p:nvSpPr>
        <p:spPr/>
        <p:txBody>
          <a:bodyPr/>
          <a:lstStyle/>
          <a:p>
            <a:r>
              <a:rPr lang="en-US" dirty="0" smtClean="0"/>
              <a:t>Daniel </a:t>
            </a:r>
            <a:r>
              <a:rPr lang="en-US" dirty="0"/>
              <a:t>R. Bereskin, Q.C.</a:t>
            </a:r>
          </a:p>
        </p:txBody>
      </p:sp>
      <p:sp>
        <p:nvSpPr>
          <p:cNvPr id="4" name="Text Placeholder 3"/>
          <p:cNvSpPr>
            <a:spLocks noGrp="1"/>
          </p:cNvSpPr>
          <p:nvPr>
            <p:ph type="body" sz="quarter" idx="10"/>
          </p:nvPr>
        </p:nvSpPr>
        <p:spPr/>
        <p:txBody>
          <a:bodyPr/>
          <a:lstStyle/>
          <a:p>
            <a:r>
              <a:rPr lang="en-US" dirty="0" smtClean="0"/>
              <a:t>October 2016</a:t>
            </a:r>
            <a:endParaRPr lang="en-US" dirty="0"/>
          </a:p>
        </p:txBody>
      </p:sp>
      <p:sp>
        <p:nvSpPr>
          <p:cNvPr id="5" name="TextBox 4"/>
          <p:cNvSpPr txBox="1"/>
          <p:nvPr/>
        </p:nvSpPr>
        <p:spPr>
          <a:xfrm>
            <a:off x="2804984" y="515276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85638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Software License a Good?</a:t>
            </a:r>
          </a:p>
        </p:txBody>
      </p:sp>
      <p:sp>
        <p:nvSpPr>
          <p:cNvPr id="3" name="Content Placeholder 2"/>
          <p:cNvSpPr>
            <a:spLocks noGrp="1"/>
          </p:cNvSpPr>
          <p:nvPr>
            <p:ph idx="1"/>
          </p:nvPr>
        </p:nvSpPr>
        <p:spPr/>
        <p:txBody>
          <a:bodyPr/>
          <a:lstStyle/>
          <a:p>
            <a:r>
              <a:rPr lang="en-US" i="1" dirty="0"/>
              <a:t>Specialty Software </a:t>
            </a:r>
            <a:r>
              <a:rPr lang="en-US" dirty="0"/>
              <a:t>says </a:t>
            </a:r>
            <a:r>
              <a:rPr lang="en-US" dirty="0" smtClean="0"/>
              <a:t>yes.</a:t>
            </a:r>
            <a:endParaRPr lang="en-US" dirty="0"/>
          </a:p>
          <a:p>
            <a:r>
              <a:rPr lang="en-US" dirty="0"/>
              <a:t>What is sold is a license, which is </a:t>
            </a:r>
            <a:r>
              <a:rPr lang="en-US" dirty="0" smtClean="0"/>
              <a:t>intangible.</a:t>
            </a:r>
            <a:endParaRPr lang="en-US"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10</a:t>
            </a:fld>
            <a:endParaRPr lang="en-CA" dirty="0"/>
          </a:p>
        </p:txBody>
      </p:sp>
    </p:spTree>
    <p:extLst>
      <p:ext uri="{BB962C8B-B14F-4D97-AF65-F5344CB8AC3E}">
        <p14:creationId xmlns:p14="http://schemas.microsoft.com/office/powerpoint/2010/main" val="342922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in Canada” of a Trademark for Services</a:t>
            </a:r>
          </a:p>
        </p:txBody>
      </p:sp>
      <p:sp>
        <p:nvSpPr>
          <p:cNvPr id="3" name="Content Placeholder 2"/>
          <p:cNvSpPr>
            <a:spLocks noGrp="1"/>
          </p:cNvSpPr>
          <p:nvPr>
            <p:ph idx="1"/>
          </p:nvPr>
        </p:nvSpPr>
        <p:spPr/>
        <p:txBody>
          <a:bodyPr/>
          <a:lstStyle/>
          <a:p>
            <a:r>
              <a:rPr lang="en-US" i="1" dirty="0"/>
              <a:t>Unicast SA v. South Asian </a:t>
            </a:r>
            <a:r>
              <a:rPr lang="en-US" i="1" dirty="0" smtClean="0"/>
              <a:t>Broadcasting.</a:t>
            </a:r>
            <a:endParaRPr lang="en-US" i="1" dirty="0"/>
          </a:p>
          <a:p>
            <a:r>
              <a:rPr lang="en-US" dirty="0"/>
              <a:t>Broadcasting via the Internet held not to be use in </a:t>
            </a:r>
            <a:r>
              <a:rPr lang="en-US" dirty="0" smtClean="0"/>
              <a:t>Canada.</a:t>
            </a:r>
            <a:endParaRPr lang="en-US" dirty="0"/>
          </a:p>
          <a:p>
            <a:r>
              <a:rPr lang="en-US" dirty="0" smtClean="0"/>
              <a:t>How </a:t>
            </a:r>
            <a:r>
              <a:rPr lang="en-US" dirty="0"/>
              <a:t>to register a service mark principally used abroad: take care in describing the </a:t>
            </a:r>
            <a:r>
              <a:rPr lang="en-US" dirty="0" smtClean="0"/>
              <a:t>services.</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11</a:t>
            </a:fld>
            <a:endParaRPr lang="en-CA" dirty="0"/>
          </a:p>
        </p:txBody>
      </p:sp>
    </p:spTree>
    <p:extLst>
      <p:ext uri="{BB962C8B-B14F-4D97-AF65-F5344CB8AC3E}">
        <p14:creationId xmlns:p14="http://schemas.microsoft.com/office/powerpoint/2010/main" val="155985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 45 “Special Circumstances”</a:t>
            </a:r>
          </a:p>
        </p:txBody>
      </p:sp>
      <p:sp>
        <p:nvSpPr>
          <p:cNvPr id="3" name="Content Placeholder 2"/>
          <p:cNvSpPr>
            <a:spLocks noGrp="1"/>
          </p:cNvSpPr>
          <p:nvPr>
            <p:ph idx="1"/>
          </p:nvPr>
        </p:nvSpPr>
        <p:spPr/>
        <p:txBody>
          <a:bodyPr/>
          <a:lstStyle/>
          <a:p>
            <a:r>
              <a:rPr lang="en-US" dirty="0"/>
              <a:t>Must disclose last date when trademark was used in Canada and for what </a:t>
            </a:r>
            <a:r>
              <a:rPr lang="en-US" dirty="0" smtClean="0"/>
              <a:t>goods/services.</a:t>
            </a:r>
            <a:endParaRPr lang="en-US" dirty="0"/>
          </a:p>
          <a:p>
            <a:r>
              <a:rPr lang="en-US" dirty="0"/>
              <a:t>Must provide cogent reasons to justify finding of special </a:t>
            </a:r>
            <a:r>
              <a:rPr lang="en-US" dirty="0" smtClean="0"/>
              <a:t>circumstances.</a:t>
            </a:r>
            <a:endParaRPr lang="en-US" dirty="0"/>
          </a:p>
          <a:p>
            <a:r>
              <a:rPr lang="en-US" dirty="0"/>
              <a:t>Poor market conditions not an excuse, but evidence of real effort to use mark in Canada can make a difference, e.g. </a:t>
            </a:r>
            <a:r>
              <a:rPr lang="en-US" i="1" dirty="0" err="1"/>
              <a:t>Gouverneur</a:t>
            </a:r>
            <a:r>
              <a:rPr lang="en-US" i="1" dirty="0"/>
              <a:t> Inc. </a:t>
            </a:r>
            <a:r>
              <a:rPr lang="en-US" dirty="0" smtClean="0"/>
              <a:t>case.</a:t>
            </a:r>
            <a:endParaRPr lang="en-US"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12</a:t>
            </a:fld>
            <a:endParaRPr lang="en-CA" dirty="0"/>
          </a:p>
        </p:txBody>
      </p:sp>
    </p:spTree>
    <p:extLst>
      <p:ext uri="{BB962C8B-B14F-4D97-AF65-F5344CB8AC3E}">
        <p14:creationId xmlns:p14="http://schemas.microsoft.com/office/powerpoint/2010/main" val="131349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r>
              <a:rPr lang="en-US" dirty="0"/>
              <a:t>Daniel R. Bereskin, Q.C</a:t>
            </a:r>
            <a:r>
              <a:rPr lang="en-US" dirty="0" smtClean="0"/>
              <a:t>. – Partner</a:t>
            </a:r>
          </a:p>
          <a:p>
            <a:r>
              <a:rPr lang="en-US" dirty="0" smtClean="0"/>
              <a:t>dbereskin@bereskinparr.com </a:t>
            </a:r>
            <a:endParaRPr lang="en-US" dirty="0"/>
          </a:p>
        </p:txBody>
      </p:sp>
      <p:sp>
        <p:nvSpPr>
          <p:cNvPr id="7" name="Text Placeholder 6"/>
          <p:cNvSpPr>
            <a:spLocks noGrp="1"/>
          </p:cNvSpPr>
          <p:nvPr>
            <p:ph type="body" sz="quarter" idx="10"/>
          </p:nvPr>
        </p:nvSpPr>
        <p:spPr/>
        <p:txBody>
          <a:bodyPr/>
          <a:lstStyle/>
          <a:p>
            <a:r>
              <a:rPr lang="en-US" dirty="0" smtClean="0"/>
              <a:t>October 2016</a:t>
            </a:r>
            <a:endParaRPr lang="en-US" dirty="0"/>
          </a:p>
        </p:txBody>
      </p:sp>
    </p:spTree>
    <p:extLst>
      <p:ext uri="{BB962C8B-B14F-4D97-AF65-F5344CB8AC3E}">
        <p14:creationId xmlns:p14="http://schemas.microsoft.com/office/powerpoint/2010/main" val="253033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a:t>Meta Tag/Keyword Update</a:t>
            </a:r>
          </a:p>
          <a:p>
            <a:r>
              <a:rPr lang="en-US" dirty="0"/>
              <a:t>When is a trademark “clearly descriptive or deceptively </a:t>
            </a:r>
            <a:r>
              <a:rPr lang="en-US" dirty="0" err="1"/>
              <a:t>misdescriptive</a:t>
            </a:r>
            <a:r>
              <a:rPr lang="en-US" dirty="0"/>
              <a:t>” of the place of origin? </a:t>
            </a:r>
          </a:p>
          <a:p>
            <a:r>
              <a:rPr lang="en-US" dirty="0"/>
              <a:t>Is a software license a “good” for which a trademark can be registered? </a:t>
            </a:r>
          </a:p>
          <a:p>
            <a:r>
              <a:rPr lang="en-US" dirty="0" smtClean="0"/>
              <a:t>What </a:t>
            </a:r>
            <a:r>
              <a:rPr lang="en-US" dirty="0"/>
              <a:t>constitutes “use in Canada” for a registered trademark covering services? </a:t>
            </a:r>
          </a:p>
          <a:p>
            <a:r>
              <a:rPr lang="en-US" dirty="0"/>
              <a:t>What “special circumstances” can avoid cancellation of a trademark registration for non-use? </a:t>
            </a:r>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2</a:t>
            </a:fld>
            <a:endParaRPr lang="en-CA" dirty="0"/>
          </a:p>
        </p:txBody>
      </p:sp>
    </p:spTree>
    <p:extLst>
      <p:ext uri="{BB962C8B-B14F-4D97-AF65-F5344CB8AC3E}">
        <p14:creationId xmlns:p14="http://schemas.microsoft.com/office/powerpoint/2010/main" val="2527840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Purchased Keywords</a:t>
            </a:r>
          </a:p>
        </p:txBody>
      </p:sp>
      <p:sp>
        <p:nvSpPr>
          <p:cNvPr id="3" name="Content Placeholder 2"/>
          <p:cNvSpPr>
            <a:spLocks noGrp="1"/>
          </p:cNvSpPr>
          <p:nvPr>
            <p:ph idx="1"/>
          </p:nvPr>
        </p:nvSpPr>
        <p:spPr>
          <a:xfrm>
            <a:off x="573155" y="1600201"/>
            <a:ext cx="8229600" cy="1904999"/>
          </a:xfrm>
        </p:spPr>
        <p:txBody>
          <a:bodyPr>
            <a:normAutofit fontScale="92500" lnSpcReduction="20000"/>
          </a:bodyPr>
          <a:lstStyle/>
          <a:p>
            <a:r>
              <a:rPr lang="en-US" dirty="0"/>
              <a:t>Auctioned by Google (“</a:t>
            </a:r>
            <a:r>
              <a:rPr lang="en-US" dirty="0" err="1"/>
              <a:t>Adwords</a:t>
            </a:r>
            <a:r>
              <a:rPr lang="en-US" dirty="0"/>
              <a:t>”), Yahoo! and </a:t>
            </a:r>
            <a:r>
              <a:rPr lang="en-US" dirty="0" smtClean="0"/>
              <a:t>Bing.</a:t>
            </a:r>
            <a:endParaRPr lang="en-US" dirty="0"/>
          </a:p>
          <a:p>
            <a:r>
              <a:rPr lang="en-US" dirty="0"/>
              <a:t>Sponsored ads appear when users search the </a:t>
            </a:r>
            <a:r>
              <a:rPr lang="en-US" dirty="0" smtClean="0"/>
              <a:t>Internet.</a:t>
            </a:r>
            <a:endParaRPr lang="en-US" dirty="0"/>
          </a:p>
          <a:p>
            <a:r>
              <a:rPr lang="en-US" dirty="0"/>
              <a:t>Example: searching </a:t>
            </a:r>
            <a:r>
              <a:rPr lang="en-US" dirty="0" smtClean="0"/>
              <a:t>“Mercedes 2017 S Class” </a:t>
            </a:r>
            <a:r>
              <a:rPr lang="en-US" dirty="0"/>
              <a:t>reveals the following</a:t>
            </a:r>
            <a:r>
              <a:rPr lang="en-US" dirty="0" smtClean="0"/>
              <a:t>:</a:t>
            </a:r>
          </a:p>
          <a:p>
            <a:pPr marL="0" indent="0">
              <a:buNone/>
            </a:pPr>
            <a:r>
              <a:rPr lang="en-US" dirty="0" smtClean="0"/>
              <a:t>	</a:t>
            </a:r>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3</a:t>
            </a:fld>
            <a:endParaRPr lang="en-CA" dirty="0"/>
          </a:p>
        </p:txBody>
      </p:sp>
      <p:graphicFrame>
        <p:nvGraphicFramePr>
          <p:cNvPr id="6" name="Object 5"/>
          <p:cNvGraphicFramePr>
            <a:graphicFrameLocks noChangeAspect="1"/>
          </p:cNvGraphicFramePr>
          <p:nvPr>
            <p:extLst>
              <p:ext uri="{D42A27DB-BD31-4B8C-83A1-F6EECF244321}">
                <p14:modId xmlns:p14="http://schemas.microsoft.com/office/powerpoint/2010/main" val="3840543016"/>
              </p:ext>
            </p:extLst>
          </p:nvPr>
        </p:nvGraphicFramePr>
        <p:xfrm>
          <a:off x="609600" y="3124200"/>
          <a:ext cx="8534400" cy="2618455"/>
        </p:xfrm>
        <a:graphic>
          <a:graphicData uri="http://schemas.openxmlformats.org/presentationml/2006/ole">
            <mc:AlternateContent xmlns:mc="http://schemas.openxmlformats.org/markup-compatibility/2006">
              <mc:Choice xmlns:v="urn:schemas-microsoft-com:vml" Requires="v">
                <p:oleObj spid="_x0000_s1036" name="Document" r:id="rId4" imgW="5499689" imgH="1688704" progId="Word.Document.12">
                  <p:embed/>
                </p:oleObj>
              </mc:Choice>
              <mc:Fallback>
                <p:oleObj name="Document" r:id="rId4" imgW="5499689" imgH="1688704" progId="Word.Document.12">
                  <p:embed/>
                  <p:pic>
                    <p:nvPicPr>
                      <p:cNvPr id="0" name=""/>
                      <p:cNvPicPr/>
                      <p:nvPr/>
                    </p:nvPicPr>
                    <p:blipFill>
                      <a:blip r:embed="rId5"/>
                      <a:stretch>
                        <a:fillRect/>
                      </a:stretch>
                    </p:blipFill>
                    <p:spPr>
                      <a:xfrm>
                        <a:off x="609600" y="3124200"/>
                        <a:ext cx="8534400" cy="2618455"/>
                      </a:xfrm>
                      <a:prstGeom prst="rect">
                        <a:avLst/>
                      </a:prstGeom>
                    </p:spPr>
                  </p:pic>
                </p:oleObj>
              </mc:Fallback>
            </mc:AlternateContent>
          </a:graphicData>
        </a:graphic>
      </p:graphicFrame>
    </p:spTree>
    <p:extLst>
      <p:ext uri="{BB962C8B-B14F-4D97-AF65-F5344CB8AC3E}">
        <p14:creationId xmlns:p14="http://schemas.microsoft.com/office/powerpoint/2010/main" val="2986709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Unauthorized Use of a Trademark Keyword </a:t>
            </a:r>
            <a:r>
              <a:rPr lang="en-US" dirty="0" smtClean="0"/>
              <a:t>an </a:t>
            </a:r>
            <a:r>
              <a:rPr lang="en-US" dirty="0"/>
              <a:t>Infringement?</a:t>
            </a:r>
          </a:p>
        </p:txBody>
      </p:sp>
      <p:sp>
        <p:nvSpPr>
          <p:cNvPr id="3" name="Content Placeholder 2"/>
          <p:cNvSpPr>
            <a:spLocks noGrp="1"/>
          </p:cNvSpPr>
          <p:nvPr>
            <p:ph idx="1"/>
          </p:nvPr>
        </p:nvSpPr>
        <p:spPr/>
        <p:txBody>
          <a:bodyPr/>
          <a:lstStyle/>
          <a:p>
            <a:r>
              <a:rPr lang="en-US" dirty="0"/>
              <a:t>For search engine operators, the present answer is no.</a:t>
            </a:r>
          </a:p>
          <a:p>
            <a:r>
              <a:rPr lang="en-US" dirty="0"/>
              <a:t>For purchasers of Keywords, the cases are divided, but it appears that unless the associated ad is deceptive in some way, the user of the Keyword is not liable for trademark infringement.</a:t>
            </a:r>
          </a:p>
          <a:p>
            <a:r>
              <a:rPr lang="en-US" dirty="0"/>
              <a:t>For e.g., honest comparative advertising is not an infringement.</a:t>
            </a:r>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4</a:t>
            </a:fld>
            <a:endParaRPr lang="en-CA" dirty="0"/>
          </a:p>
        </p:txBody>
      </p:sp>
    </p:spTree>
    <p:extLst>
      <p:ext uri="{BB962C8B-B14F-4D97-AF65-F5344CB8AC3E}">
        <p14:creationId xmlns:p14="http://schemas.microsoft.com/office/powerpoint/2010/main" val="61573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 Infringement Proof</a:t>
            </a:r>
          </a:p>
        </p:txBody>
      </p:sp>
      <p:sp>
        <p:nvSpPr>
          <p:cNvPr id="3" name="Content Placeholder 2"/>
          <p:cNvSpPr>
            <a:spLocks noGrp="1"/>
          </p:cNvSpPr>
          <p:nvPr>
            <p:ph idx="1"/>
          </p:nvPr>
        </p:nvSpPr>
        <p:spPr/>
        <p:txBody>
          <a:bodyPr/>
          <a:lstStyle/>
          <a:p>
            <a:r>
              <a:rPr lang="en-US" dirty="0" smtClean="0"/>
              <a:t>Must be a clear likelihood of confusion.  Rhetoric is not a substitute for evidence.</a:t>
            </a:r>
          </a:p>
          <a:p>
            <a:r>
              <a:rPr lang="en-US" dirty="0" smtClean="0"/>
              <a:t>Accused </a:t>
            </a:r>
            <a:r>
              <a:rPr lang="en-US" dirty="0"/>
              <a:t>mark must be used as a </a:t>
            </a:r>
            <a:r>
              <a:rPr lang="en-US" dirty="0" smtClean="0"/>
              <a:t>trademark.</a:t>
            </a:r>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5</a:t>
            </a:fld>
            <a:endParaRPr lang="en-CA" dirty="0"/>
          </a:p>
        </p:txBody>
      </p:sp>
    </p:spTree>
    <p:extLst>
      <p:ext uri="{BB962C8B-B14F-4D97-AF65-F5344CB8AC3E}">
        <p14:creationId xmlns:p14="http://schemas.microsoft.com/office/powerpoint/2010/main" val="397577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Red Label Vacations Inc. </a:t>
            </a:r>
            <a:r>
              <a:rPr lang="en-US" dirty="0"/>
              <a:t>case</a:t>
            </a:r>
          </a:p>
        </p:txBody>
      </p:sp>
      <p:sp>
        <p:nvSpPr>
          <p:cNvPr id="3" name="Content Placeholder 2"/>
          <p:cNvSpPr>
            <a:spLocks noGrp="1"/>
          </p:cNvSpPr>
          <p:nvPr>
            <p:ph idx="1"/>
          </p:nvPr>
        </p:nvSpPr>
        <p:spPr/>
        <p:txBody>
          <a:bodyPr/>
          <a:lstStyle/>
          <a:p>
            <a:r>
              <a:rPr lang="en-US" dirty="0"/>
              <a:t>Manson J. rejected the idea of “initial interest </a:t>
            </a:r>
            <a:r>
              <a:rPr lang="en-US" dirty="0" smtClean="0"/>
              <a:t>confusion”.</a:t>
            </a:r>
            <a:endParaRPr lang="en-US" dirty="0"/>
          </a:p>
          <a:p>
            <a:r>
              <a:rPr lang="en-US" dirty="0"/>
              <a:t>Dawson, J. on appeal, did not endorse this view.</a:t>
            </a:r>
          </a:p>
          <a:p>
            <a:r>
              <a:rPr lang="en-US" dirty="0"/>
              <a:t>Similar result in </a:t>
            </a:r>
            <a:r>
              <a:rPr lang="en-US" i="1" dirty="0"/>
              <a:t>Vancouver Community College</a:t>
            </a:r>
            <a:r>
              <a:rPr lang="en-US" dirty="0"/>
              <a:t> case, now under </a:t>
            </a:r>
            <a:r>
              <a:rPr lang="en-US" dirty="0" smtClean="0"/>
              <a:t>appeal.</a:t>
            </a:r>
            <a:endParaRPr lang="en-US" dirty="0"/>
          </a:p>
          <a:p>
            <a:r>
              <a:rPr lang="en-US" dirty="0"/>
              <a:t>Does</a:t>
            </a:r>
            <a:r>
              <a:rPr lang="en-US" i="1" dirty="0"/>
              <a:t> Masterpiece </a:t>
            </a:r>
            <a:r>
              <a:rPr lang="en-US" dirty="0"/>
              <a:t>case make a difference?</a:t>
            </a:r>
          </a:p>
          <a:p>
            <a:r>
              <a:rPr lang="en-US" dirty="0"/>
              <a:t>Initial Interest Confusion appears to be losing traction in the </a:t>
            </a:r>
            <a:r>
              <a:rPr lang="en-US" dirty="0" smtClean="0"/>
              <a:t>USA.</a:t>
            </a:r>
            <a:endParaRPr lang="en-US" dirty="0"/>
          </a:p>
          <a:p>
            <a:r>
              <a:rPr lang="en-US" dirty="0" smtClean="0"/>
              <a:t>Low </a:t>
            </a:r>
            <a:r>
              <a:rPr lang="en-US" dirty="0" err="1" smtClean="0"/>
              <a:t>clickthrough</a:t>
            </a:r>
            <a:r>
              <a:rPr lang="en-US" dirty="0" smtClean="0"/>
              <a:t> rate could </a:t>
            </a:r>
            <a:r>
              <a:rPr lang="en-US" dirty="0" smtClean="0"/>
              <a:t>mitigate </a:t>
            </a:r>
            <a:r>
              <a:rPr lang="en-US" dirty="0" smtClean="0"/>
              <a:t>against </a:t>
            </a:r>
            <a:r>
              <a:rPr lang="en-US" dirty="0" smtClean="0"/>
              <a:t>confusion.</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6</a:t>
            </a:fld>
            <a:endParaRPr lang="en-CA" dirty="0"/>
          </a:p>
        </p:txBody>
      </p:sp>
    </p:spTree>
    <p:extLst>
      <p:ext uri="{BB962C8B-B14F-4D97-AF65-F5344CB8AC3E}">
        <p14:creationId xmlns:p14="http://schemas.microsoft.com/office/powerpoint/2010/main" val="3062391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Google v. </a:t>
            </a:r>
            <a:r>
              <a:rPr lang="en-US" i="1" dirty="0" err="1"/>
              <a:t>Equustek</a:t>
            </a:r>
            <a:endParaRPr lang="en-US" i="1" dirty="0"/>
          </a:p>
        </p:txBody>
      </p:sp>
      <p:sp>
        <p:nvSpPr>
          <p:cNvPr id="3" name="Content Placeholder 2"/>
          <p:cNvSpPr>
            <a:spLocks noGrp="1"/>
          </p:cNvSpPr>
          <p:nvPr>
            <p:ph idx="1"/>
          </p:nvPr>
        </p:nvSpPr>
        <p:spPr/>
        <p:txBody>
          <a:bodyPr/>
          <a:lstStyle/>
          <a:p>
            <a:r>
              <a:rPr lang="en-US" dirty="0"/>
              <a:t>BC CA upheld site-blocking injunction against Google although Google was not a party to original </a:t>
            </a:r>
            <a:r>
              <a:rPr lang="en-US" dirty="0" smtClean="0"/>
              <a:t>action.</a:t>
            </a:r>
            <a:endParaRPr lang="en-US" dirty="0"/>
          </a:p>
          <a:p>
            <a:r>
              <a:rPr lang="en-US" dirty="0"/>
              <a:t>SCC is to hear the appeal on December 6, </a:t>
            </a:r>
            <a:r>
              <a:rPr lang="en-US" dirty="0" smtClean="0"/>
              <a:t>2016.</a:t>
            </a:r>
            <a:endParaRPr lang="en-US" dirty="0"/>
          </a:p>
          <a:p>
            <a:r>
              <a:rPr lang="en-US" dirty="0"/>
              <a:t>Google case cited with approval </a:t>
            </a:r>
            <a:r>
              <a:rPr lang="en-US" i="1" dirty="0"/>
              <a:t>Cartier International and Others vs BSkyB</a:t>
            </a:r>
            <a:r>
              <a:rPr lang="en-US" dirty="0"/>
              <a:t> and others, where a site-blocking injunction was granted against major UK ISPs.  Injunction was upheld on appeal on July 6, </a:t>
            </a:r>
            <a:r>
              <a:rPr lang="en-US" dirty="0" smtClean="0"/>
              <a:t>2016.</a:t>
            </a:r>
            <a:endParaRPr lang="en-US"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7</a:t>
            </a:fld>
            <a:endParaRPr lang="en-CA" dirty="0"/>
          </a:p>
        </p:txBody>
      </p:sp>
    </p:spTree>
    <p:extLst>
      <p:ext uri="{BB962C8B-B14F-4D97-AF65-F5344CB8AC3E}">
        <p14:creationId xmlns:p14="http://schemas.microsoft.com/office/powerpoint/2010/main" val="2344631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Clearly Descriptive/Deceptively </a:t>
            </a:r>
            <a:r>
              <a:rPr lang="en-US" dirty="0" err="1"/>
              <a:t>Misdescriptive</a:t>
            </a:r>
            <a:r>
              <a:rPr lang="en-US" dirty="0"/>
              <a:t> Trademarks</a:t>
            </a:r>
          </a:p>
        </p:txBody>
      </p:sp>
      <p:sp>
        <p:nvSpPr>
          <p:cNvPr id="3" name="Content Placeholder 2"/>
          <p:cNvSpPr>
            <a:spLocks noGrp="1"/>
          </p:cNvSpPr>
          <p:nvPr>
            <p:ph idx="1"/>
          </p:nvPr>
        </p:nvSpPr>
        <p:spPr/>
        <p:txBody>
          <a:bodyPr>
            <a:normAutofit/>
          </a:bodyPr>
          <a:lstStyle/>
          <a:p>
            <a:r>
              <a:rPr lang="en-US" dirty="0"/>
              <a:t>Clearly descriptive: when goods/services emanate from a place name identical to the trademark</a:t>
            </a:r>
          </a:p>
          <a:p>
            <a:r>
              <a:rPr lang="en-US" dirty="0"/>
              <a:t>Deceptively </a:t>
            </a:r>
            <a:r>
              <a:rPr lang="en-US" dirty="0" err="1"/>
              <a:t>misdescriptive</a:t>
            </a:r>
            <a:r>
              <a:rPr lang="en-US" dirty="0"/>
              <a:t>: name </a:t>
            </a:r>
            <a:r>
              <a:rPr lang="en-US" dirty="0" smtClean="0"/>
              <a:t>must </a:t>
            </a:r>
            <a:r>
              <a:rPr lang="en-US" dirty="0"/>
              <a:t>not only </a:t>
            </a:r>
            <a:r>
              <a:rPr lang="en-US" dirty="0" smtClean="0"/>
              <a:t>be </a:t>
            </a:r>
            <a:r>
              <a:rPr lang="en-US" dirty="0" err="1" smtClean="0"/>
              <a:t>misdescriptive</a:t>
            </a:r>
            <a:r>
              <a:rPr lang="en-US" dirty="0" smtClean="0"/>
              <a:t> </a:t>
            </a:r>
            <a:r>
              <a:rPr lang="en-US" dirty="0"/>
              <a:t>of place of origin but must be </a:t>
            </a:r>
            <a:r>
              <a:rPr lang="en-US" b="1" dirty="0"/>
              <a:t>deceptively</a:t>
            </a:r>
            <a:r>
              <a:rPr lang="en-US" dirty="0"/>
              <a:t> </a:t>
            </a:r>
            <a:r>
              <a:rPr lang="en-US" dirty="0" err="1"/>
              <a:t>misdescriptive</a:t>
            </a:r>
            <a:r>
              <a:rPr lang="en-US" dirty="0" smtClean="0"/>
              <a:t>.</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8</a:t>
            </a:fld>
            <a:endParaRPr lang="en-CA" dirty="0"/>
          </a:p>
        </p:txBody>
      </p:sp>
    </p:spTree>
    <p:extLst>
      <p:ext uri="{BB962C8B-B14F-4D97-AF65-F5344CB8AC3E}">
        <p14:creationId xmlns:p14="http://schemas.microsoft.com/office/powerpoint/2010/main" val="3162897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LEYDA v. PARMA </a:t>
            </a:r>
            <a:r>
              <a:rPr lang="en-US" dirty="0"/>
              <a:t>cases</a:t>
            </a:r>
          </a:p>
        </p:txBody>
      </p:sp>
      <p:sp>
        <p:nvSpPr>
          <p:cNvPr id="3" name="Content Placeholder 2"/>
          <p:cNvSpPr>
            <a:spLocks noGrp="1"/>
          </p:cNvSpPr>
          <p:nvPr>
            <p:ph idx="1"/>
          </p:nvPr>
        </p:nvSpPr>
        <p:spPr/>
        <p:txBody>
          <a:bodyPr/>
          <a:lstStyle/>
          <a:p>
            <a:r>
              <a:rPr lang="en-US" i="1" dirty="0" err="1"/>
              <a:t>Leyda</a:t>
            </a:r>
            <a:r>
              <a:rPr lang="en-US" dirty="0"/>
              <a:t>: place name may be clearly descriptive even it is relatively </a:t>
            </a:r>
            <a:r>
              <a:rPr lang="en-US" dirty="0" smtClean="0"/>
              <a:t>unknown.</a:t>
            </a:r>
            <a:endParaRPr lang="en-US" dirty="0"/>
          </a:p>
          <a:p>
            <a:r>
              <a:rPr lang="en-US" dirty="0"/>
              <a:t>Parma: </a:t>
            </a:r>
            <a:r>
              <a:rPr lang="en-US" dirty="0" smtClean="0"/>
              <a:t>Trademark is not </a:t>
            </a:r>
            <a:r>
              <a:rPr lang="en-US" b="1" dirty="0"/>
              <a:t>deceptively</a:t>
            </a:r>
            <a:r>
              <a:rPr lang="en-US" dirty="0"/>
              <a:t> </a:t>
            </a:r>
            <a:r>
              <a:rPr lang="en-US" dirty="0" err="1"/>
              <a:t>misdescriptive</a:t>
            </a:r>
            <a:r>
              <a:rPr lang="en-US" dirty="0"/>
              <a:t> unless Canadians are aware of the place name </a:t>
            </a:r>
            <a:r>
              <a:rPr lang="en-US" dirty="0" smtClean="0"/>
              <a:t>significance.</a:t>
            </a:r>
            <a:endParaRPr lang="en-US" dirty="0"/>
          </a:p>
          <a:p>
            <a:r>
              <a:rPr lang="en-US" i="1" dirty="0"/>
              <a:t>MC Imports </a:t>
            </a:r>
            <a:r>
              <a:rPr lang="en-US" dirty="0"/>
              <a:t>follows </a:t>
            </a:r>
            <a:r>
              <a:rPr lang="en-US" i="1" dirty="0" err="1"/>
              <a:t>Leyda</a:t>
            </a:r>
            <a:r>
              <a:rPr lang="en-US" dirty="0"/>
              <a:t> but </a:t>
            </a:r>
            <a:r>
              <a:rPr lang="en-US" i="1" dirty="0" err="1"/>
              <a:t>quaere</a:t>
            </a:r>
            <a:r>
              <a:rPr lang="en-US" dirty="0"/>
              <a:t> whether it was decided </a:t>
            </a:r>
            <a:r>
              <a:rPr lang="en-US" dirty="0" smtClean="0"/>
              <a:t>correctly.</a:t>
            </a:r>
            <a:endParaRPr lang="en-US"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9</a:t>
            </a:fld>
            <a:endParaRPr lang="en-CA" dirty="0"/>
          </a:p>
        </p:txBody>
      </p:sp>
    </p:spTree>
    <p:extLst>
      <p:ext uri="{BB962C8B-B14F-4D97-AF65-F5344CB8AC3E}">
        <p14:creationId xmlns:p14="http://schemas.microsoft.com/office/powerpoint/2010/main" val="2930728090"/>
      </p:ext>
    </p:extLst>
  </p:cSld>
  <p:clrMapOvr>
    <a:masterClrMapping/>
  </p:clrMapOvr>
</p:sld>
</file>

<file path=ppt/theme/theme1.xml><?xml version="1.0" encoding="utf-8"?>
<a:theme xmlns:a="http://schemas.openxmlformats.org/drawingml/2006/main" name="BER-PPT-2015-General">
  <a:themeElements>
    <a:clrScheme name="B&amp;P">
      <a:dk1>
        <a:srgbClr val="000000"/>
      </a:dk1>
      <a:lt1>
        <a:srgbClr val="FFFFFF"/>
      </a:lt1>
      <a:dk2>
        <a:srgbClr val="0C1975"/>
      </a:dk2>
      <a:lt2>
        <a:srgbClr val="FFFFFF"/>
      </a:lt2>
      <a:accent1>
        <a:srgbClr val="0C1975"/>
      </a:accent1>
      <a:accent2>
        <a:srgbClr val="C0504D"/>
      </a:accent2>
      <a:accent3>
        <a:srgbClr val="9BBB59"/>
      </a:accent3>
      <a:accent4>
        <a:srgbClr val="8064A2"/>
      </a:accent4>
      <a:accent5>
        <a:srgbClr val="4BACC6"/>
      </a:accent5>
      <a:accent6>
        <a:srgbClr val="F79646"/>
      </a:accent6>
      <a:hlink>
        <a:srgbClr val="5563A1"/>
      </a:hlink>
      <a:folHlink>
        <a:srgbClr val="5563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BER-PPT-2015-General</Template>
  <TotalTime>0</TotalTime>
  <Words>592</Words>
  <Application>Microsoft Macintosh PowerPoint</Application>
  <PresentationFormat>On-screen Show (4:3)</PresentationFormat>
  <Paragraphs>69</Paragraphs>
  <Slides>13</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Calibri</vt:lpstr>
      <vt:lpstr>Arial</vt:lpstr>
      <vt:lpstr>BER-PPT-2015-General</vt:lpstr>
      <vt:lpstr>Document</vt:lpstr>
      <vt:lpstr>Trademarks 2016 Update</vt:lpstr>
      <vt:lpstr>Topics</vt:lpstr>
      <vt:lpstr>Purchased Keywords</vt:lpstr>
      <vt:lpstr>Is Unauthorized Use of a Trademark Keyword an Infringement?</vt:lpstr>
      <vt:lpstr>Trademark Infringement Proof</vt:lpstr>
      <vt:lpstr>Red Label Vacations Inc. case</vt:lpstr>
      <vt:lpstr>Google v. Equustek</vt:lpstr>
      <vt:lpstr>Clearly Descriptive/Deceptively Misdescriptive Trademarks</vt:lpstr>
      <vt:lpstr>LEYDA v. PARMA cases</vt:lpstr>
      <vt:lpstr>Is Software License a Good?</vt:lpstr>
      <vt:lpstr>“Use in Canada” of a Trademark for Services</vt:lpstr>
      <vt:lpstr>S. 45 “Special Circumstances”</vt:lpstr>
      <vt:lpstr>THANK YOU</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2016-10-12T00:08:45Z</dcterms:created>
  <dcterms:modified xsi:type="dcterms:W3CDTF">2016-10-20T14:20:43Z</dcterms:modified>
</cp:coreProperties>
</file>