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61" autoAdjust="0"/>
  </p:normalViewPr>
  <p:slideViewPr>
    <p:cSldViewPr>
      <p:cViewPr varScale="1">
        <p:scale>
          <a:sx n="56" d="100"/>
          <a:sy n="56" d="100"/>
        </p:scale>
        <p:origin x="-21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4923-2855-4BFE-9D6D-DF63652AC54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7D33-3283-4AB2-B1FA-F7A99D6D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1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9F6D-9838-4EF6-ACC2-7E3D6205F4FE}" type="datetimeFigureOut">
              <a:rPr lang="en-CA" smtClean="0"/>
              <a:t>10/25/2018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03BD-C488-4EEF-A2FE-9380950D39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52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70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08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81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7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62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23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73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03BD-C488-4EEF-A2FE-9380950D399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1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9897"/>
            <a:ext cx="7772400" cy="1383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04974"/>
            <a:ext cx="2346600" cy="60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02" b="4177"/>
          <a:stretch/>
        </p:blipFill>
        <p:spPr>
          <a:xfrm>
            <a:off x="0" y="0"/>
            <a:ext cx="9144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8A14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50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A14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296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A14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10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89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07DA-3CDB-4A99-A3AD-4668086D3C2D}" type="datetimeFigureOut">
              <a:rPr lang="en-CA"/>
              <a:pPr>
                <a:defRPr/>
              </a:pPr>
              <a:t>10/25/2018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4D7-0D04-48B1-BD76-746430A92C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3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462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8A78ED-41EB-40AC-A3ED-C1759B7B5A5D}" type="datetimeFigureOut">
              <a:rPr lang="en-CA"/>
              <a:pPr>
                <a:defRPr/>
              </a:pPr>
              <a:t>10/25/2018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35AAC5-746C-49FE-9465-2DD8A65BD6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23209"/>
            <a:ext cx="1889125" cy="4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1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7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9895"/>
            <a:ext cx="7772400" cy="1383505"/>
          </a:xfrm>
        </p:spPr>
        <p:txBody>
          <a:bodyPr/>
          <a:lstStyle/>
          <a:p>
            <a:pPr algn="l"/>
            <a:r>
              <a:rPr lang="en-CA" sz="3600" dirty="0" smtClean="0">
                <a:solidFill>
                  <a:schemeClr val="bg1"/>
                </a:solidFill>
              </a:rPr>
              <a:t>2018 CAN-TECH LAW</a:t>
            </a:r>
            <a:br>
              <a:rPr lang="en-CA" sz="36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22</a:t>
            </a:r>
            <a:r>
              <a:rPr lang="en-CA" sz="3200" baseline="30000" dirty="0" smtClean="0">
                <a:solidFill>
                  <a:schemeClr val="bg1"/>
                </a:solidFill>
              </a:rPr>
              <a:t>nd</a:t>
            </a:r>
            <a:r>
              <a:rPr lang="en-CA" sz="3200" dirty="0" smtClean="0">
                <a:solidFill>
                  <a:schemeClr val="bg1"/>
                </a:solidFill>
              </a:rPr>
              <a:t> Annual Conference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7772400" cy="1295400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tx1"/>
                </a:solidFill>
              </a:rPr>
              <a:t>Intellectual Property Update </a:t>
            </a:r>
            <a:r>
              <a:rPr lang="en-CA" sz="2800" dirty="0">
                <a:solidFill>
                  <a:schemeClr val="tx1"/>
                </a:solidFill>
              </a:rPr>
              <a:t/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for Technology Practice:</a:t>
            </a:r>
          </a:p>
          <a:p>
            <a:pPr algn="l"/>
            <a:r>
              <a:rPr lang="en-CA" sz="2800" b="1" dirty="0" smtClean="0">
                <a:solidFill>
                  <a:srgbClr val="C00000"/>
                </a:solidFill>
              </a:rPr>
              <a:t>Trademarks &amp; Domain Names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5791200"/>
            <a:ext cx="2895600" cy="930275"/>
          </a:xfrm>
        </p:spPr>
        <p:txBody>
          <a:bodyPr/>
          <a:lstStyle/>
          <a:p>
            <a:pPr algn="l"/>
            <a:r>
              <a:rPr lang="en-CA" sz="1800" b="1" dirty="0" smtClean="0">
                <a:solidFill>
                  <a:schemeClr val="tx1"/>
                </a:solidFill>
              </a:rPr>
              <a:t>Mark Biernacki, Partner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Update on Upcoming Changes to </a:t>
            </a:r>
            <a:br>
              <a:rPr lang="en-CA" smtClean="0"/>
            </a:br>
            <a:r>
              <a:rPr lang="en-CA" smtClean="0"/>
              <a:t>Trademark Law (Bill C-31)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What is Bill C-31?</a:t>
            </a:r>
          </a:p>
          <a:p>
            <a:r>
              <a:rPr lang="en-CA" smtClean="0"/>
              <a:t>When will it take effect?</a:t>
            </a:r>
          </a:p>
          <a:p>
            <a:r>
              <a:rPr lang="en-CA" smtClean="0"/>
              <a:t>Key change?</a:t>
            </a:r>
          </a:p>
          <a:p>
            <a:pPr lvl="1"/>
            <a:r>
              <a:rPr lang="en-CA" smtClean="0"/>
              <a:t>Elimination of use requirement for registration</a:t>
            </a:r>
          </a:p>
          <a:p>
            <a:r>
              <a:rPr lang="en-CA" smtClean="0"/>
              <a:t>Practical Recommendations?</a:t>
            </a:r>
          </a:p>
          <a:p>
            <a:pPr lvl="1"/>
            <a:r>
              <a:rPr lang="en-CA" smtClean="0"/>
              <a:t>Audit, Compare and File</a:t>
            </a:r>
          </a:p>
          <a:p>
            <a:pPr lvl="1"/>
            <a:r>
              <a:rPr lang="en-CA" smtClean="0"/>
              <a:t>Consider conducting more clearance searches</a:t>
            </a:r>
          </a:p>
          <a:p>
            <a:r>
              <a:rPr lang="en-CA" smtClean="0"/>
              <a:t>Other important changes?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050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Streamlining Trademark Litigation?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Conventional Litigation (i.e. Action)</a:t>
            </a:r>
          </a:p>
          <a:p>
            <a:pPr lvl="1"/>
            <a:r>
              <a:rPr lang="en-CA" smtClean="0"/>
              <a:t>Process: pleadings, discovery and trial</a:t>
            </a:r>
          </a:p>
          <a:p>
            <a:pPr lvl="1"/>
            <a:endParaRPr lang="en-CA" smtClean="0"/>
          </a:p>
          <a:p>
            <a:r>
              <a:rPr lang="en-CA" smtClean="0"/>
              <a:t>Streamlined Litigation (i.e. Application)</a:t>
            </a:r>
          </a:p>
          <a:p>
            <a:pPr lvl="1"/>
            <a:r>
              <a:rPr lang="en-CA" smtClean="0"/>
              <a:t>Process: application, affidavits, hearing</a:t>
            </a:r>
          </a:p>
          <a:p>
            <a:pPr lvl="1"/>
            <a:r>
              <a:rPr lang="en-CA" smtClean="0"/>
              <a:t> Advantages</a:t>
            </a:r>
          </a:p>
          <a:p>
            <a:pPr lvl="2"/>
            <a:r>
              <a:rPr lang="en-CA" smtClean="0"/>
              <a:t>Faster and less expensive</a:t>
            </a:r>
          </a:p>
          <a:p>
            <a:pPr lvl="1"/>
            <a:r>
              <a:rPr lang="en-CA" smtClean="0"/>
              <a:t>Disadvantages</a:t>
            </a:r>
          </a:p>
          <a:p>
            <a:pPr lvl="2"/>
            <a:r>
              <a:rPr lang="en-CA" smtClean="0"/>
              <a:t>No discovery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5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Streamlined TM Litigation cont…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Difficulty proving damages without discovery</a:t>
            </a:r>
          </a:p>
          <a:p>
            <a:pPr lvl="1"/>
            <a:r>
              <a:rPr lang="en-CA" i="1" dirty="0" smtClean="0"/>
              <a:t>Trans-High v. </a:t>
            </a:r>
            <a:r>
              <a:rPr lang="en-CA" i="1" dirty="0" err="1" smtClean="0"/>
              <a:t>Hightimes</a:t>
            </a:r>
            <a:r>
              <a:rPr lang="en-CA" i="1" dirty="0" smtClean="0"/>
              <a:t>, 2013 FC 1190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Application + Reference = Even better way?</a:t>
            </a:r>
          </a:p>
          <a:p>
            <a:pPr lvl="1"/>
            <a:r>
              <a:rPr lang="en-CA" i="1" dirty="0" smtClean="0"/>
              <a:t>Group III v </a:t>
            </a:r>
            <a:r>
              <a:rPr lang="en-CA" i="1" dirty="0" err="1" smtClean="0"/>
              <a:t>Travelway</a:t>
            </a:r>
            <a:r>
              <a:rPr lang="en-CA" i="1" dirty="0" smtClean="0"/>
              <a:t>, 2017 FCA 215</a:t>
            </a:r>
          </a:p>
          <a:p>
            <a:pPr lvl="2"/>
            <a:r>
              <a:rPr lang="en-CA" dirty="0" smtClean="0"/>
              <a:t>FCA finds a likelihood of confusion and refers question of damages back to Federal Court</a:t>
            </a:r>
          </a:p>
          <a:p>
            <a:pPr lvl="2"/>
            <a:r>
              <a:rPr lang="en-CA" dirty="0" smtClean="0"/>
              <a:t>“Federal Court may wish to consider whether a reference is appropriate to facilitate this determination”</a:t>
            </a:r>
          </a:p>
          <a:p>
            <a:pPr lvl="2"/>
            <a:r>
              <a:rPr lang="en-CA" dirty="0" smtClean="0"/>
              <a:t>Proceeding by way of application, “should not be a bar to proceeding by way of reference.</a:t>
            </a:r>
          </a:p>
          <a:p>
            <a:pPr lvl="2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7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What is Trade Dress?</a:t>
            </a:r>
          </a:p>
          <a:p>
            <a:pPr>
              <a:spcAft>
                <a:spcPts val="600"/>
              </a:spcAft>
            </a:pPr>
            <a:endParaRPr lang="en-CA" dirty="0" smtClean="0"/>
          </a:p>
          <a:p>
            <a:pPr>
              <a:spcAft>
                <a:spcPts val="600"/>
              </a:spcAft>
            </a:pPr>
            <a:r>
              <a:rPr lang="en-CA" dirty="0" err="1" smtClean="0"/>
              <a:t>Registrability</a:t>
            </a:r>
            <a:r>
              <a:rPr lang="en-CA" dirty="0" smtClean="0"/>
              <a:t>?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i="1" dirty="0" smtClean="0"/>
              <a:t>Diageo Canada v Heaven Hill Distilleries, 2017 FC 571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12697"/>
            <a:ext cx="3352800" cy="29030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Importance of Trade Dress Protection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2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endParaRPr lang="en-CA" dirty="0" smtClean="0"/>
          </a:p>
          <a:p>
            <a:r>
              <a:rPr lang="en-CA" i="1" dirty="0" smtClean="0"/>
              <a:t>Google v. </a:t>
            </a:r>
            <a:r>
              <a:rPr lang="en-CA" i="1" dirty="0" err="1" smtClean="0"/>
              <a:t>Equuestek</a:t>
            </a:r>
            <a:r>
              <a:rPr lang="en-CA" i="1" dirty="0" smtClean="0"/>
              <a:t>, 2017 SCC 34</a:t>
            </a:r>
          </a:p>
          <a:p>
            <a:pPr lvl="1"/>
            <a:r>
              <a:rPr lang="en-CA" dirty="0" smtClean="0"/>
              <a:t>Background</a:t>
            </a:r>
          </a:p>
          <a:p>
            <a:pPr lvl="1"/>
            <a:r>
              <a:rPr lang="en-CA" dirty="0" smtClean="0"/>
              <a:t>Importance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585" y="2683625"/>
            <a:ext cx="4035829" cy="2955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Availability of Global Injunctions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5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Deceptive Search Results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Vancouver Community College v Vancouver Career College, 2017 BCCA 41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Background</a:t>
            </a:r>
            <a:endParaRPr lang="en-CA" dirty="0"/>
          </a:p>
          <a:p>
            <a:pPr lvl="2"/>
            <a:r>
              <a:rPr lang="en-CA" dirty="0"/>
              <a:t>Deceptive domain name</a:t>
            </a:r>
          </a:p>
          <a:p>
            <a:pPr lvl="2"/>
            <a:r>
              <a:rPr lang="en-CA" dirty="0"/>
              <a:t>Deceptive internet advertising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Time </a:t>
            </a:r>
            <a:r>
              <a:rPr lang="en-CA" dirty="0"/>
              <a:t>for assessing confusion</a:t>
            </a:r>
          </a:p>
          <a:p>
            <a:pPr lvl="2"/>
            <a:r>
              <a:rPr lang="en-CA" dirty="0"/>
              <a:t>Initial impression</a:t>
            </a:r>
          </a:p>
          <a:p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27922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TM Rights Needed for Domain Name Complaint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err="1" smtClean="0"/>
              <a:t>PicMonkey</a:t>
            </a:r>
            <a:r>
              <a:rPr lang="en-CA" i="1" dirty="0" smtClean="0"/>
              <a:t> v </a:t>
            </a:r>
            <a:r>
              <a:rPr lang="en-CA" i="1" dirty="0" err="1" smtClean="0"/>
              <a:t>Whois</a:t>
            </a:r>
            <a:r>
              <a:rPr lang="en-CA" i="1" dirty="0" smtClean="0"/>
              <a:t> Privacy Services</a:t>
            </a:r>
            <a:r>
              <a:rPr lang="en-CA" dirty="0" smtClean="0"/>
              <a:t>, DCA-1808-CIRA</a:t>
            </a:r>
          </a:p>
          <a:p>
            <a:pPr lvl="1"/>
            <a:r>
              <a:rPr lang="en-CA" dirty="0" smtClean="0"/>
              <a:t>Dispute over domain name &lt;picmonkey.ca&gt;</a:t>
            </a:r>
          </a:p>
          <a:p>
            <a:pPr lvl="1"/>
            <a:r>
              <a:rPr lang="en-CA" dirty="0" smtClean="0"/>
              <a:t>CIRA Domain Name Dispute Resolution Policy</a:t>
            </a:r>
          </a:p>
          <a:p>
            <a:pPr lvl="1"/>
            <a:r>
              <a:rPr lang="en-CA" dirty="0" smtClean="0"/>
              <a:t>Proposed use TM application not sufficient</a:t>
            </a:r>
          </a:p>
          <a:p>
            <a:pPr lvl="1"/>
            <a:r>
              <a:rPr lang="en-CA" dirty="0" smtClean="0"/>
              <a:t>Earlier use of TM may be sufficient</a:t>
            </a:r>
          </a:p>
          <a:p>
            <a:pPr lvl="2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8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289</Words>
  <Application>Microsoft Office PowerPoint</Application>
  <PresentationFormat>On-screen Show (4:3)</PresentationFormat>
  <Paragraphs>66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2018 CAN-TECH LAW 22nd Annual Conference</vt:lpstr>
      <vt:lpstr>Update on Upcoming Changes to  Trademark Law (Bill C-31)</vt:lpstr>
      <vt:lpstr>Streamlining Trademark Litigation?</vt:lpstr>
      <vt:lpstr>Streamlined TM Litigation cont…</vt:lpstr>
      <vt:lpstr>Importance of Trade Dress Protection</vt:lpstr>
      <vt:lpstr>Availability of Global Injunctions</vt:lpstr>
      <vt:lpstr>Deceptive Search Results</vt:lpstr>
      <vt:lpstr>TM Rights Needed for Domain Name Complaint</vt:lpstr>
    </vt:vector>
  </TitlesOfParts>
  <Company>Smart &amp; Biggar Fetherstonhaugh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CAN-TECH LAW 22nd Annual Conference</dc:title>
  <dc:creator>MGB</dc:creator>
  <cp:lastModifiedBy>JAK</cp:lastModifiedBy>
  <cp:revision>97</cp:revision>
  <dcterms:created xsi:type="dcterms:W3CDTF">2018-10-19T19:41:41Z</dcterms:created>
  <dcterms:modified xsi:type="dcterms:W3CDTF">2018-10-25T16:19:18Z</dcterms:modified>
</cp:coreProperties>
</file>