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271" r:id="rId3"/>
    <p:sldId id="262" r:id="rId4"/>
    <p:sldId id="272" r:id="rId5"/>
    <p:sldId id="274" r:id="rId6"/>
    <p:sldId id="275" r:id="rId7"/>
    <p:sldId id="276" r:id="rId8"/>
    <p:sldId id="264" r:id="rId9"/>
    <p:sldId id="280" r:id="rId10"/>
    <p:sldId id="285" r:id="rId11"/>
    <p:sldId id="284" r:id="rId12"/>
    <p:sldId id="287" r:id="rId13"/>
    <p:sldId id="286" r:id="rId14"/>
    <p:sldId id="278" r:id="rId15"/>
    <p:sldId id="281" r:id="rId16"/>
    <p:sldId id="282" r:id="rId17"/>
    <p:sldId id="288" r:id="rId18"/>
    <p:sldId id="279" r:id="rId19"/>
    <p:sldId id="289" r:id="rId20"/>
    <p:sldId id="270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09C"/>
    <a:srgbClr val="69B3E7"/>
    <a:srgbClr val="87189D"/>
    <a:srgbClr val="85B09A"/>
    <a:srgbClr val="FC4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7251" autoAdjust="0"/>
  </p:normalViewPr>
  <p:slideViewPr>
    <p:cSldViewPr snapToGrid="0">
      <p:cViewPr varScale="1">
        <p:scale>
          <a:sx n="55" d="100"/>
          <a:sy n="55" d="100"/>
        </p:scale>
        <p:origin x="768" y="96"/>
      </p:cViewPr>
      <p:guideLst>
        <p:guide orient="horz" pos="4320"/>
        <p:guide pos="77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5F5EE-05BD-0F44-992D-FE016FFF9589}" type="datetimeFigureOut">
              <a:rPr lang="en-US" smtClean="0"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3FE1C-C0C7-C549-B4FD-AC2FF1FBE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78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7955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33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65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88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8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76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92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4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3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8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33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07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65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29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5.png" descr="PPT-Secti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3627435" y="1708704"/>
            <a:ext cx="19223944" cy="62384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>
              <a:defRPr cap="all"/>
            </a:lvl1pPr>
          </a:lstStyle>
          <a:p>
            <a:r>
              <a:t>SECTION TITLEOF PRESENTATION GOES HERE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2.png" descr="PPT-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3667124" y="2167711"/>
            <a:ext cx="19223944" cy="104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l">
              <a:lnSpc>
                <a:spcPts val="7200"/>
              </a:lnSpc>
              <a:defRPr sz="7200">
                <a:solidFill>
                  <a:srgbClr val="F7292B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CLICK TO EDIT TITLE</a:t>
            </a:r>
          </a:p>
        </p:txBody>
      </p:sp>
      <p:sp>
        <p:nvSpPr>
          <p:cNvPr id="54" name="Shape 54"/>
          <p:cNvSpPr/>
          <p:nvPr/>
        </p:nvSpPr>
        <p:spPr>
          <a:xfrm>
            <a:off x="3667124" y="4440237"/>
            <a:ext cx="20165832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4800">
                <a:solidFill>
                  <a:srgbClr val="5D626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571500" indent="-571500" algn="l">
              <a:buClr>
                <a:srgbClr val="F7292B"/>
              </a:buClr>
              <a:buSzPct val="100000"/>
              <a:buFont typeface="Wingdings"/>
              <a:buChar char="▪"/>
              <a:defRPr sz="4800">
                <a:solidFill>
                  <a:srgbClr val="5D626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</a:lstStyle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56" name="image6.png" descr="PPT-Section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3627435" y="1708704"/>
            <a:ext cx="19223944" cy="62384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anchor="t">
            <a:normAutofit/>
          </a:bodyPr>
          <a:lstStyle>
            <a:lvl1pPr>
              <a:defRPr cap="all"/>
            </a:lvl1pPr>
          </a:lstStyle>
          <a:p>
            <a:r>
              <a:t>SECTION TITLEOF PRESENTATION GOES HERE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3667125" y="1785950"/>
            <a:ext cx="19223943" cy="180972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>
              <a:lnSpc>
                <a:spcPts val="7200"/>
              </a:lnSpc>
              <a:defRPr sz="7200" cap="all">
                <a:solidFill>
                  <a:srgbClr val="F7292B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t>Click to Edit Title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half" idx="1"/>
          </p:nvPr>
        </p:nvSpPr>
        <p:spPr>
          <a:xfrm>
            <a:off x="3667123" y="5119077"/>
            <a:ext cx="20165832" cy="66221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/>
          </a:bodyPr>
          <a:lstStyle>
            <a:lvl1pPr algn="l">
              <a:defRPr sz="4800">
                <a:solidFill>
                  <a:srgbClr val="5D626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571500" indent="-571500" algn="l">
              <a:buSzPct val="100000"/>
              <a:buChar char="▪"/>
              <a:defRPr sz="4800">
                <a:solidFill>
                  <a:srgbClr val="5D626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</a:lstStyle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22" y="3703149"/>
            <a:ext cx="19223946" cy="914400"/>
          </a:xfrm>
        </p:spPr>
        <p:txBody>
          <a:bodyPr/>
          <a:lstStyle>
            <a:lvl1pPr algn="l">
              <a:defRPr sz="4800">
                <a:latin typeface="Roboto Regular" panose="02000000000000000000" pitchFamily="2" charset="0"/>
                <a:ea typeface="Roboto Regular" panose="02000000000000000000" pitchFamily="2" charset="0"/>
              </a:defRPr>
            </a:lvl1pPr>
            <a:lvl2pPr>
              <a:defRPr sz="4800">
                <a:latin typeface="Roboto Regular" panose="02000000000000000000" pitchFamily="2" charset="0"/>
                <a:ea typeface="Roboto Regular" panose="02000000000000000000" pitchFamily="2" charset="0"/>
              </a:defRPr>
            </a:lvl2pPr>
            <a:lvl3pPr>
              <a:defRPr sz="4800">
                <a:latin typeface="Roboto Regular" panose="02000000000000000000" pitchFamily="2" charset="0"/>
                <a:ea typeface="Roboto Regular" panose="02000000000000000000" pitchFamily="2" charset="0"/>
              </a:defRPr>
            </a:lvl3pPr>
            <a:lvl4pPr>
              <a:defRPr sz="4800">
                <a:latin typeface="Roboto Regular" panose="02000000000000000000" pitchFamily="2" charset="0"/>
                <a:ea typeface="Roboto Regular" panose="02000000000000000000" pitchFamily="2" charset="0"/>
              </a:defRPr>
            </a:lvl4pPr>
            <a:lvl5pPr>
              <a:defRPr sz="4800">
                <a:latin typeface="Roboto Regular" panose="02000000000000000000" pitchFamily="2" charset="0"/>
                <a:ea typeface="Roboto 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67125" y="1785951"/>
            <a:ext cx="19223943" cy="2413516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ts val="7200"/>
              </a:lnSpc>
              <a:defRPr sz="13000" cap="all" baseline="0">
                <a:solidFill>
                  <a:srgbClr val="F7292B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"/>
              </a:defRPr>
            </a:lvl1pPr>
          </a:lstStyle>
          <a:p>
            <a:r>
              <a:rPr lang="en-US" dirty="0" smtClean="0"/>
              <a:t>TITLE OPTION 2</a:t>
            </a:r>
            <a:endParaRPr lang="en-US" dirty="0"/>
          </a:p>
        </p:txBody>
      </p:sp>
      <p:sp>
        <p:nvSpPr>
          <p:cNvPr id="5" name="Shape 27"/>
          <p:cNvSpPr txBox="1">
            <a:spLocks/>
          </p:cNvSpPr>
          <p:nvPr userDrawn="1"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fld id="{B608F2DA-292E-1A4A-AD4C-ABC9B0CC64F0}" type="slidenum">
              <a:rPr lang="en-US" sz="2400" smtClean="0">
                <a:solidFill>
                  <a:srgbClr val="5D6267"/>
                </a:solidFill>
              </a:rPr>
              <a:pPr algn="l" hangingPunct="1"/>
              <a:t>‹#›</a:t>
            </a:fld>
            <a:endParaRPr lang="en-US" sz="2400" dirty="0">
              <a:solidFill>
                <a:srgbClr val="5D6267"/>
              </a:solidFill>
            </a:endParaRPr>
          </a:p>
        </p:txBody>
      </p:sp>
      <p:sp>
        <p:nvSpPr>
          <p:cNvPr id="7" name="Shape 24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25" y="7528105"/>
            <a:ext cx="19223943" cy="92333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cap="all" baseline="0">
                <a:solidFill>
                  <a:srgbClr val="5D6267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  <a:sym typeface="Roboto Light"/>
              </a:defRPr>
            </a:lvl1pPr>
          </a:lstStyle>
          <a:p>
            <a:r>
              <a:rPr lang="en-CA" dirty="0" smtClean="0"/>
              <a:t>SUBHEADING</a:t>
            </a:r>
            <a:endParaRPr dirty="0"/>
          </a:p>
        </p:txBody>
      </p:sp>
      <p:pic>
        <p:nvPicPr>
          <p:cNvPr id="9" name="Picture 8" descr="ur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336" y="12724642"/>
            <a:ext cx="3429000" cy="520700"/>
          </a:xfrm>
          <a:prstGeom prst="rect">
            <a:avLst/>
          </a:prstGeom>
        </p:spPr>
      </p:pic>
      <p:pic>
        <p:nvPicPr>
          <p:cNvPr id="2" name="Picture 1" descr="ta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1"/>
            <a:ext cx="3302000" cy="2032000"/>
          </a:xfrm>
          <a:prstGeom prst="rect">
            <a:avLst/>
          </a:prstGeom>
        </p:spPr>
      </p:pic>
      <p:sp>
        <p:nvSpPr>
          <p:cNvPr id="10" name="Shape 27"/>
          <p:cNvSpPr>
            <a:spLocks noGrp="1"/>
          </p:cNvSpPr>
          <p:nvPr>
            <p:ph type="body" sz="quarter" idx="16" hasCustomPrompt="1"/>
          </p:nvPr>
        </p:nvSpPr>
        <p:spPr>
          <a:xfrm>
            <a:off x="4669669" y="11780073"/>
            <a:ext cx="19058667" cy="5539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r">
              <a:defRPr sz="3600">
                <a:solidFill>
                  <a:srgbClr val="FB4236"/>
                </a:solidFill>
                <a:latin typeface="Roboto" panose="02000000000000000000" pitchFamily="2" charset="0"/>
                <a:ea typeface="Roboto" panose="02000000000000000000" pitchFamily="2" charset="0"/>
                <a:cs typeface="Helvetica"/>
                <a:sym typeface="Roboto Medium"/>
              </a:defRPr>
            </a:lvl1pPr>
          </a:lstStyle>
          <a:p>
            <a:r>
              <a:rPr lang="en-CA" dirty="0" smtClean="0"/>
              <a:t>DD/MM/YYYY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2918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PPT-Copy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3667124" y="2167711"/>
            <a:ext cx="19223944" cy="1046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l">
              <a:lnSpc>
                <a:spcPts val="7200"/>
              </a:lnSpc>
              <a:defRPr sz="7200">
                <a:solidFill>
                  <a:srgbClr val="F7292B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dirty="0"/>
              <a:t>CLICK TO EDIT TITLE</a:t>
            </a:r>
          </a:p>
        </p:txBody>
      </p:sp>
      <p:sp>
        <p:nvSpPr>
          <p:cNvPr id="4" name="Shape 4"/>
          <p:cNvSpPr/>
          <p:nvPr/>
        </p:nvSpPr>
        <p:spPr>
          <a:xfrm>
            <a:off x="3667124" y="4440237"/>
            <a:ext cx="20165832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>
              <a:defRPr sz="4800">
                <a:solidFill>
                  <a:srgbClr val="5D626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571500" indent="-571500" algn="l">
              <a:buClr>
                <a:srgbClr val="F7292B"/>
              </a:buClr>
              <a:buSzPct val="100000"/>
              <a:buFont typeface="Wingdings"/>
              <a:buChar char="▪"/>
              <a:defRPr sz="4800">
                <a:solidFill>
                  <a:srgbClr val="5D6267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</a:lstStyle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85775" y="12882876"/>
            <a:ext cx="359172" cy="355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l">
              <a:defRPr sz="2400">
                <a:solidFill>
                  <a:srgbClr val="5D6267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6" name="image7.png" descr="PPT-Section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3627434" y="1708703"/>
            <a:ext cx="19223944" cy="6277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lnSpc>
                <a:spcPts val="16000"/>
              </a:lnSpc>
              <a:defRPr sz="16000" cap="all">
                <a:solidFill>
                  <a:srgbClr val="FFFFFE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dirty="0"/>
              <a:t>SECTION TITLE</a:t>
            </a:r>
            <a:br>
              <a:rPr dirty="0"/>
            </a:br>
            <a:r>
              <a:rPr dirty="0"/>
              <a:t>OF PRESENTATION GOES HERE</a:t>
            </a: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0" marR="0" indent="0" algn="l" defTabSz="821530" rtl="0" latinLnBrk="0">
        <a:lnSpc>
          <a:spcPts val="1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0" b="0" i="0" u="none" strike="noStrike" cap="none" spc="0" baseline="0">
          <a:ln>
            <a:noFill/>
          </a:ln>
          <a:solidFill>
            <a:srgbClr val="FFFFFE"/>
          </a:solidFill>
          <a:uFillTx/>
          <a:latin typeface="Roboto Light"/>
          <a:ea typeface="Roboto Light"/>
          <a:cs typeface="Roboto Light"/>
          <a:sym typeface="Roboto Light"/>
        </a:defRPr>
      </a:lvl9pPr>
    </p:titleStyle>
    <p:body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1pPr>
      <a:lvl2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2pPr>
      <a:lvl3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3pPr>
      <a:lvl4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4pPr>
      <a:lvl5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5pPr>
      <a:lvl6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6pPr>
      <a:lvl7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7pPr>
      <a:lvl8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8pPr>
      <a:lvl9pPr marL="0" marR="0" indent="0" algn="l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6032" y="4940879"/>
            <a:ext cx="14769125" cy="2729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7200" cap="all" dirty="0">
                <a:solidFill>
                  <a:srgbClr val="F7292B"/>
                </a:solidFill>
                <a:latin typeface="Roboto Regular"/>
                <a:ea typeface="Roboto Regular"/>
                <a:cs typeface="Roboto Regular"/>
              </a:rPr>
              <a:t>FINTECH AT THE CROSSROADS </a:t>
            </a:r>
          </a:p>
          <a:p>
            <a:pPr marL="0" marR="0" indent="0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A" sz="48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of</a:t>
            </a:r>
            <a:r>
              <a:rPr kumimoji="0" lang="en-CA" sz="48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Helvetica Light"/>
              </a:rPr>
              <a:t> Technological Innovation, Financial Regulation and Legal Compliance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905" y="9824532"/>
            <a:ext cx="10480314" cy="2406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A" sz="4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Roboto Regular" panose="02000000000000000000" pitchFamily="2" charset="0"/>
                <a:ea typeface="Roboto Regular" panose="02000000000000000000" pitchFamily="2" charset="0"/>
                <a:sym typeface="Helvetica Light"/>
              </a:rPr>
              <a:t>2016 IT.CAN Annual</a:t>
            </a:r>
            <a:r>
              <a:rPr kumimoji="0" lang="en-CA" sz="44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Roboto Regular" panose="02000000000000000000" pitchFamily="2" charset="0"/>
                <a:ea typeface="Roboto Regular" panose="02000000000000000000" pitchFamily="2" charset="0"/>
                <a:sym typeface="Helvetica Light"/>
              </a:rPr>
              <a:t> Conference</a:t>
            </a:r>
          </a:p>
          <a:p>
            <a:pPr marL="0" marR="0" indent="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CA" sz="4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Roboto Regular" panose="02000000000000000000" pitchFamily="2" charset="0"/>
                <a:ea typeface="Roboto Regular" panose="02000000000000000000" pitchFamily="2" charset="0"/>
                <a:sym typeface="Helvetica Light"/>
              </a:rPr>
              <a:t>Anne</a:t>
            </a:r>
            <a:r>
              <a:rPr kumimoji="0" lang="en-CA" sz="44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Roboto Regular" panose="02000000000000000000" pitchFamily="2" charset="0"/>
                <a:ea typeface="Roboto Regular" panose="02000000000000000000" pitchFamily="2" charset="0"/>
                <a:sym typeface="Helvetica Light"/>
              </a:rPr>
              <a:t> </a:t>
            </a:r>
            <a:r>
              <a:rPr kumimoji="0" lang="en-CA" sz="44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Roboto Regular" panose="02000000000000000000" pitchFamily="2" charset="0"/>
                <a:ea typeface="Roboto Regular" panose="02000000000000000000" pitchFamily="2" charset="0"/>
                <a:sym typeface="Helvetica Light"/>
              </a:rPr>
              <a:t>Butler, VP and General </a:t>
            </a:r>
            <a:r>
              <a:rPr kumimoji="0" lang="en-CA" sz="44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Roboto Regular" panose="02000000000000000000" pitchFamily="2" charset="0"/>
                <a:ea typeface="Roboto Regular" panose="02000000000000000000" pitchFamily="2" charset="0"/>
                <a:sym typeface="Helvetica Light"/>
              </a:rPr>
              <a:t>Counsel</a:t>
            </a:r>
          </a:p>
          <a:p>
            <a:pPr algn="l">
              <a:spcAft>
                <a:spcPts val="600"/>
              </a:spcAft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Oct. 25, </a:t>
            </a:r>
            <a:r>
              <a:rPr lang="en-CA" sz="4400" dirty="0" smtClean="0">
                <a:solidFill>
                  <a:schemeClr val="bg1">
                    <a:lumMod val="50000"/>
                  </a:schemeClr>
                </a:solidFill>
                <a:latin typeface="Roboto Regular" panose="02000000000000000000" pitchFamily="2" charset="0"/>
                <a:ea typeface="Roboto Regular" panose="02000000000000000000" pitchFamily="2" charset="0"/>
              </a:rPr>
              <a:t>2016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85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FINTECH INNOVATION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667123" y="3595677"/>
            <a:ext cx="20165832" cy="8145590"/>
          </a:xfrm>
        </p:spPr>
        <p:txBody>
          <a:bodyPr>
            <a:normAutofit lnSpcReduction="1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54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Payment service providers:</a:t>
            </a:r>
          </a:p>
          <a:p>
            <a:pPr marL="1336675" lvl="5" indent="-439738" algn="l"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digital wallets</a:t>
            </a:r>
          </a:p>
          <a:p>
            <a:pPr marL="1336675" lvl="5" indent="-439738" algn="l"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international remittances</a:t>
            </a:r>
          </a:p>
          <a:p>
            <a:pPr marL="1336675" lvl="5" indent="-439738" algn="l"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point-of-sale mobile </a:t>
            </a:r>
          </a:p>
          <a:p>
            <a:pPr marL="1336675" lvl="5" indent="-439738" algn="l"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wearable payment devices</a:t>
            </a:r>
          </a:p>
          <a:p>
            <a:pPr marL="1336675" lvl="5" indent="-439738" algn="l"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digital/crypto currency</a:t>
            </a:r>
          </a:p>
          <a:p>
            <a:pPr marL="1336675" lvl="5" indent="-439738" algn="l">
              <a:buFont typeface="Arial" panose="020B0604020202020204" pitchFamily="34" charset="0"/>
              <a:buChar char="•"/>
            </a:pPr>
            <a:r>
              <a:rPr lang="en-CA" sz="48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FX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5400" b="1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Robo</a:t>
            </a:r>
            <a:r>
              <a:rPr lang="en-CA" sz="5400" b="1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-advisors</a:t>
            </a:r>
            <a:endParaRPr lang="en-CA" sz="5400" b="1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  <a:sym typeface="Helvetica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54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Crowd funding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54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Peer-to-peer lending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54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  <a:sym typeface="Helvetica Light"/>
              </a:rPr>
              <a:t>Telematics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54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  <a:sym typeface="Helvetica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10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567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Regulatory challenges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667123" y="3595677"/>
            <a:ext cx="20165832" cy="8145590"/>
          </a:xfrm>
        </p:spPr>
        <p:txBody>
          <a:bodyPr>
            <a:normAutofit/>
          </a:bodyPr>
          <a:lstStyle/>
          <a:p>
            <a:r>
              <a:rPr lang="en-CA" sz="54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Regulated FIs: 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significant regulatory oversight for entity-wide activities</a:t>
            </a:r>
          </a:p>
          <a:p>
            <a:r>
              <a:rPr lang="en-CA" sz="54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FinTech: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Navigating a complex regulatory environment – what laws apply? 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ost of compliance can hinder new entrants and innovation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Regulation that does not contemplate the business model</a:t>
            </a:r>
          </a:p>
          <a:p>
            <a:r>
              <a:rPr lang="en-CA" sz="54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Demand for a “level playing field”: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From both FIs and FinTechs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Regulate by what you do -- not who you are</a:t>
            </a:r>
            <a:endParaRPr lang="en-CA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11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24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EXAMPLES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67125" y="3595676"/>
            <a:ext cx="20165832" cy="9049987"/>
          </a:xfrm>
        </p:spPr>
        <p:txBody>
          <a:bodyPr>
            <a:noAutofit/>
          </a:bodyPr>
          <a:lstStyle/>
          <a:p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Payment services: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Holding funds – how long and how much is banking?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Creating legal certainty around rights and obligations – when has a payment occurred? 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Who is being regulated? New and different risks to be understood, assessed and regulated </a:t>
            </a:r>
          </a:p>
          <a:p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Robo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-</a:t>
            </a:r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advisors: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Verification of owner; best interest standard </a:t>
            </a:r>
          </a:p>
          <a:p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Crowd funding: 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Navigating securities law requirements and exemptions</a:t>
            </a:r>
          </a:p>
          <a:p>
            <a:r>
              <a:rPr lang="en-CA" b="1" i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Peer-to-peer lending: 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Consumer protection when things go wrong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12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47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REGULATORY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0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CANADIAN Regulatory response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667125" y="3929785"/>
            <a:ext cx="17364077" cy="8145590"/>
          </a:xfrm>
        </p:spPr>
        <p:txBody>
          <a:bodyPr>
            <a:normAutofit lnSpcReduction="10000"/>
          </a:bodyPr>
          <a:lstStyle/>
          <a:p>
            <a:r>
              <a:rPr lang="en-CA" b="1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Department of Finance: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sz="44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FinPay</a:t>
            </a:r>
            <a:r>
              <a:rPr lang="en-CA" sz="44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 Committee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sz="44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Balancing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Oversight and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Innovation in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the Ways We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Pay (April 2015)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Financial Sector review (Aug 2016)</a:t>
            </a:r>
          </a:p>
          <a:p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Competition Bureau: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Technology-Led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Innovation and Emerging Services in the Canadian Financial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Service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Sector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 </a:t>
            </a:r>
          </a:p>
          <a:p>
            <a:r>
              <a:rPr lang="en-CA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Department of Innovation, Science and Economic Development Canada: 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Consultation on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Innovation Agenda 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14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34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REGULATORY SANDBOX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667123" y="5355771"/>
            <a:ext cx="17690648" cy="6385496"/>
          </a:xfrm>
        </p:spPr>
        <p:txBody>
          <a:bodyPr/>
          <a:lstStyle/>
          <a:p>
            <a:r>
              <a:rPr lang="en-CA" i="1" dirty="0" smtClean="0"/>
              <a:t>A </a:t>
            </a:r>
            <a:r>
              <a:rPr lang="en-CA" i="1" dirty="0"/>
              <a:t>‘safe space’ in which businesses can test </a:t>
            </a:r>
            <a:r>
              <a:rPr lang="en-CA" i="1" dirty="0" smtClean="0"/>
              <a:t>innovative products</a:t>
            </a:r>
            <a:r>
              <a:rPr lang="en-CA" i="1" dirty="0"/>
              <a:t>, services, business models and delivery mechanisms without immediately incurring </a:t>
            </a:r>
            <a:r>
              <a:rPr lang="en-CA" i="1" dirty="0" smtClean="0"/>
              <a:t>all the </a:t>
            </a:r>
            <a:r>
              <a:rPr lang="en-CA" i="1" dirty="0"/>
              <a:t>normal regulatory consequences of engaging in the activity in question. </a:t>
            </a:r>
            <a:endParaRPr lang="en-CA" i="1" dirty="0" smtClean="0"/>
          </a:p>
          <a:p>
            <a:endParaRPr lang="en-CA" i="1" dirty="0"/>
          </a:p>
          <a:p>
            <a:pPr algn="r"/>
            <a:r>
              <a:rPr lang="en-CA" dirty="0" smtClean="0"/>
              <a:t>Financial Conduct Authority (2015)</a:t>
            </a:r>
          </a:p>
          <a:p>
            <a:endParaRPr lang="en-CA" dirty="0"/>
          </a:p>
        </p:txBody>
      </p:sp>
      <p:sp>
        <p:nvSpPr>
          <p:cNvPr id="4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15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1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Who’s playing in the sandbox?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67123" y="3595677"/>
            <a:ext cx="20165832" cy="8145590"/>
          </a:xfrm>
        </p:spPr>
        <p:txBody>
          <a:bodyPr>
            <a:normAutofit fontScale="92500" lnSpcReduction="20000"/>
          </a:bodyPr>
          <a:lstStyle/>
          <a:p>
            <a:r>
              <a:rPr lang="en-CA" sz="52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Open for business: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UK Financial Conduct Authority (May 2016)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Hong Kong Monetary Authority (Sept 2016)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</a:endParaRPr>
          </a:p>
          <a:p>
            <a:r>
              <a:rPr lang="en-CA" sz="52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Consultation papers: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Australian Securities and Investment 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Commission (June 2016)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Monetary Authority of Singapore- (June 2016)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Financial Services Regulatory Authority of Abu Dhabi Global Market (2016)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sz="52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</a:endParaRPr>
          </a:p>
          <a:p>
            <a:r>
              <a:rPr lang="en-CA" sz="5200" b="1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In development: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OSC Launchpad (Sept 2016)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US - Financial Services Innovation Act of 2016 (Sept 2016)</a:t>
            </a:r>
          </a:p>
          <a:p>
            <a:pPr marL="1535113" lvl="1" indent="-98425">
              <a:buNone/>
            </a:pP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 - Supporting Responsible Innovation in the Federal Banking Industry (</a:t>
            </a:r>
            <a:r>
              <a:rPr lang="en-CA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March 2016)</a:t>
            </a:r>
            <a:endParaRPr lang="en-CA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16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47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What’s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15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REGULATORY EXPERIMENTs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667123" y="3595677"/>
            <a:ext cx="18630169" cy="8145590"/>
          </a:xfrm>
        </p:spPr>
        <p:txBody>
          <a:bodyPr/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Central Banks around the world experimenting with block chain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Almost all English speaking central banks </a:t>
            </a: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experimenting </a:t>
            </a: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with putting central bank currency on a block </a:t>
            </a: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chain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Canada – Project Jasper (2016)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bg2"/>
              </a:solidFill>
            </a:endParaRPr>
          </a:p>
        </p:txBody>
      </p:sp>
      <p:sp>
        <p:nvSpPr>
          <p:cNvPr id="4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18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643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PROJECT JASPER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667125" y="3830934"/>
            <a:ext cx="20165832" cy="8508210"/>
          </a:xfrm>
        </p:spPr>
        <p:txBody>
          <a:bodyPr>
            <a:no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Collaboration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between the Bank of Canada, the big 5 banks, R3 and Payments Canada. 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R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esearching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how risk free central bank assets might be issued onto a distributed </a:t>
            </a: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ledger: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to </a:t>
            </a: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facilitate inter-bank </a:t>
            </a: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payments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improve </a:t>
            </a: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regulatory and compliance </a:t>
            </a: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reporting </a:t>
            </a:r>
          </a:p>
          <a:p>
            <a:pPr marL="1257300" lvl="1" indent="-685800">
              <a:buFont typeface="Arial" panose="020B0604020202020204" pitchFamily="34" charset="0"/>
              <a:buChar char="•"/>
            </a:pP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eliminate </a:t>
            </a: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costly </a:t>
            </a: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reconciliations </a:t>
            </a:r>
          </a:p>
          <a:p>
            <a:pPr marL="1257300" lvl="1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act </a:t>
            </a:r>
            <a:r>
              <a:rPr lang="en-CA" sz="40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as a base layer for other DLT clearing and settlement use cases. </a:t>
            </a:r>
            <a:endParaRPr lang="en-CA" sz="40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</a:endParaRP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Phase 1 – shadow exchange (not using real currency) of central bank digital currency using a fully transparent blockchain</a:t>
            </a:r>
            <a:endParaRPr lang="en-CA" sz="44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Helvetica Light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CA" sz="4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Helvetica Light"/>
              </a:rPr>
              <a:t>Phase 2 – shadow exchange on a more tailored blockchain platform – bilateral transaction transparency</a:t>
            </a:r>
          </a:p>
        </p:txBody>
      </p:sp>
      <p:sp>
        <p:nvSpPr>
          <p:cNvPr id="4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19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95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3290" y="4430428"/>
            <a:ext cx="13192295" cy="40838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Current </a:t>
            </a:r>
            <a:r>
              <a:rPr lang="en-CA" sz="54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regulatory </a:t>
            </a: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</a:t>
            </a:r>
            <a:r>
              <a:rPr lang="en-CA" sz="54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ontext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Challenges and opportunities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Regulatory response</a:t>
            </a:r>
          </a:p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What’s next?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346" y="2002568"/>
            <a:ext cx="4522124" cy="1252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r>
              <a:rPr lang="en-CA" sz="7200" cap="all" dirty="0" smtClean="0">
                <a:solidFill>
                  <a:srgbClr val="F7292B"/>
                </a:solidFill>
                <a:latin typeface="Roboto Regular"/>
                <a:ea typeface="Roboto Regular"/>
                <a:cs typeface="Roboto Regular"/>
              </a:rPr>
              <a:t>AGENDA</a:t>
            </a:r>
            <a:endParaRPr lang="en-CA" sz="4800" cap="all" dirty="0">
              <a:solidFill>
                <a:srgbClr val="F7292B"/>
              </a:solidFill>
              <a:latin typeface="Roboto Regular"/>
              <a:ea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99548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1" y="5073396"/>
            <a:ext cx="11112238" cy="35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2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CURRENT REGULATORY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844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31635" y="1282067"/>
            <a:ext cx="22618220" cy="11584479"/>
            <a:chOff x="1292129" y="1361365"/>
            <a:chExt cx="9191127" cy="4205691"/>
          </a:xfrm>
        </p:grpSpPr>
        <p:sp>
          <p:nvSpPr>
            <p:cNvPr id="28" name="Oval 27"/>
            <p:cNvSpPr/>
            <p:nvPr/>
          </p:nvSpPr>
          <p:spPr>
            <a:xfrm>
              <a:off x="2953601" y="1880015"/>
              <a:ext cx="7529655" cy="3228306"/>
            </a:xfrm>
            <a:prstGeom prst="ellipse">
              <a:avLst/>
            </a:prstGeom>
            <a:solidFill>
              <a:srgbClr val="871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027251" y="2124149"/>
              <a:ext cx="5367448" cy="2798303"/>
            </a:xfrm>
            <a:prstGeom prst="ellipse">
              <a:avLst/>
            </a:prstGeom>
            <a:solidFill>
              <a:srgbClr val="69B3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912160" y="2424551"/>
              <a:ext cx="3509249" cy="2208275"/>
            </a:xfrm>
            <a:prstGeom prst="ellipse">
              <a:avLst/>
            </a:prstGeom>
            <a:solidFill>
              <a:srgbClr val="85B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400256" y="2687460"/>
              <a:ext cx="2021153" cy="1673352"/>
            </a:xfrm>
            <a:prstGeom prst="ellipse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Shared</a:t>
              </a:r>
            </a:p>
            <a:p>
              <a:r>
                <a:rPr lang="en-CA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Payments Canada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-Owned</a:t>
              </a:r>
              <a:endParaRPr lang="en-US" sz="28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"/>
              </a:endParaRPr>
            </a:p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Infrastructure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(LVTS and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ACS</a:t>
              </a:r>
              <a:r>
                <a:rPr lang="en-CA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S)</a:t>
              </a:r>
              <a:endParaRPr lang="en-US" sz="28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33701" y="2860970"/>
              <a:ext cx="1378459" cy="34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Structures of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Indirect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Clearers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72039" y="3626296"/>
              <a:ext cx="1644135" cy="81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Structures of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entities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who use </a:t>
              </a:r>
              <a:r>
                <a:rPr lang="en-CA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Payments Canada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members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for access to LVTS and ACSS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76944" y="3290705"/>
              <a:ext cx="1630837" cy="1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 b="1">
                  <a:solidFill>
                    <a:schemeClr val="bg1"/>
                  </a:solidFill>
                  <a:latin typeface="Roboto"/>
                  <a:cs typeface="Roboto"/>
                </a:defRPr>
              </a:lvl1pPr>
            </a:lstStyle>
            <a:p>
              <a:r>
                <a:rPr lang="en-US" sz="2800" b="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 </a:t>
              </a:r>
              <a:r>
                <a:rPr lang="en-CA" sz="2800" b="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Retail </a:t>
              </a:r>
              <a:r>
                <a:rPr lang="en-US" sz="2800" b="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structures</a:t>
              </a:r>
              <a:r>
                <a:rPr lang="en-CA" sz="2800" b="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 </a:t>
              </a:r>
              <a:endParaRPr lang="en-US" sz="2800" b="0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53885" y="3404650"/>
              <a:ext cx="1858275" cy="2435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ight Brace 35"/>
            <p:cNvSpPr/>
            <p:nvPr/>
          </p:nvSpPr>
          <p:spPr>
            <a:xfrm rot="5400000">
              <a:off x="4012802" y="3980934"/>
              <a:ext cx="300036" cy="2418438"/>
            </a:xfrm>
            <a:prstGeom prst="rightBrace">
              <a:avLst>
                <a:gd name="adj1" fmla="val 8333"/>
                <a:gd name="adj2" fmla="val 50765"/>
              </a:avLst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ight Brace 36"/>
            <p:cNvSpPr/>
            <p:nvPr/>
          </p:nvSpPr>
          <p:spPr>
            <a:xfrm rot="5400000">
              <a:off x="7796521" y="2719394"/>
              <a:ext cx="300036" cy="4931935"/>
            </a:xfrm>
            <a:prstGeom prst="rightBrace">
              <a:avLst>
                <a:gd name="adj1" fmla="val 8333"/>
                <a:gd name="adj2" fmla="val 50765"/>
              </a:avLst>
            </a:prstGeom>
            <a:ln w="127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ight Brace 37"/>
            <p:cNvSpPr/>
            <p:nvPr/>
          </p:nvSpPr>
          <p:spPr>
            <a:xfrm rot="16200000">
              <a:off x="7342107" y="-1131156"/>
              <a:ext cx="300036" cy="5902076"/>
            </a:xfrm>
            <a:prstGeom prst="rightBrace">
              <a:avLst>
                <a:gd name="adj1" fmla="val 8333"/>
                <a:gd name="adj2" fmla="val 50765"/>
              </a:avLst>
            </a:prstGeom>
            <a:ln w="127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ight Brace 38"/>
            <p:cNvSpPr/>
            <p:nvPr/>
          </p:nvSpPr>
          <p:spPr>
            <a:xfrm rot="16200000">
              <a:off x="3567716" y="1036620"/>
              <a:ext cx="319165" cy="1547394"/>
            </a:xfrm>
            <a:prstGeom prst="rightBrace">
              <a:avLst>
                <a:gd name="adj1" fmla="val 8333"/>
                <a:gd name="adj2" fmla="val 50765"/>
              </a:avLst>
            </a:prstGeom>
            <a:ln w="127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44329" y="5362878"/>
              <a:ext cx="1960334" cy="1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320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defRPr>
              </a:lvl1pPr>
            </a:lstStyle>
            <a:p>
              <a:r>
                <a:rPr lang="en-US" sz="2800" dirty="0"/>
                <a:t>National retail systems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64357" y="5377103"/>
              <a:ext cx="4878806" cy="1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Mix of prominent &amp; systemic 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interbank 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systems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81571" y="1361525"/>
              <a:ext cx="5501685" cy="1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Payments Canada's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 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clearing &amp; 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settlement 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by-laws/rules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2916" y="1361365"/>
              <a:ext cx="2366018" cy="1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Closed-loop </a:t>
              </a:r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/ credit card space</a:t>
              </a:r>
              <a:endParaRPr lang="en-US" sz="28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92129" y="2876669"/>
              <a:ext cx="1601737" cy="1553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Roboto Regular" panose="02000000000000000000" pitchFamily="2" charset="0"/>
                  <a:ea typeface="Roboto Regular" panose="02000000000000000000" pitchFamily="2" charset="0"/>
                </a:rPr>
                <a:t>Structures </a:t>
              </a: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Roboto Regular" panose="02000000000000000000" pitchFamily="2" charset="0"/>
                  <a:ea typeface="Roboto Regular" panose="02000000000000000000" pitchFamily="2" charset="0"/>
                </a:rPr>
                <a:t>include:</a:t>
              </a:r>
            </a:p>
            <a:p>
              <a:pPr marL="214313" indent="-214313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Technology</a:t>
              </a:r>
            </a:p>
            <a:p>
              <a:pPr marL="214313" indent="-214313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Rules</a:t>
              </a:r>
            </a:p>
            <a:p>
              <a:pPr marL="214313" indent="-214313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Standards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  <a:p>
              <a:pPr marL="214313" indent="-214313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Policies</a:t>
              </a:r>
            </a:p>
            <a:p>
              <a:pPr marL="214313" indent="-214313" algn="l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chemeClr val="bg1">
                      <a:lumMod val="50000"/>
                    </a:schemeClr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Codes</a:t>
              </a:r>
              <a:endParaRPr lang="en-US" sz="32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51099" y="3096495"/>
              <a:ext cx="1249157" cy="81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 b="1">
                  <a:solidFill>
                    <a:schemeClr val="bg1"/>
                  </a:solidFill>
                  <a:latin typeface="Roboto"/>
                  <a:cs typeface="Roboto"/>
                </a:defRPr>
              </a:lvl1pPr>
            </a:lstStyle>
            <a:p>
              <a:r>
                <a:rPr lang="en-US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Back-office</a:t>
              </a:r>
            </a:p>
            <a:p>
              <a:r>
                <a:rPr lang="en-US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structures of Direct Clearers</a:t>
              </a:r>
            </a:p>
            <a:p>
              <a:r>
                <a:rPr lang="en-US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in LVTS and ACSS</a:t>
              </a:r>
            </a:p>
          </p:txBody>
        </p:sp>
      </p:grpSp>
      <p:sp>
        <p:nvSpPr>
          <p:cNvPr id="21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4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381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923305" y="3383139"/>
            <a:ext cx="13274352" cy="7707861"/>
            <a:chOff x="5027251" y="2124149"/>
            <a:chExt cx="5394158" cy="2798303"/>
          </a:xfrm>
        </p:grpSpPr>
        <p:sp>
          <p:nvSpPr>
            <p:cNvPr id="29" name="Oval 28"/>
            <p:cNvSpPr/>
            <p:nvPr/>
          </p:nvSpPr>
          <p:spPr>
            <a:xfrm>
              <a:off x="5027251" y="2124149"/>
              <a:ext cx="5367448" cy="2798303"/>
            </a:xfrm>
            <a:prstGeom prst="ellipse">
              <a:avLst/>
            </a:prstGeom>
            <a:solidFill>
              <a:srgbClr val="69B3E7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912160" y="2424551"/>
              <a:ext cx="3509249" cy="2208275"/>
            </a:xfrm>
            <a:prstGeom prst="ellipse">
              <a:avLst/>
            </a:prstGeom>
            <a:solidFill>
              <a:srgbClr val="85B0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400256" y="2687460"/>
              <a:ext cx="2021153" cy="1673352"/>
            </a:xfrm>
            <a:prstGeom prst="ellipse">
              <a:avLst/>
            </a:prstGeom>
            <a:solidFill>
              <a:srgbClr val="B7B09C"/>
            </a:solidFill>
            <a:ln>
              <a:solidFill>
                <a:srgbClr val="B7B0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Shared</a:t>
              </a:r>
            </a:p>
            <a:p>
              <a:r>
                <a:rPr lang="en-CA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Payments Canada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-Owned</a:t>
              </a:r>
              <a:endParaRPr lang="en-US" sz="28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"/>
              </a:endParaRPr>
            </a:p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Infrastructure</a:t>
              </a:r>
            </a:p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(LVTS and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ACS</a:t>
              </a:r>
              <a:r>
                <a:rPr lang="en-CA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S)</a:t>
              </a:r>
              <a:endParaRPr lang="en-US" sz="2800" dirty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33701" y="2860970"/>
              <a:ext cx="1378459" cy="346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Structures of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Indirect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Clearers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32499" y="3567472"/>
              <a:ext cx="1482473" cy="9268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Structures of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entities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who use </a:t>
              </a:r>
              <a:r>
                <a:rPr lang="en-CA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Payments Canada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members </a:t>
              </a:r>
              <a:r>
                <a:rPr lang="en-US" sz="2800" dirty="0">
                  <a:solidFill>
                    <a:schemeClr val="bg1"/>
                  </a:solidFill>
                  <a:latin typeface="Roboto Regular" panose="02000000000000000000" pitchFamily="2" charset="0"/>
                  <a:ea typeface="Roboto Regular" panose="02000000000000000000" pitchFamily="2" charset="0"/>
                  <a:cs typeface="Roboto"/>
                </a:rPr>
                <a:t>for access to LVTS and ACSS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53885" y="3404650"/>
              <a:ext cx="1858275" cy="2435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151099" y="3096495"/>
              <a:ext cx="1249157" cy="81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 b="1">
                  <a:solidFill>
                    <a:schemeClr val="bg1"/>
                  </a:solidFill>
                  <a:latin typeface="Roboto"/>
                  <a:cs typeface="Roboto"/>
                </a:defRPr>
              </a:lvl1pPr>
            </a:lstStyle>
            <a:p>
              <a:r>
                <a:rPr lang="en-US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Back-office</a:t>
              </a:r>
            </a:p>
            <a:p>
              <a:r>
                <a:rPr lang="en-US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structures of Direct Clearers</a:t>
              </a:r>
            </a:p>
            <a:p>
              <a:r>
                <a:rPr lang="en-US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in LVTS and ACSS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5584" y="3964368"/>
            <a:ext cx="8770832" cy="87158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685800" marR="0" indent="-685800" algn="l" defTabSz="821530" rtl="0" fontAlgn="auto" latinLnBrk="0" hangingPunct="0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Canadian Payments Act, Bylaws and Rules</a:t>
            </a:r>
          </a:p>
          <a:p>
            <a:pPr marL="685800" marR="0" indent="-685800" algn="l" defTabSz="821530" rtl="0" fontAlgn="auto" latinLnBrk="0" hangingPunct="0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Payment Clearing and Settlement Act</a:t>
            </a:r>
          </a:p>
          <a:p>
            <a:pPr marL="685800" marR="0" indent="-685800" algn="l" defTabSz="821530" rtl="0" fontAlgn="auto" latinLnBrk="0" hangingPunct="0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Bills of Exchange Act</a:t>
            </a:r>
          </a:p>
          <a:p>
            <a:pPr marL="685800" marR="0" indent="-685800" algn="l" defTabSz="821530" rtl="0" fontAlgn="auto" latinLnBrk="0" hangingPunct="0"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Principles for Financial Market Infrastructures (PFMIs)</a:t>
            </a:r>
          </a:p>
          <a:p>
            <a:pPr marL="0" marR="0" indent="0" algn="l" defTabSz="821530" rtl="0" fontAlgn="auto" latinLnBrk="0" hangingPunct="0"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endParaRPr kumimoji="0" lang="en-CA" sz="5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5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84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20310" y="2710677"/>
            <a:ext cx="18529544" cy="8892295"/>
            <a:chOff x="2953601" y="1880015"/>
            <a:chExt cx="7529655" cy="3228306"/>
          </a:xfrm>
        </p:grpSpPr>
        <p:sp>
          <p:nvSpPr>
            <p:cNvPr id="28" name="Oval 27"/>
            <p:cNvSpPr/>
            <p:nvPr/>
          </p:nvSpPr>
          <p:spPr>
            <a:xfrm>
              <a:off x="2953601" y="1880015"/>
              <a:ext cx="7529655" cy="3228306"/>
            </a:xfrm>
            <a:prstGeom prst="ellipse">
              <a:avLst/>
            </a:prstGeom>
            <a:solidFill>
              <a:srgbClr val="87189D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027251" y="2022239"/>
              <a:ext cx="5456005" cy="296400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76944" y="3290705"/>
              <a:ext cx="1630837" cy="189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 b="1">
                  <a:solidFill>
                    <a:schemeClr val="bg1"/>
                  </a:solidFill>
                  <a:latin typeface="Roboto"/>
                  <a:cs typeface="Roboto"/>
                </a:defRPr>
              </a:lvl1pPr>
            </a:lstStyle>
            <a:p>
              <a:r>
                <a:rPr lang="en-US" sz="2800" dirty="0" smtClean="0"/>
                <a:t> </a:t>
              </a:r>
              <a:r>
                <a:rPr lang="en-CA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Retail </a:t>
              </a:r>
              <a:r>
                <a:rPr lang="en-US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structure</a:t>
              </a:r>
              <a:r>
                <a:rPr lang="en-CA" sz="2800" b="0" dirty="0">
                  <a:latin typeface="Roboto Regular" panose="02000000000000000000" pitchFamily="2" charset="0"/>
                  <a:ea typeface="Roboto Regular" panose="02000000000000000000" pitchFamily="2" charset="0"/>
                </a:rPr>
                <a:t>s </a:t>
              </a:r>
              <a:endParaRPr lang="en-US" sz="2800" b="0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668439" y="4688698"/>
            <a:ext cx="12715561" cy="49917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685800" marR="0" indent="-685800" algn="l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CA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Payment Card Networks Act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Canadian Code of Practice for Consumer Debit Card 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Services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Code of Conduct for the Credit and Debit Card Industry in 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Canada</a:t>
            </a:r>
            <a:endParaRPr lang="en-US" sz="54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6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85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987061" y="1652357"/>
            <a:ext cx="21749654" cy="10842172"/>
            <a:chOff x="2953601" y="1880015"/>
            <a:chExt cx="7529655" cy="3228306"/>
          </a:xfrm>
        </p:grpSpPr>
        <p:sp>
          <p:nvSpPr>
            <p:cNvPr id="28" name="Oval 27"/>
            <p:cNvSpPr/>
            <p:nvPr/>
          </p:nvSpPr>
          <p:spPr>
            <a:xfrm>
              <a:off x="2953601" y="1880015"/>
              <a:ext cx="7529655" cy="3228306"/>
            </a:xfrm>
            <a:prstGeom prst="ellipse">
              <a:avLst/>
            </a:prstGeom>
            <a:gradFill flip="none" rotWithShape="1">
              <a:gsLst>
                <a:gs pos="0">
                  <a:srgbClr val="87189D">
                    <a:tint val="66000"/>
                    <a:satMod val="160000"/>
                  </a:srgbClr>
                </a:gs>
                <a:gs pos="50000">
                  <a:srgbClr val="87189D">
                    <a:tint val="44500"/>
                    <a:satMod val="160000"/>
                  </a:srgbClr>
                </a:gs>
                <a:gs pos="100000">
                  <a:srgbClr val="87189D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027251" y="2124149"/>
              <a:ext cx="5367448" cy="2798303"/>
            </a:xfrm>
            <a:prstGeom prst="ellipse">
              <a:avLst/>
            </a:prstGeom>
            <a:gradFill flip="none" rotWithShape="1">
              <a:gsLst>
                <a:gs pos="0">
                  <a:srgbClr val="69B3E7">
                    <a:tint val="66000"/>
                    <a:satMod val="160000"/>
                  </a:srgbClr>
                </a:gs>
                <a:gs pos="50000">
                  <a:srgbClr val="69B3E7">
                    <a:tint val="44500"/>
                    <a:satMod val="160000"/>
                  </a:srgbClr>
                </a:gs>
                <a:gs pos="100000">
                  <a:srgbClr val="69B3E7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912160" y="2424551"/>
              <a:ext cx="3509249" cy="2208275"/>
            </a:xfrm>
            <a:prstGeom prst="ellipse">
              <a:avLst/>
            </a:prstGeom>
            <a:gradFill flip="none" rotWithShape="1">
              <a:gsLst>
                <a:gs pos="0">
                  <a:srgbClr val="85B09A">
                    <a:tint val="66000"/>
                    <a:satMod val="160000"/>
                  </a:srgbClr>
                </a:gs>
                <a:gs pos="50000">
                  <a:srgbClr val="85B09A">
                    <a:tint val="44500"/>
                    <a:satMod val="160000"/>
                  </a:srgbClr>
                </a:gs>
                <a:gs pos="100000">
                  <a:srgbClr val="85B09A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8373546" y="2692012"/>
              <a:ext cx="2021153" cy="1673352"/>
            </a:xfrm>
            <a:prstGeom prst="ellipse">
              <a:avLst/>
            </a:prstGeom>
            <a:solidFill>
              <a:srgbClr val="B7B09C">
                <a:tint val="66000"/>
                <a:satMod val="160000"/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25318" y="3541707"/>
            <a:ext cx="17018617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Federal &amp; Provincial Financial Institutions Statutes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Provincial Consumer Protection Statutes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Competition Act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Securities laws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Proceeds of Crime and Terrorist Financing Act</a:t>
            </a:r>
          </a:p>
          <a:p>
            <a:pPr marL="685800" indent="-6858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Personal Information Protection and Electronic Documents Act</a:t>
            </a:r>
          </a:p>
        </p:txBody>
      </p:sp>
      <p:sp>
        <p:nvSpPr>
          <p:cNvPr id="8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7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32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21" y="1863337"/>
            <a:ext cx="19223943" cy="1809726"/>
          </a:xfrm>
        </p:spPr>
        <p:txBody>
          <a:bodyPr>
            <a:noAutofit/>
          </a:bodyPr>
          <a:lstStyle/>
          <a:p>
            <a:r>
              <a:rPr lang="en-US" dirty="0" smtClean="0"/>
              <a:t>OVERSIGHT OF THE CANADIAN PAYMENTS LANDSCAPE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014371" y="3927245"/>
            <a:ext cx="6106886" cy="4418148"/>
          </a:xfrm>
          <a:prstGeom prst="rect">
            <a:avLst/>
          </a:prstGeom>
          <a:solidFill>
            <a:srgbClr val="B7B09C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Helvetica Light"/>
              </a:rPr>
              <a:t>Systemically Important Systems </a:t>
            </a:r>
            <a:r>
              <a:rPr kumimoji="0" lang="en-US" sz="44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Helvetica Light"/>
              </a:rPr>
              <a:t>(e.g. LVTS)</a:t>
            </a:r>
            <a:endParaRPr kumimoji="0" lang="en-US" sz="4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37915" y="3927246"/>
            <a:ext cx="6172200" cy="4402439"/>
          </a:xfrm>
          <a:prstGeom prst="rect">
            <a:avLst/>
          </a:prstGeom>
          <a:solidFill>
            <a:srgbClr val="69B3E7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Prominent Payment Systems </a:t>
            </a:r>
          </a:p>
          <a:p>
            <a:r>
              <a:rPr lang="en-US" dirty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(e.g. ACSS) </a:t>
            </a:r>
            <a:endParaRPr lang="en-US" dirty="0"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17514" y="3927246"/>
            <a:ext cx="6216145" cy="4321336"/>
          </a:xfrm>
          <a:prstGeom prst="rect">
            <a:avLst/>
          </a:prstGeom>
          <a:solidFill>
            <a:srgbClr val="87189D"/>
          </a:solidFill>
          <a:ln w="25400" cap="flat">
            <a:noFill/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no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Helvetica Light"/>
              </a:rPr>
              <a:t>National Retail Payment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Helvetica Light"/>
              </a:rPr>
              <a:t> Systems </a:t>
            </a:r>
          </a:p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Helvetica Light"/>
              </a:rPr>
              <a:t>(e.g. card networks, online payment schemes)</a:t>
            </a:r>
            <a:r>
              <a:rPr kumimoji="0" lang="en-US" sz="50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Helvetica Light"/>
              </a:rPr>
              <a:t> </a:t>
            </a: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Helvetica Ligh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78707" y="10737462"/>
            <a:ext cx="20761840" cy="7322"/>
          </a:xfrm>
          <a:prstGeom prst="straightConnector1">
            <a:avLst/>
          </a:prstGeom>
          <a:noFill/>
          <a:ln w="25400" cap="flat">
            <a:solidFill>
              <a:srgbClr val="595959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 flipV="1">
            <a:off x="2226736" y="9573703"/>
            <a:ext cx="20457766" cy="3983"/>
          </a:xfrm>
          <a:prstGeom prst="straightConnector1">
            <a:avLst/>
          </a:prstGeom>
          <a:noFill/>
          <a:ln w="25400" cap="flat">
            <a:solidFill>
              <a:srgbClr val="595959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7970749" y="8663165"/>
            <a:ext cx="8277904" cy="69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Increasing Weight on Safety/Soundness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38156" y="11050648"/>
            <a:ext cx="2120770" cy="69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Efficiency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68106" y="9808441"/>
            <a:ext cx="7683191" cy="69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Increasing Weight on User Protection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26736" y="11988802"/>
            <a:ext cx="20150667" cy="0"/>
          </a:xfrm>
          <a:prstGeom prst="straightConnector1">
            <a:avLst/>
          </a:prstGeom>
          <a:noFill/>
          <a:ln w="25400" cap="flat">
            <a:solidFill>
              <a:srgbClr val="595959"/>
            </a:solidFill>
            <a:prstDash val="solid"/>
            <a:round/>
            <a:headEnd type="arrow"/>
            <a:tailEnd type="arrow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Isosceles Triangle 8"/>
          <p:cNvSpPr/>
          <p:nvPr/>
        </p:nvSpPr>
        <p:spPr>
          <a:xfrm rot="5400000" flipH="1">
            <a:off x="22151546" y="11560532"/>
            <a:ext cx="959557" cy="818444"/>
          </a:xfrm>
          <a:prstGeom prst="triangle">
            <a:avLst/>
          </a:prstGeom>
          <a:solidFill>
            <a:srgbClr val="535353"/>
          </a:solidFill>
          <a:ln w="25400" cap="flat">
            <a:solidFill>
              <a:srgbClr val="595959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Isosceles Triangle 17"/>
          <p:cNvSpPr/>
          <p:nvPr/>
        </p:nvSpPr>
        <p:spPr>
          <a:xfrm rot="5400000" flipH="1">
            <a:off x="22204724" y="9103269"/>
            <a:ext cx="959557" cy="818444"/>
          </a:xfrm>
          <a:prstGeom prst="triangle">
            <a:avLst>
              <a:gd name="adj" fmla="val 43193"/>
            </a:avLst>
          </a:prstGeom>
          <a:solidFill>
            <a:srgbClr val="535353"/>
          </a:solidFill>
          <a:ln w="25400" cap="flat">
            <a:solidFill>
              <a:srgbClr val="595959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Isosceles Triangle 20"/>
          <p:cNvSpPr/>
          <p:nvPr/>
        </p:nvSpPr>
        <p:spPr>
          <a:xfrm rot="16200000" flipH="1">
            <a:off x="1746958" y="10335562"/>
            <a:ext cx="959557" cy="818444"/>
          </a:xfrm>
          <a:prstGeom prst="triangle">
            <a:avLst/>
          </a:prstGeom>
          <a:solidFill>
            <a:srgbClr val="535353"/>
          </a:solidFill>
          <a:ln w="25400" cap="flat">
            <a:solidFill>
              <a:srgbClr val="595959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3" name="Isosceles Triangle 22"/>
          <p:cNvSpPr/>
          <p:nvPr/>
        </p:nvSpPr>
        <p:spPr>
          <a:xfrm rot="16200000" flipH="1">
            <a:off x="1758249" y="11579582"/>
            <a:ext cx="959557" cy="818444"/>
          </a:xfrm>
          <a:prstGeom prst="triangle">
            <a:avLst/>
          </a:prstGeom>
          <a:solidFill>
            <a:srgbClr val="535353"/>
          </a:solidFill>
          <a:ln w="25400" cap="flat">
            <a:solidFill>
              <a:srgbClr val="595959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6" name="Shape 27"/>
          <p:cNvSpPr txBox="1">
            <a:spLocks/>
          </p:cNvSpPr>
          <p:nvPr/>
        </p:nvSpPr>
        <p:spPr>
          <a:xfrm>
            <a:off x="485775" y="12876010"/>
            <a:ext cx="3181349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marR="0" indent="0" algn="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B4236"/>
                </a:solidFill>
                <a:uFillTx/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sz="2400" dirty="0" smtClean="0">
                <a:solidFill>
                  <a:srgbClr val="5D6267"/>
                </a:solidFill>
              </a:rPr>
              <a:t>8</a:t>
            </a:r>
            <a:endParaRPr lang="en-US" sz="2400" dirty="0">
              <a:solidFill>
                <a:srgbClr val="5D62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79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CHALLENGES and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99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783</Words>
  <Application>Microsoft Office PowerPoint</Application>
  <PresentationFormat>Custom</PresentationFormat>
  <Paragraphs>154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Helvetica</vt:lpstr>
      <vt:lpstr>Helvetica Light</vt:lpstr>
      <vt:lpstr>Helvetica Neue</vt:lpstr>
      <vt:lpstr>Roboto</vt:lpstr>
      <vt:lpstr>Roboto Light</vt:lpstr>
      <vt:lpstr>Roboto Medium</vt:lpstr>
      <vt:lpstr>Roboto Regular</vt:lpstr>
      <vt:lpstr>Wingdings</vt:lpstr>
      <vt:lpstr>White</vt:lpstr>
      <vt:lpstr>PowerPoint Presentation</vt:lpstr>
      <vt:lpstr>PowerPoint Presentation</vt:lpstr>
      <vt:lpstr>CURRENT REGULATORY CONTEXT</vt:lpstr>
      <vt:lpstr>PowerPoint Presentation</vt:lpstr>
      <vt:lpstr>PowerPoint Presentation</vt:lpstr>
      <vt:lpstr>PowerPoint Presentation</vt:lpstr>
      <vt:lpstr>PowerPoint Presentation</vt:lpstr>
      <vt:lpstr>OVERSIGHT OF THE CANADIAN PAYMENTS LANDSCAPE</vt:lpstr>
      <vt:lpstr>CHALLENGES and opportunities</vt:lpstr>
      <vt:lpstr>FINTECH INNOVATION</vt:lpstr>
      <vt:lpstr>Regulatory challenges</vt:lpstr>
      <vt:lpstr>SOME EXAMPLES</vt:lpstr>
      <vt:lpstr>REGULATORY RESPONSE</vt:lpstr>
      <vt:lpstr>CANADIAN Regulatory response</vt:lpstr>
      <vt:lpstr>REGULATORY SANDBOX</vt:lpstr>
      <vt:lpstr>Who’s playing in the sandbox?</vt:lpstr>
      <vt:lpstr>What’s next</vt:lpstr>
      <vt:lpstr>REGULATORY EXPERIMENTs</vt:lpstr>
      <vt:lpstr>PROJECT JASPER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 Wagle</dc:creator>
  <cp:lastModifiedBy>Ambreen Sharif</cp:lastModifiedBy>
  <cp:revision>122</cp:revision>
  <dcterms:modified xsi:type="dcterms:W3CDTF">2016-10-20T15:26:50Z</dcterms:modified>
</cp:coreProperties>
</file>