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04" r:id="rId2"/>
    <p:sldId id="301" r:id="rId3"/>
    <p:sldId id="257" r:id="rId4"/>
    <p:sldId id="258" r:id="rId5"/>
    <p:sldId id="260" r:id="rId6"/>
    <p:sldId id="262" r:id="rId7"/>
    <p:sldId id="263" r:id="rId8"/>
    <p:sldId id="266" r:id="rId9"/>
    <p:sldId id="267" r:id="rId10"/>
    <p:sldId id="305" r:id="rId11"/>
    <p:sldId id="310" r:id="rId12"/>
    <p:sldId id="306" r:id="rId13"/>
    <p:sldId id="269" r:id="rId14"/>
    <p:sldId id="271" r:id="rId15"/>
    <p:sldId id="314" r:id="rId16"/>
    <p:sldId id="319" r:id="rId17"/>
    <p:sldId id="307" r:id="rId18"/>
    <p:sldId id="315" r:id="rId19"/>
    <p:sldId id="309" r:id="rId20"/>
    <p:sldId id="308" r:id="rId21"/>
    <p:sldId id="311" r:id="rId22"/>
    <p:sldId id="318" r:id="rId23"/>
    <p:sldId id="312" r:id="rId24"/>
    <p:sldId id="313" r:id="rId25"/>
    <p:sldId id="287" r:id="rId26"/>
    <p:sldId id="316" r:id="rId27"/>
    <p:sldId id="288" r:id="rId28"/>
    <p:sldId id="294" r:id="rId29"/>
    <p:sldId id="297" r:id="rId30"/>
    <p:sldId id="317" r:id="rId31"/>
    <p:sldId id="302" r:id="rId3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295A88-9173-40AA-9765-557D7C1C4907}">
          <p14:sldIdLst>
            <p14:sldId id="304"/>
            <p14:sldId id="301"/>
            <p14:sldId id="257"/>
            <p14:sldId id="258"/>
            <p14:sldId id="260"/>
            <p14:sldId id="262"/>
            <p14:sldId id="263"/>
            <p14:sldId id="266"/>
            <p14:sldId id="267"/>
            <p14:sldId id="305"/>
            <p14:sldId id="310"/>
            <p14:sldId id="306"/>
            <p14:sldId id="269"/>
            <p14:sldId id="271"/>
            <p14:sldId id="314"/>
            <p14:sldId id="319"/>
            <p14:sldId id="307"/>
            <p14:sldId id="315"/>
            <p14:sldId id="309"/>
            <p14:sldId id="308"/>
            <p14:sldId id="311"/>
            <p14:sldId id="318"/>
            <p14:sldId id="312"/>
            <p14:sldId id="313"/>
            <p14:sldId id="287"/>
            <p14:sldId id="316"/>
            <p14:sldId id="288"/>
            <p14:sldId id="294"/>
            <p14:sldId id="297"/>
            <p14:sldId id="317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62963" autoAdjust="0"/>
  </p:normalViewPr>
  <p:slideViewPr>
    <p:cSldViewPr snapToGrid="0">
      <p:cViewPr>
        <p:scale>
          <a:sx n="91" d="100"/>
          <a:sy n="91" d="100"/>
        </p:scale>
        <p:origin x="-109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E5F25-0898-4EC8-A9BC-9819955D2CD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29CE-35B8-4823-A231-459267D09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E7A598D-2499-45C8-A65B-752FE3BAC024}" type="datetimeFigureOut">
              <a:rPr lang="en-CA" smtClean="0"/>
              <a:t>30/01/2019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9C57DD4-E324-45CB-923A-F3CC855C56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661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305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78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9816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55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956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270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6380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549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132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i="0" baseline="0" dirty="0" smtClean="0"/>
          </a:p>
          <a:p>
            <a:pPr marL="228600" indent="-228600">
              <a:buAutoNum type="arabicParenBoth"/>
            </a:pPr>
            <a:endParaRPr lang="en-CA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574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83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5273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838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278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182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457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8448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828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804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076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534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4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301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428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09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2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36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61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34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555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7DD4-E324-45CB-923A-F3CC855C56C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99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EE605D-DA62-487F-B59A-CDFFA093A338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54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176374"/>
            <a:ext cx="2207220" cy="4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84784"/>
            <a:ext cx="10160000" cy="4536504"/>
          </a:xfrm>
        </p:spPr>
        <p:txBody>
          <a:bodyPr/>
          <a:lstStyle>
            <a:lvl1pPr marL="461963" indent="-461963">
              <a:buFont typeface="Arial" panose="020B0604020202020204" pitchFamily="34" charset="0"/>
              <a:buChar char="•"/>
              <a:defRPr sz="2200" baseline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2438">
              <a:buClr>
                <a:srgbClr val="558ED5"/>
              </a:buClr>
              <a:buFont typeface="Wingdings" panose="05000000000000000000" pitchFamily="2" charset="2"/>
              <a:buChar char="§"/>
              <a:defRPr sz="2200" baseline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6363" indent="-463550">
              <a:buClr>
                <a:srgbClr val="558ED5"/>
              </a:buClr>
              <a:buFont typeface="Times New Roman" panose="02020603050405020304" pitchFamily="18" charset="0"/>
              <a:buChar char="−"/>
              <a:defRPr sz="2200" baseline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5613">
              <a:buClr>
                <a:srgbClr val="558ED5"/>
              </a:buClr>
              <a:buFont typeface="Times New Roman" panose="02020603050405020304" pitchFamily="18" charset="0"/>
              <a:buChar char="»"/>
              <a:defRPr sz="2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BC629DD-7006-4BAB-A2A4-2233B0827C84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19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401639"/>
            <a:ext cx="268816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D2B6E0-3250-4A85-9773-D2EC2FEBE246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45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01DC9DB-BD37-443E-A197-2A7CB14374F8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92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E376150-021A-46EB-AE60-F59D3B28BD98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7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1FA0862-8944-40C5-A782-AD7A064E2162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2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26988"/>
            <a:ext cx="101600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41438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61722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3651" y="6334126"/>
            <a:ext cx="673100" cy="396875"/>
          </a:xfrm>
          <a:prstGeom prst="bracketPair">
            <a:avLst>
              <a:gd name="adj" fmla="val 17949"/>
            </a:avLst>
          </a:prstGeom>
          <a:ln w="15875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282EA7-E265-469B-BE5F-EEEC3034F088}" type="slidenum">
              <a:rPr lang="en-CA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71667-DFD9-40E9-B7C7-6F1311F4132E}" type="datetime1">
              <a:rPr lang="en-CA">
                <a:solidFill>
                  <a:srgbClr val="EEECE1"/>
                </a:solidFill>
              </a:rPr>
              <a:pPr>
                <a:defRPr/>
              </a:pPr>
              <a:t>30/01/2019</a:t>
            </a:fld>
            <a:endParaRPr lang="en-CA" dirty="0">
              <a:solidFill>
                <a:srgbClr val="EEECE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176374"/>
            <a:ext cx="2207220" cy="4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426310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ill Sans MT" pitchFamily="34" charset="0"/>
        </a:defRPr>
      </a:lvl9pPr>
    </p:titleStyle>
    <p:bodyStyle>
      <a:lvl1pPr marL="571500" indent="-4572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Cambria" panose="02040503050406030204" pitchFamily="18" charset="0"/>
        <a:buAutoNum type="arabicPeriod"/>
        <a:defRPr sz="2200" kern="1200">
          <a:solidFill>
            <a:srgbClr val="558ED5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58ED5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558ED5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panose="020B0604020202020204" pitchFamily="34" charset="0"/>
        <a:buChar char="•"/>
        <a:defRPr sz="1600" kern="1200">
          <a:solidFill>
            <a:srgbClr val="558ED5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panose="020B0604020202020204" pitchFamily="34" charset="0"/>
        <a:buChar char="•"/>
        <a:defRPr sz="1400" kern="1200">
          <a:solidFill>
            <a:srgbClr val="558ED5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478" y="-531440"/>
            <a:ext cx="9448800" cy="2134953"/>
          </a:xfrm>
        </p:spPr>
        <p:txBody>
          <a:bodyPr/>
          <a:lstStyle/>
          <a:p>
            <a:pPr>
              <a:defRPr/>
            </a:pPr>
            <a:r>
              <a:rPr lang="en-CA" sz="3600" b="1" dirty="0">
                <a:solidFill>
                  <a:srgbClr val="C00000"/>
                </a:solidFill>
              </a:rPr>
              <a:t>CASL’s Private Right of Action – Class Action </a:t>
            </a:r>
            <a:r>
              <a:rPr lang="en-CA" sz="3600" b="1" dirty="0" smtClean="0">
                <a:solidFill>
                  <a:srgbClr val="C00000"/>
                </a:solidFill>
              </a:rPr>
              <a:t>   	Goldmine </a:t>
            </a:r>
            <a:r>
              <a:rPr lang="en-CA" sz="3600" b="1" dirty="0">
                <a:solidFill>
                  <a:srgbClr val="C00000"/>
                </a:solidFill>
              </a:rPr>
              <a:t>or Proxy for the Regulator?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2393802" y="5003721"/>
            <a:ext cx="6461125" cy="913085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CA" altLang="en-US" sz="1400" b="1" dirty="0" smtClean="0">
                <a:solidFill>
                  <a:srgbClr val="898989"/>
                </a:solidFill>
              </a:rPr>
              <a:t>Thursday, April 20, 2017</a:t>
            </a:r>
          </a:p>
          <a:p>
            <a:pPr algn="ctr" eaLnBrk="1" hangingPunct="1">
              <a:spcBef>
                <a:spcPts val="0"/>
              </a:spcBef>
            </a:pPr>
            <a:endParaRPr lang="en-CA" altLang="en-US" sz="1400" b="1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en-CA" altLang="en-US" sz="1400" b="1" dirty="0" smtClean="0">
                <a:solidFill>
                  <a:srgbClr val="898989"/>
                </a:solidFill>
              </a:rPr>
              <a:t>   </a:t>
            </a:r>
            <a:endParaRPr lang="en-CA" altLang="en-US" sz="1400" b="1" dirty="0">
              <a:solidFill>
                <a:srgbClr val="89898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E605D-DA62-487F-B59A-CDFFA093A338}" type="slidenum">
              <a:rPr lang="en-CA" altLang="en-US" smtClean="0"/>
              <a:pPr/>
              <a:t>1</a:t>
            </a:fld>
            <a:endParaRPr lang="en-CA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266121" y="2237338"/>
            <a:ext cx="77755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	</a:t>
            </a:r>
            <a:r>
              <a:rPr lang="en-CA" sz="3200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IT.CAN Teleconference Roundtable</a:t>
            </a:r>
            <a:endParaRPr lang="en-CA" sz="3200" spc="-1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CA" sz="3200" spc="-1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CA" sz="3200" spc="-1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CA" sz="3200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David </a:t>
            </a:r>
            <a:r>
              <a:rPr lang="en-CA" sz="3200" spc="-1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Young, Principal, David Young </a:t>
            </a:r>
            <a:r>
              <a:rPr lang="en-CA" sz="3200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Law</a:t>
            </a:r>
            <a:endParaRPr lang="en-CA" sz="3200" spc="-1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CA" sz="3200" spc="-1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Young Park, Partner, </a:t>
            </a:r>
            <a:r>
              <a:rPr lang="en-CA" sz="3200" spc="-1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Fogler</a:t>
            </a:r>
            <a:r>
              <a:rPr lang="en-CA" sz="3200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CA" sz="3200" spc="-1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Rubinoff LLP</a:t>
            </a:r>
          </a:p>
        </p:txBody>
      </p:sp>
      <p:pic>
        <p:nvPicPr>
          <p:cNvPr id="11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9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58901" y="0"/>
            <a:ext cx="10464801" cy="1325563"/>
          </a:xfrm>
        </p:spPr>
        <p:txBody>
          <a:bodyPr/>
          <a:lstStyle/>
          <a:p>
            <a:r>
              <a:rPr lang="en-CA" b="1" dirty="0"/>
              <a:t>	</a:t>
            </a:r>
            <a:r>
              <a:rPr lang="en-CA" b="1" dirty="0" smtClean="0"/>
              <a:t>	  </a:t>
            </a:r>
            <a:r>
              <a:rPr lang="en-CA" b="1" dirty="0" smtClean="0">
                <a:solidFill>
                  <a:srgbClr val="C00000"/>
                </a:solidFill>
              </a:rPr>
              <a:t>PRA Compensatory Damages 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9" y="1063888"/>
            <a:ext cx="10331391" cy="44622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en-CA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CA" dirty="0"/>
              <a:t>Court may order compensation for actual loss or damage suffered or expenses incurred by the </a:t>
            </a:r>
            <a:r>
              <a:rPr lang="en-CA" dirty="0" smtClean="0"/>
              <a:t>applicant.</a:t>
            </a:r>
            <a:endParaRPr lang="en-CA" dirty="0"/>
          </a:p>
          <a:p>
            <a:pPr marL="461963" lvl="1" indent="-461963" algn="just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CA" dirty="0"/>
              <a:t>Damages for actual losses suffered by applicants under PRA will be subject to the principles of causation and </a:t>
            </a:r>
            <a:r>
              <a:rPr lang="en-CA" dirty="0" smtClean="0"/>
              <a:t>remoteness.</a:t>
            </a:r>
            <a:endParaRPr lang="en-CA" dirty="0"/>
          </a:p>
          <a:p>
            <a:pPr marL="461963" lvl="1" indent="-461963" algn="just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CA" dirty="0"/>
              <a:t>Examples may include costs (for technology, consulting and human resources) incurred to redress damage to computer systems caused by malware and spyware; deployment of resources to address and resolve customer complaints; monies lost to electronic financial fraud / identity theft schemes distributed by spam; operational costs; and wasted time and </a:t>
            </a:r>
            <a:r>
              <a:rPr lang="en-CA" dirty="0" smtClean="0"/>
              <a:t>productivity.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10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84" y="5118362"/>
            <a:ext cx="2905125" cy="1571625"/>
          </a:xfrm>
          <a:prstGeom prst="rect">
            <a:avLst/>
          </a:prstGeom>
        </p:spPr>
      </p:pic>
      <p:pic>
        <p:nvPicPr>
          <p:cNvPr id="7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5181658" y="6069971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035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28" y="362859"/>
            <a:ext cx="12128500" cy="1212358"/>
          </a:xfrm>
        </p:spPr>
        <p:txBody>
          <a:bodyPr/>
          <a:lstStyle/>
          <a:p>
            <a:r>
              <a:rPr lang="en-CA" sz="4000" b="1" dirty="0" smtClean="0">
                <a:solidFill>
                  <a:srgbClr val="C0504D"/>
                </a:solidFill>
              </a:rPr>
              <a:t>NON-COMPENSATORY (STATUTORY) </a:t>
            </a:r>
            <a:br>
              <a:rPr lang="en-CA" sz="4000" b="1" dirty="0" smtClean="0">
                <a:solidFill>
                  <a:srgbClr val="C0504D"/>
                </a:solidFill>
              </a:rPr>
            </a:br>
            <a:r>
              <a:rPr lang="en-CA" sz="4000" b="1" dirty="0" smtClean="0">
                <a:solidFill>
                  <a:srgbClr val="C0504D"/>
                </a:solidFill>
              </a:rPr>
              <a:t>DAMAGES</a:t>
            </a:r>
            <a:endParaRPr lang="en-CA" sz="40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28" y="1575217"/>
            <a:ext cx="10331391" cy="40349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dirty="0" smtClean="0"/>
              <a:t> </a:t>
            </a:r>
            <a:r>
              <a:rPr lang="en-CA" dirty="0"/>
              <a:t>Court may </a:t>
            </a:r>
            <a:r>
              <a:rPr lang="en-CA" dirty="0" smtClean="0"/>
              <a:t>order statutory </a:t>
            </a:r>
            <a:r>
              <a:rPr lang="en-CA" dirty="0"/>
              <a:t>damages </a:t>
            </a:r>
            <a:r>
              <a:rPr lang="en-CA" dirty="0" smtClean="0"/>
              <a:t>of up to: </a:t>
            </a:r>
            <a:endParaRPr lang="en-CA" dirty="0"/>
          </a:p>
          <a:p>
            <a:pPr marL="457200" lvl="2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dirty="0"/>
              <a:t>$200 for each contravention of ss. </a:t>
            </a:r>
            <a:r>
              <a:rPr lang="en-CA" dirty="0" smtClean="0"/>
              <a:t>6 and 9</a:t>
            </a:r>
            <a:r>
              <a:rPr lang="en-CA" dirty="0"/>
              <a:t> (non-compliant </a:t>
            </a:r>
            <a:r>
              <a:rPr lang="en-CA" dirty="0" err="1" smtClean="0"/>
              <a:t>CEMs</a:t>
            </a:r>
            <a:r>
              <a:rPr lang="en-CA" dirty="0" smtClean="0"/>
              <a:t> and aiding contraventions) </a:t>
            </a:r>
            <a:r>
              <a:rPr lang="en-CA" dirty="0"/>
              <a:t>not exceeding $1,000,000 </a:t>
            </a:r>
            <a:r>
              <a:rPr lang="en-CA" dirty="0" smtClean="0"/>
              <a:t>per day</a:t>
            </a:r>
            <a:endParaRPr lang="en-CA" dirty="0"/>
          </a:p>
          <a:p>
            <a:pPr marL="457200" lvl="2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dirty="0"/>
              <a:t>$1,000,000 </a:t>
            </a:r>
            <a:r>
              <a:rPr lang="en-CA" dirty="0" smtClean="0"/>
              <a:t>per day for contraventions </a:t>
            </a:r>
            <a:r>
              <a:rPr lang="en-CA" dirty="0"/>
              <a:t>of ss. </a:t>
            </a:r>
            <a:r>
              <a:rPr lang="en-CA" dirty="0" smtClean="0"/>
              <a:t>7, 8 (transmission </a:t>
            </a:r>
            <a:r>
              <a:rPr lang="en-CA" dirty="0"/>
              <a:t>hacking and unauthorized computer downloads) and </a:t>
            </a:r>
            <a:r>
              <a:rPr lang="en-CA" dirty="0" smtClean="0"/>
              <a:t>9 (aiding contraventions)</a:t>
            </a:r>
            <a:endParaRPr lang="en-CA" dirty="0"/>
          </a:p>
          <a:p>
            <a:pPr marL="457200" lvl="2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dirty="0"/>
              <a:t>$1,000,000 </a:t>
            </a:r>
            <a:r>
              <a:rPr lang="en-CA" dirty="0" smtClean="0"/>
              <a:t>per day for contraventions </a:t>
            </a:r>
            <a:r>
              <a:rPr lang="en-CA" dirty="0"/>
              <a:t>of the email </a:t>
            </a:r>
            <a:r>
              <a:rPr lang="en-CA" dirty="0" smtClean="0"/>
              <a:t>address harvesting and unlawful collection and use provisions of </a:t>
            </a:r>
            <a:r>
              <a:rPr lang="en-CA" i="1" dirty="0" smtClean="0"/>
              <a:t>PIPEDA </a:t>
            </a:r>
            <a:r>
              <a:rPr lang="en-CA" dirty="0" smtClean="0"/>
              <a:t>(ss. 5, 7.1) </a:t>
            </a:r>
            <a:endParaRPr lang="en-CA" dirty="0"/>
          </a:p>
          <a:p>
            <a:pPr marL="457200" lvl="2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dirty="0"/>
              <a:t>$200 for each </a:t>
            </a:r>
            <a:r>
              <a:rPr lang="en-CA" i="1" dirty="0"/>
              <a:t>occurrence</a:t>
            </a:r>
            <a:r>
              <a:rPr lang="en-CA" dirty="0"/>
              <a:t> not exceeding </a:t>
            </a:r>
            <a:r>
              <a:rPr lang="en-CA" dirty="0" smtClean="0"/>
              <a:t>$</a:t>
            </a:r>
            <a:r>
              <a:rPr lang="en-CA" dirty="0"/>
              <a:t>1,000,000 for each day for reviewable conduct under </a:t>
            </a:r>
            <a:r>
              <a:rPr lang="en-CA" dirty="0" smtClean="0"/>
              <a:t>s. 74.011 </a:t>
            </a:r>
            <a:r>
              <a:rPr lang="en-CA" dirty="0"/>
              <a:t>of the </a:t>
            </a:r>
            <a:r>
              <a:rPr lang="en-CA" i="1" dirty="0"/>
              <a:t>Competition</a:t>
            </a:r>
            <a:r>
              <a:rPr lang="en-CA" dirty="0"/>
              <a:t> </a:t>
            </a:r>
            <a:r>
              <a:rPr lang="en-CA" dirty="0" smtClean="0"/>
              <a:t>Act (misleading emails)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11</a:t>
            </a:fld>
            <a:endParaRPr lang="en-CA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55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658"/>
            <a:ext cx="10160000" cy="1143001"/>
          </a:xfrm>
        </p:spPr>
        <p:txBody>
          <a:bodyPr/>
          <a:lstStyle/>
          <a:p>
            <a:r>
              <a:rPr lang="en-CA" b="1" dirty="0" smtClean="0"/>
              <a:t>	</a:t>
            </a:r>
            <a:r>
              <a:rPr lang="en-CA" b="1" dirty="0" smtClean="0">
                <a:solidFill>
                  <a:srgbClr val="C00000"/>
                </a:solidFill>
              </a:rPr>
              <a:t>What are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rgbClr val="C00000"/>
                </a:solidFill>
              </a:rPr>
              <a:t>statutory damages?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33996"/>
            <a:ext cx="10515600" cy="4627564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Typically </a:t>
            </a:r>
            <a:r>
              <a:rPr lang="en-US" sz="2400" dirty="0"/>
              <a:t>used where difficult to determine the precise value of the loss suffered (calculation impractical; injury </a:t>
            </a:r>
            <a:r>
              <a:rPr lang="en-US" sz="2400" dirty="0" smtClean="0"/>
              <a:t>subjective or loss is minimal).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M</a:t>
            </a:r>
            <a:r>
              <a:rPr lang="en-US" sz="2400" dirty="0" smtClean="0"/>
              <a:t>ay </a:t>
            </a:r>
            <a:r>
              <a:rPr lang="en-US" sz="2400" dirty="0"/>
              <a:t>serve not only as compensation </a:t>
            </a:r>
            <a:r>
              <a:rPr lang="en-US" sz="2400" dirty="0" smtClean="0"/>
              <a:t>but to promote deterrence/compliance.</a:t>
            </a:r>
            <a:endParaRPr lang="en-US" sz="2400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A further objective may be to provide individual</a:t>
            </a:r>
            <a:r>
              <a:rPr lang="en-US" sz="2400" dirty="0"/>
              <a:t>/small/unsophisticated plaintiffs </a:t>
            </a:r>
            <a:r>
              <a:rPr lang="en-US" sz="2400" dirty="0" smtClean="0"/>
              <a:t>with a remedy to recover some damages, where actual loss is difficult to prove or is minimal.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If goal </a:t>
            </a:r>
            <a:r>
              <a:rPr lang="en-US" sz="2400" dirty="0"/>
              <a:t>is primarily to promote compliance, why not just use the regulatory process </a:t>
            </a:r>
            <a:r>
              <a:rPr lang="en-US" sz="2400" dirty="0" smtClean="0"/>
              <a:t>(AMPs)?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12</a:t>
            </a:fld>
            <a:endParaRPr lang="en-CA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748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443"/>
            <a:ext cx="11553372" cy="1143001"/>
          </a:xfrm>
        </p:spPr>
        <p:txBody>
          <a:bodyPr/>
          <a:lstStyle/>
          <a:p>
            <a:r>
              <a:rPr lang="en-CA" b="1" dirty="0" smtClean="0"/>
              <a:t>	</a:t>
            </a:r>
            <a:r>
              <a:rPr lang="en-CA" b="1" dirty="0">
                <a:solidFill>
                  <a:srgbClr val="C00000"/>
                </a:solidFill>
              </a:rPr>
              <a:t>L</a:t>
            </a:r>
            <a:r>
              <a:rPr lang="en-CA" b="1" dirty="0" smtClean="0">
                <a:solidFill>
                  <a:srgbClr val="C00000"/>
                </a:solidFill>
              </a:rPr>
              <a:t>egislative </a:t>
            </a:r>
            <a:r>
              <a:rPr lang="en-CA" b="1" dirty="0">
                <a:solidFill>
                  <a:srgbClr val="C00000"/>
                </a:solidFill>
              </a:rPr>
              <a:t>objectives of </a:t>
            </a:r>
            <a:r>
              <a:rPr lang="en-CA" b="1" dirty="0" smtClean="0">
                <a:solidFill>
                  <a:srgbClr val="C00000"/>
                </a:solidFill>
              </a:rPr>
              <a:t>statutory damages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79444"/>
            <a:ext cx="10515600" cy="53531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dirty="0"/>
              <a:t>P</a:t>
            </a:r>
            <a:r>
              <a:rPr lang="en-CA" dirty="0" smtClean="0"/>
              <a:t>urpose of an order for non-compensatory damages is to promote compliance with </a:t>
            </a:r>
            <a:r>
              <a:rPr lang="en-CA" i="1" dirty="0" smtClean="0"/>
              <a:t>CASL</a:t>
            </a:r>
            <a:r>
              <a:rPr lang="en-CA" dirty="0" smtClean="0"/>
              <a:t>, </a:t>
            </a:r>
            <a:r>
              <a:rPr lang="en-CA" i="1" dirty="0" smtClean="0"/>
              <a:t>PIPEDA</a:t>
            </a:r>
            <a:r>
              <a:rPr lang="en-CA" dirty="0" smtClean="0"/>
              <a:t> and the </a:t>
            </a:r>
            <a:r>
              <a:rPr lang="en-CA" i="1" dirty="0" smtClean="0"/>
              <a:t>Competition</a:t>
            </a:r>
            <a:r>
              <a:rPr lang="en-CA" dirty="0" smtClean="0"/>
              <a:t> </a:t>
            </a:r>
            <a:r>
              <a:rPr lang="en-CA" i="1" dirty="0" smtClean="0"/>
              <a:t>Act</a:t>
            </a:r>
            <a:r>
              <a:rPr lang="en-CA" dirty="0" smtClean="0"/>
              <a:t> "</a:t>
            </a:r>
            <a:r>
              <a:rPr lang="en-CA" i="1" dirty="0" smtClean="0"/>
              <a:t>and not to punish</a:t>
            </a:r>
            <a:r>
              <a:rPr lang="en-CA" dirty="0" smtClean="0"/>
              <a:t>" (s. 51(2)).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In civil proceedings, the goal of damages is to compensate the plaintiff for their loss.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In contrast, statutory damages are in addition to the "actual loss or damage suffered… by the applicant".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Despite its stated purpose,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other reasons may apply -  e.g., to provide a user-friendly remedy where actual loss may be difficult or costly to prove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t</a:t>
            </a:r>
            <a:r>
              <a:rPr lang="en-CA" dirty="0" smtClean="0"/>
              <a:t>hese damages may be punitive and result in a windfall for successful applicants</a:t>
            </a:r>
            <a:endParaRPr lang="en-CA" sz="1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13</a:t>
            </a:fld>
            <a:endParaRPr lang="en-CA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71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41" y="1325563"/>
            <a:ext cx="2858742" cy="2361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1" y="0"/>
            <a:ext cx="1126490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Factors court must consider in awarding statutory damages</a:t>
            </a:r>
            <a:endParaRPr lang="en-CA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1" y="1174700"/>
            <a:ext cx="9188449" cy="4886859"/>
          </a:xfrm>
        </p:spPr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P</a:t>
            </a:r>
            <a:r>
              <a:rPr lang="en-US" sz="2400" dirty="0" smtClean="0"/>
              <a:t>urpose </a:t>
            </a:r>
            <a:r>
              <a:rPr lang="en-US" sz="2400" dirty="0"/>
              <a:t>of </a:t>
            </a:r>
            <a:r>
              <a:rPr lang="en-US" sz="2400" dirty="0" smtClean="0"/>
              <a:t>an </a:t>
            </a:r>
            <a:r>
              <a:rPr lang="en-US" sz="2400" dirty="0"/>
              <a:t>order </a:t>
            </a:r>
            <a:r>
              <a:rPr lang="en-US" sz="2400" dirty="0" smtClean="0"/>
              <a:t>under s. 51(1)(b) is </a:t>
            </a:r>
            <a:r>
              <a:rPr lang="en-US" sz="2400" dirty="0"/>
              <a:t>to promote </a:t>
            </a:r>
            <a:r>
              <a:rPr lang="en-US" sz="2400" dirty="0" smtClean="0"/>
              <a:t>compliance, not to punish.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Court must </a:t>
            </a:r>
            <a:r>
              <a:rPr lang="en-US" sz="2400" dirty="0"/>
              <a:t>consider </a:t>
            </a:r>
            <a:r>
              <a:rPr lang="en-US" sz="2400" dirty="0" smtClean="0"/>
              <a:t>prescribed </a:t>
            </a:r>
            <a:r>
              <a:rPr lang="en-US" sz="2400" dirty="0"/>
              <a:t>factors including</a:t>
            </a:r>
            <a:r>
              <a:rPr lang="en-US" sz="2400" dirty="0" smtClean="0"/>
              <a:t>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purpose </a:t>
            </a:r>
            <a:r>
              <a:rPr lang="en-US" sz="2400" dirty="0"/>
              <a:t>of </a:t>
            </a:r>
            <a:r>
              <a:rPr lang="en-US" sz="2400" dirty="0" smtClean="0"/>
              <a:t>order</a:t>
            </a:r>
            <a:r>
              <a:rPr lang="en-US" sz="2400" dirty="0"/>
              <a:t>, nature and scope of </a:t>
            </a:r>
            <a:r>
              <a:rPr lang="en-US" sz="2400" dirty="0" smtClean="0"/>
              <a:t>contravention</a:t>
            </a:r>
            <a:r>
              <a:rPr lang="en-US" sz="2400" dirty="0"/>
              <a:t>, </a:t>
            </a:r>
            <a:r>
              <a:rPr lang="en-US" sz="2400" dirty="0" smtClean="0"/>
              <a:t>person’s history of contraventions, </a:t>
            </a:r>
            <a:r>
              <a:rPr lang="en-US" sz="2400" dirty="0"/>
              <a:t>any financial benefit </a:t>
            </a:r>
            <a:r>
              <a:rPr lang="en-US" sz="2400" dirty="0" smtClean="0"/>
              <a:t>obtained by person, ability </a:t>
            </a:r>
            <a:r>
              <a:rPr lang="en-US" sz="2400" dirty="0"/>
              <a:t>to pay, whether the applicant has received any </a:t>
            </a:r>
            <a:r>
              <a:rPr lang="en-US" sz="2400" dirty="0" smtClean="0"/>
              <a:t>compensation – s. 51(3).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Identical to factors </a:t>
            </a:r>
            <a:r>
              <a:rPr lang="en-US" sz="2400" dirty="0" err="1" smtClean="0"/>
              <a:t>CRTC</a:t>
            </a:r>
            <a:r>
              <a:rPr lang="en-US" sz="2400" dirty="0" smtClean="0"/>
              <a:t> must consider in awarding AMPs under s. 20(3) of </a:t>
            </a:r>
            <a:r>
              <a:rPr lang="en-US" sz="2400" i="1" dirty="0" err="1" smtClean="0"/>
              <a:t>CASL</a:t>
            </a:r>
            <a:r>
              <a:rPr lang="en-US" sz="2400" dirty="0" smtClean="0"/>
              <a:t>, and similar to factors Competition Tribunal must consider in awarding AMPs for reviewable conduct (including misleading emails) under the </a:t>
            </a:r>
            <a:r>
              <a:rPr lang="en-US" sz="2400" i="1" dirty="0" smtClean="0"/>
              <a:t>Competition Act</a:t>
            </a:r>
            <a:r>
              <a:rPr lang="en-US" sz="2400" dirty="0" smtClean="0"/>
              <a:t> (ss. 74.011 and 74.1(5)).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endParaRPr lang="en-US" sz="2400" dirty="0"/>
          </a:p>
          <a:p>
            <a:pPr lvl="1"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14</a:t>
            </a:fld>
            <a:endParaRPr lang="en-CA"/>
          </a:p>
        </p:txBody>
      </p:sp>
      <p:pic>
        <p:nvPicPr>
          <p:cNvPr id="7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657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19174"/>
            <a:ext cx="10814051" cy="1143001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CRTC</a:t>
            </a:r>
            <a:r>
              <a:rPr lang="en-US" b="1" dirty="0" smtClean="0">
                <a:solidFill>
                  <a:srgbClr val="C00000"/>
                </a:solidFill>
              </a:rPr>
              <a:t> shows restraint in recent AMPs decisions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90694"/>
            <a:ext cx="10160000" cy="5041869"/>
          </a:xfrm>
        </p:spPr>
        <p:txBody>
          <a:bodyPr/>
          <a:lstStyle/>
          <a:p>
            <a:pPr marL="0" lv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C0504D"/>
                </a:solidFill>
              </a:rPr>
              <a:t>Blackstone Learning Corp. dated October 26, 2016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CRTC reduced AMP sought in notice of violation from $640,000 to $50,000.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Blackstone sent 385,000 non-compliant CEMs in 2 months, refused to self-correct, refused to co-operate with </a:t>
            </a:r>
            <a:r>
              <a:rPr lang="en-US" sz="2400" dirty="0" err="1" smtClean="0"/>
              <a:t>CRTC</a:t>
            </a:r>
            <a:r>
              <a:rPr lang="en-US" sz="2400" dirty="0" smtClean="0"/>
              <a:t> and failed to conduct meaningful due diligence.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CRTC gave overriding weight to principle of proportionality and Blackstone’s ability to pay.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AMP sought ($650,000) represented several years’ of Blackstone’s revenues.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CA" sz="2400" dirty="0" smtClean="0"/>
              <a:t>CRTC stated that </a:t>
            </a:r>
            <a:r>
              <a:rPr lang="en-CA" sz="2400" dirty="0"/>
              <a:t>a</a:t>
            </a:r>
            <a:r>
              <a:rPr lang="en-CA" sz="2400" dirty="0" smtClean="0"/>
              <a:t>n AMP </a:t>
            </a:r>
            <a:r>
              <a:rPr lang="en-CA" sz="2400" dirty="0"/>
              <a:t>that precludes a person from operating on a commercial basis is </a:t>
            </a:r>
            <a:r>
              <a:rPr lang="en-CA" sz="2400" dirty="0" smtClean="0"/>
              <a:t>undesirable.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29DD-7006-4BAB-A2A4-2233B0827C84}" type="slidenum">
              <a:rPr lang="en-CA" altLang="en-US" smtClean="0"/>
              <a:pPr/>
              <a:t>15</a:t>
            </a:fld>
            <a:endParaRPr lang="en-CA" altLang="en-US" dirty="0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584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453" y="180697"/>
            <a:ext cx="10160000" cy="502262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600" b="1" dirty="0">
                <a:solidFill>
                  <a:srgbClr val="C00000"/>
                </a:solidFill>
              </a:rPr>
              <a:t>CRTC shows restraint in recent AMPs </a:t>
            </a:r>
            <a:r>
              <a:rPr lang="en-US" sz="4600" b="1" dirty="0" smtClean="0">
                <a:solidFill>
                  <a:srgbClr val="C00000"/>
                </a:solidFill>
              </a:rPr>
              <a:t>decisions (cont.)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C0504D"/>
                </a:solidFill>
              </a:rPr>
              <a:t>William Rapanos dated March 9, 2017</a:t>
            </a:r>
            <a:endParaRPr lang="en-US" sz="2800" dirty="0" smtClean="0">
              <a:solidFill>
                <a:srgbClr val="C0504D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Notice of violation sought an AMP of $15,000 for 10 violations of </a:t>
            </a:r>
            <a:r>
              <a:rPr lang="en-US" sz="2400" i="1" dirty="0" smtClean="0"/>
              <a:t>CASL </a:t>
            </a:r>
            <a:r>
              <a:rPr lang="en-US" sz="2400" dirty="0" smtClean="0"/>
              <a:t>for sending 58 non-compliant </a:t>
            </a:r>
            <a:r>
              <a:rPr lang="en-US" sz="2400" dirty="0" err="1" smtClean="0"/>
              <a:t>CEMs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CRTC awarded $15,000 AMP ($1,500 per violation).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Rapanos refused to provide documents on his ability to pay and showed no identifiers of self-correction (he sent more non-compliant CEMs after receiving notice of investigation).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As such, CRTC found that $15,000 was proportional to the goal of promoting compliance (both specific and general).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29DD-7006-4BAB-A2A4-2233B0827C84}" type="slidenum">
              <a:rPr lang="en-CA" altLang="en-US" smtClean="0"/>
              <a:pPr/>
              <a:t>16</a:t>
            </a:fld>
            <a:endParaRPr lang="en-CA" altLang="en-US" dirty="0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94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7" y="626945"/>
            <a:ext cx="11321142" cy="10928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b="1" dirty="0" smtClean="0">
                <a:solidFill>
                  <a:srgbClr val="C0504D"/>
                </a:solidFill>
              </a:rPr>
              <a:t>PRA  - PRACTICAL CONSIDERATIONS</a:t>
            </a:r>
            <a:r>
              <a:rPr lang="en-CA" b="1" dirty="0" smtClean="0">
                <a:solidFill>
                  <a:schemeClr val="accent2"/>
                </a:solidFill>
              </a:rPr>
              <a:t/>
            </a:r>
            <a:br>
              <a:rPr lang="en-CA" b="1" dirty="0" smtClean="0">
                <a:solidFill>
                  <a:schemeClr val="accent2"/>
                </a:solidFill>
              </a:rPr>
            </a:br>
            <a:r>
              <a:rPr lang="en-CA" sz="3200" b="1" dirty="0" smtClean="0">
                <a:solidFill>
                  <a:schemeClr val="accent2"/>
                </a:solidFill>
              </a:rPr>
              <a:t>Who are the likely plaintiffs?</a:t>
            </a:r>
            <a:endParaRPr lang="en-CA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118731"/>
            <a:ext cx="10515600" cy="4413831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Given </a:t>
            </a:r>
            <a:r>
              <a:rPr lang="en-US" sz="2400" dirty="0"/>
              <a:t>the </a:t>
            </a:r>
            <a:r>
              <a:rPr lang="en-US" sz="2400" dirty="0" smtClean="0"/>
              <a:t>potential </a:t>
            </a:r>
            <a:r>
              <a:rPr lang="en-US" sz="2400" dirty="0"/>
              <a:t>costs </a:t>
            </a:r>
            <a:r>
              <a:rPr lang="en-US" sz="2400" dirty="0" smtClean="0"/>
              <a:t>of PRA applications, only </a:t>
            </a:r>
            <a:r>
              <a:rPr lang="en-US" sz="2400" dirty="0"/>
              <a:t>well-resourced parties will </a:t>
            </a:r>
            <a:r>
              <a:rPr lang="en-US" sz="2400" dirty="0" smtClean="0"/>
              <a:t>likely be plaintiffs.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class counsel on behalf of a proposed class; </a:t>
            </a:r>
            <a:r>
              <a:rPr lang="en-US" sz="2400" dirty="0"/>
              <a:t>public interest advocacy groups; other sophisticated litigants (e.g. strike-suit plaintiffs</a:t>
            </a:r>
            <a:r>
              <a:rPr lang="en-US" sz="2400" dirty="0" smtClean="0"/>
              <a:t>?)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Unlikely that </a:t>
            </a:r>
            <a:r>
              <a:rPr lang="en-US" sz="2400" dirty="0"/>
              <a:t>individuals </a:t>
            </a:r>
            <a:r>
              <a:rPr lang="en-US" sz="2400" dirty="0" smtClean="0"/>
              <a:t>who may have </a:t>
            </a:r>
            <a:r>
              <a:rPr lang="en-US" sz="2400" dirty="0"/>
              <a:t>received spam </a:t>
            </a:r>
            <a:r>
              <a:rPr lang="en-US" sz="2400" dirty="0" smtClean="0"/>
              <a:t>will, on their own, </a:t>
            </a:r>
            <a:r>
              <a:rPr lang="en-US" sz="2400" dirty="0"/>
              <a:t>initiate an </a:t>
            </a:r>
            <a:r>
              <a:rPr lang="en-US" sz="2400" dirty="0" smtClean="0"/>
              <a:t>application  </a:t>
            </a:r>
            <a:r>
              <a:rPr lang="en-US" sz="2400" dirty="0"/>
              <a:t>(</a:t>
            </a:r>
            <a:r>
              <a:rPr lang="en-US" sz="2400" dirty="0" smtClean="0"/>
              <a:t>given the cost/benefit analysis).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17</a:t>
            </a:fld>
            <a:endParaRPr lang="en-CA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709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41" y="267684"/>
            <a:ext cx="12366172" cy="1502743"/>
          </a:xfrm>
        </p:spPr>
        <p:txBody>
          <a:bodyPr>
            <a:noAutofit/>
          </a:bodyPr>
          <a:lstStyle/>
          <a:p>
            <a:r>
              <a:rPr lang="en-CA" sz="4200" b="1" dirty="0" smtClean="0">
                <a:solidFill>
                  <a:srgbClr val="C0504D"/>
                </a:solidFill>
              </a:rPr>
              <a:t>PRA  - PRACTICAL CONSIDERATIONS </a:t>
            </a:r>
            <a:br>
              <a:rPr lang="en-CA" sz="4200" b="1" dirty="0" smtClean="0">
                <a:solidFill>
                  <a:srgbClr val="C0504D"/>
                </a:solidFill>
              </a:rPr>
            </a:br>
            <a:r>
              <a:rPr lang="en-CA" sz="4200" b="1" dirty="0" smtClean="0">
                <a:solidFill>
                  <a:srgbClr val="C0504D"/>
                </a:solidFill>
              </a:rPr>
              <a:t>(cont.) </a:t>
            </a:r>
            <a:r>
              <a:rPr lang="en-CA" sz="3200" b="1" dirty="0" smtClean="0">
                <a:solidFill>
                  <a:srgbClr val="C0504D"/>
                </a:solidFill>
              </a:rPr>
              <a:t/>
            </a:r>
            <a:br>
              <a:rPr lang="en-CA" sz="3200" b="1" dirty="0" smtClean="0">
                <a:solidFill>
                  <a:srgbClr val="C0504D"/>
                </a:solidFill>
              </a:rPr>
            </a:br>
            <a:r>
              <a:rPr lang="en-CA" sz="3200" b="1" dirty="0" smtClean="0">
                <a:solidFill>
                  <a:srgbClr val="C0504D"/>
                </a:solidFill>
              </a:rPr>
              <a:t>Non-compensatory damages in class proceedings</a:t>
            </a:r>
            <a:endParaRPr lang="en-CA" sz="3200" b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41" y="2015039"/>
            <a:ext cx="10515600" cy="4871674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In determining an </a:t>
            </a:r>
            <a:r>
              <a:rPr lang="en-US" dirty="0"/>
              <a:t>award of </a:t>
            </a:r>
            <a:r>
              <a:rPr lang="en-US" dirty="0" smtClean="0"/>
              <a:t>statutory damages, will courts apply the prescribed factors </a:t>
            </a:r>
            <a:r>
              <a:rPr lang="en-US" dirty="0"/>
              <a:t>in the same manner as </a:t>
            </a:r>
            <a:r>
              <a:rPr lang="en-US" dirty="0" smtClean="0"/>
              <a:t>the CRTC under regulatory track (s. 20(3))?</a:t>
            </a:r>
            <a:endParaRPr lang="en-US" dirty="0"/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What </a:t>
            </a:r>
            <a:r>
              <a:rPr lang="en-US" dirty="0" smtClean="0"/>
              <a:t>will this </a:t>
            </a:r>
            <a:r>
              <a:rPr lang="en-US" dirty="0"/>
              <a:t>mean </a:t>
            </a:r>
            <a:r>
              <a:rPr lang="en-US" dirty="0" smtClean="0"/>
              <a:t>for a PRA class proceeding?  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Application of these factors should lead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dirty="0"/>
              <a:t>determination of </a:t>
            </a:r>
            <a:r>
              <a:rPr lang="en-US" dirty="0" smtClean="0"/>
              <a:t>an aggregate award, </a:t>
            </a:r>
            <a:r>
              <a:rPr lang="en-US" dirty="0"/>
              <a:t>not what will be received by each class </a:t>
            </a:r>
            <a:r>
              <a:rPr lang="en-US" dirty="0" smtClean="0"/>
              <a:t>member, as statutory damages are not for actual loss or damage suffered by applicants.</a:t>
            </a:r>
            <a:endParaRPr lang="en-US" dirty="0"/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If the potential award for statutory damages ranges only in the tens of thousands (as in </a:t>
            </a:r>
            <a:r>
              <a:rPr lang="en-US" i="1" dirty="0" smtClean="0"/>
              <a:t>Blackstone Learning Corp. </a:t>
            </a:r>
            <a:r>
              <a:rPr lang="en-US" dirty="0" smtClean="0"/>
              <a:t>and </a:t>
            </a:r>
            <a:r>
              <a:rPr lang="en-US" i="1" dirty="0" smtClean="0"/>
              <a:t>Rapanos</a:t>
            </a:r>
            <a:r>
              <a:rPr lang="en-US" dirty="0" smtClean="0"/>
              <a:t>), will that provide sufficient incentive for class counsel to invest in PRA class proceedings?</a:t>
            </a:r>
            <a:endParaRPr lang="en-US" dirty="0"/>
          </a:p>
          <a:p>
            <a:pPr marL="0" lvl="0" indent="0"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 marL="0" lvl="1" indent="0"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18</a:t>
            </a:fld>
            <a:endParaRPr lang="en-CA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865056" y="5909264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716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120"/>
            <a:ext cx="10160000" cy="1143001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rgbClr val="C00000"/>
                </a:solidFill>
              </a:rPr>
              <a:t>	STATUTORY DEFENCES - </a:t>
            </a:r>
            <a:r>
              <a:rPr lang="en-CA" b="1" dirty="0">
                <a:solidFill>
                  <a:srgbClr val="C00000"/>
                </a:solidFill>
              </a:rPr>
              <a:t>	</a:t>
            </a:r>
            <a:r>
              <a:rPr lang="en-CA" b="1" dirty="0" smtClean="0">
                <a:solidFill>
                  <a:srgbClr val="C00000"/>
                </a:solidFill>
              </a:rPr>
              <a:t/>
            </a:r>
            <a:br>
              <a:rPr lang="en-CA" b="1" dirty="0" smtClean="0">
                <a:solidFill>
                  <a:srgbClr val="C00000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SHELTER FROM THE PRA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19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68" y="3109912"/>
            <a:ext cx="7561263" cy="2572793"/>
          </a:xfrm>
          <a:prstGeom prst="rect">
            <a:avLst/>
          </a:prstGeom>
        </p:spPr>
      </p:pic>
      <p:pic>
        <p:nvPicPr>
          <p:cNvPr id="7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74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Overview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17926"/>
            <a:ext cx="10515600" cy="3736700"/>
          </a:xfrm>
        </p:spPr>
        <p:txBody>
          <a:bodyPr/>
          <a:lstStyle/>
          <a:p>
            <a:pPr marL="514350" lvl="0" indent="-51435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2800" dirty="0" smtClean="0"/>
              <a:t>Outline of main </a:t>
            </a:r>
            <a:r>
              <a:rPr lang="en-CA" sz="2800" dirty="0"/>
              <a:t>features of </a:t>
            </a:r>
            <a:r>
              <a:rPr lang="en-CA" sz="2800" dirty="0" smtClean="0"/>
              <a:t>the PRA</a:t>
            </a:r>
            <a:endParaRPr lang="en-CA" sz="2800" dirty="0"/>
          </a:p>
          <a:p>
            <a:pPr marL="514350" lvl="0" indent="-51435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2800" dirty="0" smtClean="0"/>
              <a:t>Non-compensatory damages under s. 51(1)(b)</a:t>
            </a:r>
          </a:p>
          <a:p>
            <a:pPr marL="514350" lvl="0" indent="-51435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2800" dirty="0" smtClean="0"/>
              <a:t>Practical considerations</a:t>
            </a:r>
          </a:p>
          <a:p>
            <a:pPr marL="514350" lvl="0" indent="-51435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2800" dirty="0" smtClean="0"/>
              <a:t>Statutory defences</a:t>
            </a:r>
          </a:p>
          <a:p>
            <a:pPr marL="514350" lvl="0" indent="-51435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2800" dirty="0" smtClean="0"/>
              <a:t>Conclusions – (</a:t>
            </a:r>
            <a:r>
              <a:rPr lang="en-CA" sz="2800" dirty="0" err="1" smtClean="0"/>
              <a:t>i</a:t>
            </a:r>
            <a:r>
              <a:rPr lang="en-CA" sz="2800" dirty="0" smtClean="0"/>
              <a:t>) risk assessment</a:t>
            </a:r>
          </a:p>
          <a:p>
            <a:pPr marL="0" lvl="0" indent="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800" dirty="0"/>
              <a:t>	</a:t>
            </a:r>
            <a:r>
              <a:rPr lang="en-CA" sz="2800" dirty="0" smtClean="0"/>
              <a:t>	         (ii) legislative policy considerations</a:t>
            </a:r>
            <a:endParaRPr lang="en-CA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2</a:t>
            </a:fld>
            <a:endParaRPr lang="en-CA"/>
          </a:p>
        </p:txBody>
      </p:sp>
      <p:pic>
        <p:nvPicPr>
          <p:cNvPr id="6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09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77600" cy="1473200"/>
          </a:xfrm>
        </p:spPr>
        <p:txBody>
          <a:bodyPr>
            <a:noAutofit/>
          </a:bodyPr>
          <a:lstStyle/>
          <a:p>
            <a:r>
              <a:rPr lang="en-CA" sz="4000" b="1" dirty="0" smtClean="0">
                <a:solidFill>
                  <a:srgbClr val="C00000"/>
                </a:solidFill>
              </a:rPr>
              <a:t>	</a:t>
            </a:r>
            <a:r>
              <a:rPr lang="en-CA" sz="3200" b="1" dirty="0" smtClean="0">
                <a:solidFill>
                  <a:srgbClr val="C00000"/>
                </a:solidFill>
              </a:rPr>
              <a:t>Statutory Defences  –	</a:t>
            </a:r>
            <a:br>
              <a:rPr lang="en-CA" sz="3200" b="1" dirty="0" smtClean="0">
                <a:solidFill>
                  <a:srgbClr val="C00000"/>
                </a:solidFill>
              </a:rPr>
            </a:br>
            <a:r>
              <a:rPr lang="en-CA" sz="3200" b="1" dirty="0" smtClean="0">
                <a:solidFill>
                  <a:srgbClr val="C00000"/>
                </a:solidFill>
              </a:rPr>
              <a:t>	</a:t>
            </a:r>
            <a:r>
              <a:rPr lang="en-CA" sz="3200" b="1" dirty="0" err="1" smtClean="0">
                <a:solidFill>
                  <a:srgbClr val="C00000"/>
                </a:solidFill>
              </a:rPr>
              <a:t>CRTC</a:t>
            </a:r>
            <a:r>
              <a:rPr lang="en-CA" sz="3200" b="1" dirty="0" smtClean="0">
                <a:solidFill>
                  <a:srgbClr val="C00000"/>
                </a:solidFill>
              </a:rPr>
              <a:t> may switch from PRA proceeding to regulatory track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405054"/>
            <a:ext cx="9931400" cy="5022924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/>
              <a:t>Section 48(1) - The court </a:t>
            </a:r>
            <a:r>
              <a:rPr lang="en-US" sz="2400" dirty="0"/>
              <a:t>may not consider an application for an </a:t>
            </a:r>
            <a:r>
              <a:rPr lang="en-US" sz="2400" dirty="0" smtClean="0"/>
              <a:t>order</a:t>
            </a:r>
            <a:r>
              <a:rPr lang="en-US" sz="2400" dirty="0"/>
              <a:t> </a:t>
            </a:r>
            <a:r>
              <a:rPr lang="en-US" sz="2400" dirty="0" smtClean="0"/>
              <a:t>against a person under paragraph 51(1)(b) that alleges a </a:t>
            </a:r>
            <a:r>
              <a:rPr lang="en-US" sz="2400" dirty="0"/>
              <a:t>contravention of </a:t>
            </a:r>
            <a:r>
              <a:rPr lang="en-US" sz="2400" dirty="0" smtClean="0"/>
              <a:t>any of sections </a:t>
            </a:r>
            <a:r>
              <a:rPr lang="en-US" sz="2400" dirty="0"/>
              <a:t>6 to 9 (</a:t>
            </a:r>
            <a:r>
              <a:rPr lang="en-US" sz="2400" dirty="0" smtClean="0"/>
              <a:t>CEMs </a:t>
            </a:r>
            <a:r>
              <a:rPr lang="en-US" sz="2400" dirty="0"/>
              <a:t>and computer </a:t>
            </a:r>
            <a:r>
              <a:rPr lang="en-US" sz="2400" dirty="0" smtClean="0"/>
              <a:t>downloads) if </a:t>
            </a:r>
            <a:r>
              <a:rPr lang="en-US" sz="2400" dirty="0"/>
              <a:t>the </a:t>
            </a:r>
            <a:r>
              <a:rPr lang="en-US" sz="2400" dirty="0" smtClean="0"/>
              <a:t>person: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h</a:t>
            </a:r>
            <a:r>
              <a:rPr lang="en-US" sz="2400" dirty="0" smtClean="0"/>
              <a:t>as entered </a:t>
            </a:r>
            <a:r>
              <a:rPr lang="en-US" sz="2400" dirty="0"/>
              <a:t>into an undertaking </a:t>
            </a:r>
            <a:r>
              <a:rPr lang="en-US" sz="2400" dirty="0" smtClean="0"/>
              <a:t>under s. 21(</a:t>
            </a:r>
            <a:r>
              <a:rPr lang="en-US" sz="2400" dirty="0"/>
              <a:t>1</a:t>
            </a:r>
            <a:r>
              <a:rPr lang="en-US" sz="2400" dirty="0" smtClean="0"/>
              <a:t>) or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h</a:t>
            </a:r>
            <a:r>
              <a:rPr lang="en-US" sz="2400" dirty="0" smtClean="0"/>
              <a:t>as been </a:t>
            </a:r>
            <a:r>
              <a:rPr lang="en-US" sz="2400" dirty="0"/>
              <a:t>served with a </a:t>
            </a:r>
            <a:r>
              <a:rPr lang="en-US" sz="2400" dirty="0" smtClean="0"/>
              <a:t>notice of violation under s. 22 </a:t>
            </a:r>
            <a:r>
              <a:rPr lang="en-US" sz="2400" dirty="0"/>
              <a:t>(1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/>
              <a:t>Section 48(3) - If the court determines that it may consider an application for an order against a person under paragraph 51(1)(b):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o undertaking by the person may be entered into under s. 21(1)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no notice of violation may be issued under s. 22(1)</a:t>
            </a:r>
            <a:endParaRPr lang="en-CA" sz="24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CA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35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7204575" y="6105584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09682"/>
            <a:ext cx="10160000" cy="1143001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When </a:t>
            </a:r>
            <a:r>
              <a:rPr lang="en-CA" b="1" dirty="0">
                <a:solidFill>
                  <a:srgbClr val="C00000"/>
                </a:solidFill>
              </a:rPr>
              <a:t>is </a:t>
            </a:r>
            <a:r>
              <a:rPr lang="en-CA" b="1" dirty="0" smtClean="0">
                <a:solidFill>
                  <a:srgbClr val="C00000"/>
                </a:solidFill>
              </a:rPr>
              <a:t>an undertaking </a:t>
            </a:r>
            <a:r>
              <a:rPr lang="en-CA" b="1" dirty="0">
                <a:solidFill>
                  <a:srgbClr val="C00000"/>
                </a:solidFill>
              </a:rPr>
              <a:t>available as a shield</a:t>
            </a:r>
            <a:r>
              <a:rPr lang="en-CA" dirty="0" smtClean="0">
                <a:solidFill>
                  <a:srgbClr val="C00000"/>
                </a:solidFill>
              </a:rPr>
              <a:t>?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758737"/>
            <a:ext cx="10515600" cy="54864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Before </a:t>
            </a:r>
            <a:r>
              <a:rPr lang="en-CA" dirty="0" smtClean="0"/>
              <a:t>the </a:t>
            </a:r>
            <a:r>
              <a:rPr lang="en-CA" dirty="0"/>
              <a:t>PRA application is </a:t>
            </a:r>
            <a:r>
              <a:rPr lang="en-CA" dirty="0" smtClean="0"/>
              <a:t>"considered" by the court (s. 48(1)).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But not </a:t>
            </a:r>
            <a:r>
              <a:rPr lang="en-CA" i="1" dirty="0"/>
              <a:t>after </a:t>
            </a:r>
            <a:r>
              <a:rPr lang="en-CA" dirty="0" smtClean="0"/>
              <a:t>"the </a:t>
            </a:r>
            <a:r>
              <a:rPr lang="en-CA" dirty="0"/>
              <a:t>court </a:t>
            </a:r>
            <a:r>
              <a:rPr lang="en-CA" dirty="0" smtClean="0"/>
              <a:t>determines </a:t>
            </a:r>
            <a:r>
              <a:rPr lang="en-CA" dirty="0"/>
              <a:t>that it may consider an application </a:t>
            </a:r>
            <a:r>
              <a:rPr lang="en-CA" dirty="0" smtClean="0"/>
              <a:t>for an order against a person under paragraph 51(b)" (s. 48(3)).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Note that undertakings can only shield a business from a statutory damages order under the PRA (s. 51(1)(b)) but not from an order for actual loss or damage (s. 51(1)(a)).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CA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86" y="4097215"/>
            <a:ext cx="5748627" cy="200836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0160000" cy="1143001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	Statutory defences - analysis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47855"/>
            <a:ext cx="9931400" cy="515965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Up </a:t>
            </a:r>
            <a:r>
              <a:rPr lang="en-US" sz="2600" dirty="0"/>
              <a:t>to what point in the </a:t>
            </a:r>
            <a:r>
              <a:rPr lang="en-US" sz="2600" dirty="0" smtClean="0"/>
              <a:t>PRA proceeding can </a:t>
            </a:r>
            <a:r>
              <a:rPr lang="en-US" sz="2600" dirty="0"/>
              <a:t>this </a:t>
            </a:r>
            <a:r>
              <a:rPr lang="en-US" sz="2600" dirty="0" err="1"/>
              <a:t>defence</a:t>
            </a:r>
            <a:r>
              <a:rPr lang="en-US" sz="2600" dirty="0"/>
              <a:t> be </a:t>
            </a:r>
            <a:r>
              <a:rPr lang="en-US" sz="2600" dirty="0" smtClean="0"/>
              <a:t>used? 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When </a:t>
            </a:r>
            <a:r>
              <a:rPr lang="en-US" sz="2600" dirty="0"/>
              <a:t>notice of application is </a:t>
            </a:r>
            <a:r>
              <a:rPr lang="en-US" sz="2600" dirty="0" smtClean="0"/>
              <a:t>issued?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When any interlocutory motion is commenced?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When does the court first "consider" (s. 48(1)) or determine it may consider (s. 48(3)) a PRA application?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Until such time, presumably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a respondent may communicate </a:t>
            </a:r>
            <a:r>
              <a:rPr lang="en-US" sz="2600" dirty="0"/>
              <a:t>with the CRTC </a:t>
            </a:r>
            <a:r>
              <a:rPr lang="en-US" sz="2600" dirty="0" smtClean="0"/>
              <a:t>to change </a:t>
            </a:r>
            <a:r>
              <a:rPr lang="en-US" sz="2600" dirty="0"/>
              <a:t>the track from private litigation to </a:t>
            </a:r>
            <a:r>
              <a:rPr lang="en-US" sz="2600" dirty="0" smtClean="0"/>
              <a:t>regulatory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CRTC may initiate or pursue an </a:t>
            </a:r>
            <a:r>
              <a:rPr lang="en-US" sz="2600" dirty="0"/>
              <a:t>investigation leading to a notice of violation or undertaking (e.g.  as a result of </a:t>
            </a:r>
            <a:r>
              <a:rPr lang="en-US" sz="2600" dirty="0" smtClean="0"/>
              <a:t>complaints received by the Spam Reporting Centre or </a:t>
            </a:r>
            <a:r>
              <a:rPr lang="en-US" sz="2600" dirty="0"/>
              <a:t>media coverage</a:t>
            </a:r>
            <a:r>
              <a:rPr lang="en-US" sz="2600" dirty="0" smtClean="0"/>
              <a:t>)</a:t>
            </a:r>
            <a:endParaRPr lang="en-CA" sz="2600" dirty="0"/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22</a:t>
            </a:fld>
            <a:endParaRPr lang="en-CA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4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5612"/>
            <a:ext cx="10160000" cy="1143001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Is undertaking available after PRA proceeding is commenced?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07" y="1954697"/>
            <a:ext cx="10561983" cy="4903303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</a:pPr>
            <a:r>
              <a:rPr lang="en-CA" b="1" dirty="0"/>
              <a:t>Section 48(3) suggests </a:t>
            </a:r>
            <a:r>
              <a:rPr lang="en-CA" dirty="0"/>
              <a:t>an undertaking is available </a:t>
            </a:r>
            <a:r>
              <a:rPr lang="en-CA" i="1" u="sng" dirty="0"/>
              <a:t>before</a:t>
            </a:r>
            <a:r>
              <a:rPr lang="en-CA" dirty="0"/>
              <a:t> a </a:t>
            </a:r>
            <a:r>
              <a:rPr lang="en-CA" dirty="0" smtClean="0"/>
              <a:t>Court </a:t>
            </a:r>
            <a:r>
              <a:rPr lang="en-CA" dirty="0"/>
              <a:t>determines it can consider an order against the </a:t>
            </a:r>
            <a:r>
              <a:rPr lang="en-CA" dirty="0" smtClean="0"/>
              <a:t>respondent.</a:t>
            </a:r>
            <a:endParaRPr lang="en-CA" dirty="0"/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Policy for shielding a </a:t>
            </a:r>
            <a:r>
              <a:rPr lang="en-CA" dirty="0" smtClean="0"/>
              <a:t>person from </a:t>
            </a:r>
            <a:r>
              <a:rPr lang="en-CA" dirty="0"/>
              <a:t>PRA if it enters into an undertaking </a:t>
            </a:r>
            <a:r>
              <a:rPr lang="en-CA" i="1" dirty="0"/>
              <a:t>before</a:t>
            </a:r>
            <a:r>
              <a:rPr lang="en-CA" dirty="0"/>
              <a:t> </a:t>
            </a:r>
            <a:r>
              <a:rPr lang="en-CA" dirty="0" smtClean="0"/>
              <a:t>a proceeding </a:t>
            </a:r>
            <a:r>
              <a:rPr lang="en-CA" dirty="0"/>
              <a:t>is commenced is that the goals of enforcing </a:t>
            </a:r>
            <a:r>
              <a:rPr lang="en-CA" i="1" dirty="0"/>
              <a:t>CASL</a:t>
            </a:r>
            <a:r>
              <a:rPr lang="en-CA" dirty="0"/>
              <a:t> </a:t>
            </a:r>
            <a:r>
              <a:rPr lang="en-CA" dirty="0" smtClean="0"/>
              <a:t>(compliance</a:t>
            </a:r>
            <a:r>
              <a:rPr lang="en-CA" dirty="0"/>
              <a:t>, </a:t>
            </a:r>
            <a:r>
              <a:rPr lang="en-CA" dirty="0" smtClean="0"/>
              <a:t>preventing </a:t>
            </a:r>
            <a:r>
              <a:rPr lang="en-CA" dirty="0"/>
              <a:t>recidivism and </a:t>
            </a:r>
            <a:r>
              <a:rPr lang="en-CA" dirty="0" smtClean="0"/>
              <a:t>deterrence) </a:t>
            </a:r>
            <a:r>
              <a:rPr lang="en-CA" dirty="0"/>
              <a:t>are achieved by </a:t>
            </a:r>
            <a:r>
              <a:rPr lang="en-CA" i="1" dirty="0"/>
              <a:t>either </a:t>
            </a:r>
            <a:r>
              <a:rPr lang="en-CA" dirty="0"/>
              <a:t>regulatory measures (AMPs) </a:t>
            </a:r>
            <a:r>
              <a:rPr lang="en-CA" i="1" dirty="0" smtClean="0"/>
              <a:t>or</a:t>
            </a:r>
            <a:r>
              <a:rPr lang="en-CA" dirty="0" smtClean="0"/>
              <a:t> PRA.</a:t>
            </a:r>
            <a:endParaRPr lang="en-CA" sz="1200" dirty="0"/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Policy applies with equal force </a:t>
            </a:r>
            <a:r>
              <a:rPr lang="en-CA" i="1" dirty="0"/>
              <a:t>after</a:t>
            </a:r>
            <a:r>
              <a:rPr lang="en-CA" dirty="0"/>
              <a:t> a PRA proceeding has been </a:t>
            </a:r>
            <a:r>
              <a:rPr lang="en-CA" dirty="0" smtClean="0"/>
              <a:t>commenced.</a:t>
            </a:r>
            <a:endParaRPr lang="en-CA" dirty="0"/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But until the C</a:t>
            </a:r>
            <a:r>
              <a:rPr lang="en-CA" dirty="0" smtClean="0"/>
              <a:t>ourts decide, </a:t>
            </a:r>
            <a:r>
              <a:rPr lang="en-CA" dirty="0"/>
              <a:t>uncertainty </a:t>
            </a:r>
            <a:r>
              <a:rPr lang="en-CA" dirty="0" smtClean="0"/>
              <a:t>remains.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</a:pPr>
            <a:endParaRPr lang="en-CA" dirty="0"/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23</a:t>
            </a:fld>
            <a:endParaRPr lang="en-CA"/>
          </a:p>
        </p:txBody>
      </p:sp>
      <p:pic>
        <p:nvPicPr>
          <p:cNvPr id="6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Obstacles to obtaining an undertaking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8" y="1016000"/>
            <a:ext cx="10353234" cy="5619931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000" dirty="0" err="1"/>
              <a:t>CRTC</a:t>
            </a:r>
            <a:r>
              <a:rPr lang="en-CA" sz="2000" dirty="0"/>
              <a:t> </a:t>
            </a:r>
            <a:r>
              <a:rPr lang="en-CA" sz="2000" dirty="0" smtClean="0"/>
              <a:t>is not obliged to </a:t>
            </a:r>
            <a:r>
              <a:rPr lang="en-CA" sz="2000" dirty="0"/>
              <a:t>enter into an undertaking, much less to shield a business from PRA proceedings.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000" dirty="0"/>
              <a:t>Undertaking must be consistent with CRTC's regulatory goals of promoting </a:t>
            </a:r>
            <a:r>
              <a:rPr lang="en-CA" sz="2000" dirty="0" smtClean="0"/>
              <a:t>compliance with </a:t>
            </a:r>
            <a:r>
              <a:rPr lang="en-CA" sz="2000" i="1" dirty="0" smtClean="0"/>
              <a:t>CASL</a:t>
            </a:r>
            <a:r>
              <a:rPr lang="en-CA" sz="2000" dirty="0" smtClean="0"/>
              <a:t>, </a:t>
            </a:r>
            <a:r>
              <a:rPr lang="en-CA" sz="2000" dirty="0"/>
              <a:t>preventing recidivism and </a:t>
            </a:r>
            <a:r>
              <a:rPr lang="en-CA" sz="2000" dirty="0" smtClean="0"/>
              <a:t>deterrence.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000" dirty="0" smtClean="0"/>
              <a:t>CRTC </a:t>
            </a:r>
            <a:r>
              <a:rPr lang="en-CA" sz="2000" dirty="0"/>
              <a:t>controls the terms and timing of any undertaking</a:t>
            </a:r>
            <a:r>
              <a:rPr lang="en-CA" sz="2000" dirty="0" smtClean="0"/>
              <a:t>.</a:t>
            </a:r>
          </a:p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000" dirty="0" smtClean="0"/>
              <a:t>Undertaking must </a:t>
            </a:r>
            <a:r>
              <a:rPr lang="en-CA" sz="2000" dirty="0"/>
              <a:t>be in connection with an act or omission referred to in the PRA </a:t>
            </a:r>
            <a:r>
              <a:rPr lang="en-CA" sz="2000" dirty="0" smtClean="0"/>
              <a:t>application.  </a:t>
            </a:r>
          </a:p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000" dirty="0" smtClean="0"/>
              <a:t>If undertaking </a:t>
            </a:r>
            <a:r>
              <a:rPr lang="en-CA" sz="2000" dirty="0"/>
              <a:t>does not cover all acts or omissions referred to in the PRA application, it will not be a full shield.</a:t>
            </a:r>
            <a:endParaRPr lang="en-CA" sz="2000" dirty="0" smtClean="0"/>
          </a:p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000" dirty="0" smtClean="0"/>
              <a:t>CRTC may not </a:t>
            </a:r>
            <a:r>
              <a:rPr lang="en-CA" sz="2000" dirty="0"/>
              <a:t>agree to an </a:t>
            </a:r>
            <a:r>
              <a:rPr lang="en-CA" sz="2000" dirty="0" smtClean="0"/>
              <a:t>AMP </a:t>
            </a:r>
            <a:r>
              <a:rPr lang="en-CA" sz="2000" dirty="0"/>
              <a:t>that is less than potential exposure under </a:t>
            </a:r>
            <a:r>
              <a:rPr lang="en-CA" sz="2000" dirty="0" smtClean="0"/>
              <a:t>PRA.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71" y="5055765"/>
            <a:ext cx="1831975" cy="13722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6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53" y="1518279"/>
            <a:ext cx="2039249" cy="1186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03684"/>
            <a:ext cx="10974614" cy="1143001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Risks and limits of </a:t>
            </a:r>
            <a:r>
              <a:rPr lang="en-CA" b="1" dirty="0">
                <a:solidFill>
                  <a:srgbClr val="C00000"/>
                </a:solidFill>
              </a:rPr>
              <a:t>seeking an undertaking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346685"/>
            <a:ext cx="9715500" cy="4652963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Business must </a:t>
            </a:r>
            <a:r>
              <a:rPr lang="en-CA" dirty="0" smtClean="0"/>
              <a:t>self-report </a:t>
            </a:r>
            <a:r>
              <a:rPr lang="en-CA" dirty="0"/>
              <a:t>the full extent of its contraventions to </a:t>
            </a:r>
            <a:r>
              <a:rPr lang="en-CA" dirty="0" err="1"/>
              <a:t>CRTC</a:t>
            </a:r>
            <a:r>
              <a:rPr lang="en-CA" dirty="0"/>
              <a:t>.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 err="1"/>
              <a:t>CRTC</a:t>
            </a:r>
            <a:r>
              <a:rPr lang="en-CA" dirty="0"/>
              <a:t> may refuse or insist on terms that business cannot accept.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If an undertaking is not reached, business has put itself in the cross-hairs of CRTC for regulatory </a:t>
            </a:r>
            <a:r>
              <a:rPr lang="en-CA" dirty="0" smtClean="0"/>
              <a:t>action.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While regulatory action may be preferable to a  PRA proceeding, business may face both proceedings if notice of violation does not cover all acts or omissions, or includes acts or omissions not, referred to in PRA proceeding. 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An undertaking provides a potential shield from PRA proceedings for statutory damages but not from PRA proceedings for actual loss or damage suffered.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25</a:t>
            </a:fld>
            <a:endParaRPr lang="en-CA"/>
          </a:p>
        </p:txBody>
      </p:sp>
      <p:pic>
        <p:nvPicPr>
          <p:cNvPr id="7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9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36" y="342900"/>
            <a:ext cx="11370365" cy="114300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Private Litigation vs. Regulatory Action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223" y="1485901"/>
            <a:ext cx="9931400" cy="5383938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What investigative resources are available to </a:t>
            </a:r>
            <a:r>
              <a:rPr lang="en-US" sz="2400" dirty="0"/>
              <a:t>private </a:t>
            </a:r>
            <a:r>
              <a:rPr lang="en-US" sz="2400" dirty="0" smtClean="0"/>
              <a:t>litigants (class counsel) and </a:t>
            </a:r>
            <a:r>
              <a:rPr lang="en-US" sz="2400" dirty="0"/>
              <a:t>how effective are they vs. those available to the </a:t>
            </a:r>
            <a:r>
              <a:rPr lang="en-US" sz="2400" dirty="0" smtClean="0"/>
              <a:t>regulator?</a:t>
            </a:r>
            <a:endParaRPr lang="en-US" sz="2400" dirty="0"/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What are the costs for a private </a:t>
            </a:r>
            <a:r>
              <a:rPr lang="en-US" sz="2400" dirty="0" smtClean="0"/>
              <a:t>litigant (class counsel) to investigate?</a:t>
            </a:r>
            <a:endParaRPr lang="en-US" sz="2400" dirty="0"/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Given the potential costs </a:t>
            </a:r>
            <a:r>
              <a:rPr lang="en-US" sz="2400" dirty="0" smtClean="0"/>
              <a:t>of PRA applications (including investigations), they likely will only be pursued in </a:t>
            </a:r>
            <a:r>
              <a:rPr lang="en-US" sz="2400" dirty="0"/>
              <a:t>respect of </a:t>
            </a:r>
            <a:r>
              <a:rPr lang="en-US" sz="2400" dirty="0" smtClean="0"/>
              <a:t>major / egregious </a:t>
            </a:r>
            <a:r>
              <a:rPr lang="en-US" sz="2400" dirty="0"/>
              <a:t>spam or other </a:t>
            </a:r>
            <a:r>
              <a:rPr lang="en-US" sz="2400" dirty="0" smtClean="0"/>
              <a:t>breaches (</a:t>
            </a: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those receiving wide media coverage</a:t>
            </a:r>
            <a:r>
              <a:rPr lang="en-US" sz="2400" dirty="0" smtClean="0"/>
              <a:t>).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such </a:t>
            </a:r>
            <a:r>
              <a:rPr lang="en-US" sz="2400" dirty="0" smtClean="0"/>
              <a:t>cases, </a:t>
            </a:r>
            <a:r>
              <a:rPr lang="en-US" sz="2400" dirty="0"/>
              <a:t>is it </a:t>
            </a:r>
            <a:r>
              <a:rPr lang="en-US" sz="2400" dirty="0" smtClean="0"/>
              <a:t>realistic (or responsible) </a:t>
            </a:r>
            <a:r>
              <a:rPr lang="en-US" sz="2400" dirty="0"/>
              <a:t>for the </a:t>
            </a:r>
            <a:r>
              <a:rPr lang="en-US" sz="2400" dirty="0" smtClean="0"/>
              <a:t>public regulator (CRTC) not </a:t>
            </a:r>
            <a:r>
              <a:rPr lang="en-US" sz="2400" dirty="0"/>
              <a:t>to pursue </a:t>
            </a:r>
            <a:r>
              <a:rPr lang="en-US" sz="2400" dirty="0" smtClean="0"/>
              <a:t>regulatory proceedings?</a:t>
            </a:r>
            <a:endParaRPr lang="en-CA" sz="2400" dirty="0"/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None/>
            </a:pPr>
            <a:endParaRPr lang="en-CA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26</a:t>
            </a:fld>
            <a:endParaRPr lang="en-CA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1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77800"/>
            <a:ext cx="10160000" cy="1143001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Due </a:t>
            </a:r>
            <a:r>
              <a:rPr lang="en-CA" b="1" dirty="0">
                <a:solidFill>
                  <a:srgbClr val="C00000"/>
                </a:solidFill>
              </a:rPr>
              <a:t>Diligence Defence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4897"/>
            <a:ext cx="9817100" cy="491073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400" dirty="0" smtClean="0"/>
              <a:t>Section 54(1</a:t>
            </a:r>
            <a:r>
              <a:rPr lang="en-CA" sz="2400" dirty="0"/>
              <a:t>) </a:t>
            </a:r>
            <a:r>
              <a:rPr lang="en-CA" sz="2400" dirty="0" smtClean="0"/>
              <a:t>- </a:t>
            </a:r>
            <a:r>
              <a:rPr lang="en-CA" sz="2400" i="1" dirty="0" smtClean="0"/>
              <a:t>A </a:t>
            </a:r>
            <a:r>
              <a:rPr lang="en-CA" sz="2400" i="1" dirty="0"/>
              <a:t>person must not be found</a:t>
            </a:r>
            <a:r>
              <a:rPr lang="en-CA" sz="2400" dirty="0"/>
              <a:t> to have committed a contravention of any of sections 6 to 9 of this Act or of section 5 of the Personal Information Protection and Electronic Documents Act that relates to a collection or use described in subsection 7.1(2) or (3) of that Act, or to have engaged in conduct that is reviewable under section 74.011 of the </a:t>
            </a:r>
            <a:r>
              <a:rPr lang="en-CA" sz="2400" i="1" dirty="0"/>
              <a:t>Competition Act</a:t>
            </a:r>
            <a:r>
              <a:rPr lang="en-CA" sz="2400" dirty="0"/>
              <a:t>, if they establish that they exercised due diligence to prevent the contravention or conduct, as the case may </a:t>
            </a:r>
            <a:r>
              <a:rPr lang="en-CA" sz="2400" dirty="0" smtClean="0"/>
              <a:t>be.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CA" sz="24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CA" sz="2400" dirty="0"/>
              <a:t>Mirrors due diligence defence for violations of </a:t>
            </a:r>
            <a:r>
              <a:rPr lang="en-CA" sz="2400" i="1" dirty="0"/>
              <a:t>CASL</a:t>
            </a:r>
            <a:r>
              <a:rPr lang="en-CA" sz="2400" dirty="0"/>
              <a:t> in ss. 33(1) and (2</a:t>
            </a:r>
            <a:r>
              <a:rPr lang="en-CA" sz="2400" dirty="0" smtClean="0"/>
              <a:t>).</a:t>
            </a:r>
            <a:endParaRPr lang="en-CA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27</a:t>
            </a:fld>
            <a:endParaRPr lang="en-CA"/>
          </a:p>
        </p:txBody>
      </p:sp>
      <p:pic>
        <p:nvPicPr>
          <p:cNvPr id="6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2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198" y="282050"/>
            <a:ext cx="10515600" cy="6052076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800" b="1" dirty="0" smtClean="0"/>
              <a:t>Compliance programs may </a:t>
            </a:r>
            <a:r>
              <a:rPr lang="en-CA" sz="2800" b="1" dirty="0"/>
              <a:t>include</a:t>
            </a:r>
            <a:r>
              <a:rPr lang="en-CA" sz="2800" b="1" dirty="0" smtClean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written compliance policies for employees, contractors and third parties authorized to send </a:t>
            </a:r>
            <a:r>
              <a:rPr lang="en-CA" sz="2800" dirty="0" err="1" smtClean="0"/>
              <a:t>CEMs</a:t>
            </a:r>
            <a:endParaRPr lang="en-CA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appointing compliance officers to ensure compliance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training </a:t>
            </a:r>
            <a:r>
              <a:rPr lang="en-CA" sz="2800" dirty="0"/>
              <a:t>programs for </a:t>
            </a:r>
            <a:r>
              <a:rPr lang="en-CA" sz="2800" dirty="0" smtClean="0"/>
              <a:t>employees, partners and contractors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tracking </a:t>
            </a:r>
            <a:r>
              <a:rPr lang="en-CA" sz="2800" dirty="0"/>
              <a:t>CEM complaints and </a:t>
            </a:r>
            <a:r>
              <a:rPr lang="en-CA" sz="2800" dirty="0" smtClean="0"/>
              <a:t>resolution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implementing </a:t>
            </a:r>
            <a:r>
              <a:rPr lang="en-CA" sz="2800" dirty="0"/>
              <a:t>updated monitoring and auditing </a:t>
            </a:r>
            <a:r>
              <a:rPr lang="en-CA" sz="2800" dirty="0" smtClean="0"/>
              <a:t>mechanisms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consistent </a:t>
            </a:r>
            <a:r>
              <a:rPr lang="en-CA" sz="2800" dirty="0"/>
              <a:t>disciplinary </a:t>
            </a:r>
            <a:r>
              <a:rPr lang="en-CA" sz="2800" dirty="0" smtClean="0"/>
              <a:t>procedures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annual </a:t>
            </a:r>
            <a:r>
              <a:rPr lang="en-CA" sz="2800" dirty="0"/>
              <a:t>review of the compliance </a:t>
            </a:r>
            <a:r>
              <a:rPr lang="en-CA" sz="2800" dirty="0" smtClean="0"/>
              <a:t>program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good record-keeping practices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28</a:t>
            </a:fld>
            <a:endParaRPr lang="en-CA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354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38" y="4399612"/>
            <a:ext cx="2402113" cy="2331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51" y="127339"/>
            <a:ext cx="10515600" cy="1325563"/>
          </a:xfrm>
        </p:spPr>
        <p:txBody>
          <a:bodyPr/>
          <a:lstStyle/>
          <a:p>
            <a:r>
              <a:rPr lang="en-CA" b="1" dirty="0" smtClean="0">
                <a:solidFill>
                  <a:srgbClr val="C00000"/>
                </a:solidFill>
              </a:rPr>
              <a:t>CONCLUSIONS – RISK ASSESSMENT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74" y="1274202"/>
            <a:ext cx="10638277" cy="4787358"/>
          </a:xfrm>
        </p:spPr>
        <p:txBody>
          <a:bodyPr>
            <a:normAutofit/>
          </a:bodyPr>
          <a:lstStyle/>
          <a:p>
            <a:pPr marL="466344" indent="-457200" algn="just"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Uncertain how and to what extent applicants and counsel will utilize PRA.</a:t>
            </a:r>
          </a:p>
          <a:p>
            <a:pPr marL="466344" indent="-457200" algn="just"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Uncertain how courts will approach statutory damage awards under the PRA.</a:t>
            </a:r>
          </a:p>
          <a:p>
            <a:pPr marL="466344" indent="-457200" algn="just"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Uncertain as to the circumstances where </a:t>
            </a:r>
            <a:r>
              <a:rPr lang="en-CA" dirty="0" err="1" smtClean="0"/>
              <a:t>CRTC</a:t>
            </a:r>
            <a:r>
              <a:rPr lang="en-CA" dirty="0" smtClean="0"/>
              <a:t> may enter into undertakings or issue notices of violation that would shield against PRA proceedings.</a:t>
            </a:r>
          </a:p>
          <a:p>
            <a:pPr marL="466344" indent="-457200" algn="just"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Clear that businesses should ensure their compliance programs are robust and well documented as due diligence is a full shield to PRA proceedings for both statutory and actual damages.</a:t>
            </a:r>
          </a:p>
          <a:p>
            <a:pPr marL="466344" indent="-457200" algn="just">
              <a:spcBef>
                <a:spcPts val="1200"/>
              </a:spcBef>
              <a:spcAft>
                <a:spcPts val="1200"/>
              </a:spcAft>
            </a:pPr>
            <a:endParaRPr lang="en-CA" dirty="0" smtClean="0"/>
          </a:p>
          <a:p>
            <a:pPr marL="466344" indent="-457200" algn="just">
              <a:spcBef>
                <a:spcPts val="1200"/>
              </a:spcBef>
              <a:spcAft>
                <a:spcPts val="1200"/>
              </a:spcAft>
            </a:pPr>
            <a:endParaRPr lang="en-CA" dirty="0" smtClean="0"/>
          </a:p>
          <a:p>
            <a:pPr marL="466344" indent="-457200" algn="just">
              <a:spcBef>
                <a:spcPts val="1200"/>
              </a:spcBef>
              <a:spcAft>
                <a:spcPts val="1200"/>
              </a:spcAft>
            </a:pP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29</a:t>
            </a:fld>
            <a:endParaRPr lang="en-CA"/>
          </a:p>
        </p:txBody>
      </p:sp>
      <p:pic>
        <p:nvPicPr>
          <p:cNvPr id="7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6374" y="4682998"/>
            <a:ext cx="80254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344" indent="-457200" algn="just" eaLnBrk="0" fontAlgn="base" hangingPunct="0"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that if a business contravenes </a:t>
            </a:r>
            <a:r>
              <a:rPr lang="en-CA" sz="2200" dirty="0" err="1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CASL</a:t>
            </a:r>
            <a:r>
              <a:rPr lang="en-CA" sz="22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should take steps to prevent recurrence as such efforts are "identifiers of self-correction" that may lower a statutory damages award.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490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74988"/>
            <a:ext cx="10160000" cy="1143001"/>
          </a:xfrm>
        </p:spPr>
        <p:txBody>
          <a:bodyPr/>
          <a:lstStyle/>
          <a:p>
            <a:r>
              <a:rPr lang="en-CA" b="1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  PRA Context</a:t>
            </a:r>
            <a:endParaRPr lang="en-CA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453954"/>
            <a:ext cx="10515600" cy="4227030"/>
          </a:xfrm>
        </p:spPr>
        <p:txBody>
          <a:bodyPr>
            <a:normAutofit/>
          </a:bodyPr>
          <a:lstStyle/>
          <a:p>
            <a:pPr marL="466344" lvl="0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800" dirty="0" smtClean="0">
                <a:latin typeface="Lucida Bright" panose="02040602050505020304" pitchFamily="18" charset="0"/>
              </a:rPr>
              <a:t>Private Right of Action (PRA) </a:t>
            </a:r>
            <a:r>
              <a:rPr lang="en-CA" sz="2800" dirty="0">
                <a:latin typeface="Lucida Bright" panose="02040602050505020304" pitchFamily="18" charset="0"/>
              </a:rPr>
              <a:t>under </a:t>
            </a:r>
            <a:r>
              <a:rPr lang="en-CA" sz="2800" i="1" dirty="0" smtClean="0">
                <a:latin typeface="Lucida Bright" panose="02040602050505020304" pitchFamily="18" charset="0"/>
              </a:rPr>
              <a:t>CASL</a:t>
            </a:r>
            <a:r>
              <a:rPr lang="en-CA" sz="2800" dirty="0" smtClean="0">
                <a:latin typeface="Lucida Bright" panose="02040602050505020304" pitchFamily="18" charset="0"/>
              </a:rPr>
              <a:t> comes </a:t>
            </a:r>
            <a:r>
              <a:rPr lang="en-CA" sz="2800" dirty="0">
                <a:latin typeface="Lucida Bright" panose="02040602050505020304" pitchFamily="18" charset="0"/>
              </a:rPr>
              <a:t>into force on July 1, </a:t>
            </a:r>
            <a:r>
              <a:rPr lang="en-CA" sz="2800" dirty="0" smtClean="0">
                <a:latin typeface="Lucida Bright" panose="02040602050505020304" pitchFamily="18" charset="0"/>
              </a:rPr>
              <a:t>2017.</a:t>
            </a:r>
            <a:endParaRPr lang="en-CA" sz="2800" dirty="0">
              <a:latin typeface="Lucida Bright" panose="02040602050505020304" pitchFamily="18" charset="0"/>
            </a:endParaRPr>
          </a:p>
          <a:p>
            <a:pPr marL="466344" lvl="0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800" dirty="0" smtClean="0">
                <a:latin typeface="Lucida Bright" panose="02040602050505020304" pitchFamily="18" charset="0"/>
              </a:rPr>
              <a:t>Since most of </a:t>
            </a:r>
            <a:r>
              <a:rPr lang="en-CA" sz="2800" i="1" dirty="0" smtClean="0">
                <a:latin typeface="Lucida Bright" panose="02040602050505020304" pitchFamily="18" charset="0"/>
              </a:rPr>
              <a:t>CASL</a:t>
            </a:r>
            <a:r>
              <a:rPr lang="en-CA" sz="2800" dirty="0" smtClean="0">
                <a:latin typeface="Lucida Bright" panose="02040602050505020304" pitchFamily="18" charset="0"/>
              </a:rPr>
              <a:t> </a:t>
            </a:r>
            <a:r>
              <a:rPr lang="en-CA" sz="2800" dirty="0">
                <a:latin typeface="Lucida Bright" panose="02040602050505020304" pitchFamily="18" charset="0"/>
              </a:rPr>
              <a:t>came into force on July 1, </a:t>
            </a:r>
            <a:r>
              <a:rPr lang="en-CA" sz="2800" dirty="0" smtClean="0">
                <a:latin typeface="Lucida Bright" panose="02040602050505020304" pitchFamily="18" charset="0"/>
              </a:rPr>
              <a:t>2014, CRTC</a:t>
            </a:r>
            <a:r>
              <a:rPr lang="en-CA" sz="2800" dirty="0">
                <a:latin typeface="Lucida Bright" panose="02040602050505020304" pitchFamily="18" charset="0"/>
              </a:rPr>
              <a:t> </a:t>
            </a:r>
            <a:r>
              <a:rPr lang="en-CA" sz="2800" dirty="0" smtClean="0">
                <a:latin typeface="Lucida Bright" panose="02040602050505020304" pitchFamily="18" charset="0"/>
              </a:rPr>
              <a:t>has enforced </a:t>
            </a:r>
            <a:r>
              <a:rPr lang="en-CA" sz="2800" i="1" dirty="0" smtClean="0">
                <a:latin typeface="Lucida Bright" panose="02040602050505020304" pitchFamily="18" charset="0"/>
              </a:rPr>
              <a:t>CASL</a:t>
            </a:r>
            <a:r>
              <a:rPr lang="en-CA" sz="2800" dirty="0" smtClean="0">
                <a:latin typeface="Lucida Bright" panose="02040602050505020304" pitchFamily="18" charset="0"/>
              </a:rPr>
              <a:t> by prosecuting violations.</a:t>
            </a:r>
            <a:endParaRPr lang="en-CA" sz="2800" dirty="0">
              <a:latin typeface="Lucida Bright" panose="02040602050505020304" pitchFamily="18" charset="0"/>
            </a:endParaRPr>
          </a:p>
          <a:p>
            <a:pPr marL="466344" lvl="0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800" dirty="0" smtClean="0">
                <a:latin typeface="Lucida Bright" panose="02040602050505020304" pitchFamily="18" charset="0"/>
              </a:rPr>
              <a:t>Commencing July 1, 2017, </a:t>
            </a:r>
            <a:r>
              <a:rPr lang="en-CA" sz="2800" i="1" dirty="0">
                <a:latin typeface="Lucida Bright" panose="02040602050505020304" pitchFamily="18" charset="0"/>
              </a:rPr>
              <a:t>CASL</a:t>
            </a:r>
            <a:r>
              <a:rPr lang="en-CA" sz="2800" dirty="0">
                <a:latin typeface="Lucida Bright" panose="02040602050505020304" pitchFamily="18" charset="0"/>
              </a:rPr>
              <a:t> </a:t>
            </a:r>
            <a:r>
              <a:rPr lang="en-CA" sz="2800" dirty="0" smtClean="0">
                <a:latin typeface="Lucida Bright" panose="02040602050505020304" pitchFamily="18" charset="0"/>
              </a:rPr>
              <a:t>will also </a:t>
            </a:r>
            <a:r>
              <a:rPr lang="en-CA" sz="2800" dirty="0">
                <a:latin typeface="Lucida Bright" panose="02040602050505020304" pitchFamily="18" charset="0"/>
              </a:rPr>
              <a:t>be enforced by private </a:t>
            </a:r>
            <a:r>
              <a:rPr lang="en-CA" sz="2800" dirty="0" smtClean="0">
                <a:latin typeface="Lucida Bright" panose="02040602050505020304" pitchFamily="18" charset="0"/>
              </a:rPr>
              <a:t>lawsuits for contraventions of the anti-spam and spam-related rules in </a:t>
            </a:r>
            <a:r>
              <a:rPr lang="en-CA" sz="2800" i="1" dirty="0" smtClean="0">
                <a:latin typeface="Lucida Bright" panose="02040602050505020304" pitchFamily="18" charset="0"/>
              </a:rPr>
              <a:t>CASL</a:t>
            </a:r>
            <a:r>
              <a:rPr lang="en-CA" sz="2800" dirty="0">
                <a:latin typeface="Lucida Bright" panose="02040602050505020304" pitchFamily="18" charset="0"/>
              </a:rPr>
              <a:t>,</a:t>
            </a:r>
            <a:r>
              <a:rPr lang="en-CA" sz="2800" dirty="0" smtClean="0">
                <a:latin typeface="Lucida Bright" panose="02040602050505020304" pitchFamily="18" charset="0"/>
              </a:rPr>
              <a:t> </a:t>
            </a:r>
            <a:r>
              <a:rPr lang="en-CA" sz="2800" i="1" dirty="0" smtClean="0">
                <a:latin typeface="Lucida Bright" panose="02040602050505020304" pitchFamily="18" charset="0"/>
              </a:rPr>
              <a:t>PIPEDA</a:t>
            </a:r>
            <a:r>
              <a:rPr lang="en-CA" sz="2800" dirty="0" smtClean="0">
                <a:latin typeface="Lucida Bright" panose="02040602050505020304" pitchFamily="18" charset="0"/>
              </a:rPr>
              <a:t> and the </a:t>
            </a:r>
            <a:r>
              <a:rPr lang="en-CA" sz="2800" i="1" dirty="0" smtClean="0">
                <a:latin typeface="Lucida Bright" panose="02040602050505020304" pitchFamily="18" charset="0"/>
              </a:rPr>
              <a:t>Competition Act.</a:t>
            </a:r>
            <a:endParaRPr lang="en-CA" sz="2800" dirty="0" smtClean="0">
              <a:latin typeface="Lucida Bright" panose="02040602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3</a:t>
            </a:fld>
            <a:endParaRPr lang="en-CA"/>
          </a:p>
        </p:txBody>
      </p:sp>
      <p:pic>
        <p:nvPicPr>
          <p:cNvPr id="6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760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69184"/>
            <a:ext cx="10515600" cy="1325563"/>
          </a:xfrm>
        </p:spPr>
        <p:txBody>
          <a:bodyPr/>
          <a:lstStyle/>
          <a:p>
            <a:r>
              <a:rPr lang="en-CA" b="1" dirty="0" smtClean="0">
                <a:solidFill>
                  <a:srgbClr val="C00000"/>
                </a:solidFill>
              </a:rPr>
              <a:t>CONCLUSIONS – LEGISLATIVE POLICY CONSIDERATIONS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814286"/>
            <a:ext cx="9551504" cy="4718277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PRA </a:t>
            </a:r>
            <a:r>
              <a:rPr lang="en-US" dirty="0"/>
              <a:t>should be considered primarily a regulatory/penal provision intended to encourage compliance as opposed to compensate for losses.  However potential monetary awards may not </a:t>
            </a:r>
            <a:r>
              <a:rPr lang="en-US" dirty="0" smtClean="0"/>
              <a:t>provide a </a:t>
            </a:r>
            <a:r>
              <a:rPr lang="en-US" dirty="0"/>
              <a:t>sufficient </a:t>
            </a:r>
            <a:r>
              <a:rPr lang="en-US" dirty="0" smtClean="0"/>
              <a:t>incentive. 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If the true objective of the provision is as a proxy for regulatory action – which if not undertaken at the outset, maybe activated at any time prior to a court considering an application – as opposed to an effective means of enabling compensation for injured </a:t>
            </a:r>
            <a:r>
              <a:rPr lang="en-US" dirty="0" smtClean="0"/>
              <a:t>parties - what </a:t>
            </a:r>
            <a:r>
              <a:rPr lang="en-US" dirty="0"/>
              <a:t>is the rationale for it</a:t>
            </a:r>
            <a:r>
              <a:rPr lang="en-US" dirty="0" smtClean="0"/>
              <a:t>?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Does the CRTC intend to adopt policy guidance as to when it will or will not intervene and pursue a matter in the regulatory track?  </a:t>
            </a:r>
            <a:r>
              <a:rPr lang="en-US" dirty="0"/>
              <a:t>S</a:t>
            </a:r>
            <a:r>
              <a:rPr lang="en-US" dirty="0" smtClean="0"/>
              <a:t>uch guidance would assist both potential applicants and respondents.</a:t>
            </a:r>
            <a:endParaRPr lang="en-US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30</a:t>
            </a:fld>
            <a:endParaRPr lang="en-CA"/>
          </a:p>
        </p:txBody>
      </p:sp>
      <p:pic>
        <p:nvPicPr>
          <p:cNvPr id="6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0768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8" y="4941169"/>
            <a:ext cx="7620000" cy="1143001"/>
          </a:xfrm>
        </p:spPr>
        <p:txBody>
          <a:bodyPr/>
          <a:lstStyle/>
          <a:p>
            <a:r>
              <a:rPr lang="en-US" altLang="en-US" sz="1600" dirty="0">
                <a:solidFill>
                  <a:srgbClr val="FF0000"/>
                </a:solidFill>
              </a:rPr>
              <a:t>Disclaimer: </a:t>
            </a:r>
            <a:r>
              <a:rPr lang="en-US" altLang="en-US" sz="1600" dirty="0">
                <a:solidFill>
                  <a:schemeClr val="accent1"/>
                </a:solidFill>
              </a:rPr>
              <a:t>This presentation contains general information only and does not constitute legal advice.  Qualified legal counsel should be consulted to assess the application of laws to specific facts.</a:t>
            </a:r>
          </a:p>
        </p:txBody>
      </p:sp>
      <p:pic>
        <p:nvPicPr>
          <p:cNvPr id="5" name="Content Placeholder 4" descr="http://espei.com/wp-content/uploads/2013/05/equipmentprotection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2662" y="548681"/>
            <a:ext cx="4537075" cy="45370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29DD-7006-4BAB-A2A4-2233B0827C84}" type="slidenum">
              <a:rPr lang="en-CA" altLang="en-US" smtClean="0"/>
              <a:pPr/>
              <a:t>31</a:t>
            </a:fld>
            <a:endParaRPr lang="en-CA" altLang="en-US" dirty="0"/>
          </a:p>
        </p:txBody>
      </p:sp>
      <p:pic>
        <p:nvPicPr>
          <p:cNvPr id="6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5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52" y="1258956"/>
            <a:ext cx="10515600" cy="4889639"/>
          </a:xfrm>
        </p:spPr>
        <p:txBody>
          <a:bodyPr>
            <a:norm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n-CA" sz="2800" dirty="0" smtClean="0">
                <a:latin typeface="Lucida Bright" panose="02040602050505020304" pitchFamily="18" charset="0"/>
              </a:rPr>
              <a:t>Provides for private parties impacted these rules to claim "actual </a:t>
            </a:r>
            <a:r>
              <a:rPr lang="en-CA" sz="2800" dirty="0">
                <a:latin typeface="Lucida Bright" panose="02040602050505020304" pitchFamily="18" charset="0"/>
              </a:rPr>
              <a:t>loss or damage </a:t>
            </a:r>
            <a:r>
              <a:rPr lang="en-CA" sz="2800" dirty="0" smtClean="0">
                <a:latin typeface="Lucida Bright" panose="02040602050505020304" pitchFamily="18" charset="0"/>
              </a:rPr>
              <a:t>suffered" </a:t>
            </a:r>
            <a:r>
              <a:rPr lang="en-CA" sz="2800" b="1" i="1" dirty="0" smtClean="0">
                <a:latin typeface="Lucida Bright" panose="02040602050505020304" pitchFamily="18" charset="0"/>
              </a:rPr>
              <a:t>and</a:t>
            </a:r>
            <a:r>
              <a:rPr lang="en-CA" sz="2800" i="1" dirty="0" smtClean="0">
                <a:latin typeface="Lucida Bright" panose="02040602050505020304" pitchFamily="18" charset="0"/>
              </a:rPr>
              <a:t> </a:t>
            </a:r>
            <a:r>
              <a:rPr lang="en-CA" sz="2800" dirty="0" smtClean="0">
                <a:latin typeface="Lucida Bright" panose="02040602050505020304" pitchFamily="18" charset="0"/>
              </a:rPr>
              <a:t>statutory damages.</a:t>
            </a:r>
            <a:endParaRPr lang="en-CA" sz="2800" dirty="0">
              <a:latin typeface="Lucida Bright" panose="02040602050505020304" pitchFamily="18" charset="0"/>
            </a:endParaRP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n-CA" sz="2800" dirty="0">
                <a:latin typeface="Lucida Bright" panose="02040602050505020304" pitchFamily="18" charset="0"/>
              </a:rPr>
              <a:t>Potential for </a:t>
            </a:r>
            <a:r>
              <a:rPr lang="en-CA" sz="2800" dirty="0" smtClean="0">
                <a:latin typeface="Lucida Bright" panose="02040602050505020304" pitchFamily="18" charset="0"/>
              </a:rPr>
              <a:t>large damage awards</a:t>
            </a:r>
            <a:endParaRPr lang="en-CA" sz="2800" dirty="0">
              <a:latin typeface="Lucida Bright" panose="02040602050505020304" pitchFamily="18" charset="0"/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CA" sz="2800" dirty="0" smtClean="0">
                <a:latin typeface="Lucida Bright" panose="02040602050505020304" pitchFamily="18" charset="0"/>
              </a:rPr>
              <a:t>e.g. for contraventions </a:t>
            </a:r>
            <a:r>
              <a:rPr lang="en-CA" sz="2800" dirty="0">
                <a:latin typeface="Lucida Bright" panose="02040602050505020304" pitchFamily="18" charset="0"/>
              </a:rPr>
              <a:t>of </a:t>
            </a:r>
            <a:r>
              <a:rPr lang="en-CA" sz="2800" i="1" dirty="0">
                <a:latin typeface="Lucida Bright" panose="02040602050505020304" pitchFamily="18" charset="0"/>
              </a:rPr>
              <a:t>CASL</a:t>
            </a:r>
            <a:r>
              <a:rPr lang="en-CA" sz="2800" dirty="0">
                <a:latin typeface="Lucida Bright" panose="02040602050505020304" pitchFamily="18" charset="0"/>
              </a:rPr>
              <a:t>, up to $1 million for each day a contravention </a:t>
            </a:r>
            <a:r>
              <a:rPr lang="en-CA" sz="2800" dirty="0" smtClean="0">
                <a:latin typeface="Lucida Bright" panose="02040602050505020304" pitchFamily="18" charset="0"/>
              </a:rPr>
              <a:t>occurs</a:t>
            </a:r>
            <a:endParaRPr lang="en-CA" sz="2800" dirty="0">
              <a:latin typeface="Lucida Bright" panose="02040602050505020304" pitchFamily="18" charset="0"/>
            </a:endParaRP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n-CA" sz="2800" dirty="0">
                <a:latin typeface="Lucida Bright" panose="02040602050505020304" pitchFamily="18" charset="0"/>
              </a:rPr>
              <a:t>Widespread concern within </a:t>
            </a:r>
            <a:r>
              <a:rPr lang="en-CA" sz="2800" dirty="0" smtClean="0">
                <a:latin typeface="Lucida Bright" panose="02040602050505020304" pitchFamily="18" charset="0"/>
              </a:rPr>
              <a:t>business </a:t>
            </a:r>
            <a:r>
              <a:rPr lang="en-CA" sz="2800" dirty="0">
                <a:latin typeface="Lucida Bright" panose="02040602050505020304" pitchFamily="18" charset="0"/>
              </a:rPr>
              <a:t>community </a:t>
            </a:r>
            <a:r>
              <a:rPr lang="en-CA" sz="2800" dirty="0" smtClean="0">
                <a:latin typeface="Lucida Bright" panose="02040602050505020304" pitchFamily="18" charset="0"/>
              </a:rPr>
              <a:t>of exposure </a:t>
            </a:r>
            <a:r>
              <a:rPr lang="en-CA" sz="2800" dirty="0">
                <a:latin typeface="Lucida Bright" panose="02040602050505020304" pitchFamily="18" charset="0"/>
              </a:rPr>
              <a:t>to class </a:t>
            </a:r>
            <a:r>
              <a:rPr lang="en-CA" sz="2800" dirty="0" smtClean="0">
                <a:latin typeface="Lucida Bright" panose="02040602050505020304" pitchFamily="18" charset="0"/>
              </a:rPr>
              <a:t>proceedings.</a:t>
            </a:r>
          </a:p>
          <a:p>
            <a:pPr lvl="0" algn="just"/>
            <a:endParaRPr lang="en-CA" sz="2800" dirty="0">
              <a:latin typeface="Lucida Bright" panose="02040602050505020304" pitchFamily="18" charset="0"/>
            </a:endParaRPr>
          </a:p>
          <a:p>
            <a:pPr marL="0" lvl="0" indent="0" algn="just">
              <a:buNone/>
            </a:pPr>
            <a:endParaRPr lang="en-CA" sz="2800" dirty="0">
              <a:latin typeface="Lucida Bright" panose="02040602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4</a:t>
            </a:fld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964244" y="348734"/>
            <a:ext cx="596990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600" b="1" dirty="0">
                <a:solidFill>
                  <a:srgbClr val="C00000"/>
                </a:solidFill>
                <a:latin typeface="Lucida Bright" panose="02040602050505020304" pitchFamily="18" charset="0"/>
              </a:rPr>
              <a:t>PRA </a:t>
            </a:r>
            <a:r>
              <a:rPr lang="en-CA" sz="4600" b="1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Context (cont.)</a:t>
            </a:r>
            <a:endParaRPr lang="en-US" sz="4600" dirty="0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912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925"/>
            <a:ext cx="10515600" cy="917023"/>
          </a:xfrm>
        </p:spPr>
        <p:txBody>
          <a:bodyPr/>
          <a:lstStyle/>
          <a:p>
            <a:r>
              <a:rPr lang="en-CA" b="1" dirty="0">
                <a:solidFill>
                  <a:srgbClr val="C00000"/>
                </a:solidFill>
              </a:rPr>
              <a:t>	</a:t>
            </a:r>
            <a:r>
              <a:rPr lang="en-CA" b="1" dirty="0" smtClean="0">
                <a:solidFill>
                  <a:srgbClr val="C00000"/>
                </a:solidFill>
              </a:rPr>
              <a:t>MAIN FEATURES </a:t>
            </a:r>
            <a:r>
              <a:rPr lang="en-CA" b="1" dirty="0">
                <a:solidFill>
                  <a:srgbClr val="C00000"/>
                </a:solidFill>
              </a:rPr>
              <a:t>OF </a:t>
            </a:r>
            <a:r>
              <a:rPr lang="en-CA" b="1" dirty="0" smtClean="0">
                <a:solidFill>
                  <a:srgbClr val="C00000"/>
                </a:solidFill>
              </a:rPr>
              <a:t>THE PRA</a:t>
            </a:r>
            <a:br>
              <a:rPr lang="en-CA" b="1" dirty="0" smtClean="0">
                <a:solidFill>
                  <a:srgbClr val="C00000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	</a:t>
            </a:r>
            <a:r>
              <a:rPr lang="en-CA" sz="2800" b="1" dirty="0" smtClean="0">
                <a:solidFill>
                  <a:srgbClr val="C00000"/>
                </a:solidFill>
              </a:rPr>
              <a:t>Scope </a:t>
            </a:r>
            <a:endParaRPr lang="en-CA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10261600" cy="435133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400" b="1" dirty="0"/>
              <a:t>Section 47(1) applies to</a:t>
            </a:r>
            <a:r>
              <a:rPr lang="en-CA" sz="2400" dirty="0"/>
              <a:t> </a:t>
            </a:r>
            <a:r>
              <a:rPr lang="en-CA" sz="2400" i="1" dirty="0"/>
              <a:t>contraventions</a:t>
            </a:r>
            <a:r>
              <a:rPr lang="en-CA" sz="2400" dirty="0"/>
              <a:t> of ss. 6-9 of </a:t>
            </a:r>
            <a:r>
              <a:rPr lang="en-CA" sz="2400" i="1" dirty="0" err="1"/>
              <a:t>CASL</a:t>
            </a:r>
            <a:r>
              <a:rPr lang="en-CA" sz="2400" dirty="0"/>
              <a:t>, which prohibit: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CA" sz="2400" dirty="0"/>
              <a:t>sending non-compliant </a:t>
            </a:r>
            <a:r>
              <a:rPr lang="en-CA" sz="2400" dirty="0" smtClean="0"/>
              <a:t>CEMs </a:t>
            </a:r>
            <a:r>
              <a:rPr lang="en-CA" sz="2400" dirty="0"/>
              <a:t>(s. 6)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CA" sz="2400" dirty="0" smtClean="0"/>
              <a:t>altering </a:t>
            </a:r>
            <a:r>
              <a:rPr lang="en-CA" sz="2400" dirty="0"/>
              <a:t>transmission data in an electronic message without consent (s. 7)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CA" sz="2400" dirty="0" smtClean="0"/>
              <a:t>installing </a:t>
            </a:r>
            <a:r>
              <a:rPr lang="en-CA" sz="2400" dirty="0"/>
              <a:t>computer programs on any other person's computer system without consent (s. 8)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CA" sz="2400" dirty="0"/>
              <a:t>aiding, inducing or procuring any act contrary to ss. 6-8 (s. 9) </a:t>
            </a:r>
          </a:p>
          <a:p>
            <a:pPr lvl="1"/>
            <a:endParaRPr lang="en-CA" sz="1800" dirty="0"/>
          </a:p>
          <a:p>
            <a:pPr marL="0" indent="0" algn="just">
              <a:buNone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5</a:t>
            </a:fld>
            <a:endParaRPr lang="en-CA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91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8077"/>
            <a:ext cx="9931400" cy="5779506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400" b="1" dirty="0" smtClean="0"/>
              <a:t>Section 47(1) applies to</a:t>
            </a:r>
            <a:r>
              <a:rPr lang="en-CA" sz="2400" dirty="0" smtClean="0"/>
              <a:t> </a:t>
            </a:r>
            <a:r>
              <a:rPr lang="en-CA" sz="2400" i="1" dirty="0" smtClean="0"/>
              <a:t>contraventions</a:t>
            </a:r>
            <a:r>
              <a:rPr lang="en-CA" sz="2400" dirty="0" smtClean="0"/>
              <a:t> </a:t>
            </a:r>
            <a:r>
              <a:rPr lang="en-CA" sz="2400" dirty="0"/>
              <a:t>of prohibition in </a:t>
            </a:r>
            <a:r>
              <a:rPr lang="en-CA" sz="2400" i="1" dirty="0"/>
              <a:t>PIPEDA</a:t>
            </a:r>
            <a:r>
              <a:rPr lang="en-CA" sz="2400" dirty="0"/>
              <a:t> against collection </a:t>
            </a:r>
            <a:r>
              <a:rPr lang="en-CA" sz="2400" dirty="0" smtClean="0"/>
              <a:t>and/or </a:t>
            </a:r>
            <a:r>
              <a:rPr lang="en-CA" sz="2400" dirty="0"/>
              <a:t>use </a:t>
            </a:r>
            <a:r>
              <a:rPr lang="en-CA" sz="2400" dirty="0" smtClean="0"/>
              <a:t>of: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400" dirty="0" smtClean="0"/>
              <a:t>electronic addresses </a:t>
            </a:r>
            <a:r>
              <a:rPr lang="en-CA" sz="2400" dirty="0"/>
              <a:t>harvested by the use of computer programs designed to search for and collect such information (ss. 5 and </a:t>
            </a:r>
            <a:r>
              <a:rPr lang="en-CA" sz="2400" dirty="0" smtClean="0"/>
              <a:t>7.1(2</a:t>
            </a:r>
            <a:r>
              <a:rPr lang="en-CA" sz="2400" dirty="0"/>
              <a:t>), </a:t>
            </a:r>
            <a:r>
              <a:rPr lang="en-CA" sz="2400" i="1" dirty="0"/>
              <a:t>PIPEDA</a:t>
            </a:r>
            <a:r>
              <a:rPr lang="en-CA" sz="24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400" dirty="0" smtClean="0"/>
              <a:t>personal </a:t>
            </a:r>
            <a:r>
              <a:rPr lang="en-CA" sz="2400" dirty="0"/>
              <a:t>information by unlawfully accessing, using or interfering with computer systems (ss. 5 and </a:t>
            </a:r>
            <a:r>
              <a:rPr lang="en-CA" sz="2400" dirty="0" smtClean="0"/>
              <a:t>7.1(3</a:t>
            </a:r>
            <a:r>
              <a:rPr lang="en-CA" sz="2400" dirty="0"/>
              <a:t>), </a:t>
            </a:r>
            <a:r>
              <a:rPr lang="en-CA" sz="2400" i="1" dirty="0"/>
              <a:t>PIPEDA</a:t>
            </a:r>
            <a:r>
              <a:rPr lang="en-CA" sz="2400" dirty="0"/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6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56" y="3682751"/>
            <a:ext cx="3904488" cy="2061995"/>
          </a:xfrm>
          <a:prstGeom prst="rect">
            <a:avLst/>
          </a:prstGeom>
        </p:spPr>
      </p:pic>
      <p:pic>
        <p:nvPicPr>
          <p:cNvPr id="7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80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096500" cy="544321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400" b="1" dirty="0" smtClean="0"/>
              <a:t>Section 47(1) applies to </a:t>
            </a:r>
            <a:r>
              <a:rPr lang="en-CA" sz="2400" i="1" dirty="0" smtClean="0"/>
              <a:t>reviewable conduct </a:t>
            </a:r>
            <a:r>
              <a:rPr lang="en-CA" sz="2400" dirty="0"/>
              <a:t>under s. 74.011 of the </a:t>
            </a:r>
            <a:r>
              <a:rPr lang="en-CA" sz="2400" i="1" dirty="0"/>
              <a:t>Competition </a:t>
            </a:r>
            <a:r>
              <a:rPr lang="en-CA" sz="2400" i="1" dirty="0" smtClean="0"/>
              <a:t>Act,</a:t>
            </a:r>
            <a:r>
              <a:rPr lang="en-CA" sz="2400" dirty="0" smtClean="0"/>
              <a:t> </a:t>
            </a:r>
            <a:r>
              <a:rPr lang="en-CA" sz="2400" dirty="0"/>
              <a:t>where a </a:t>
            </a:r>
            <a:r>
              <a:rPr lang="en-CA" sz="2400" dirty="0" smtClean="0"/>
              <a:t>person, </a:t>
            </a:r>
            <a:r>
              <a:rPr lang="en-CA" sz="2400" dirty="0"/>
              <a:t>for the purpose of promoting any business </a:t>
            </a:r>
            <a:r>
              <a:rPr lang="en-CA" sz="2400" dirty="0" smtClean="0"/>
              <a:t>interest: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CA" sz="2400" dirty="0" smtClean="0"/>
              <a:t>sends </a:t>
            </a:r>
            <a:r>
              <a:rPr lang="en-CA" sz="2400" dirty="0"/>
              <a:t>or causes to be sent a false or misleading representation in the sender </a:t>
            </a:r>
            <a:r>
              <a:rPr lang="en-CA" sz="2400" dirty="0" smtClean="0"/>
              <a:t>information </a:t>
            </a:r>
            <a:r>
              <a:rPr lang="en-CA" sz="2400" dirty="0"/>
              <a:t>or subject matter </a:t>
            </a:r>
            <a:r>
              <a:rPr lang="en-CA" sz="2400" dirty="0" smtClean="0"/>
              <a:t>information </a:t>
            </a:r>
            <a:r>
              <a:rPr lang="en-CA" sz="2400" dirty="0"/>
              <a:t>of an electronic </a:t>
            </a:r>
            <a:r>
              <a:rPr lang="en-CA" sz="2400" dirty="0" smtClean="0"/>
              <a:t>message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CA" sz="2400" dirty="0" smtClean="0"/>
              <a:t>sends </a:t>
            </a:r>
            <a:r>
              <a:rPr lang="en-CA" sz="2400" dirty="0"/>
              <a:t>or causes to be sent an electronic message that is false or misleading in a material </a:t>
            </a:r>
            <a:r>
              <a:rPr lang="en-CA" sz="2400" dirty="0" smtClean="0"/>
              <a:t>respect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CA" sz="2400" dirty="0" smtClean="0"/>
              <a:t>makes </a:t>
            </a:r>
            <a:r>
              <a:rPr lang="en-CA" sz="2400" dirty="0"/>
              <a:t>or causes to be made a false or misleading </a:t>
            </a:r>
            <a:r>
              <a:rPr lang="en-CA" sz="2400" dirty="0" smtClean="0"/>
              <a:t>representation in a locator</a:t>
            </a:r>
          </a:p>
          <a:p>
            <a:pPr marL="0" indent="0">
              <a:buNone/>
            </a:pPr>
            <a:endParaRPr lang="en-CA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7</a:t>
            </a:fld>
            <a:endParaRPr lang="en-CA"/>
          </a:p>
        </p:txBody>
      </p:sp>
      <p:pic>
        <p:nvPicPr>
          <p:cNvPr id="6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48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629"/>
            <a:ext cx="10769600" cy="1143001"/>
          </a:xfrm>
        </p:spPr>
        <p:txBody>
          <a:bodyPr/>
          <a:lstStyle/>
          <a:p>
            <a:r>
              <a:rPr lang="en-CA" sz="4000" b="1" dirty="0"/>
              <a:t>	</a:t>
            </a:r>
            <a:r>
              <a:rPr lang="en-CA" sz="4000" b="1" dirty="0" smtClean="0">
                <a:solidFill>
                  <a:srgbClr val="C00000"/>
                </a:solidFill>
              </a:rPr>
              <a:t>PRA </a:t>
            </a:r>
            <a:r>
              <a:rPr lang="en-CA" sz="4000" b="1" dirty="0">
                <a:solidFill>
                  <a:srgbClr val="C00000"/>
                </a:solidFill>
              </a:rPr>
              <a:t>pierces </a:t>
            </a:r>
            <a:r>
              <a:rPr lang="en-CA" sz="4000" b="1" dirty="0" smtClean="0">
                <a:solidFill>
                  <a:srgbClr val="C00000"/>
                </a:solidFill>
              </a:rPr>
              <a:t>"corporate veil" – S. 52</a:t>
            </a:r>
            <a:endParaRPr lang="en-CA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88" y="1482529"/>
            <a:ext cx="10515600" cy="458807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dirty="0" smtClean="0"/>
              <a:t>An </a:t>
            </a:r>
            <a:r>
              <a:rPr lang="en-CA" dirty="0"/>
              <a:t>officer, director, agent or mandatory of a corporation may be liable for the contraventions or reviewable conduct of that corporation if they </a:t>
            </a:r>
            <a:r>
              <a:rPr lang="en-CA" dirty="0" smtClean="0"/>
              <a:t>"directed</a:t>
            </a:r>
            <a:r>
              <a:rPr lang="en-CA" dirty="0"/>
              <a:t>, authorized, assented to, </a:t>
            </a:r>
            <a:r>
              <a:rPr lang="en-CA" i="1" dirty="0"/>
              <a:t>acquiesced in</a:t>
            </a:r>
            <a:r>
              <a:rPr lang="en-CA" dirty="0"/>
              <a:t> or participated </a:t>
            </a:r>
            <a:r>
              <a:rPr lang="en-CA" dirty="0" smtClean="0"/>
              <a:t>in" </a:t>
            </a:r>
            <a:r>
              <a:rPr lang="en-CA" dirty="0"/>
              <a:t>such </a:t>
            </a:r>
            <a:r>
              <a:rPr lang="en-CA" dirty="0" smtClean="0"/>
              <a:t>conduct.</a:t>
            </a:r>
            <a:endParaRPr lang="en-CA" sz="1400" dirty="0" smtClean="0"/>
          </a:p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Corporate veil does not protect directors and officers of a corporation from personal liability.</a:t>
            </a:r>
            <a:endParaRPr lang="en-CA" dirty="0"/>
          </a:p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Personal liability may attach if they </a:t>
            </a:r>
            <a:r>
              <a:rPr lang="en-CA" i="1" dirty="0"/>
              <a:t>acquiesced</a:t>
            </a:r>
            <a:r>
              <a:rPr lang="en-CA" dirty="0"/>
              <a:t> to the </a:t>
            </a:r>
            <a:r>
              <a:rPr lang="en-CA" dirty="0" smtClean="0"/>
              <a:t>corporation’s contraventions </a:t>
            </a:r>
            <a:r>
              <a:rPr lang="en-CA" dirty="0"/>
              <a:t>or reviewable </a:t>
            </a:r>
            <a:r>
              <a:rPr lang="en-CA" dirty="0" smtClean="0"/>
              <a:t>conduct.</a:t>
            </a:r>
          </a:p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I.e., an officer who was </a:t>
            </a:r>
            <a:r>
              <a:rPr lang="en-CA" dirty="0"/>
              <a:t>aware of the conduct but did nothing to </a:t>
            </a:r>
            <a:r>
              <a:rPr lang="en-CA" dirty="0" smtClean="0"/>
              <a:t>prevent</a:t>
            </a:r>
            <a:r>
              <a:rPr lang="en-CA" dirty="0"/>
              <a:t> </a:t>
            </a:r>
            <a:r>
              <a:rPr lang="en-CA" dirty="0" smtClean="0"/>
              <a:t>it could be personally liable.</a:t>
            </a:r>
          </a:p>
          <a:p>
            <a:pPr marL="0" lvl="0" indent="0" algn="just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8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76" y="161730"/>
            <a:ext cx="1517824" cy="1320799"/>
          </a:xfrm>
          <a:prstGeom prst="rect">
            <a:avLst/>
          </a:prstGeom>
        </p:spPr>
      </p:pic>
      <p:pic>
        <p:nvPicPr>
          <p:cNvPr id="7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13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2"/>
            <a:ext cx="11290300" cy="1143001"/>
          </a:xfrm>
        </p:spPr>
        <p:txBody>
          <a:bodyPr/>
          <a:lstStyle/>
          <a:p>
            <a:r>
              <a:rPr lang="en-CA" sz="4800" b="1" dirty="0">
                <a:solidFill>
                  <a:srgbClr val="C00000"/>
                </a:solidFill>
              </a:rPr>
              <a:t>	</a:t>
            </a:r>
            <a:r>
              <a:rPr lang="en-CA" sz="4800" b="1" dirty="0" smtClean="0">
                <a:solidFill>
                  <a:srgbClr val="C00000"/>
                </a:solidFill>
              </a:rPr>
              <a:t>Vicarious </a:t>
            </a:r>
            <a:r>
              <a:rPr lang="en-CA" sz="4800" b="1" dirty="0">
                <a:solidFill>
                  <a:srgbClr val="C00000"/>
                </a:solidFill>
              </a:rPr>
              <a:t>liability of </a:t>
            </a:r>
            <a:r>
              <a:rPr lang="en-CA" sz="4800" b="1" dirty="0" smtClean="0">
                <a:solidFill>
                  <a:srgbClr val="C00000"/>
                </a:solidFill>
              </a:rPr>
              <a:t>employers – S. 53</a:t>
            </a:r>
            <a:endParaRPr lang="en-CA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320774"/>
            <a:ext cx="9499600" cy="3740786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400" dirty="0" smtClean="0"/>
              <a:t>A </a:t>
            </a:r>
            <a:r>
              <a:rPr lang="en-CA" sz="2400" dirty="0"/>
              <a:t>person is liable for a contravention </a:t>
            </a:r>
            <a:r>
              <a:rPr lang="en-CA" sz="2400" dirty="0" smtClean="0"/>
              <a:t>or reviewable conduct committed </a:t>
            </a:r>
            <a:r>
              <a:rPr lang="en-CA" sz="2400" dirty="0"/>
              <a:t>by </a:t>
            </a:r>
            <a:r>
              <a:rPr lang="en-CA" sz="2400" dirty="0" smtClean="0"/>
              <a:t>or engaged in by their </a:t>
            </a:r>
            <a:r>
              <a:rPr lang="en-CA" sz="2400" dirty="0"/>
              <a:t>employee acting within the scope of </a:t>
            </a:r>
            <a:r>
              <a:rPr lang="en-CA" sz="2400" dirty="0" smtClean="0"/>
              <a:t>their employment </a:t>
            </a:r>
            <a:r>
              <a:rPr lang="en-CA" sz="2400" dirty="0"/>
              <a:t>or </a:t>
            </a:r>
            <a:r>
              <a:rPr lang="en-CA" sz="2400" dirty="0" smtClean="0"/>
              <a:t>their agent </a:t>
            </a:r>
            <a:r>
              <a:rPr lang="en-CA" sz="2400" dirty="0"/>
              <a:t>or mandatory acting within the scope of </a:t>
            </a:r>
            <a:r>
              <a:rPr lang="en-CA" sz="2400" dirty="0" smtClean="0"/>
              <a:t>their authority </a:t>
            </a:r>
            <a:r>
              <a:rPr lang="en-CA" sz="2400" dirty="0"/>
              <a:t>whether or not the employee, agent or mandatary is identified or proceeded against.</a:t>
            </a:r>
          </a:p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9459-D700-4974-AED1-575697A12E1A}" type="slidenum">
              <a:rPr lang="en-CA" smtClean="0"/>
              <a:t>9</a:t>
            </a:fld>
            <a:endParaRPr lang="en-CA"/>
          </a:p>
        </p:txBody>
      </p:sp>
      <p:pic>
        <p:nvPicPr>
          <p:cNvPr id="5" name="Content Placeholder 4" descr="Screen Shot 2014-02-06 at 3.41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967"/>
          <a:stretch/>
        </p:blipFill>
        <p:spPr bwMode="auto">
          <a:xfrm>
            <a:off x="6777970" y="6061560"/>
            <a:ext cx="3095625" cy="7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9774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2704</Words>
  <Application>Microsoft Office PowerPoint</Application>
  <PresentationFormat>Custom</PresentationFormat>
  <Paragraphs>226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Adjacency</vt:lpstr>
      <vt:lpstr>CASL’s Private Right of Action – Class Action     Goldmine or Proxy for the Regulator?</vt:lpstr>
      <vt:lpstr>Overview</vt:lpstr>
      <vt:lpstr>  PRA Context</vt:lpstr>
      <vt:lpstr>PowerPoint Presentation</vt:lpstr>
      <vt:lpstr> MAIN FEATURES OF THE PRA  Scope </vt:lpstr>
      <vt:lpstr> </vt:lpstr>
      <vt:lpstr> </vt:lpstr>
      <vt:lpstr> PRA pierces "corporate veil" – S. 52</vt:lpstr>
      <vt:lpstr> Vicarious liability of employers – S. 53</vt:lpstr>
      <vt:lpstr>    PRA Compensatory Damages </vt:lpstr>
      <vt:lpstr>NON-COMPENSATORY (STATUTORY)  DAMAGES</vt:lpstr>
      <vt:lpstr> What are statutory damages?</vt:lpstr>
      <vt:lpstr> Legislative objectives of statutory damages</vt:lpstr>
      <vt:lpstr>Factors court must consider in awarding statutory damages</vt:lpstr>
      <vt:lpstr>CRTC shows restraint in recent AMPs decisions</vt:lpstr>
      <vt:lpstr>PowerPoint Presentation</vt:lpstr>
      <vt:lpstr>PRA  - PRACTICAL CONSIDERATIONS Who are the likely plaintiffs?</vt:lpstr>
      <vt:lpstr>PRA  - PRACTICAL CONSIDERATIONS  (cont.)  Non-compensatory damages in class proceedings</vt:lpstr>
      <vt:lpstr> STATUTORY DEFENCES -   SHELTER FROM THE PRA</vt:lpstr>
      <vt:lpstr> Statutory Defences  –   CRTC may switch from PRA proceeding to regulatory track</vt:lpstr>
      <vt:lpstr>When is an undertaking available as a shield?</vt:lpstr>
      <vt:lpstr> Statutory defences - analysis</vt:lpstr>
      <vt:lpstr>Is undertaking available after PRA proceeding is commenced?</vt:lpstr>
      <vt:lpstr>Obstacles to obtaining an undertaking</vt:lpstr>
      <vt:lpstr>Risks and limits of seeking an undertaking</vt:lpstr>
      <vt:lpstr>Private Litigation vs. Regulatory Action</vt:lpstr>
      <vt:lpstr>Due Diligence Defence</vt:lpstr>
      <vt:lpstr>PowerPoint Presentation</vt:lpstr>
      <vt:lpstr>CONCLUSIONS – RISK ASSESSMENT</vt:lpstr>
      <vt:lpstr>CONCLUSIONS – LEGISLATIVE POLICY CONSIDERATIONS</vt:lpstr>
      <vt:lpstr>Disclaimer: This presentation contains general information only and does not constitute legal advice.  Qualified legal counsel should be consulted to assess the application of laws to specific facts.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CASL’s Private Right of Action – Class Action     Goldmine or Proxy for the Regulator?</dc:title>
  <dc:creator>Owner</dc:creator>
  <cp:lastModifiedBy>Owner</cp:lastModifiedBy>
  <cp:revision>1</cp:revision>
  <dcterms:modified xsi:type="dcterms:W3CDTF">2019-01-30T15:02:03Z</dcterms:modified>
</cp:coreProperties>
</file>