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tif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5.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6.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7.xml" ContentType="application/vnd.openxmlformats-officedocument.presentationml.notesSlide+xml"/>
  <Override PartName="/ppt/notesSlides/notesSlide8.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20"/>
  </p:notesMasterIdLst>
  <p:sldIdLst>
    <p:sldId id="256" r:id="rId2"/>
    <p:sldId id="257" r:id="rId3"/>
    <p:sldId id="259" r:id="rId4"/>
    <p:sldId id="267" r:id="rId5"/>
    <p:sldId id="262" r:id="rId6"/>
    <p:sldId id="292" r:id="rId7"/>
    <p:sldId id="291" r:id="rId8"/>
    <p:sldId id="290" r:id="rId9"/>
    <p:sldId id="294" r:id="rId10"/>
    <p:sldId id="295" r:id="rId11"/>
    <p:sldId id="297" r:id="rId12"/>
    <p:sldId id="302" r:id="rId13"/>
    <p:sldId id="280" r:id="rId14"/>
    <p:sldId id="301" r:id="rId15"/>
    <p:sldId id="288" r:id="rId16"/>
    <p:sldId id="286" r:id="rId17"/>
    <p:sldId id="300" r:id="rId18"/>
    <p:sldId id="299" r:id="rId19"/>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A988D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7255"/>
    <p:restoredTop sz="71973"/>
  </p:normalViewPr>
  <p:slideViewPr>
    <p:cSldViewPr snapToGrid="0" snapToObjects="1">
      <p:cViewPr>
        <p:scale>
          <a:sx n="100" d="100"/>
          <a:sy n="100" d="100"/>
        </p:scale>
        <p:origin x="-96" y="-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diagrams/_rels/data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svg"/><Relationship Id="rId1" Type="http://schemas.openxmlformats.org/officeDocument/2006/relationships/image" Target="../media/image5.png"/><Relationship Id="rId4" Type="http://schemas.openxmlformats.org/officeDocument/2006/relationships/image" Target="../media/image8.svg"/></Relationships>
</file>

<file path=ppt/diagrams/_rels/data6.xml.rels><?xml version="1.0" encoding="UTF-8" standalone="yes"?>
<Relationships xmlns="http://schemas.openxmlformats.org/package/2006/relationships"><Relationship Id="rId2" Type="http://schemas.openxmlformats.org/officeDocument/2006/relationships/image" Target="../media/image14.svg"/><Relationship Id="rId1" Type="http://schemas.openxmlformats.org/officeDocument/2006/relationships/image" Target="../media/image13.png"/></Relationships>
</file>

<file path=ppt/diagrams/_rels/drawing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6.svg"/><Relationship Id="rId1" Type="http://schemas.openxmlformats.org/officeDocument/2006/relationships/image" Target="../media/image9.png"/><Relationship Id="rId4" Type="http://schemas.openxmlformats.org/officeDocument/2006/relationships/image" Target="../media/image8.svg"/></Relationships>
</file>

<file path=ppt/diagrams/_rels/drawing6.xml.rels><?xml version="1.0" encoding="UTF-8" standalone="yes"?>
<Relationships xmlns="http://schemas.openxmlformats.org/package/2006/relationships"><Relationship Id="rId2" Type="http://schemas.openxmlformats.org/officeDocument/2006/relationships/image" Target="../media/image14.svg"/><Relationship Id="rId1" Type="http://schemas.openxmlformats.org/officeDocument/2006/relationships/image" Target="../media/image13.png"/></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18/5/colors/Iconchunking_neutralicon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bg1"/>
    </dgm:fillClrLst>
    <dgm:linClrLst meth="repeat">
      <a:schemeClr val="lt1">
        <a:alpha val="0"/>
      </a:schemeClr>
    </dgm:linClrLst>
    <dgm:effectClrLst/>
    <dgm:txLinClrLst/>
    <dgm:txFillClrLst meth="repeat">
      <a:schemeClr val="dk1"/>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18/5/colors/Iconchunking_neutralicontext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bg1"/>
    </dgm:fillClrLst>
    <dgm:linClrLst meth="repeat">
      <a:schemeClr val="lt1">
        <a:alpha val="0"/>
      </a:schemeClr>
    </dgm:linClrLst>
    <dgm:effectClrLst/>
    <dgm:txLinClrLst/>
    <dgm:txFillClrLst meth="repeat">
      <a:schemeClr val="dk1"/>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bg1"/>
    </dgm:txFillClrLst>
    <dgm:txEffectClrLst/>
  </dgm:styleLbl>
</dgm:colorsDef>
</file>

<file path=ppt/diagrams/data1.xml><?xml version="1.0" encoding="utf-8"?>
<dgm:dataModel xmlns:dgm="http://schemas.openxmlformats.org/drawingml/2006/diagram" xmlns:a="http://schemas.openxmlformats.org/drawingml/2006/main">
  <dgm:ptLst>
    <dgm:pt modelId="{15B68AEF-09EC-43D2-ABC2-D9D5109F4A2B}" type="doc">
      <dgm:prSet loTypeId="urn:microsoft.com/office/officeart/2005/8/layout/hList1" loCatId="list" qsTypeId="urn:microsoft.com/office/officeart/2005/8/quickstyle/simple4" qsCatId="simple" csTypeId="urn:microsoft.com/office/officeart/2005/8/colors/colorful1" csCatId="colorful" phldr="1"/>
      <dgm:spPr/>
      <dgm:t>
        <a:bodyPr/>
        <a:lstStyle/>
        <a:p>
          <a:endParaRPr lang="en-US"/>
        </a:p>
      </dgm:t>
    </dgm:pt>
    <dgm:pt modelId="{EC9320A6-A2C9-4AB1-B2AA-95635B13E06A}">
      <dgm:prSet/>
      <dgm:spPr/>
      <dgm:t>
        <a:bodyPr/>
        <a:lstStyle/>
        <a:p>
          <a:r>
            <a:rPr lang="en-US" dirty="0"/>
            <a:t>(1) Education</a:t>
          </a:r>
        </a:p>
      </dgm:t>
    </dgm:pt>
    <dgm:pt modelId="{92F133EA-35B5-4733-B35D-4A5847BFB490}" type="parTrans" cxnId="{5D467720-0A69-41A6-A186-19C043CF0EF9}">
      <dgm:prSet/>
      <dgm:spPr/>
      <dgm:t>
        <a:bodyPr/>
        <a:lstStyle/>
        <a:p>
          <a:endParaRPr lang="en-US"/>
        </a:p>
      </dgm:t>
    </dgm:pt>
    <dgm:pt modelId="{D2CFF9AF-6826-46D4-904E-D7D8229A15A4}" type="sibTrans" cxnId="{5D467720-0A69-41A6-A186-19C043CF0EF9}">
      <dgm:prSet/>
      <dgm:spPr/>
      <dgm:t>
        <a:bodyPr/>
        <a:lstStyle/>
        <a:p>
          <a:endParaRPr lang="en-US"/>
        </a:p>
      </dgm:t>
    </dgm:pt>
    <dgm:pt modelId="{30826A98-92D8-4982-97A0-0B4D81637BB6}">
      <dgm:prSet/>
      <dgm:spPr/>
      <dgm:t>
        <a:bodyPr/>
        <a:lstStyle/>
        <a:p>
          <a:r>
            <a:rPr lang="en-US" dirty="0"/>
            <a:t>(2) Operationalizing the CCPA </a:t>
          </a:r>
        </a:p>
      </dgm:t>
    </dgm:pt>
    <dgm:pt modelId="{65F117B3-0730-4FDE-B99A-7C22E7601F23}" type="parTrans" cxnId="{B5975F6D-3BCF-446E-95A0-094C1227567C}">
      <dgm:prSet/>
      <dgm:spPr/>
      <dgm:t>
        <a:bodyPr/>
        <a:lstStyle/>
        <a:p>
          <a:endParaRPr lang="en-US"/>
        </a:p>
      </dgm:t>
    </dgm:pt>
    <dgm:pt modelId="{357ACB8D-DBB2-4452-93E8-E8991F3B8A20}" type="sibTrans" cxnId="{B5975F6D-3BCF-446E-95A0-094C1227567C}">
      <dgm:prSet/>
      <dgm:spPr/>
      <dgm:t>
        <a:bodyPr/>
        <a:lstStyle/>
        <a:p>
          <a:endParaRPr lang="en-US"/>
        </a:p>
      </dgm:t>
    </dgm:pt>
    <dgm:pt modelId="{7E44FA13-BE86-4F9B-B677-8D62763639A6}">
      <dgm:prSet/>
      <dgm:spPr/>
      <dgm:t>
        <a:bodyPr/>
        <a:lstStyle/>
        <a:p>
          <a:r>
            <a:rPr lang="en-CA" dirty="0"/>
            <a:t>Creating an agile, proactive and forward-looking privacy program</a:t>
          </a:r>
          <a:endParaRPr lang="en-US" dirty="0"/>
        </a:p>
      </dgm:t>
    </dgm:pt>
    <dgm:pt modelId="{F93A10A2-DFCA-4051-98A2-A3F3254F222F}" type="parTrans" cxnId="{994B77D0-D604-44F8-96C2-EED1544C5C16}">
      <dgm:prSet/>
      <dgm:spPr/>
      <dgm:t>
        <a:bodyPr/>
        <a:lstStyle/>
        <a:p>
          <a:endParaRPr lang="en-US"/>
        </a:p>
      </dgm:t>
    </dgm:pt>
    <dgm:pt modelId="{DA66429A-4E8D-4872-9953-1747EA24C914}" type="sibTrans" cxnId="{994B77D0-D604-44F8-96C2-EED1544C5C16}">
      <dgm:prSet/>
      <dgm:spPr/>
      <dgm:t>
        <a:bodyPr/>
        <a:lstStyle/>
        <a:p>
          <a:endParaRPr lang="en-US"/>
        </a:p>
      </dgm:t>
    </dgm:pt>
    <dgm:pt modelId="{4ED1EA0F-1EA6-4944-8FA7-8B95BCA65B50}">
      <dgm:prSet/>
      <dgm:spPr/>
      <dgm:t>
        <a:bodyPr/>
        <a:lstStyle/>
        <a:p>
          <a:r>
            <a:rPr lang="en-CA" dirty="0"/>
            <a:t>Addressing the  privacy rights of California consumers</a:t>
          </a:r>
          <a:endParaRPr lang="en-US" dirty="0"/>
        </a:p>
      </dgm:t>
    </dgm:pt>
    <dgm:pt modelId="{83A64069-6563-4A06-AD52-A0A4DC816144}" type="parTrans" cxnId="{162F7BB6-9272-4E16-AFFE-CF03F2837A39}">
      <dgm:prSet/>
      <dgm:spPr/>
      <dgm:t>
        <a:bodyPr/>
        <a:lstStyle/>
        <a:p>
          <a:endParaRPr lang="en-US"/>
        </a:p>
      </dgm:t>
    </dgm:pt>
    <dgm:pt modelId="{DDE3A6C1-C3C8-4178-A906-63779200563E}" type="sibTrans" cxnId="{162F7BB6-9272-4E16-AFFE-CF03F2837A39}">
      <dgm:prSet/>
      <dgm:spPr/>
      <dgm:t>
        <a:bodyPr/>
        <a:lstStyle/>
        <a:p>
          <a:endParaRPr lang="en-US"/>
        </a:p>
      </dgm:t>
    </dgm:pt>
    <dgm:pt modelId="{6FA1F043-7D66-4A59-9D0E-3C3221EE512D}">
      <dgm:prSet/>
      <dgm:spPr/>
      <dgm:t>
        <a:bodyPr/>
        <a:lstStyle/>
        <a:p>
          <a:r>
            <a:rPr lang="en-CA"/>
            <a:t>Managing overlapping data privacy requirements across multiple jurisdictions </a:t>
          </a:r>
          <a:endParaRPr lang="en-US"/>
        </a:p>
      </dgm:t>
    </dgm:pt>
    <dgm:pt modelId="{44D2D71E-95AE-43C3-89EE-70EA473C837F}" type="parTrans" cxnId="{40368E3C-3F44-406C-A10F-F8F96B10AD98}">
      <dgm:prSet/>
      <dgm:spPr/>
      <dgm:t>
        <a:bodyPr/>
        <a:lstStyle/>
        <a:p>
          <a:endParaRPr lang="en-US"/>
        </a:p>
      </dgm:t>
    </dgm:pt>
    <dgm:pt modelId="{B1AB9EF4-3EA9-4EA7-8E10-6B00B3349715}" type="sibTrans" cxnId="{40368E3C-3F44-406C-A10F-F8F96B10AD98}">
      <dgm:prSet/>
      <dgm:spPr/>
      <dgm:t>
        <a:bodyPr/>
        <a:lstStyle/>
        <a:p>
          <a:endParaRPr lang="en-US"/>
        </a:p>
      </dgm:t>
    </dgm:pt>
    <dgm:pt modelId="{E0890FC7-F1C0-2B49-A573-B7459C0E578C}">
      <dgm:prSet/>
      <dgm:spPr/>
      <dgm:t>
        <a:bodyPr/>
        <a:lstStyle/>
        <a:p>
          <a:r>
            <a:rPr lang="en-US"/>
            <a:t>About the California Consumer Protection Act (CCPA) and current landscape of U.S privacy law. Touch on other state bills and possible federal law.</a:t>
          </a:r>
        </a:p>
      </dgm:t>
    </dgm:pt>
    <dgm:pt modelId="{5D17E70F-7230-B84A-B2F3-8167208AD8B7}" type="parTrans" cxnId="{CBC4EE25-8024-3849-B9A0-06EAF2A7A695}">
      <dgm:prSet/>
      <dgm:spPr/>
      <dgm:t>
        <a:bodyPr/>
        <a:lstStyle/>
        <a:p>
          <a:endParaRPr lang="en-US"/>
        </a:p>
      </dgm:t>
    </dgm:pt>
    <dgm:pt modelId="{C8991FD1-D1B2-4749-8047-1A943DADD732}" type="sibTrans" cxnId="{CBC4EE25-8024-3849-B9A0-06EAF2A7A695}">
      <dgm:prSet/>
      <dgm:spPr/>
      <dgm:t>
        <a:bodyPr/>
        <a:lstStyle/>
        <a:p>
          <a:endParaRPr lang="en-US"/>
        </a:p>
      </dgm:t>
    </dgm:pt>
    <dgm:pt modelId="{5EA7666C-86E2-A742-BD94-AD97AD640C7A}" type="pres">
      <dgm:prSet presAssocID="{15B68AEF-09EC-43D2-ABC2-D9D5109F4A2B}" presName="Name0" presStyleCnt="0">
        <dgm:presLayoutVars>
          <dgm:dir/>
          <dgm:animLvl val="lvl"/>
          <dgm:resizeHandles val="exact"/>
        </dgm:presLayoutVars>
      </dgm:prSet>
      <dgm:spPr/>
    </dgm:pt>
    <dgm:pt modelId="{82D9E095-60B1-1548-A0D0-A53137D49965}" type="pres">
      <dgm:prSet presAssocID="{EC9320A6-A2C9-4AB1-B2AA-95635B13E06A}" presName="composite" presStyleCnt="0"/>
      <dgm:spPr/>
    </dgm:pt>
    <dgm:pt modelId="{897562CB-5DB2-CE40-9997-AF4AEDC61406}" type="pres">
      <dgm:prSet presAssocID="{EC9320A6-A2C9-4AB1-B2AA-95635B13E06A}" presName="parTx" presStyleLbl="alignNode1" presStyleIdx="0" presStyleCnt="2">
        <dgm:presLayoutVars>
          <dgm:chMax val="0"/>
          <dgm:chPref val="0"/>
          <dgm:bulletEnabled val="1"/>
        </dgm:presLayoutVars>
      </dgm:prSet>
      <dgm:spPr/>
    </dgm:pt>
    <dgm:pt modelId="{F871C022-0BCA-A949-B7B1-CA0AC6AD0AB2}" type="pres">
      <dgm:prSet presAssocID="{EC9320A6-A2C9-4AB1-B2AA-95635B13E06A}" presName="desTx" presStyleLbl="alignAccFollowNode1" presStyleIdx="0" presStyleCnt="2">
        <dgm:presLayoutVars>
          <dgm:bulletEnabled val="1"/>
        </dgm:presLayoutVars>
      </dgm:prSet>
      <dgm:spPr/>
    </dgm:pt>
    <dgm:pt modelId="{DD60E101-7507-0640-B4C2-144DE72C6A60}" type="pres">
      <dgm:prSet presAssocID="{D2CFF9AF-6826-46D4-904E-D7D8229A15A4}" presName="space" presStyleCnt="0"/>
      <dgm:spPr/>
    </dgm:pt>
    <dgm:pt modelId="{4E02C5FD-58E9-D048-9533-53F84A5888B2}" type="pres">
      <dgm:prSet presAssocID="{30826A98-92D8-4982-97A0-0B4D81637BB6}" presName="composite" presStyleCnt="0"/>
      <dgm:spPr/>
    </dgm:pt>
    <dgm:pt modelId="{21EB5236-BFAC-3B46-AE70-B797A5C7E1A5}" type="pres">
      <dgm:prSet presAssocID="{30826A98-92D8-4982-97A0-0B4D81637BB6}" presName="parTx" presStyleLbl="alignNode1" presStyleIdx="1" presStyleCnt="2">
        <dgm:presLayoutVars>
          <dgm:chMax val="0"/>
          <dgm:chPref val="0"/>
          <dgm:bulletEnabled val="1"/>
        </dgm:presLayoutVars>
      </dgm:prSet>
      <dgm:spPr/>
    </dgm:pt>
    <dgm:pt modelId="{B051BF4C-B320-804D-B971-C94FD21F3C7A}" type="pres">
      <dgm:prSet presAssocID="{30826A98-92D8-4982-97A0-0B4D81637BB6}" presName="desTx" presStyleLbl="alignAccFollowNode1" presStyleIdx="1" presStyleCnt="2">
        <dgm:presLayoutVars>
          <dgm:bulletEnabled val="1"/>
        </dgm:presLayoutVars>
      </dgm:prSet>
      <dgm:spPr/>
    </dgm:pt>
  </dgm:ptLst>
  <dgm:cxnLst>
    <dgm:cxn modelId="{5D467720-0A69-41A6-A186-19C043CF0EF9}" srcId="{15B68AEF-09EC-43D2-ABC2-D9D5109F4A2B}" destId="{EC9320A6-A2C9-4AB1-B2AA-95635B13E06A}" srcOrd="0" destOrd="0" parTransId="{92F133EA-35B5-4733-B35D-4A5847BFB490}" sibTransId="{D2CFF9AF-6826-46D4-904E-D7D8229A15A4}"/>
    <dgm:cxn modelId="{CBC4EE25-8024-3849-B9A0-06EAF2A7A695}" srcId="{EC9320A6-A2C9-4AB1-B2AA-95635B13E06A}" destId="{E0890FC7-F1C0-2B49-A573-B7459C0E578C}" srcOrd="0" destOrd="0" parTransId="{5D17E70F-7230-B84A-B2F3-8167208AD8B7}" sibTransId="{C8991FD1-D1B2-4749-8047-1A943DADD732}"/>
    <dgm:cxn modelId="{40368E3C-3F44-406C-A10F-F8F96B10AD98}" srcId="{30826A98-92D8-4982-97A0-0B4D81637BB6}" destId="{6FA1F043-7D66-4A59-9D0E-3C3221EE512D}" srcOrd="2" destOrd="0" parTransId="{44D2D71E-95AE-43C3-89EE-70EA473C837F}" sibTransId="{B1AB9EF4-3EA9-4EA7-8E10-6B00B3349715}"/>
    <dgm:cxn modelId="{D1A90D4F-306A-FC47-ABB3-85365D7DDD30}" type="presOf" srcId="{EC9320A6-A2C9-4AB1-B2AA-95635B13E06A}" destId="{897562CB-5DB2-CE40-9997-AF4AEDC61406}" srcOrd="0" destOrd="0" presId="urn:microsoft.com/office/officeart/2005/8/layout/hList1"/>
    <dgm:cxn modelId="{4B4F9D55-789C-5841-BC60-549310BB13B0}" type="presOf" srcId="{7E44FA13-BE86-4F9B-B677-8D62763639A6}" destId="{B051BF4C-B320-804D-B971-C94FD21F3C7A}" srcOrd="0" destOrd="0" presId="urn:microsoft.com/office/officeart/2005/8/layout/hList1"/>
    <dgm:cxn modelId="{E5A4A357-A80A-064B-88CF-9B43AE63BF2E}" type="presOf" srcId="{E0890FC7-F1C0-2B49-A573-B7459C0E578C}" destId="{F871C022-0BCA-A949-B7B1-CA0AC6AD0AB2}" srcOrd="0" destOrd="0" presId="urn:microsoft.com/office/officeart/2005/8/layout/hList1"/>
    <dgm:cxn modelId="{79B6C25F-A8C2-144B-9E4E-FF871CBB4D29}" type="presOf" srcId="{30826A98-92D8-4982-97A0-0B4D81637BB6}" destId="{21EB5236-BFAC-3B46-AE70-B797A5C7E1A5}" srcOrd="0" destOrd="0" presId="urn:microsoft.com/office/officeart/2005/8/layout/hList1"/>
    <dgm:cxn modelId="{B5975F6D-3BCF-446E-95A0-094C1227567C}" srcId="{15B68AEF-09EC-43D2-ABC2-D9D5109F4A2B}" destId="{30826A98-92D8-4982-97A0-0B4D81637BB6}" srcOrd="1" destOrd="0" parTransId="{65F117B3-0730-4FDE-B99A-7C22E7601F23}" sibTransId="{357ACB8D-DBB2-4452-93E8-E8991F3B8A20}"/>
    <dgm:cxn modelId="{6D33E787-7E3D-774D-AE48-28BD491894DD}" type="presOf" srcId="{15B68AEF-09EC-43D2-ABC2-D9D5109F4A2B}" destId="{5EA7666C-86E2-A742-BD94-AD97AD640C7A}" srcOrd="0" destOrd="0" presId="urn:microsoft.com/office/officeart/2005/8/layout/hList1"/>
    <dgm:cxn modelId="{162F7BB6-9272-4E16-AFFE-CF03F2837A39}" srcId="{30826A98-92D8-4982-97A0-0B4D81637BB6}" destId="{4ED1EA0F-1EA6-4944-8FA7-8B95BCA65B50}" srcOrd="1" destOrd="0" parTransId="{83A64069-6563-4A06-AD52-A0A4DC816144}" sibTransId="{DDE3A6C1-C3C8-4178-A906-63779200563E}"/>
    <dgm:cxn modelId="{994B77D0-D604-44F8-96C2-EED1544C5C16}" srcId="{30826A98-92D8-4982-97A0-0B4D81637BB6}" destId="{7E44FA13-BE86-4F9B-B677-8D62763639A6}" srcOrd="0" destOrd="0" parTransId="{F93A10A2-DFCA-4051-98A2-A3F3254F222F}" sibTransId="{DA66429A-4E8D-4872-9953-1747EA24C914}"/>
    <dgm:cxn modelId="{202026DD-5AF3-2545-A52C-4F9EDB9F5F58}" type="presOf" srcId="{6FA1F043-7D66-4A59-9D0E-3C3221EE512D}" destId="{B051BF4C-B320-804D-B971-C94FD21F3C7A}" srcOrd="0" destOrd="2" presId="urn:microsoft.com/office/officeart/2005/8/layout/hList1"/>
    <dgm:cxn modelId="{6AF4C6DD-0146-C44C-A6A2-4D8B5BF8B6E8}" type="presOf" srcId="{4ED1EA0F-1EA6-4944-8FA7-8B95BCA65B50}" destId="{B051BF4C-B320-804D-B971-C94FD21F3C7A}" srcOrd="0" destOrd="1" presId="urn:microsoft.com/office/officeart/2005/8/layout/hList1"/>
    <dgm:cxn modelId="{398D8F76-CE4D-CE48-AB6D-524EE8ABBCD5}" type="presParOf" srcId="{5EA7666C-86E2-A742-BD94-AD97AD640C7A}" destId="{82D9E095-60B1-1548-A0D0-A53137D49965}" srcOrd="0" destOrd="0" presId="urn:microsoft.com/office/officeart/2005/8/layout/hList1"/>
    <dgm:cxn modelId="{8803AAAB-661E-204E-B9E3-3EAD2E777620}" type="presParOf" srcId="{82D9E095-60B1-1548-A0D0-A53137D49965}" destId="{897562CB-5DB2-CE40-9997-AF4AEDC61406}" srcOrd="0" destOrd="0" presId="urn:microsoft.com/office/officeart/2005/8/layout/hList1"/>
    <dgm:cxn modelId="{9920A87C-F5A4-F64E-9F2E-03CFF101238E}" type="presParOf" srcId="{82D9E095-60B1-1548-A0D0-A53137D49965}" destId="{F871C022-0BCA-A949-B7B1-CA0AC6AD0AB2}" srcOrd="1" destOrd="0" presId="urn:microsoft.com/office/officeart/2005/8/layout/hList1"/>
    <dgm:cxn modelId="{06A876CA-6EA4-374C-B1F3-B8E0E679E28B}" type="presParOf" srcId="{5EA7666C-86E2-A742-BD94-AD97AD640C7A}" destId="{DD60E101-7507-0640-B4C2-144DE72C6A60}" srcOrd="1" destOrd="0" presId="urn:microsoft.com/office/officeart/2005/8/layout/hList1"/>
    <dgm:cxn modelId="{97C6C0D9-F243-5241-9370-9CF8BCFCBBDC}" type="presParOf" srcId="{5EA7666C-86E2-A742-BD94-AD97AD640C7A}" destId="{4E02C5FD-58E9-D048-9533-53F84A5888B2}" srcOrd="2" destOrd="0" presId="urn:microsoft.com/office/officeart/2005/8/layout/hList1"/>
    <dgm:cxn modelId="{8443E250-94DA-FE4A-A389-5D6422301C02}" type="presParOf" srcId="{4E02C5FD-58E9-D048-9533-53F84A5888B2}" destId="{21EB5236-BFAC-3B46-AE70-B797A5C7E1A5}" srcOrd="0" destOrd="0" presId="urn:microsoft.com/office/officeart/2005/8/layout/hList1"/>
    <dgm:cxn modelId="{0DC7B191-702B-2341-A0A8-F70401AB7226}" type="presParOf" srcId="{4E02C5FD-58E9-D048-9533-53F84A5888B2}" destId="{B051BF4C-B320-804D-B971-C94FD21F3C7A}" srcOrd="1" destOrd="0" presId="urn:microsoft.com/office/officeart/2005/8/layout/h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D16F61BF-B173-EC48-8779-5BAC625BA716}" type="doc">
      <dgm:prSet loTypeId="urn:microsoft.com/office/officeart/2005/8/layout/matrix1" loCatId="" qsTypeId="urn:microsoft.com/office/officeart/2005/8/quickstyle/simple2" qsCatId="simple" csTypeId="urn:microsoft.com/office/officeart/2005/8/colors/colorful1" csCatId="colorful" phldr="1"/>
      <dgm:spPr/>
      <dgm:t>
        <a:bodyPr/>
        <a:lstStyle/>
        <a:p>
          <a:endParaRPr lang="en-US"/>
        </a:p>
      </dgm:t>
    </dgm:pt>
    <dgm:pt modelId="{EEC8D2B1-DDA8-824C-B371-50691FFEF0D1}">
      <dgm:prSet phldrT="[Text]"/>
      <dgm:spPr/>
      <dgm:t>
        <a:bodyPr/>
        <a:lstStyle/>
        <a:p>
          <a:r>
            <a:rPr lang="en-US" b="1">
              <a:latin typeface="Calibri" panose="020F0502020204030204" pitchFamily="34" charset="0"/>
              <a:cs typeface="Calibri" panose="020F0502020204030204" pitchFamily="34" charset="0"/>
            </a:rPr>
            <a:t>U.S PRIVACY  LANDSCAPE</a:t>
          </a:r>
        </a:p>
      </dgm:t>
    </dgm:pt>
    <dgm:pt modelId="{C359A10D-B5C3-0043-9EB6-041F63E6ACF8}" type="parTrans" cxnId="{1827C97B-8EB3-F941-AA7C-EAF82C965CD3}">
      <dgm:prSet/>
      <dgm:spPr/>
      <dgm:t>
        <a:bodyPr/>
        <a:lstStyle/>
        <a:p>
          <a:endParaRPr lang="en-US" sz="2800"/>
        </a:p>
      </dgm:t>
    </dgm:pt>
    <dgm:pt modelId="{E5B379EC-57E9-374A-A0D1-86D127FB4904}" type="sibTrans" cxnId="{1827C97B-8EB3-F941-AA7C-EAF82C965CD3}">
      <dgm:prSet/>
      <dgm:spPr/>
      <dgm:t>
        <a:bodyPr/>
        <a:lstStyle/>
        <a:p>
          <a:endParaRPr lang="en-US"/>
        </a:p>
      </dgm:t>
    </dgm:pt>
    <dgm:pt modelId="{D3127549-1E96-5747-BC6D-E0221EDEA504}">
      <dgm:prSet phldrT="[Text]"/>
      <dgm:spPr/>
      <dgm:t>
        <a:bodyPr/>
        <a:lstStyle/>
        <a:p>
          <a:r>
            <a:rPr lang="en-US">
              <a:latin typeface="Calibri" panose="020F0502020204030204" pitchFamily="34" charset="0"/>
              <a:cs typeface="Calibri" panose="020F0502020204030204" pitchFamily="34" charset="0"/>
            </a:rPr>
            <a:t>CCPA &amp; State Privacy Bills</a:t>
          </a:r>
        </a:p>
      </dgm:t>
    </dgm:pt>
    <dgm:pt modelId="{F4B63D18-D4F0-C344-B2A0-9DFE87D81ACD}" type="parTrans" cxnId="{4E9496D4-89DB-A645-B277-CBB63D97B582}">
      <dgm:prSet/>
      <dgm:spPr/>
      <dgm:t>
        <a:bodyPr/>
        <a:lstStyle/>
        <a:p>
          <a:endParaRPr lang="en-US" sz="2800"/>
        </a:p>
      </dgm:t>
    </dgm:pt>
    <dgm:pt modelId="{1C52C9B0-8BFF-4B4F-B789-7C5093A1BE1F}" type="sibTrans" cxnId="{4E9496D4-89DB-A645-B277-CBB63D97B582}">
      <dgm:prSet/>
      <dgm:spPr/>
      <dgm:t>
        <a:bodyPr/>
        <a:lstStyle/>
        <a:p>
          <a:endParaRPr lang="en-US"/>
        </a:p>
      </dgm:t>
    </dgm:pt>
    <dgm:pt modelId="{566CD3EF-2997-D54D-AF92-2641E698B85F}">
      <dgm:prSet phldrT="[Text]"/>
      <dgm:spPr/>
      <dgm:t>
        <a:bodyPr/>
        <a:lstStyle/>
        <a:p>
          <a:r>
            <a:rPr lang="en-US">
              <a:latin typeface="Calibri" panose="020F0502020204030204" pitchFamily="34" charset="0"/>
              <a:cs typeface="Calibri" panose="020F0502020204030204" pitchFamily="34" charset="0"/>
            </a:rPr>
            <a:t>Proposed Federal Privacy Bills</a:t>
          </a:r>
        </a:p>
      </dgm:t>
    </dgm:pt>
    <dgm:pt modelId="{1D59F951-5AD3-3A4D-BDB1-56D81E140356}" type="parTrans" cxnId="{36BCE08A-0A66-7842-B500-7A86F9E65DD5}">
      <dgm:prSet/>
      <dgm:spPr/>
      <dgm:t>
        <a:bodyPr/>
        <a:lstStyle/>
        <a:p>
          <a:endParaRPr lang="en-US" sz="2800"/>
        </a:p>
      </dgm:t>
    </dgm:pt>
    <dgm:pt modelId="{90B42C93-4D25-F345-B969-04D8E22C46B8}" type="sibTrans" cxnId="{36BCE08A-0A66-7842-B500-7A86F9E65DD5}">
      <dgm:prSet/>
      <dgm:spPr/>
      <dgm:t>
        <a:bodyPr/>
        <a:lstStyle/>
        <a:p>
          <a:endParaRPr lang="en-US"/>
        </a:p>
      </dgm:t>
    </dgm:pt>
    <dgm:pt modelId="{C37AB725-3F55-9243-AB99-1EB00BC64D7B}">
      <dgm:prSet phldrT="[Text]"/>
      <dgm:spPr/>
      <dgm:t>
        <a:bodyPr/>
        <a:lstStyle/>
        <a:p>
          <a:r>
            <a:rPr lang="en-US" dirty="0">
              <a:latin typeface="Calibri" panose="020F0502020204030204" pitchFamily="34" charset="0"/>
              <a:cs typeface="Calibri" panose="020F0502020204030204" pitchFamily="34" charset="0"/>
            </a:rPr>
            <a:t>Existing Sectoral Privacy Law (i.e. GLBA, HIPPA)</a:t>
          </a:r>
        </a:p>
      </dgm:t>
    </dgm:pt>
    <dgm:pt modelId="{B7DE655D-7BA4-DA4E-8459-98D3536AAB10}" type="parTrans" cxnId="{797CC2BB-12B5-C84A-ABC8-126D55C17EB7}">
      <dgm:prSet/>
      <dgm:spPr/>
      <dgm:t>
        <a:bodyPr/>
        <a:lstStyle/>
        <a:p>
          <a:endParaRPr lang="en-US" sz="2800"/>
        </a:p>
      </dgm:t>
    </dgm:pt>
    <dgm:pt modelId="{964017F0-9DCF-F348-9A1F-FBFC56025358}" type="sibTrans" cxnId="{797CC2BB-12B5-C84A-ABC8-126D55C17EB7}">
      <dgm:prSet/>
      <dgm:spPr/>
      <dgm:t>
        <a:bodyPr/>
        <a:lstStyle/>
        <a:p>
          <a:endParaRPr lang="en-US"/>
        </a:p>
      </dgm:t>
    </dgm:pt>
    <dgm:pt modelId="{00B2DB48-0A28-794A-97FB-89D52D4F76FC}">
      <dgm:prSet phldrT="[Text]"/>
      <dgm:spPr/>
      <dgm:t>
        <a:bodyPr/>
        <a:lstStyle/>
        <a:p>
          <a:r>
            <a:rPr lang="en-US">
              <a:latin typeface="Calibri" panose="020F0502020204030204" pitchFamily="34" charset="0"/>
              <a:cs typeface="Calibri" panose="020F0502020204030204" pitchFamily="34" charset="0"/>
            </a:rPr>
            <a:t>Existing State Breach Notification Laws</a:t>
          </a:r>
        </a:p>
      </dgm:t>
    </dgm:pt>
    <dgm:pt modelId="{D2DEED2B-E892-A845-8372-40A8585A36B5}" type="sibTrans" cxnId="{D86F9428-34AB-A340-A0CE-47AD556D08DD}">
      <dgm:prSet/>
      <dgm:spPr/>
      <dgm:t>
        <a:bodyPr/>
        <a:lstStyle/>
        <a:p>
          <a:endParaRPr lang="en-US"/>
        </a:p>
      </dgm:t>
    </dgm:pt>
    <dgm:pt modelId="{34F78B22-B3C4-3644-8052-8A5C5ED12C31}" type="parTrans" cxnId="{D86F9428-34AB-A340-A0CE-47AD556D08DD}">
      <dgm:prSet/>
      <dgm:spPr/>
      <dgm:t>
        <a:bodyPr/>
        <a:lstStyle/>
        <a:p>
          <a:endParaRPr lang="en-US" sz="2800"/>
        </a:p>
      </dgm:t>
    </dgm:pt>
    <dgm:pt modelId="{D653B384-06E8-A442-9C22-1428E3D2E579}" type="pres">
      <dgm:prSet presAssocID="{D16F61BF-B173-EC48-8779-5BAC625BA716}" presName="diagram" presStyleCnt="0">
        <dgm:presLayoutVars>
          <dgm:chMax val="1"/>
          <dgm:dir/>
          <dgm:animLvl val="ctr"/>
          <dgm:resizeHandles val="exact"/>
        </dgm:presLayoutVars>
      </dgm:prSet>
      <dgm:spPr/>
    </dgm:pt>
    <dgm:pt modelId="{6AEB756B-A6C5-0A4B-95D7-3A154F1AC105}" type="pres">
      <dgm:prSet presAssocID="{D16F61BF-B173-EC48-8779-5BAC625BA716}" presName="matrix" presStyleCnt="0"/>
      <dgm:spPr/>
    </dgm:pt>
    <dgm:pt modelId="{D4F73746-B49C-984F-A792-853668404486}" type="pres">
      <dgm:prSet presAssocID="{D16F61BF-B173-EC48-8779-5BAC625BA716}" presName="tile1" presStyleLbl="node1" presStyleIdx="0" presStyleCnt="4"/>
      <dgm:spPr/>
    </dgm:pt>
    <dgm:pt modelId="{7BCE9976-F70D-964C-8D8E-D0C1BE0A87C7}" type="pres">
      <dgm:prSet presAssocID="{D16F61BF-B173-EC48-8779-5BAC625BA716}" presName="tile1text" presStyleLbl="node1" presStyleIdx="0" presStyleCnt="4">
        <dgm:presLayoutVars>
          <dgm:chMax val="0"/>
          <dgm:chPref val="0"/>
          <dgm:bulletEnabled val="1"/>
        </dgm:presLayoutVars>
      </dgm:prSet>
      <dgm:spPr/>
    </dgm:pt>
    <dgm:pt modelId="{62494F83-7509-4D47-8EA0-FF9846CAF2E6}" type="pres">
      <dgm:prSet presAssocID="{D16F61BF-B173-EC48-8779-5BAC625BA716}" presName="tile2" presStyleLbl="node1" presStyleIdx="1" presStyleCnt="4"/>
      <dgm:spPr/>
    </dgm:pt>
    <dgm:pt modelId="{496DAB49-8E38-994F-928E-F26F211A4788}" type="pres">
      <dgm:prSet presAssocID="{D16F61BF-B173-EC48-8779-5BAC625BA716}" presName="tile2text" presStyleLbl="node1" presStyleIdx="1" presStyleCnt="4">
        <dgm:presLayoutVars>
          <dgm:chMax val="0"/>
          <dgm:chPref val="0"/>
          <dgm:bulletEnabled val="1"/>
        </dgm:presLayoutVars>
      </dgm:prSet>
      <dgm:spPr/>
    </dgm:pt>
    <dgm:pt modelId="{8E99FDCC-0BA5-8646-83CE-ECBDE1954B2E}" type="pres">
      <dgm:prSet presAssocID="{D16F61BF-B173-EC48-8779-5BAC625BA716}" presName="tile3" presStyleLbl="node1" presStyleIdx="2" presStyleCnt="4"/>
      <dgm:spPr/>
    </dgm:pt>
    <dgm:pt modelId="{B2039D6A-F88C-ED4C-8BEA-8EF8A0FC2D21}" type="pres">
      <dgm:prSet presAssocID="{D16F61BF-B173-EC48-8779-5BAC625BA716}" presName="tile3text" presStyleLbl="node1" presStyleIdx="2" presStyleCnt="4">
        <dgm:presLayoutVars>
          <dgm:chMax val="0"/>
          <dgm:chPref val="0"/>
          <dgm:bulletEnabled val="1"/>
        </dgm:presLayoutVars>
      </dgm:prSet>
      <dgm:spPr/>
    </dgm:pt>
    <dgm:pt modelId="{6DA5867B-3792-7644-A126-DBEE0654A9B9}" type="pres">
      <dgm:prSet presAssocID="{D16F61BF-B173-EC48-8779-5BAC625BA716}" presName="tile4" presStyleLbl="node1" presStyleIdx="3" presStyleCnt="4"/>
      <dgm:spPr/>
    </dgm:pt>
    <dgm:pt modelId="{583F1C7C-09F6-7945-B458-4D45D5421595}" type="pres">
      <dgm:prSet presAssocID="{D16F61BF-B173-EC48-8779-5BAC625BA716}" presName="tile4text" presStyleLbl="node1" presStyleIdx="3" presStyleCnt="4">
        <dgm:presLayoutVars>
          <dgm:chMax val="0"/>
          <dgm:chPref val="0"/>
          <dgm:bulletEnabled val="1"/>
        </dgm:presLayoutVars>
      </dgm:prSet>
      <dgm:spPr/>
    </dgm:pt>
    <dgm:pt modelId="{8B3C7CEC-BF28-2348-BC0A-9E56C7A7A22B}" type="pres">
      <dgm:prSet presAssocID="{D16F61BF-B173-EC48-8779-5BAC625BA716}" presName="centerTile" presStyleLbl="fgShp" presStyleIdx="0" presStyleCnt="1">
        <dgm:presLayoutVars>
          <dgm:chMax val="0"/>
          <dgm:chPref val="0"/>
        </dgm:presLayoutVars>
      </dgm:prSet>
      <dgm:spPr/>
    </dgm:pt>
  </dgm:ptLst>
  <dgm:cxnLst>
    <dgm:cxn modelId="{30C88E02-E0C1-0B45-9948-C15C2210094D}" type="presOf" srcId="{C37AB725-3F55-9243-AB99-1EB00BC64D7B}" destId="{6DA5867B-3792-7644-A126-DBEE0654A9B9}" srcOrd="0" destOrd="0" presId="urn:microsoft.com/office/officeart/2005/8/layout/matrix1"/>
    <dgm:cxn modelId="{D86F9428-34AB-A340-A0CE-47AD556D08DD}" srcId="{EEC8D2B1-DDA8-824C-B371-50691FFEF0D1}" destId="{00B2DB48-0A28-794A-97FB-89D52D4F76FC}" srcOrd="2" destOrd="0" parTransId="{34F78B22-B3C4-3644-8052-8A5C5ED12C31}" sibTransId="{D2DEED2B-E892-A845-8372-40A8585A36B5}"/>
    <dgm:cxn modelId="{F35DE32E-5E26-834E-9229-67FE322A4080}" type="presOf" srcId="{00B2DB48-0A28-794A-97FB-89D52D4F76FC}" destId="{B2039D6A-F88C-ED4C-8BEA-8EF8A0FC2D21}" srcOrd="1" destOrd="0" presId="urn:microsoft.com/office/officeart/2005/8/layout/matrix1"/>
    <dgm:cxn modelId="{0CD9D834-E73E-3B43-9A1E-99F11632F284}" type="presOf" srcId="{D3127549-1E96-5747-BC6D-E0221EDEA504}" destId="{D4F73746-B49C-984F-A792-853668404486}" srcOrd="0" destOrd="0" presId="urn:microsoft.com/office/officeart/2005/8/layout/matrix1"/>
    <dgm:cxn modelId="{5B364839-01A4-6E49-A447-47FB09E31AD2}" type="presOf" srcId="{566CD3EF-2997-D54D-AF92-2641E698B85F}" destId="{496DAB49-8E38-994F-928E-F26F211A4788}" srcOrd="1" destOrd="0" presId="urn:microsoft.com/office/officeart/2005/8/layout/matrix1"/>
    <dgm:cxn modelId="{081D724B-7A6C-0248-B91B-B9C6BDC105C7}" type="presOf" srcId="{EEC8D2B1-DDA8-824C-B371-50691FFEF0D1}" destId="{8B3C7CEC-BF28-2348-BC0A-9E56C7A7A22B}" srcOrd="0" destOrd="0" presId="urn:microsoft.com/office/officeart/2005/8/layout/matrix1"/>
    <dgm:cxn modelId="{7FE3566D-21C1-1343-B57A-E189EDAD8A28}" type="presOf" srcId="{C37AB725-3F55-9243-AB99-1EB00BC64D7B}" destId="{583F1C7C-09F6-7945-B458-4D45D5421595}" srcOrd="1" destOrd="0" presId="urn:microsoft.com/office/officeart/2005/8/layout/matrix1"/>
    <dgm:cxn modelId="{1827C97B-8EB3-F941-AA7C-EAF82C965CD3}" srcId="{D16F61BF-B173-EC48-8779-5BAC625BA716}" destId="{EEC8D2B1-DDA8-824C-B371-50691FFEF0D1}" srcOrd="0" destOrd="0" parTransId="{C359A10D-B5C3-0043-9EB6-041F63E6ACF8}" sibTransId="{E5B379EC-57E9-374A-A0D1-86D127FB4904}"/>
    <dgm:cxn modelId="{84D5D387-430C-6544-985A-22A5776035D1}" type="presOf" srcId="{566CD3EF-2997-D54D-AF92-2641E698B85F}" destId="{62494F83-7509-4D47-8EA0-FF9846CAF2E6}" srcOrd="0" destOrd="0" presId="urn:microsoft.com/office/officeart/2005/8/layout/matrix1"/>
    <dgm:cxn modelId="{36BCE08A-0A66-7842-B500-7A86F9E65DD5}" srcId="{EEC8D2B1-DDA8-824C-B371-50691FFEF0D1}" destId="{566CD3EF-2997-D54D-AF92-2641E698B85F}" srcOrd="1" destOrd="0" parTransId="{1D59F951-5AD3-3A4D-BDB1-56D81E140356}" sibTransId="{90B42C93-4D25-F345-B969-04D8E22C46B8}"/>
    <dgm:cxn modelId="{0798469B-84D9-6640-8BCE-1DC22DC7E436}" type="presOf" srcId="{D3127549-1E96-5747-BC6D-E0221EDEA504}" destId="{7BCE9976-F70D-964C-8D8E-D0C1BE0A87C7}" srcOrd="1" destOrd="0" presId="urn:microsoft.com/office/officeart/2005/8/layout/matrix1"/>
    <dgm:cxn modelId="{D4435BB3-CA72-8647-811F-ABC95BE468F2}" type="presOf" srcId="{D16F61BF-B173-EC48-8779-5BAC625BA716}" destId="{D653B384-06E8-A442-9C22-1428E3D2E579}" srcOrd="0" destOrd="0" presId="urn:microsoft.com/office/officeart/2005/8/layout/matrix1"/>
    <dgm:cxn modelId="{B1F43BB4-FEDF-914D-908C-DB415804E25F}" type="presOf" srcId="{00B2DB48-0A28-794A-97FB-89D52D4F76FC}" destId="{8E99FDCC-0BA5-8646-83CE-ECBDE1954B2E}" srcOrd="0" destOrd="0" presId="urn:microsoft.com/office/officeart/2005/8/layout/matrix1"/>
    <dgm:cxn modelId="{797CC2BB-12B5-C84A-ABC8-126D55C17EB7}" srcId="{EEC8D2B1-DDA8-824C-B371-50691FFEF0D1}" destId="{C37AB725-3F55-9243-AB99-1EB00BC64D7B}" srcOrd="3" destOrd="0" parTransId="{B7DE655D-7BA4-DA4E-8459-98D3536AAB10}" sibTransId="{964017F0-9DCF-F348-9A1F-FBFC56025358}"/>
    <dgm:cxn modelId="{4E9496D4-89DB-A645-B277-CBB63D97B582}" srcId="{EEC8D2B1-DDA8-824C-B371-50691FFEF0D1}" destId="{D3127549-1E96-5747-BC6D-E0221EDEA504}" srcOrd="0" destOrd="0" parTransId="{F4B63D18-D4F0-C344-B2A0-9DFE87D81ACD}" sibTransId="{1C52C9B0-8BFF-4B4F-B789-7C5093A1BE1F}"/>
    <dgm:cxn modelId="{53E13966-3AC0-6C4F-85F8-1DABAA741041}" type="presParOf" srcId="{D653B384-06E8-A442-9C22-1428E3D2E579}" destId="{6AEB756B-A6C5-0A4B-95D7-3A154F1AC105}" srcOrd="0" destOrd="0" presId="urn:microsoft.com/office/officeart/2005/8/layout/matrix1"/>
    <dgm:cxn modelId="{386DE5DD-351F-AA46-A61D-8763E1E4DCB8}" type="presParOf" srcId="{6AEB756B-A6C5-0A4B-95D7-3A154F1AC105}" destId="{D4F73746-B49C-984F-A792-853668404486}" srcOrd="0" destOrd="0" presId="urn:microsoft.com/office/officeart/2005/8/layout/matrix1"/>
    <dgm:cxn modelId="{F833F7D3-6243-FC4E-8256-4266DC5A850A}" type="presParOf" srcId="{6AEB756B-A6C5-0A4B-95D7-3A154F1AC105}" destId="{7BCE9976-F70D-964C-8D8E-D0C1BE0A87C7}" srcOrd="1" destOrd="0" presId="urn:microsoft.com/office/officeart/2005/8/layout/matrix1"/>
    <dgm:cxn modelId="{D01035A5-F580-2B4A-B72C-4BEB08D84F0F}" type="presParOf" srcId="{6AEB756B-A6C5-0A4B-95D7-3A154F1AC105}" destId="{62494F83-7509-4D47-8EA0-FF9846CAF2E6}" srcOrd="2" destOrd="0" presId="urn:microsoft.com/office/officeart/2005/8/layout/matrix1"/>
    <dgm:cxn modelId="{376E04FF-B3CA-0F45-9546-9A0D67F85661}" type="presParOf" srcId="{6AEB756B-A6C5-0A4B-95D7-3A154F1AC105}" destId="{496DAB49-8E38-994F-928E-F26F211A4788}" srcOrd="3" destOrd="0" presId="urn:microsoft.com/office/officeart/2005/8/layout/matrix1"/>
    <dgm:cxn modelId="{46149D94-78F4-734B-BB10-DE3D02F56B0D}" type="presParOf" srcId="{6AEB756B-A6C5-0A4B-95D7-3A154F1AC105}" destId="{8E99FDCC-0BA5-8646-83CE-ECBDE1954B2E}" srcOrd="4" destOrd="0" presId="urn:microsoft.com/office/officeart/2005/8/layout/matrix1"/>
    <dgm:cxn modelId="{96A9934C-13B0-D748-9936-3D98FB0FD2B4}" type="presParOf" srcId="{6AEB756B-A6C5-0A4B-95D7-3A154F1AC105}" destId="{B2039D6A-F88C-ED4C-8BEA-8EF8A0FC2D21}" srcOrd="5" destOrd="0" presId="urn:microsoft.com/office/officeart/2005/8/layout/matrix1"/>
    <dgm:cxn modelId="{92B6D481-FCA9-6B4F-88F6-5CDCF2E75E19}" type="presParOf" srcId="{6AEB756B-A6C5-0A4B-95D7-3A154F1AC105}" destId="{6DA5867B-3792-7644-A126-DBEE0654A9B9}" srcOrd="6" destOrd="0" presId="urn:microsoft.com/office/officeart/2005/8/layout/matrix1"/>
    <dgm:cxn modelId="{EA4ACAAD-EEB7-4248-87F0-D0EDB38DD428}" type="presParOf" srcId="{6AEB756B-A6C5-0A4B-95D7-3A154F1AC105}" destId="{583F1C7C-09F6-7945-B458-4D45D5421595}" srcOrd="7" destOrd="0" presId="urn:microsoft.com/office/officeart/2005/8/layout/matrix1"/>
    <dgm:cxn modelId="{0F31B205-9E25-B347-ABAE-9C69CAB3A640}" type="presParOf" srcId="{D653B384-06E8-A442-9C22-1428E3D2E579}" destId="{8B3C7CEC-BF28-2348-BC0A-9E56C7A7A22B}" srcOrd="1" destOrd="0" presId="urn:microsoft.com/office/officeart/2005/8/layout/matrix1"/>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AFE79F1F-1CA6-4C03-9300-DD44C5B22629}" type="doc">
      <dgm:prSet loTypeId="urn:microsoft.com/office/officeart/2018/5/layout/IconCircleLabelList" loCatId="icon" qsTypeId="urn:microsoft.com/office/officeart/2005/8/quickstyle/simple1" qsCatId="simple" csTypeId="urn:microsoft.com/office/officeart/2018/5/colors/Iconchunking_neutralicon_colorful1" csCatId="colorful" phldr="1"/>
      <dgm:spPr/>
      <dgm:t>
        <a:bodyPr/>
        <a:lstStyle/>
        <a:p>
          <a:endParaRPr lang="en-US"/>
        </a:p>
      </dgm:t>
    </dgm:pt>
    <dgm:pt modelId="{21690976-2C0B-4B02-926A-A01E3EA46290}">
      <dgm:prSet/>
      <dgm:spPr/>
      <dgm:t>
        <a:bodyPr/>
        <a:lstStyle/>
        <a:p>
          <a:pPr>
            <a:lnSpc>
              <a:spcPct val="100000"/>
            </a:lnSpc>
            <a:defRPr cap="all"/>
          </a:pPr>
          <a:r>
            <a:rPr lang="en-US" b="1" i="0" dirty="0"/>
            <a:t>Effective date: January 1, 2020</a:t>
          </a:r>
          <a:endParaRPr lang="en-US" b="1" dirty="0"/>
        </a:p>
      </dgm:t>
    </dgm:pt>
    <dgm:pt modelId="{89798B9F-6EB3-40AB-900D-E1349F5BFF9C}" type="parTrans" cxnId="{5AECCF08-8625-47FA-8632-E8D84806356F}">
      <dgm:prSet/>
      <dgm:spPr/>
      <dgm:t>
        <a:bodyPr/>
        <a:lstStyle/>
        <a:p>
          <a:endParaRPr lang="en-US"/>
        </a:p>
      </dgm:t>
    </dgm:pt>
    <dgm:pt modelId="{707083FA-5188-46F0-9D08-47AB6A82F55C}" type="sibTrans" cxnId="{5AECCF08-8625-47FA-8632-E8D84806356F}">
      <dgm:prSet/>
      <dgm:spPr/>
      <dgm:t>
        <a:bodyPr/>
        <a:lstStyle/>
        <a:p>
          <a:endParaRPr lang="en-US"/>
        </a:p>
      </dgm:t>
    </dgm:pt>
    <dgm:pt modelId="{8BDC3DAB-B25D-4BB6-86D9-981D3E691AE8}">
      <dgm:prSet/>
      <dgm:spPr/>
      <dgm:t>
        <a:bodyPr/>
        <a:lstStyle/>
        <a:p>
          <a:pPr>
            <a:lnSpc>
              <a:spcPct val="100000"/>
            </a:lnSpc>
            <a:defRPr cap="all"/>
          </a:pPr>
          <a:r>
            <a:rPr lang="en-US" b="1" i="0" dirty="0"/>
            <a:t>Enforcement date: July 1, 2020</a:t>
          </a:r>
          <a:endParaRPr lang="en-US" b="1" dirty="0"/>
        </a:p>
      </dgm:t>
    </dgm:pt>
    <dgm:pt modelId="{A5A1B5C6-B59E-4B3E-8B4D-9D291A955E9B}" type="parTrans" cxnId="{F8D46AD9-6009-42DF-BFB0-2E16A86FCC87}">
      <dgm:prSet/>
      <dgm:spPr/>
      <dgm:t>
        <a:bodyPr/>
        <a:lstStyle/>
        <a:p>
          <a:endParaRPr lang="en-US"/>
        </a:p>
      </dgm:t>
    </dgm:pt>
    <dgm:pt modelId="{A59FA178-114A-47FB-8AA2-1F801658459A}" type="sibTrans" cxnId="{F8D46AD9-6009-42DF-BFB0-2E16A86FCC87}">
      <dgm:prSet/>
      <dgm:spPr/>
      <dgm:t>
        <a:bodyPr/>
        <a:lstStyle/>
        <a:p>
          <a:endParaRPr lang="en-US"/>
        </a:p>
      </dgm:t>
    </dgm:pt>
    <dgm:pt modelId="{6CE975EE-3533-44E3-BC86-913CE5EC5C53}" type="pres">
      <dgm:prSet presAssocID="{AFE79F1F-1CA6-4C03-9300-DD44C5B22629}" presName="root" presStyleCnt="0">
        <dgm:presLayoutVars>
          <dgm:dir/>
          <dgm:resizeHandles val="exact"/>
        </dgm:presLayoutVars>
      </dgm:prSet>
      <dgm:spPr/>
    </dgm:pt>
    <dgm:pt modelId="{7DF863FA-6F38-46A5-84DB-7E20A18B4B55}" type="pres">
      <dgm:prSet presAssocID="{21690976-2C0B-4B02-926A-A01E3EA46290}" presName="compNode" presStyleCnt="0"/>
      <dgm:spPr/>
    </dgm:pt>
    <dgm:pt modelId="{27F83432-2789-4945-A525-77BFDE562D83}" type="pres">
      <dgm:prSet presAssocID="{21690976-2C0B-4B02-926A-A01E3EA46290}" presName="iconBgRect" presStyleLbl="bgShp" presStyleIdx="0" presStyleCnt="2"/>
      <dgm:spPr/>
    </dgm:pt>
    <dgm:pt modelId="{C987EDEF-4F1D-4DB3-B74D-8D8F09B9B251}" type="pres">
      <dgm:prSet presAssocID="{21690976-2C0B-4B02-926A-A01E3EA46290}" presName="iconRect" presStyleLbl="node1" presStyleIdx="0" presStyleCnt="2"/>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Daily Calendar"/>
        </a:ext>
      </dgm:extLst>
    </dgm:pt>
    <dgm:pt modelId="{89293696-7317-44C0-A9F2-515CE109AB04}" type="pres">
      <dgm:prSet presAssocID="{21690976-2C0B-4B02-926A-A01E3EA46290}" presName="spaceRect" presStyleCnt="0"/>
      <dgm:spPr/>
    </dgm:pt>
    <dgm:pt modelId="{2DBA9FA7-8EF4-49BB-85BC-211F14BB5827}" type="pres">
      <dgm:prSet presAssocID="{21690976-2C0B-4B02-926A-A01E3EA46290}" presName="textRect" presStyleLbl="revTx" presStyleIdx="0" presStyleCnt="2">
        <dgm:presLayoutVars>
          <dgm:chMax val="1"/>
          <dgm:chPref val="1"/>
        </dgm:presLayoutVars>
      </dgm:prSet>
      <dgm:spPr/>
    </dgm:pt>
    <dgm:pt modelId="{9A8F2CE5-7A47-4E18-A182-F0BFB6A45551}" type="pres">
      <dgm:prSet presAssocID="{707083FA-5188-46F0-9D08-47AB6A82F55C}" presName="sibTrans" presStyleCnt="0"/>
      <dgm:spPr/>
    </dgm:pt>
    <dgm:pt modelId="{50037AA9-FE8A-4296-AE12-CE6C6F371AFB}" type="pres">
      <dgm:prSet presAssocID="{8BDC3DAB-B25D-4BB6-86D9-981D3E691AE8}" presName="compNode" presStyleCnt="0"/>
      <dgm:spPr/>
    </dgm:pt>
    <dgm:pt modelId="{216DBDE0-24A9-4124-B895-3461E4ED4890}" type="pres">
      <dgm:prSet presAssocID="{8BDC3DAB-B25D-4BB6-86D9-981D3E691AE8}" presName="iconBgRect" presStyleLbl="bgShp" presStyleIdx="1" presStyleCnt="2"/>
      <dgm:spPr/>
    </dgm:pt>
    <dgm:pt modelId="{4E0FBAEB-073F-450E-ABFA-A06D1C71A562}" type="pres">
      <dgm:prSet presAssocID="{8BDC3DAB-B25D-4BB6-86D9-981D3E691AE8}" presName="iconRect" presStyleLbl="node1" presStyleIdx="1" presStyleCnt="2"/>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Monthly calendar"/>
        </a:ext>
      </dgm:extLst>
    </dgm:pt>
    <dgm:pt modelId="{F131F4D9-14E8-4EFB-BDE9-C6BD33C3B9D2}" type="pres">
      <dgm:prSet presAssocID="{8BDC3DAB-B25D-4BB6-86D9-981D3E691AE8}" presName="spaceRect" presStyleCnt="0"/>
      <dgm:spPr/>
    </dgm:pt>
    <dgm:pt modelId="{04C5B6AF-E3D6-47CA-B607-09AE3163EDC9}" type="pres">
      <dgm:prSet presAssocID="{8BDC3DAB-B25D-4BB6-86D9-981D3E691AE8}" presName="textRect" presStyleLbl="revTx" presStyleIdx="1" presStyleCnt="2">
        <dgm:presLayoutVars>
          <dgm:chMax val="1"/>
          <dgm:chPref val="1"/>
        </dgm:presLayoutVars>
      </dgm:prSet>
      <dgm:spPr/>
    </dgm:pt>
  </dgm:ptLst>
  <dgm:cxnLst>
    <dgm:cxn modelId="{5AECCF08-8625-47FA-8632-E8D84806356F}" srcId="{AFE79F1F-1CA6-4C03-9300-DD44C5B22629}" destId="{21690976-2C0B-4B02-926A-A01E3EA46290}" srcOrd="0" destOrd="0" parTransId="{89798B9F-6EB3-40AB-900D-E1349F5BFF9C}" sibTransId="{707083FA-5188-46F0-9D08-47AB6A82F55C}"/>
    <dgm:cxn modelId="{90DD712F-F959-4B0C-B4BF-9248030BEEF7}" type="presOf" srcId="{21690976-2C0B-4B02-926A-A01E3EA46290}" destId="{2DBA9FA7-8EF4-49BB-85BC-211F14BB5827}" srcOrd="0" destOrd="0" presId="urn:microsoft.com/office/officeart/2018/5/layout/IconCircleLabelList"/>
    <dgm:cxn modelId="{965BFF46-5AE3-40BB-95DD-67F499DEB1AE}" type="presOf" srcId="{8BDC3DAB-B25D-4BB6-86D9-981D3E691AE8}" destId="{04C5B6AF-E3D6-47CA-B607-09AE3163EDC9}" srcOrd="0" destOrd="0" presId="urn:microsoft.com/office/officeart/2018/5/layout/IconCircleLabelList"/>
    <dgm:cxn modelId="{050AD3B1-6659-43A7-8A99-487854EDF05C}" type="presOf" srcId="{AFE79F1F-1CA6-4C03-9300-DD44C5B22629}" destId="{6CE975EE-3533-44E3-BC86-913CE5EC5C53}" srcOrd="0" destOrd="0" presId="urn:microsoft.com/office/officeart/2018/5/layout/IconCircleLabelList"/>
    <dgm:cxn modelId="{F8D46AD9-6009-42DF-BFB0-2E16A86FCC87}" srcId="{AFE79F1F-1CA6-4C03-9300-DD44C5B22629}" destId="{8BDC3DAB-B25D-4BB6-86D9-981D3E691AE8}" srcOrd="1" destOrd="0" parTransId="{A5A1B5C6-B59E-4B3E-8B4D-9D291A955E9B}" sibTransId="{A59FA178-114A-47FB-8AA2-1F801658459A}"/>
    <dgm:cxn modelId="{837001B1-4650-4CAE-892E-43CC4E57F89E}" type="presParOf" srcId="{6CE975EE-3533-44E3-BC86-913CE5EC5C53}" destId="{7DF863FA-6F38-46A5-84DB-7E20A18B4B55}" srcOrd="0" destOrd="0" presId="urn:microsoft.com/office/officeart/2018/5/layout/IconCircleLabelList"/>
    <dgm:cxn modelId="{D5B6774D-CE18-4CDA-BB3E-812458820AED}" type="presParOf" srcId="{7DF863FA-6F38-46A5-84DB-7E20A18B4B55}" destId="{27F83432-2789-4945-A525-77BFDE562D83}" srcOrd="0" destOrd="0" presId="urn:microsoft.com/office/officeart/2018/5/layout/IconCircleLabelList"/>
    <dgm:cxn modelId="{DB4982AC-A177-4D4F-B070-5940B879013D}" type="presParOf" srcId="{7DF863FA-6F38-46A5-84DB-7E20A18B4B55}" destId="{C987EDEF-4F1D-4DB3-B74D-8D8F09B9B251}" srcOrd="1" destOrd="0" presId="urn:microsoft.com/office/officeart/2018/5/layout/IconCircleLabelList"/>
    <dgm:cxn modelId="{2311EB6B-E7B0-4828-8C08-B08E849C192F}" type="presParOf" srcId="{7DF863FA-6F38-46A5-84DB-7E20A18B4B55}" destId="{89293696-7317-44C0-A9F2-515CE109AB04}" srcOrd="2" destOrd="0" presId="urn:microsoft.com/office/officeart/2018/5/layout/IconCircleLabelList"/>
    <dgm:cxn modelId="{D73BE30E-AD04-40F3-95F6-5DC8BED8E4DD}" type="presParOf" srcId="{7DF863FA-6F38-46A5-84DB-7E20A18B4B55}" destId="{2DBA9FA7-8EF4-49BB-85BC-211F14BB5827}" srcOrd="3" destOrd="0" presId="urn:microsoft.com/office/officeart/2018/5/layout/IconCircleLabelList"/>
    <dgm:cxn modelId="{846B293A-507B-469E-B54C-5F05D3842148}" type="presParOf" srcId="{6CE975EE-3533-44E3-BC86-913CE5EC5C53}" destId="{9A8F2CE5-7A47-4E18-A182-F0BFB6A45551}" srcOrd="1" destOrd="0" presId="urn:microsoft.com/office/officeart/2018/5/layout/IconCircleLabelList"/>
    <dgm:cxn modelId="{91351B41-31CD-4F5A-9B7B-F97F0A18F38D}" type="presParOf" srcId="{6CE975EE-3533-44E3-BC86-913CE5EC5C53}" destId="{50037AA9-FE8A-4296-AE12-CE6C6F371AFB}" srcOrd="2" destOrd="0" presId="urn:microsoft.com/office/officeart/2018/5/layout/IconCircleLabelList"/>
    <dgm:cxn modelId="{B8C6BEDC-DC81-4E14-8777-C4331E1ED819}" type="presParOf" srcId="{50037AA9-FE8A-4296-AE12-CE6C6F371AFB}" destId="{216DBDE0-24A9-4124-B895-3461E4ED4890}" srcOrd="0" destOrd="0" presId="urn:microsoft.com/office/officeart/2018/5/layout/IconCircleLabelList"/>
    <dgm:cxn modelId="{EFCF7C07-43C8-4856-A268-B97CFC46EC05}" type="presParOf" srcId="{50037AA9-FE8A-4296-AE12-CE6C6F371AFB}" destId="{4E0FBAEB-073F-450E-ABFA-A06D1C71A562}" srcOrd="1" destOrd="0" presId="urn:microsoft.com/office/officeart/2018/5/layout/IconCircleLabelList"/>
    <dgm:cxn modelId="{66C52F31-B432-4DC8-847B-689A6F9639F9}" type="presParOf" srcId="{50037AA9-FE8A-4296-AE12-CE6C6F371AFB}" destId="{F131F4D9-14E8-4EFB-BDE9-C6BD33C3B9D2}" srcOrd="2" destOrd="0" presId="urn:microsoft.com/office/officeart/2018/5/layout/IconCircleLabelList"/>
    <dgm:cxn modelId="{CF2EDAC2-F4FF-40EA-9662-1D68F0ACBDFA}" type="presParOf" srcId="{50037AA9-FE8A-4296-AE12-CE6C6F371AFB}" destId="{04C5B6AF-E3D6-47CA-B607-09AE3163EDC9}" srcOrd="3" destOrd="0" presId="urn:microsoft.com/office/officeart/2018/5/layout/IconCircleLabelList"/>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D3908190-7958-440B-B781-7E52B359F2AD}" type="doc">
      <dgm:prSet loTypeId="urn:microsoft.com/office/officeart/2005/8/layout/vProcess5" loCatId="process" qsTypeId="urn:microsoft.com/office/officeart/2005/8/quickstyle/3d3" qsCatId="3D" csTypeId="urn:microsoft.com/office/officeart/2005/8/colors/colorful2" csCatId="colorful" phldr="1"/>
      <dgm:spPr/>
      <dgm:t>
        <a:bodyPr/>
        <a:lstStyle/>
        <a:p>
          <a:endParaRPr lang="en-US"/>
        </a:p>
      </dgm:t>
    </dgm:pt>
    <dgm:pt modelId="{28502E36-1B52-4B0B-AFB3-6DEF3C3B9C3F}">
      <dgm:prSet/>
      <dgm:spPr/>
      <dgm:t>
        <a:bodyPr/>
        <a:lstStyle/>
        <a:p>
          <a:pPr>
            <a:defRPr cap="all"/>
          </a:pPr>
          <a:br>
            <a:rPr lang="en-US" b="1" dirty="0"/>
          </a:br>
          <a:br>
            <a:rPr lang="en-US" b="1" dirty="0"/>
          </a:br>
          <a:r>
            <a:rPr lang="en-US" b="1" dirty="0"/>
            <a:t>(1) have a gross annual revenue of $25 million;</a:t>
          </a:r>
        </a:p>
      </dgm:t>
    </dgm:pt>
    <dgm:pt modelId="{9B2F4C18-F586-4EBE-BC18-13F1E81E2707}" type="parTrans" cxnId="{E59CBA8C-1274-4988-B6BA-950B66F014EC}">
      <dgm:prSet/>
      <dgm:spPr/>
      <dgm:t>
        <a:bodyPr/>
        <a:lstStyle/>
        <a:p>
          <a:endParaRPr lang="en-US"/>
        </a:p>
      </dgm:t>
    </dgm:pt>
    <dgm:pt modelId="{A7B436F3-6F02-4019-AC85-8AA91154C725}" type="sibTrans" cxnId="{E59CBA8C-1274-4988-B6BA-950B66F014EC}">
      <dgm:prSet/>
      <dgm:spPr/>
      <dgm:t>
        <a:bodyPr/>
        <a:lstStyle/>
        <a:p>
          <a:endParaRPr lang="en-US"/>
        </a:p>
      </dgm:t>
    </dgm:pt>
    <dgm:pt modelId="{A3927209-3D7D-4FB6-99A0-C4BE9C6CD15E}">
      <dgm:prSet/>
      <dgm:spPr/>
      <dgm:t>
        <a:bodyPr/>
        <a:lstStyle/>
        <a:p>
          <a:pPr>
            <a:defRPr cap="all"/>
          </a:pPr>
          <a:r>
            <a:rPr lang="en-US" b="1" dirty="0"/>
            <a:t>(2) handle the personal information of 50,000 or more California consumers or devices annually? or</a:t>
          </a:r>
        </a:p>
      </dgm:t>
    </dgm:pt>
    <dgm:pt modelId="{3519A965-D426-43E8-ADA3-4096BDBF6701}" type="parTrans" cxnId="{73927A7F-31AF-4B66-A91E-83E7CD8280AD}">
      <dgm:prSet/>
      <dgm:spPr/>
      <dgm:t>
        <a:bodyPr/>
        <a:lstStyle/>
        <a:p>
          <a:endParaRPr lang="en-US"/>
        </a:p>
      </dgm:t>
    </dgm:pt>
    <dgm:pt modelId="{A9BB1DBD-DB28-4430-AFCD-A22703235E1D}" type="sibTrans" cxnId="{73927A7F-31AF-4B66-A91E-83E7CD8280AD}">
      <dgm:prSet/>
      <dgm:spPr/>
      <dgm:t>
        <a:bodyPr/>
        <a:lstStyle/>
        <a:p>
          <a:endParaRPr lang="en-US"/>
        </a:p>
      </dgm:t>
    </dgm:pt>
    <dgm:pt modelId="{27833EF5-C498-497A-A4F5-C0A391A307A6}">
      <dgm:prSet/>
      <dgm:spPr/>
      <dgm:t>
        <a:bodyPr/>
        <a:lstStyle/>
        <a:p>
          <a:pPr>
            <a:defRPr cap="all"/>
          </a:pPr>
          <a:r>
            <a:rPr lang="en-US" b="1" dirty="0"/>
            <a:t>(3) derive 50% or more of their annual revenue from selling consumer personal information.</a:t>
          </a:r>
        </a:p>
      </dgm:t>
    </dgm:pt>
    <dgm:pt modelId="{8D9BB7AB-73D8-48EA-A1E5-A213AECF7D24}" type="parTrans" cxnId="{034E79F2-1D76-42C7-B8C8-8D9BCD4B5292}">
      <dgm:prSet/>
      <dgm:spPr/>
      <dgm:t>
        <a:bodyPr/>
        <a:lstStyle/>
        <a:p>
          <a:endParaRPr lang="en-US"/>
        </a:p>
      </dgm:t>
    </dgm:pt>
    <dgm:pt modelId="{98432475-7EF3-4F86-B724-1415C4D859B8}" type="sibTrans" cxnId="{034E79F2-1D76-42C7-B8C8-8D9BCD4B5292}">
      <dgm:prSet/>
      <dgm:spPr/>
      <dgm:t>
        <a:bodyPr/>
        <a:lstStyle/>
        <a:p>
          <a:endParaRPr lang="en-US"/>
        </a:p>
      </dgm:t>
    </dgm:pt>
    <dgm:pt modelId="{D9E80B92-55AA-7F41-901B-DEDE485205AA}" type="pres">
      <dgm:prSet presAssocID="{D3908190-7958-440B-B781-7E52B359F2AD}" presName="outerComposite" presStyleCnt="0">
        <dgm:presLayoutVars>
          <dgm:chMax val="5"/>
          <dgm:dir/>
          <dgm:resizeHandles val="exact"/>
        </dgm:presLayoutVars>
      </dgm:prSet>
      <dgm:spPr/>
    </dgm:pt>
    <dgm:pt modelId="{D2E6F811-F0DF-CC4A-94F3-E444F0FB0961}" type="pres">
      <dgm:prSet presAssocID="{D3908190-7958-440B-B781-7E52B359F2AD}" presName="dummyMaxCanvas" presStyleCnt="0">
        <dgm:presLayoutVars/>
      </dgm:prSet>
      <dgm:spPr/>
    </dgm:pt>
    <dgm:pt modelId="{C544898A-062A-2440-A02F-2441B093C3B0}" type="pres">
      <dgm:prSet presAssocID="{D3908190-7958-440B-B781-7E52B359F2AD}" presName="ThreeNodes_1" presStyleLbl="node1" presStyleIdx="0" presStyleCnt="3" custScaleY="78148" custLinFactNeighborX="-324" custLinFactNeighborY="22252">
        <dgm:presLayoutVars>
          <dgm:bulletEnabled val="1"/>
        </dgm:presLayoutVars>
      </dgm:prSet>
      <dgm:spPr/>
    </dgm:pt>
    <dgm:pt modelId="{2CEFBA65-3689-D446-A50B-CA96DBA2C924}" type="pres">
      <dgm:prSet presAssocID="{D3908190-7958-440B-B781-7E52B359F2AD}" presName="ThreeNodes_2" presStyleLbl="node1" presStyleIdx="1" presStyleCnt="3" custLinFactNeighborX="-9148" custLinFactNeighborY="6118">
        <dgm:presLayoutVars>
          <dgm:bulletEnabled val="1"/>
        </dgm:presLayoutVars>
      </dgm:prSet>
      <dgm:spPr/>
    </dgm:pt>
    <dgm:pt modelId="{7DD0E00A-901D-624D-B663-E181B25E1078}" type="pres">
      <dgm:prSet presAssocID="{D3908190-7958-440B-B781-7E52B359F2AD}" presName="ThreeNodes_3" presStyleLbl="node1" presStyleIdx="2" presStyleCnt="3" custLinFactNeighborX="-17604" custLinFactNeighborY="15818">
        <dgm:presLayoutVars>
          <dgm:bulletEnabled val="1"/>
        </dgm:presLayoutVars>
      </dgm:prSet>
      <dgm:spPr/>
    </dgm:pt>
    <dgm:pt modelId="{8125AC30-5196-7E45-8E91-839F4956A4BA}" type="pres">
      <dgm:prSet presAssocID="{D3908190-7958-440B-B781-7E52B359F2AD}" presName="ThreeConn_1-2" presStyleLbl="fgAccFollowNode1" presStyleIdx="0" presStyleCnt="2" custLinFactNeighborX="37157" custLinFactNeighborY="3126">
        <dgm:presLayoutVars>
          <dgm:bulletEnabled val="1"/>
        </dgm:presLayoutVars>
      </dgm:prSet>
      <dgm:spPr/>
    </dgm:pt>
    <dgm:pt modelId="{3C9BB915-01FD-F849-83B5-86FF3F79DC53}" type="pres">
      <dgm:prSet presAssocID="{D3908190-7958-440B-B781-7E52B359F2AD}" presName="ThreeConn_2-3" presStyleLbl="fgAccFollowNode1" presStyleIdx="1" presStyleCnt="2" custLinFactNeighborX="-2082" custLinFactNeighborY="-169">
        <dgm:presLayoutVars>
          <dgm:bulletEnabled val="1"/>
        </dgm:presLayoutVars>
      </dgm:prSet>
      <dgm:spPr/>
    </dgm:pt>
    <dgm:pt modelId="{FD109938-6E9C-5E4F-9C8D-A264F306C555}" type="pres">
      <dgm:prSet presAssocID="{D3908190-7958-440B-B781-7E52B359F2AD}" presName="ThreeNodes_1_text" presStyleLbl="node1" presStyleIdx="2" presStyleCnt="3">
        <dgm:presLayoutVars>
          <dgm:bulletEnabled val="1"/>
        </dgm:presLayoutVars>
      </dgm:prSet>
      <dgm:spPr/>
    </dgm:pt>
    <dgm:pt modelId="{DCFDB90F-72F7-084D-9985-D298586E3780}" type="pres">
      <dgm:prSet presAssocID="{D3908190-7958-440B-B781-7E52B359F2AD}" presName="ThreeNodes_2_text" presStyleLbl="node1" presStyleIdx="2" presStyleCnt="3">
        <dgm:presLayoutVars>
          <dgm:bulletEnabled val="1"/>
        </dgm:presLayoutVars>
      </dgm:prSet>
      <dgm:spPr/>
    </dgm:pt>
    <dgm:pt modelId="{28092F0C-B369-2E4F-BE4D-95D92168098F}" type="pres">
      <dgm:prSet presAssocID="{D3908190-7958-440B-B781-7E52B359F2AD}" presName="ThreeNodes_3_text" presStyleLbl="node1" presStyleIdx="2" presStyleCnt="3">
        <dgm:presLayoutVars>
          <dgm:bulletEnabled val="1"/>
        </dgm:presLayoutVars>
      </dgm:prSet>
      <dgm:spPr/>
    </dgm:pt>
  </dgm:ptLst>
  <dgm:cxnLst>
    <dgm:cxn modelId="{0300853D-3EAB-294D-9E72-B2E8AB50008B}" type="presOf" srcId="{28502E36-1B52-4B0B-AFB3-6DEF3C3B9C3F}" destId="{FD109938-6E9C-5E4F-9C8D-A264F306C555}" srcOrd="1" destOrd="0" presId="urn:microsoft.com/office/officeart/2005/8/layout/vProcess5"/>
    <dgm:cxn modelId="{D06B7346-7983-1B42-991A-544D68FD2173}" type="presOf" srcId="{A3927209-3D7D-4FB6-99A0-C4BE9C6CD15E}" destId="{2CEFBA65-3689-D446-A50B-CA96DBA2C924}" srcOrd="0" destOrd="0" presId="urn:microsoft.com/office/officeart/2005/8/layout/vProcess5"/>
    <dgm:cxn modelId="{1FEB7D59-D182-474A-A092-16CD72068ABE}" type="presOf" srcId="{A3927209-3D7D-4FB6-99A0-C4BE9C6CD15E}" destId="{DCFDB90F-72F7-084D-9985-D298586E3780}" srcOrd="1" destOrd="0" presId="urn:microsoft.com/office/officeart/2005/8/layout/vProcess5"/>
    <dgm:cxn modelId="{9AF6C76A-171E-0B4D-8B07-5BA14BEFC9A8}" type="presOf" srcId="{D3908190-7958-440B-B781-7E52B359F2AD}" destId="{D9E80B92-55AA-7F41-901B-DEDE485205AA}" srcOrd="0" destOrd="0" presId="urn:microsoft.com/office/officeart/2005/8/layout/vProcess5"/>
    <dgm:cxn modelId="{6DEC6977-3893-3D40-95D4-EA199A81573A}" type="presOf" srcId="{27833EF5-C498-497A-A4F5-C0A391A307A6}" destId="{7DD0E00A-901D-624D-B663-E181B25E1078}" srcOrd="0" destOrd="0" presId="urn:microsoft.com/office/officeart/2005/8/layout/vProcess5"/>
    <dgm:cxn modelId="{73927A7F-31AF-4B66-A91E-83E7CD8280AD}" srcId="{D3908190-7958-440B-B781-7E52B359F2AD}" destId="{A3927209-3D7D-4FB6-99A0-C4BE9C6CD15E}" srcOrd="1" destOrd="0" parTransId="{3519A965-D426-43E8-ADA3-4096BDBF6701}" sibTransId="{A9BB1DBD-DB28-4430-AFCD-A22703235E1D}"/>
    <dgm:cxn modelId="{E59CBA8C-1274-4988-B6BA-950B66F014EC}" srcId="{D3908190-7958-440B-B781-7E52B359F2AD}" destId="{28502E36-1B52-4B0B-AFB3-6DEF3C3B9C3F}" srcOrd="0" destOrd="0" parTransId="{9B2F4C18-F586-4EBE-BC18-13F1E81E2707}" sibTransId="{A7B436F3-6F02-4019-AC85-8AA91154C725}"/>
    <dgm:cxn modelId="{A551999A-8DE9-2B40-9630-9760E7BC02BE}" type="presOf" srcId="{A9BB1DBD-DB28-4430-AFCD-A22703235E1D}" destId="{3C9BB915-01FD-F849-83B5-86FF3F79DC53}" srcOrd="0" destOrd="0" presId="urn:microsoft.com/office/officeart/2005/8/layout/vProcess5"/>
    <dgm:cxn modelId="{A9D97FC7-2F1D-E043-911A-625097EFCA5C}" type="presOf" srcId="{27833EF5-C498-497A-A4F5-C0A391A307A6}" destId="{28092F0C-B369-2E4F-BE4D-95D92168098F}" srcOrd="1" destOrd="0" presId="urn:microsoft.com/office/officeart/2005/8/layout/vProcess5"/>
    <dgm:cxn modelId="{543745D6-AEE3-2D49-ABA9-C80703B2AD85}" type="presOf" srcId="{28502E36-1B52-4B0B-AFB3-6DEF3C3B9C3F}" destId="{C544898A-062A-2440-A02F-2441B093C3B0}" srcOrd="0" destOrd="0" presId="urn:microsoft.com/office/officeart/2005/8/layout/vProcess5"/>
    <dgm:cxn modelId="{B5F08FD7-B7FF-A348-9E43-C1B1B3F180FC}" type="presOf" srcId="{A7B436F3-6F02-4019-AC85-8AA91154C725}" destId="{8125AC30-5196-7E45-8E91-839F4956A4BA}" srcOrd="0" destOrd="0" presId="urn:microsoft.com/office/officeart/2005/8/layout/vProcess5"/>
    <dgm:cxn modelId="{034E79F2-1D76-42C7-B8C8-8D9BCD4B5292}" srcId="{D3908190-7958-440B-B781-7E52B359F2AD}" destId="{27833EF5-C498-497A-A4F5-C0A391A307A6}" srcOrd="2" destOrd="0" parTransId="{8D9BB7AB-73D8-48EA-A1E5-A213AECF7D24}" sibTransId="{98432475-7EF3-4F86-B724-1415C4D859B8}"/>
    <dgm:cxn modelId="{FFD1C1C5-6418-1D46-BA40-85D65EE2F0A7}" type="presParOf" srcId="{D9E80B92-55AA-7F41-901B-DEDE485205AA}" destId="{D2E6F811-F0DF-CC4A-94F3-E444F0FB0961}" srcOrd="0" destOrd="0" presId="urn:microsoft.com/office/officeart/2005/8/layout/vProcess5"/>
    <dgm:cxn modelId="{8A8C956F-C829-FB44-955E-07D308E0B2A5}" type="presParOf" srcId="{D9E80B92-55AA-7F41-901B-DEDE485205AA}" destId="{C544898A-062A-2440-A02F-2441B093C3B0}" srcOrd="1" destOrd="0" presId="urn:microsoft.com/office/officeart/2005/8/layout/vProcess5"/>
    <dgm:cxn modelId="{2D120F14-DEC7-E24E-92C7-5662A4DB3935}" type="presParOf" srcId="{D9E80B92-55AA-7F41-901B-DEDE485205AA}" destId="{2CEFBA65-3689-D446-A50B-CA96DBA2C924}" srcOrd="2" destOrd="0" presId="urn:microsoft.com/office/officeart/2005/8/layout/vProcess5"/>
    <dgm:cxn modelId="{7F06F7A4-4AF2-3440-8B64-96448FC89BEC}" type="presParOf" srcId="{D9E80B92-55AA-7F41-901B-DEDE485205AA}" destId="{7DD0E00A-901D-624D-B663-E181B25E1078}" srcOrd="3" destOrd="0" presId="urn:microsoft.com/office/officeart/2005/8/layout/vProcess5"/>
    <dgm:cxn modelId="{09EA7371-E110-CF44-91E4-EEDC94EC465F}" type="presParOf" srcId="{D9E80B92-55AA-7F41-901B-DEDE485205AA}" destId="{8125AC30-5196-7E45-8E91-839F4956A4BA}" srcOrd="4" destOrd="0" presId="urn:microsoft.com/office/officeart/2005/8/layout/vProcess5"/>
    <dgm:cxn modelId="{9182210A-C897-BC4F-B92A-FE1D86A7C8AD}" type="presParOf" srcId="{D9E80B92-55AA-7F41-901B-DEDE485205AA}" destId="{3C9BB915-01FD-F849-83B5-86FF3F79DC53}" srcOrd="5" destOrd="0" presId="urn:microsoft.com/office/officeart/2005/8/layout/vProcess5"/>
    <dgm:cxn modelId="{D07E7E99-C384-CB49-855B-CE7813879D30}" type="presParOf" srcId="{D9E80B92-55AA-7F41-901B-DEDE485205AA}" destId="{FD109938-6E9C-5E4F-9C8D-A264F306C555}" srcOrd="6" destOrd="0" presId="urn:microsoft.com/office/officeart/2005/8/layout/vProcess5"/>
    <dgm:cxn modelId="{4A0F82CC-68F2-2447-9753-38C39B0F8100}" type="presParOf" srcId="{D9E80B92-55AA-7F41-901B-DEDE485205AA}" destId="{DCFDB90F-72F7-084D-9985-D298586E3780}" srcOrd="7" destOrd="0" presId="urn:microsoft.com/office/officeart/2005/8/layout/vProcess5"/>
    <dgm:cxn modelId="{7056FCE4-95B4-8C42-9828-6A6AEFAA9877}" type="presParOf" srcId="{D9E80B92-55AA-7F41-901B-DEDE485205AA}" destId="{28092F0C-B369-2E4F-BE4D-95D92168098F}" srcOrd="8" destOrd="0" presId="urn:microsoft.com/office/officeart/2005/8/layout/vProcess5"/>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9A51028A-3893-4B64-AE64-83DC3BD45E3B}" type="doc">
      <dgm:prSet loTypeId="urn:microsoft.com/office/officeart/2005/8/layout/default" loCatId="list" qsTypeId="urn:microsoft.com/office/officeart/2005/8/quickstyle/simple4" qsCatId="simple" csTypeId="urn:microsoft.com/office/officeart/2005/8/colors/colorful1" csCatId="colorful" phldr="1"/>
      <dgm:spPr/>
      <dgm:t>
        <a:bodyPr/>
        <a:lstStyle/>
        <a:p>
          <a:endParaRPr lang="en-US"/>
        </a:p>
      </dgm:t>
    </dgm:pt>
    <dgm:pt modelId="{AA5C1C2E-0076-44E8-A177-25F9B2E4A6BB}">
      <dgm:prSet/>
      <dgm:spPr/>
      <dgm:t>
        <a:bodyPr/>
        <a:lstStyle/>
        <a:p>
          <a:r>
            <a:rPr lang="en-US" b="0" i="0" dirty="0"/>
            <a:t>CCPA gives rights to “consumers” which refers to a natural person who is a Resident of California. </a:t>
          </a:r>
          <a:endParaRPr lang="en-US" dirty="0"/>
        </a:p>
      </dgm:t>
    </dgm:pt>
    <dgm:pt modelId="{6BEF4E60-13D9-4E87-9009-D92C72F8A79D}" type="parTrans" cxnId="{66F040AB-E249-464B-A5CF-19A424D7F506}">
      <dgm:prSet/>
      <dgm:spPr/>
      <dgm:t>
        <a:bodyPr/>
        <a:lstStyle/>
        <a:p>
          <a:endParaRPr lang="en-US"/>
        </a:p>
      </dgm:t>
    </dgm:pt>
    <dgm:pt modelId="{49982E31-34A0-4047-BA4E-D7AE66807D21}" type="sibTrans" cxnId="{66F040AB-E249-464B-A5CF-19A424D7F506}">
      <dgm:prSet/>
      <dgm:spPr/>
      <dgm:t>
        <a:bodyPr/>
        <a:lstStyle/>
        <a:p>
          <a:endParaRPr lang="en-US"/>
        </a:p>
      </dgm:t>
    </dgm:pt>
    <dgm:pt modelId="{33B24E7F-309A-4930-9492-EB36DB26EC7B}">
      <dgm:prSet/>
      <dgm:spPr/>
      <dgm:t>
        <a:bodyPr/>
        <a:lstStyle/>
        <a:p>
          <a:pPr algn="l"/>
          <a:r>
            <a:rPr lang="en-CA" b="0" i="0" dirty="0"/>
            <a:t>Amendments exclude employees (and prospective employees) + B2B relationships, until 2021. </a:t>
          </a:r>
          <a:endParaRPr lang="en-US" dirty="0"/>
        </a:p>
      </dgm:t>
    </dgm:pt>
    <dgm:pt modelId="{E67BCD74-5396-4946-A7ED-E7A6C7C2885D}" type="parTrans" cxnId="{2D8DB877-E638-4338-9E0F-D5FAEEA1B2E5}">
      <dgm:prSet/>
      <dgm:spPr/>
      <dgm:t>
        <a:bodyPr/>
        <a:lstStyle/>
        <a:p>
          <a:endParaRPr lang="en-US"/>
        </a:p>
      </dgm:t>
    </dgm:pt>
    <dgm:pt modelId="{F7368E90-8751-4762-909A-A7F77AB87CDA}" type="sibTrans" cxnId="{2D8DB877-E638-4338-9E0F-D5FAEEA1B2E5}">
      <dgm:prSet/>
      <dgm:spPr/>
      <dgm:t>
        <a:bodyPr/>
        <a:lstStyle/>
        <a:p>
          <a:endParaRPr lang="en-US"/>
        </a:p>
      </dgm:t>
    </dgm:pt>
    <dgm:pt modelId="{1C712AEB-D0EA-704B-8094-8566E3F08C50}" type="pres">
      <dgm:prSet presAssocID="{9A51028A-3893-4B64-AE64-83DC3BD45E3B}" presName="diagram" presStyleCnt="0">
        <dgm:presLayoutVars>
          <dgm:dir/>
          <dgm:resizeHandles val="exact"/>
        </dgm:presLayoutVars>
      </dgm:prSet>
      <dgm:spPr/>
    </dgm:pt>
    <dgm:pt modelId="{BE74E5E1-F694-F546-BB76-3C972C017FE3}" type="pres">
      <dgm:prSet presAssocID="{AA5C1C2E-0076-44E8-A177-25F9B2E4A6BB}" presName="node" presStyleLbl="node1" presStyleIdx="0" presStyleCnt="2">
        <dgm:presLayoutVars>
          <dgm:bulletEnabled val="1"/>
        </dgm:presLayoutVars>
      </dgm:prSet>
      <dgm:spPr/>
    </dgm:pt>
    <dgm:pt modelId="{45F09F6A-7405-CC41-AC5E-8493FE4BBA4E}" type="pres">
      <dgm:prSet presAssocID="{49982E31-34A0-4047-BA4E-D7AE66807D21}" presName="sibTrans" presStyleCnt="0"/>
      <dgm:spPr/>
    </dgm:pt>
    <dgm:pt modelId="{C579F2AB-198E-014C-9547-2600FB9FA129}" type="pres">
      <dgm:prSet presAssocID="{33B24E7F-309A-4930-9492-EB36DB26EC7B}" presName="node" presStyleLbl="node1" presStyleIdx="1" presStyleCnt="2">
        <dgm:presLayoutVars>
          <dgm:bulletEnabled val="1"/>
        </dgm:presLayoutVars>
      </dgm:prSet>
      <dgm:spPr/>
    </dgm:pt>
  </dgm:ptLst>
  <dgm:cxnLst>
    <dgm:cxn modelId="{88D42B35-0302-2C41-BAF3-CB98D49FAA90}" type="presOf" srcId="{33B24E7F-309A-4930-9492-EB36DB26EC7B}" destId="{C579F2AB-198E-014C-9547-2600FB9FA129}" srcOrd="0" destOrd="0" presId="urn:microsoft.com/office/officeart/2005/8/layout/default"/>
    <dgm:cxn modelId="{2D8DB877-E638-4338-9E0F-D5FAEEA1B2E5}" srcId="{9A51028A-3893-4B64-AE64-83DC3BD45E3B}" destId="{33B24E7F-309A-4930-9492-EB36DB26EC7B}" srcOrd="1" destOrd="0" parTransId="{E67BCD74-5396-4946-A7ED-E7A6C7C2885D}" sibTransId="{F7368E90-8751-4762-909A-A7F77AB87CDA}"/>
    <dgm:cxn modelId="{67EC5385-F6BB-0544-A99A-8CC3CAD39246}" type="presOf" srcId="{9A51028A-3893-4B64-AE64-83DC3BD45E3B}" destId="{1C712AEB-D0EA-704B-8094-8566E3F08C50}" srcOrd="0" destOrd="0" presId="urn:microsoft.com/office/officeart/2005/8/layout/default"/>
    <dgm:cxn modelId="{66F040AB-E249-464B-A5CF-19A424D7F506}" srcId="{9A51028A-3893-4B64-AE64-83DC3BD45E3B}" destId="{AA5C1C2E-0076-44E8-A177-25F9B2E4A6BB}" srcOrd="0" destOrd="0" parTransId="{6BEF4E60-13D9-4E87-9009-D92C72F8A79D}" sibTransId="{49982E31-34A0-4047-BA4E-D7AE66807D21}"/>
    <dgm:cxn modelId="{C80FCAED-C1C6-074B-8688-A5ECA3616D32}" type="presOf" srcId="{AA5C1C2E-0076-44E8-A177-25F9B2E4A6BB}" destId="{BE74E5E1-F694-F546-BB76-3C972C017FE3}" srcOrd="0" destOrd="0" presId="urn:microsoft.com/office/officeart/2005/8/layout/default"/>
    <dgm:cxn modelId="{93D174EE-A80E-7746-8BDE-0E1EB40EDDD0}" type="presParOf" srcId="{1C712AEB-D0EA-704B-8094-8566E3F08C50}" destId="{BE74E5E1-F694-F546-BB76-3C972C017FE3}" srcOrd="0" destOrd="0" presId="urn:microsoft.com/office/officeart/2005/8/layout/default"/>
    <dgm:cxn modelId="{F56EDEC5-A46E-0A43-B66D-24FBCA9355E2}" type="presParOf" srcId="{1C712AEB-D0EA-704B-8094-8566E3F08C50}" destId="{45F09F6A-7405-CC41-AC5E-8493FE4BBA4E}" srcOrd="1" destOrd="0" presId="urn:microsoft.com/office/officeart/2005/8/layout/default"/>
    <dgm:cxn modelId="{488F48DA-2CDB-B144-9071-DBF1877A9B6B}" type="presParOf" srcId="{1C712AEB-D0EA-704B-8094-8566E3F08C50}" destId="{C579F2AB-198E-014C-9547-2600FB9FA129}" srcOrd="2" destOrd="0" presId="urn:microsoft.com/office/officeart/2005/8/layout/default"/>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63915509-17D7-456E-A49B-1211DBBC6645}" type="doc">
      <dgm:prSet loTypeId="urn:microsoft.com/office/officeart/2018/2/layout/IconVerticalSolidList" loCatId="icon" qsTypeId="urn:microsoft.com/office/officeart/2005/8/quickstyle/simple1" qsCatId="simple" csTypeId="urn:microsoft.com/office/officeart/2018/5/colors/Iconchunking_neutralicontext_colorful1" csCatId="colorful" phldr="1"/>
      <dgm:spPr/>
      <dgm:t>
        <a:bodyPr/>
        <a:lstStyle/>
        <a:p>
          <a:endParaRPr lang="en-US"/>
        </a:p>
      </dgm:t>
    </dgm:pt>
    <dgm:pt modelId="{7C9136BA-8985-4180-BC63-4150616CEA13}">
      <dgm:prSet/>
      <dgm:spPr/>
      <dgm:t>
        <a:bodyPr/>
        <a:lstStyle/>
        <a:p>
          <a:pPr>
            <a:lnSpc>
              <a:spcPct val="100000"/>
            </a:lnSpc>
          </a:pPr>
          <a:r>
            <a:rPr lang="en-US" b="1"/>
            <a:t>Enforcement by the California Attorney General (Civil Penalties)</a:t>
          </a:r>
          <a:r>
            <a:rPr lang="en-US"/>
            <a:t>: </a:t>
          </a:r>
          <a:r>
            <a:rPr lang="en-CA"/>
            <a:t>The civil penalty for each violation is capped at </a:t>
          </a:r>
          <a:r>
            <a:rPr lang="en-CA" b="1"/>
            <a:t>$2,500</a:t>
          </a:r>
          <a:r>
            <a:rPr lang="en-CA"/>
            <a:t>, with a higher cap of </a:t>
          </a:r>
          <a:r>
            <a:rPr lang="en-CA" b="1"/>
            <a:t>$7,500</a:t>
          </a:r>
          <a:r>
            <a:rPr lang="en-CA"/>
            <a:t> for each </a:t>
          </a:r>
          <a:r>
            <a:rPr lang="en-CA" i="1" u="sng"/>
            <a:t>intentional</a:t>
          </a:r>
          <a:r>
            <a:rPr lang="en-CA"/>
            <a:t> violation.</a:t>
          </a:r>
          <a:br>
            <a:rPr lang="en-CA"/>
          </a:br>
          <a:endParaRPr lang="en-US"/>
        </a:p>
      </dgm:t>
    </dgm:pt>
    <dgm:pt modelId="{100D1BE8-FDFA-4B88-83BC-376C3BDF26D8}" type="parTrans" cxnId="{719180CB-3754-4FDA-8063-81FA696ACBD9}">
      <dgm:prSet/>
      <dgm:spPr/>
      <dgm:t>
        <a:bodyPr/>
        <a:lstStyle/>
        <a:p>
          <a:endParaRPr lang="en-US"/>
        </a:p>
      </dgm:t>
    </dgm:pt>
    <dgm:pt modelId="{A0A554BF-A2C8-4D75-B106-908503E6962C}" type="sibTrans" cxnId="{719180CB-3754-4FDA-8063-81FA696ACBD9}">
      <dgm:prSet/>
      <dgm:spPr/>
      <dgm:t>
        <a:bodyPr/>
        <a:lstStyle/>
        <a:p>
          <a:endParaRPr lang="en-US"/>
        </a:p>
      </dgm:t>
    </dgm:pt>
    <dgm:pt modelId="{E8353657-EA6B-4994-92EE-CD4F6F5CF3F2}">
      <dgm:prSet/>
      <dgm:spPr/>
      <dgm:t>
        <a:bodyPr/>
        <a:lstStyle/>
        <a:p>
          <a:pPr>
            <a:lnSpc>
              <a:spcPct val="100000"/>
            </a:lnSpc>
          </a:pPr>
          <a:r>
            <a:rPr lang="en-US" b="1" dirty="0"/>
            <a:t>Enforcement by Consumers (Statutory Damages) : </a:t>
          </a:r>
          <a:r>
            <a:rPr lang="en-US" dirty="0"/>
            <a:t>Consumers can file </a:t>
          </a:r>
          <a:r>
            <a:rPr lang="en-US" dirty="0" err="1"/>
            <a:t>indivdiaul</a:t>
          </a:r>
          <a:r>
            <a:rPr lang="en-US" dirty="0"/>
            <a:t> or class action lawsuits against businesses where a data breach (of unredacted or unencrypted) personal information has occurred and where the business failed to maintain “reasonable security procedures or practices.” </a:t>
          </a:r>
          <a:br>
            <a:rPr lang="en-US" dirty="0"/>
          </a:br>
          <a:br>
            <a:rPr lang="en-US" dirty="0"/>
          </a:br>
          <a:r>
            <a:rPr lang="en-CA" dirty="0"/>
            <a:t>The CCPA provides statutory damages for consumer suits, including class action claims, for no less than </a:t>
          </a:r>
          <a:r>
            <a:rPr lang="en-CA" b="1" dirty="0"/>
            <a:t>$100</a:t>
          </a:r>
          <a:r>
            <a:rPr lang="en-CA" dirty="0"/>
            <a:t> and up to </a:t>
          </a:r>
          <a:r>
            <a:rPr lang="en-CA" b="1" dirty="0"/>
            <a:t>$750</a:t>
          </a:r>
          <a:r>
            <a:rPr lang="en-CA" dirty="0"/>
            <a:t> </a:t>
          </a:r>
          <a:r>
            <a:rPr lang="en-CA" i="1" u="sng" dirty="0"/>
            <a:t>per consumer per incident</a:t>
          </a:r>
          <a:r>
            <a:rPr lang="en-CA" dirty="0"/>
            <a:t>.</a:t>
          </a:r>
          <a:endParaRPr lang="en-US" dirty="0"/>
        </a:p>
      </dgm:t>
    </dgm:pt>
    <dgm:pt modelId="{2914949C-087B-4894-9750-E0D4C001E833}" type="parTrans" cxnId="{826D498B-F467-45F6-AEDE-81D15C4F01D7}">
      <dgm:prSet/>
      <dgm:spPr/>
      <dgm:t>
        <a:bodyPr/>
        <a:lstStyle/>
        <a:p>
          <a:endParaRPr lang="en-US"/>
        </a:p>
      </dgm:t>
    </dgm:pt>
    <dgm:pt modelId="{AD0FF826-4CB3-48B5-A084-FD01AE42A27F}" type="sibTrans" cxnId="{826D498B-F467-45F6-AEDE-81D15C4F01D7}">
      <dgm:prSet/>
      <dgm:spPr/>
      <dgm:t>
        <a:bodyPr/>
        <a:lstStyle/>
        <a:p>
          <a:endParaRPr lang="en-US"/>
        </a:p>
      </dgm:t>
    </dgm:pt>
    <dgm:pt modelId="{2EC5E888-A689-4363-9163-B5C2BF1DFF51}" type="pres">
      <dgm:prSet presAssocID="{63915509-17D7-456E-A49B-1211DBBC6645}" presName="root" presStyleCnt="0">
        <dgm:presLayoutVars>
          <dgm:dir/>
          <dgm:resizeHandles val="exact"/>
        </dgm:presLayoutVars>
      </dgm:prSet>
      <dgm:spPr/>
    </dgm:pt>
    <dgm:pt modelId="{745914B7-76A0-4048-9E5B-DC4CB572D03F}" type="pres">
      <dgm:prSet presAssocID="{7C9136BA-8985-4180-BC63-4150616CEA13}" presName="compNode" presStyleCnt="0"/>
      <dgm:spPr/>
    </dgm:pt>
    <dgm:pt modelId="{79C80E7A-D24D-4283-8B6B-A9C6469F24FB}" type="pres">
      <dgm:prSet presAssocID="{7C9136BA-8985-4180-BC63-4150616CEA13}" presName="bgRect" presStyleLbl="bgShp" presStyleIdx="0" presStyleCnt="2"/>
      <dgm:spPr/>
    </dgm:pt>
    <dgm:pt modelId="{D6FBCEF9-0080-4536-9A1A-110CC09A117D}" type="pres">
      <dgm:prSet presAssocID="{7C9136BA-8985-4180-BC63-4150616CEA13}" presName="iconRect" presStyleLbl="node1" presStyleIdx="0" presStyleCnt="2"/>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Gavel"/>
        </a:ext>
      </dgm:extLst>
    </dgm:pt>
    <dgm:pt modelId="{D111260C-4275-45BA-8653-26EBDEF18840}" type="pres">
      <dgm:prSet presAssocID="{7C9136BA-8985-4180-BC63-4150616CEA13}" presName="spaceRect" presStyleCnt="0"/>
      <dgm:spPr/>
    </dgm:pt>
    <dgm:pt modelId="{C7E40313-8120-469E-962E-E7E5BF2D359B}" type="pres">
      <dgm:prSet presAssocID="{7C9136BA-8985-4180-BC63-4150616CEA13}" presName="parTx" presStyleLbl="revTx" presStyleIdx="0" presStyleCnt="2">
        <dgm:presLayoutVars>
          <dgm:chMax val="0"/>
          <dgm:chPref val="0"/>
        </dgm:presLayoutVars>
      </dgm:prSet>
      <dgm:spPr/>
    </dgm:pt>
    <dgm:pt modelId="{7600226C-4F8E-4D93-A682-07B62DCAAE3B}" type="pres">
      <dgm:prSet presAssocID="{A0A554BF-A2C8-4D75-B106-908503E6962C}" presName="sibTrans" presStyleCnt="0"/>
      <dgm:spPr/>
    </dgm:pt>
    <dgm:pt modelId="{5FC885EB-6B15-4434-819E-5EE634F99A96}" type="pres">
      <dgm:prSet presAssocID="{E8353657-EA6B-4994-92EE-CD4F6F5CF3F2}" presName="compNode" presStyleCnt="0"/>
      <dgm:spPr/>
    </dgm:pt>
    <dgm:pt modelId="{B4878028-10E9-4BC1-B5F3-57EDEA8DC852}" type="pres">
      <dgm:prSet presAssocID="{E8353657-EA6B-4994-92EE-CD4F6F5CF3F2}" presName="bgRect" presStyleLbl="bgShp" presStyleIdx="1" presStyleCnt="2"/>
      <dgm:spPr/>
    </dgm:pt>
    <dgm:pt modelId="{98BD11C5-6AD6-4183-AEC6-A4510564F088}" type="pres">
      <dgm:prSet presAssocID="{E8353657-EA6B-4994-92EE-CD4F6F5CF3F2}" presName="iconRect" presStyleLbl="node1" presStyleIdx="1" presStyleCnt="2"/>
      <dgm:spPr>
        <a:blipFill rotWithShape="1">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a:stretch>
        </a:blipFill>
        <a:ln>
          <a:noFill/>
        </a:ln>
      </dgm:spPr>
      <dgm:extLst>
        <a:ext uri="{E40237B7-FDA0-4F09-8148-C483321AD2D9}">
          <dgm14:cNvPr xmlns:dgm14="http://schemas.microsoft.com/office/drawing/2010/diagram" id="0" name="" descr="Bitcoin"/>
        </a:ext>
      </dgm:extLst>
    </dgm:pt>
    <dgm:pt modelId="{E6B926BB-E7A0-4940-B4C8-8DA799C6149B}" type="pres">
      <dgm:prSet presAssocID="{E8353657-EA6B-4994-92EE-CD4F6F5CF3F2}" presName="spaceRect" presStyleCnt="0"/>
      <dgm:spPr/>
    </dgm:pt>
    <dgm:pt modelId="{C6BE583D-C752-44FC-ACCC-494FEFD28A31}" type="pres">
      <dgm:prSet presAssocID="{E8353657-EA6B-4994-92EE-CD4F6F5CF3F2}" presName="parTx" presStyleLbl="revTx" presStyleIdx="1" presStyleCnt="2" custScaleY="126459">
        <dgm:presLayoutVars>
          <dgm:chMax val="0"/>
          <dgm:chPref val="0"/>
        </dgm:presLayoutVars>
      </dgm:prSet>
      <dgm:spPr/>
    </dgm:pt>
  </dgm:ptLst>
  <dgm:cxnLst>
    <dgm:cxn modelId="{8ABA004E-16A8-FF4A-8996-E2E31C8BD643}" type="presOf" srcId="{7C9136BA-8985-4180-BC63-4150616CEA13}" destId="{C7E40313-8120-469E-962E-E7E5BF2D359B}" srcOrd="0" destOrd="0" presId="urn:microsoft.com/office/officeart/2018/2/layout/IconVerticalSolidList"/>
    <dgm:cxn modelId="{826D498B-F467-45F6-AEDE-81D15C4F01D7}" srcId="{63915509-17D7-456E-A49B-1211DBBC6645}" destId="{E8353657-EA6B-4994-92EE-CD4F6F5CF3F2}" srcOrd="1" destOrd="0" parTransId="{2914949C-087B-4894-9750-E0D4C001E833}" sibTransId="{AD0FF826-4CB3-48B5-A084-FD01AE42A27F}"/>
    <dgm:cxn modelId="{10E63EB8-B995-834C-84EC-733FE07B8F00}" type="presOf" srcId="{E8353657-EA6B-4994-92EE-CD4F6F5CF3F2}" destId="{C6BE583D-C752-44FC-ACCC-494FEFD28A31}" srcOrd="0" destOrd="0" presId="urn:microsoft.com/office/officeart/2018/2/layout/IconVerticalSolidList"/>
    <dgm:cxn modelId="{E79F4AC7-E301-9F48-9638-95FDFC207443}" type="presOf" srcId="{63915509-17D7-456E-A49B-1211DBBC6645}" destId="{2EC5E888-A689-4363-9163-B5C2BF1DFF51}" srcOrd="0" destOrd="0" presId="urn:microsoft.com/office/officeart/2018/2/layout/IconVerticalSolidList"/>
    <dgm:cxn modelId="{719180CB-3754-4FDA-8063-81FA696ACBD9}" srcId="{63915509-17D7-456E-A49B-1211DBBC6645}" destId="{7C9136BA-8985-4180-BC63-4150616CEA13}" srcOrd="0" destOrd="0" parTransId="{100D1BE8-FDFA-4B88-83BC-376C3BDF26D8}" sibTransId="{A0A554BF-A2C8-4D75-B106-908503E6962C}"/>
    <dgm:cxn modelId="{E54FD13D-4F27-D242-B593-B05F8AFC157D}" type="presParOf" srcId="{2EC5E888-A689-4363-9163-B5C2BF1DFF51}" destId="{745914B7-76A0-4048-9E5B-DC4CB572D03F}" srcOrd="0" destOrd="0" presId="urn:microsoft.com/office/officeart/2018/2/layout/IconVerticalSolidList"/>
    <dgm:cxn modelId="{8A6FC874-1A9B-7946-80A4-231305BBAFA3}" type="presParOf" srcId="{745914B7-76A0-4048-9E5B-DC4CB572D03F}" destId="{79C80E7A-D24D-4283-8B6B-A9C6469F24FB}" srcOrd="0" destOrd="0" presId="urn:microsoft.com/office/officeart/2018/2/layout/IconVerticalSolidList"/>
    <dgm:cxn modelId="{FD2D5890-53E3-7F44-A2F6-F127155107E3}" type="presParOf" srcId="{745914B7-76A0-4048-9E5B-DC4CB572D03F}" destId="{D6FBCEF9-0080-4536-9A1A-110CC09A117D}" srcOrd="1" destOrd="0" presId="urn:microsoft.com/office/officeart/2018/2/layout/IconVerticalSolidList"/>
    <dgm:cxn modelId="{61663983-B15F-9F49-829F-F0E5BBDC3AFF}" type="presParOf" srcId="{745914B7-76A0-4048-9E5B-DC4CB572D03F}" destId="{D111260C-4275-45BA-8653-26EBDEF18840}" srcOrd="2" destOrd="0" presId="urn:microsoft.com/office/officeart/2018/2/layout/IconVerticalSolidList"/>
    <dgm:cxn modelId="{17A6F403-5158-884A-955F-875AC9C4178A}" type="presParOf" srcId="{745914B7-76A0-4048-9E5B-DC4CB572D03F}" destId="{C7E40313-8120-469E-962E-E7E5BF2D359B}" srcOrd="3" destOrd="0" presId="urn:microsoft.com/office/officeart/2018/2/layout/IconVerticalSolidList"/>
    <dgm:cxn modelId="{02104884-DDAF-B64D-964A-0577C9BDA4F2}" type="presParOf" srcId="{2EC5E888-A689-4363-9163-B5C2BF1DFF51}" destId="{7600226C-4F8E-4D93-A682-07B62DCAAE3B}" srcOrd="1" destOrd="0" presId="urn:microsoft.com/office/officeart/2018/2/layout/IconVerticalSolidList"/>
    <dgm:cxn modelId="{D562A8E9-5934-1346-B484-B44F923ABF54}" type="presParOf" srcId="{2EC5E888-A689-4363-9163-B5C2BF1DFF51}" destId="{5FC885EB-6B15-4434-819E-5EE634F99A96}" srcOrd="2" destOrd="0" presId="urn:microsoft.com/office/officeart/2018/2/layout/IconVerticalSolidList"/>
    <dgm:cxn modelId="{85806DEA-1667-8241-A279-BFE4C343F84E}" type="presParOf" srcId="{5FC885EB-6B15-4434-819E-5EE634F99A96}" destId="{B4878028-10E9-4BC1-B5F3-57EDEA8DC852}" srcOrd="0" destOrd="0" presId="urn:microsoft.com/office/officeart/2018/2/layout/IconVerticalSolidList"/>
    <dgm:cxn modelId="{FAC9A817-FBE0-6A44-9343-47CB42AFCEBE}" type="presParOf" srcId="{5FC885EB-6B15-4434-819E-5EE634F99A96}" destId="{98BD11C5-6AD6-4183-AEC6-A4510564F088}" srcOrd="1" destOrd="0" presId="urn:microsoft.com/office/officeart/2018/2/layout/IconVerticalSolidList"/>
    <dgm:cxn modelId="{3F8CC1A9-1FED-6A4A-9040-6DFB6BD1ED34}" type="presParOf" srcId="{5FC885EB-6B15-4434-819E-5EE634F99A96}" destId="{E6B926BB-E7A0-4940-B4C8-8DA799C6149B}" srcOrd="2" destOrd="0" presId="urn:microsoft.com/office/officeart/2018/2/layout/IconVerticalSolidList"/>
    <dgm:cxn modelId="{ABEB4126-390C-C94A-B91A-6CB56EACF1E9}" type="presParOf" srcId="{5FC885EB-6B15-4434-819E-5EE634F99A96}" destId="{C6BE583D-C752-44FC-ACCC-494FEFD28A31}" srcOrd="3" destOrd="0" presId="urn:microsoft.com/office/officeart/2018/2/layout/IconVerticalSolidList"/>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97562CB-5DB2-CE40-9997-AF4AEDC61406}">
      <dsp:nvSpPr>
        <dsp:cNvPr id="0" name=""/>
        <dsp:cNvSpPr/>
      </dsp:nvSpPr>
      <dsp:spPr>
        <a:xfrm>
          <a:off x="46" y="14653"/>
          <a:ext cx="4497798" cy="604800"/>
        </a:xfrm>
        <a:prstGeom prst="rect">
          <a:avLst/>
        </a:prstGeom>
        <a:gradFill rotWithShape="0">
          <a:gsLst>
            <a:gs pos="0">
              <a:schemeClr val="accent2">
                <a:hueOff val="0"/>
                <a:satOff val="0"/>
                <a:lumOff val="0"/>
                <a:alphaOff val="0"/>
                <a:tint val="98000"/>
                <a:lumMod val="114000"/>
              </a:schemeClr>
            </a:gs>
            <a:gs pos="100000">
              <a:schemeClr val="accent2">
                <a:hueOff val="0"/>
                <a:satOff val="0"/>
                <a:lumOff val="0"/>
                <a:alphaOff val="0"/>
                <a:shade val="90000"/>
                <a:lumMod val="84000"/>
              </a:schemeClr>
            </a:gs>
          </a:gsLst>
          <a:lin ang="5400000" scaled="0"/>
        </a:gradFill>
        <a:ln w="9525" cap="rnd" cmpd="sng" algn="ctr">
          <a:solidFill>
            <a:schemeClr val="accent2">
              <a:hueOff val="0"/>
              <a:satOff val="0"/>
              <a:lumOff val="0"/>
              <a:alphaOff val="0"/>
            </a:schemeClr>
          </a:solidFill>
          <a:prstDash val="solid"/>
        </a:ln>
        <a:effectLst>
          <a:outerShdw blurRad="38100" dist="25400" dir="5400000" rotWithShape="0">
            <a:srgbClr val="000000">
              <a:alpha val="45000"/>
            </a:srgbClr>
          </a:outerShdw>
        </a:effectLst>
      </dsp:spPr>
      <dsp:style>
        <a:lnRef idx="1">
          <a:scrgbClr r="0" g="0" b="0"/>
        </a:lnRef>
        <a:fillRef idx="3">
          <a:scrgbClr r="0" g="0" b="0"/>
        </a:fillRef>
        <a:effectRef idx="2">
          <a:scrgbClr r="0" g="0" b="0"/>
        </a:effectRef>
        <a:fontRef idx="minor">
          <a:schemeClr val="lt1"/>
        </a:fontRef>
      </dsp:style>
      <dsp:txBody>
        <a:bodyPr spcFirstLastPara="0" vert="horz" wrap="square" lIns="149352" tIns="85344" rIns="149352" bIns="85344" numCol="1" spcCol="1270" anchor="ctr" anchorCtr="0">
          <a:noAutofit/>
        </a:bodyPr>
        <a:lstStyle/>
        <a:p>
          <a:pPr marL="0" lvl="0" indent="0" algn="ctr" defTabSz="933450">
            <a:lnSpc>
              <a:spcPct val="90000"/>
            </a:lnSpc>
            <a:spcBef>
              <a:spcPct val="0"/>
            </a:spcBef>
            <a:spcAft>
              <a:spcPct val="35000"/>
            </a:spcAft>
            <a:buNone/>
          </a:pPr>
          <a:r>
            <a:rPr lang="en-US" sz="2100" kern="1200" dirty="0"/>
            <a:t>(1) Education</a:t>
          </a:r>
        </a:p>
      </dsp:txBody>
      <dsp:txXfrm>
        <a:off x="46" y="14653"/>
        <a:ext cx="4497798" cy="604800"/>
      </dsp:txXfrm>
    </dsp:sp>
    <dsp:sp modelId="{F871C022-0BCA-A949-B7B1-CA0AC6AD0AB2}">
      <dsp:nvSpPr>
        <dsp:cNvPr id="0" name=""/>
        <dsp:cNvSpPr/>
      </dsp:nvSpPr>
      <dsp:spPr>
        <a:xfrm>
          <a:off x="46" y="619453"/>
          <a:ext cx="4497798" cy="2788576"/>
        </a:xfrm>
        <a:prstGeom prst="rect">
          <a:avLst/>
        </a:prstGeom>
        <a:solidFill>
          <a:schemeClr val="accent2">
            <a:tint val="40000"/>
            <a:alpha val="90000"/>
            <a:hueOff val="0"/>
            <a:satOff val="0"/>
            <a:lumOff val="0"/>
            <a:alphaOff val="0"/>
          </a:schemeClr>
        </a:solidFill>
        <a:ln w="9525" cap="rnd" cmpd="sng" algn="ctr">
          <a:solidFill>
            <a:schemeClr val="accent2">
              <a:tint val="40000"/>
              <a:alpha val="9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112014" tIns="112014" rIns="149352" bIns="168021" numCol="1" spcCol="1270" anchor="t" anchorCtr="0">
          <a:noAutofit/>
        </a:bodyPr>
        <a:lstStyle/>
        <a:p>
          <a:pPr marL="228600" lvl="1" indent="-228600" algn="l" defTabSz="933450">
            <a:lnSpc>
              <a:spcPct val="90000"/>
            </a:lnSpc>
            <a:spcBef>
              <a:spcPct val="0"/>
            </a:spcBef>
            <a:spcAft>
              <a:spcPct val="15000"/>
            </a:spcAft>
            <a:buChar char="•"/>
          </a:pPr>
          <a:r>
            <a:rPr lang="en-US" sz="2100" kern="1200"/>
            <a:t>About the California Consumer Protection Act (CCPA) and current landscape of U.S privacy law. Touch on other state bills and possible federal law.</a:t>
          </a:r>
        </a:p>
      </dsp:txBody>
      <dsp:txXfrm>
        <a:off x="46" y="619453"/>
        <a:ext cx="4497798" cy="2788576"/>
      </dsp:txXfrm>
    </dsp:sp>
    <dsp:sp modelId="{21EB5236-BFAC-3B46-AE70-B797A5C7E1A5}">
      <dsp:nvSpPr>
        <dsp:cNvPr id="0" name=""/>
        <dsp:cNvSpPr/>
      </dsp:nvSpPr>
      <dsp:spPr>
        <a:xfrm>
          <a:off x="5127537" y="14653"/>
          <a:ext cx="4497798" cy="604800"/>
        </a:xfrm>
        <a:prstGeom prst="rect">
          <a:avLst/>
        </a:prstGeom>
        <a:gradFill rotWithShape="0">
          <a:gsLst>
            <a:gs pos="0">
              <a:schemeClr val="accent3">
                <a:hueOff val="0"/>
                <a:satOff val="0"/>
                <a:lumOff val="0"/>
                <a:alphaOff val="0"/>
                <a:tint val="98000"/>
                <a:lumMod val="114000"/>
              </a:schemeClr>
            </a:gs>
            <a:gs pos="100000">
              <a:schemeClr val="accent3">
                <a:hueOff val="0"/>
                <a:satOff val="0"/>
                <a:lumOff val="0"/>
                <a:alphaOff val="0"/>
                <a:shade val="90000"/>
                <a:lumMod val="84000"/>
              </a:schemeClr>
            </a:gs>
          </a:gsLst>
          <a:lin ang="5400000" scaled="0"/>
        </a:gradFill>
        <a:ln w="9525" cap="rnd" cmpd="sng" algn="ctr">
          <a:solidFill>
            <a:schemeClr val="accent3">
              <a:hueOff val="0"/>
              <a:satOff val="0"/>
              <a:lumOff val="0"/>
              <a:alphaOff val="0"/>
            </a:schemeClr>
          </a:solidFill>
          <a:prstDash val="solid"/>
        </a:ln>
        <a:effectLst>
          <a:outerShdw blurRad="38100" dist="25400" dir="5400000" rotWithShape="0">
            <a:srgbClr val="000000">
              <a:alpha val="45000"/>
            </a:srgbClr>
          </a:outerShdw>
        </a:effectLst>
      </dsp:spPr>
      <dsp:style>
        <a:lnRef idx="1">
          <a:scrgbClr r="0" g="0" b="0"/>
        </a:lnRef>
        <a:fillRef idx="3">
          <a:scrgbClr r="0" g="0" b="0"/>
        </a:fillRef>
        <a:effectRef idx="2">
          <a:scrgbClr r="0" g="0" b="0"/>
        </a:effectRef>
        <a:fontRef idx="minor">
          <a:schemeClr val="lt1"/>
        </a:fontRef>
      </dsp:style>
      <dsp:txBody>
        <a:bodyPr spcFirstLastPara="0" vert="horz" wrap="square" lIns="149352" tIns="85344" rIns="149352" bIns="85344" numCol="1" spcCol="1270" anchor="ctr" anchorCtr="0">
          <a:noAutofit/>
        </a:bodyPr>
        <a:lstStyle/>
        <a:p>
          <a:pPr marL="0" lvl="0" indent="0" algn="ctr" defTabSz="933450">
            <a:lnSpc>
              <a:spcPct val="90000"/>
            </a:lnSpc>
            <a:spcBef>
              <a:spcPct val="0"/>
            </a:spcBef>
            <a:spcAft>
              <a:spcPct val="35000"/>
            </a:spcAft>
            <a:buNone/>
          </a:pPr>
          <a:r>
            <a:rPr lang="en-US" sz="2100" kern="1200" dirty="0"/>
            <a:t>(2) Operationalizing the CCPA </a:t>
          </a:r>
        </a:p>
      </dsp:txBody>
      <dsp:txXfrm>
        <a:off x="5127537" y="14653"/>
        <a:ext cx="4497798" cy="604800"/>
      </dsp:txXfrm>
    </dsp:sp>
    <dsp:sp modelId="{B051BF4C-B320-804D-B971-C94FD21F3C7A}">
      <dsp:nvSpPr>
        <dsp:cNvPr id="0" name=""/>
        <dsp:cNvSpPr/>
      </dsp:nvSpPr>
      <dsp:spPr>
        <a:xfrm>
          <a:off x="5127537" y="619453"/>
          <a:ext cx="4497798" cy="2788576"/>
        </a:xfrm>
        <a:prstGeom prst="rect">
          <a:avLst/>
        </a:prstGeom>
        <a:solidFill>
          <a:schemeClr val="accent3">
            <a:tint val="40000"/>
            <a:alpha val="90000"/>
            <a:hueOff val="0"/>
            <a:satOff val="0"/>
            <a:lumOff val="0"/>
            <a:alphaOff val="0"/>
          </a:schemeClr>
        </a:solidFill>
        <a:ln w="9525" cap="rnd" cmpd="sng" algn="ctr">
          <a:solidFill>
            <a:schemeClr val="accent3">
              <a:tint val="40000"/>
              <a:alpha val="9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112014" tIns="112014" rIns="149352" bIns="168021" numCol="1" spcCol="1270" anchor="t" anchorCtr="0">
          <a:noAutofit/>
        </a:bodyPr>
        <a:lstStyle/>
        <a:p>
          <a:pPr marL="228600" lvl="1" indent="-228600" algn="l" defTabSz="933450">
            <a:lnSpc>
              <a:spcPct val="90000"/>
            </a:lnSpc>
            <a:spcBef>
              <a:spcPct val="0"/>
            </a:spcBef>
            <a:spcAft>
              <a:spcPct val="15000"/>
            </a:spcAft>
            <a:buChar char="•"/>
          </a:pPr>
          <a:r>
            <a:rPr lang="en-CA" sz="2100" kern="1200" dirty="0"/>
            <a:t>Creating an agile, proactive and forward-looking privacy program</a:t>
          </a:r>
          <a:endParaRPr lang="en-US" sz="2100" kern="1200" dirty="0"/>
        </a:p>
        <a:p>
          <a:pPr marL="228600" lvl="1" indent="-228600" algn="l" defTabSz="933450">
            <a:lnSpc>
              <a:spcPct val="90000"/>
            </a:lnSpc>
            <a:spcBef>
              <a:spcPct val="0"/>
            </a:spcBef>
            <a:spcAft>
              <a:spcPct val="15000"/>
            </a:spcAft>
            <a:buChar char="•"/>
          </a:pPr>
          <a:r>
            <a:rPr lang="en-CA" sz="2100" kern="1200" dirty="0"/>
            <a:t>Addressing the  privacy rights of California consumers</a:t>
          </a:r>
          <a:endParaRPr lang="en-US" sz="2100" kern="1200" dirty="0"/>
        </a:p>
        <a:p>
          <a:pPr marL="228600" lvl="1" indent="-228600" algn="l" defTabSz="933450">
            <a:lnSpc>
              <a:spcPct val="90000"/>
            </a:lnSpc>
            <a:spcBef>
              <a:spcPct val="0"/>
            </a:spcBef>
            <a:spcAft>
              <a:spcPct val="15000"/>
            </a:spcAft>
            <a:buChar char="•"/>
          </a:pPr>
          <a:r>
            <a:rPr lang="en-CA" sz="2100" kern="1200"/>
            <a:t>Managing overlapping data privacy requirements across multiple jurisdictions </a:t>
          </a:r>
          <a:endParaRPr lang="en-US" sz="2100" kern="1200"/>
        </a:p>
      </dsp:txBody>
      <dsp:txXfrm>
        <a:off x="5127537" y="619453"/>
        <a:ext cx="4497798" cy="2788576"/>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4F73746-B49C-984F-A792-853668404486}">
      <dsp:nvSpPr>
        <dsp:cNvPr id="0" name=""/>
        <dsp:cNvSpPr/>
      </dsp:nvSpPr>
      <dsp:spPr>
        <a:xfrm rot="16200000">
          <a:off x="1156548" y="-1156548"/>
          <a:ext cx="2099733" cy="4412829"/>
        </a:xfrm>
        <a:prstGeom prst="round1Rect">
          <a:avLst/>
        </a:prstGeom>
        <a:solidFill>
          <a:schemeClr val="accent2">
            <a:hueOff val="0"/>
            <a:satOff val="0"/>
            <a:lumOff val="0"/>
            <a:alphaOff val="0"/>
          </a:schemeClr>
        </a:solidFill>
        <a:ln w="28575" cap="rnd"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184912" tIns="184912" rIns="184912" bIns="184912" numCol="1" spcCol="1270" anchor="ctr" anchorCtr="0">
          <a:noAutofit/>
        </a:bodyPr>
        <a:lstStyle/>
        <a:p>
          <a:pPr marL="0" lvl="0" indent="0" algn="ctr" defTabSz="1155700">
            <a:lnSpc>
              <a:spcPct val="90000"/>
            </a:lnSpc>
            <a:spcBef>
              <a:spcPct val="0"/>
            </a:spcBef>
            <a:spcAft>
              <a:spcPct val="35000"/>
            </a:spcAft>
            <a:buNone/>
          </a:pPr>
          <a:r>
            <a:rPr lang="en-US" sz="2600" kern="1200">
              <a:latin typeface="Calibri" panose="020F0502020204030204" pitchFamily="34" charset="0"/>
              <a:cs typeface="Calibri" panose="020F0502020204030204" pitchFamily="34" charset="0"/>
            </a:rPr>
            <a:t>CCPA &amp; State Privacy Bills</a:t>
          </a:r>
        </a:p>
      </dsp:txBody>
      <dsp:txXfrm rot="5400000">
        <a:off x="0" y="0"/>
        <a:ext cx="4412829" cy="1574800"/>
      </dsp:txXfrm>
    </dsp:sp>
    <dsp:sp modelId="{62494F83-7509-4D47-8EA0-FF9846CAF2E6}">
      <dsp:nvSpPr>
        <dsp:cNvPr id="0" name=""/>
        <dsp:cNvSpPr/>
      </dsp:nvSpPr>
      <dsp:spPr>
        <a:xfrm>
          <a:off x="4412829" y="0"/>
          <a:ext cx="4412829" cy="2099733"/>
        </a:xfrm>
        <a:prstGeom prst="round1Rect">
          <a:avLst/>
        </a:prstGeom>
        <a:solidFill>
          <a:schemeClr val="accent3">
            <a:hueOff val="0"/>
            <a:satOff val="0"/>
            <a:lumOff val="0"/>
            <a:alphaOff val="0"/>
          </a:schemeClr>
        </a:solidFill>
        <a:ln w="28575" cap="rnd"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184912" tIns="184912" rIns="184912" bIns="184912" numCol="1" spcCol="1270" anchor="ctr" anchorCtr="0">
          <a:noAutofit/>
        </a:bodyPr>
        <a:lstStyle/>
        <a:p>
          <a:pPr marL="0" lvl="0" indent="0" algn="ctr" defTabSz="1155700">
            <a:lnSpc>
              <a:spcPct val="90000"/>
            </a:lnSpc>
            <a:spcBef>
              <a:spcPct val="0"/>
            </a:spcBef>
            <a:spcAft>
              <a:spcPct val="35000"/>
            </a:spcAft>
            <a:buNone/>
          </a:pPr>
          <a:r>
            <a:rPr lang="en-US" sz="2600" kern="1200">
              <a:latin typeface="Calibri" panose="020F0502020204030204" pitchFamily="34" charset="0"/>
              <a:cs typeface="Calibri" panose="020F0502020204030204" pitchFamily="34" charset="0"/>
            </a:rPr>
            <a:t>Proposed Federal Privacy Bills</a:t>
          </a:r>
        </a:p>
      </dsp:txBody>
      <dsp:txXfrm>
        <a:off x="4412829" y="0"/>
        <a:ext cx="4412829" cy="1574800"/>
      </dsp:txXfrm>
    </dsp:sp>
    <dsp:sp modelId="{8E99FDCC-0BA5-8646-83CE-ECBDE1954B2E}">
      <dsp:nvSpPr>
        <dsp:cNvPr id="0" name=""/>
        <dsp:cNvSpPr/>
      </dsp:nvSpPr>
      <dsp:spPr>
        <a:xfrm rot="10800000">
          <a:off x="0" y="2099733"/>
          <a:ext cx="4412829" cy="2099733"/>
        </a:xfrm>
        <a:prstGeom prst="round1Rect">
          <a:avLst/>
        </a:prstGeom>
        <a:solidFill>
          <a:schemeClr val="accent4">
            <a:hueOff val="0"/>
            <a:satOff val="0"/>
            <a:lumOff val="0"/>
            <a:alphaOff val="0"/>
          </a:schemeClr>
        </a:solidFill>
        <a:ln w="28575" cap="rnd"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184912" tIns="184912" rIns="184912" bIns="184912" numCol="1" spcCol="1270" anchor="ctr" anchorCtr="0">
          <a:noAutofit/>
        </a:bodyPr>
        <a:lstStyle/>
        <a:p>
          <a:pPr marL="0" lvl="0" indent="0" algn="ctr" defTabSz="1155700">
            <a:lnSpc>
              <a:spcPct val="90000"/>
            </a:lnSpc>
            <a:spcBef>
              <a:spcPct val="0"/>
            </a:spcBef>
            <a:spcAft>
              <a:spcPct val="35000"/>
            </a:spcAft>
            <a:buNone/>
          </a:pPr>
          <a:r>
            <a:rPr lang="en-US" sz="2600" kern="1200">
              <a:latin typeface="Calibri" panose="020F0502020204030204" pitchFamily="34" charset="0"/>
              <a:cs typeface="Calibri" panose="020F0502020204030204" pitchFamily="34" charset="0"/>
            </a:rPr>
            <a:t>Existing State Breach Notification Laws</a:t>
          </a:r>
        </a:p>
      </dsp:txBody>
      <dsp:txXfrm rot="10800000">
        <a:off x="0" y="2624666"/>
        <a:ext cx="4412829" cy="1574800"/>
      </dsp:txXfrm>
    </dsp:sp>
    <dsp:sp modelId="{6DA5867B-3792-7644-A126-DBEE0654A9B9}">
      <dsp:nvSpPr>
        <dsp:cNvPr id="0" name=""/>
        <dsp:cNvSpPr/>
      </dsp:nvSpPr>
      <dsp:spPr>
        <a:xfrm rot="5400000">
          <a:off x="5569377" y="943185"/>
          <a:ext cx="2099733" cy="4412829"/>
        </a:xfrm>
        <a:prstGeom prst="round1Rect">
          <a:avLst/>
        </a:prstGeom>
        <a:solidFill>
          <a:schemeClr val="accent5">
            <a:hueOff val="0"/>
            <a:satOff val="0"/>
            <a:lumOff val="0"/>
            <a:alphaOff val="0"/>
          </a:schemeClr>
        </a:solidFill>
        <a:ln w="28575" cap="rnd"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184912" tIns="184912" rIns="184912" bIns="184912" numCol="1" spcCol="1270" anchor="ctr" anchorCtr="0">
          <a:noAutofit/>
        </a:bodyPr>
        <a:lstStyle/>
        <a:p>
          <a:pPr marL="0" lvl="0" indent="0" algn="ctr" defTabSz="1155700">
            <a:lnSpc>
              <a:spcPct val="90000"/>
            </a:lnSpc>
            <a:spcBef>
              <a:spcPct val="0"/>
            </a:spcBef>
            <a:spcAft>
              <a:spcPct val="35000"/>
            </a:spcAft>
            <a:buNone/>
          </a:pPr>
          <a:r>
            <a:rPr lang="en-US" sz="2600" kern="1200" dirty="0">
              <a:latin typeface="Calibri" panose="020F0502020204030204" pitchFamily="34" charset="0"/>
              <a:cs typeface="Calibri" panose="020F0502020204030204" pitchFamily="34" charset="0"/>
            </a:rPr>
            <a:t>Existing Sectoral Privacy Law (i.e. GLBA, HIPPA)</a:t>
          </a:r>
        </a:p>
      </dsp:txBody>
      <dsp:txXfrm rot="-5400000">
        <a:off x="4412830" y="2624666"/>
        <a:ext cx="4412829" cy="1574800"/>
      </dsp:txXfrm>
    </dsp:sp>
    <dsp:sp modelId="{8B3C7CEC-BF28-2348-BC0A-9E56C7A7A22B}">
      <dsp:nvSpPr>
        <dsp:cNvPr id="0" name=""/>
        <dsp:cNvSpPr/>
      </dsp:nvSpPr>
      <dsp:spPr>
        <a:xfrm>
          <a:off x="3088980" y="1574800"/>
          <a:ext cx="2647697" cy="1049866"/>
        </a:xfrm>
        <a:prstGeom prst="roundRect">
          <a:avLst/>
        </a:prstGeom>
        <a:solidFill>
          <a:schemeClr val="accent2">
            <a:tint val="40000"/>
            <a:hueOff val="0"/>
            <a:satOff val="0"/>
            <a:lumOff val="0"/>
            <a:alphaOff val="0"/>
          </a:schemeClr>
        </a:solidFill>
        <a:ln w="28575" cap="rnd"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dsp:style>
      <dsp:txBody>
        <a:bodyPr spcFirstLastPara="0" vert="horz" wrap="square" lIns="99060" tIns="99060" rIns="99060" bIns="99060" numCol="1" spcCol="1270" anchor="ctr" anchorCtr="0">
          <a:noAutofit/>
        </a:bodyPr>
        <a:lstStyle/>
        <a:p>
          <a:pPr marL="0" lvl="0" indent="0" algn="ctr" defTabSz="1155700">
            <a:lnSpc>
              <a:spcPct val="90000"/>
            </a:lnSpc>
            <a:spcBef>
              <a:spcPct val="0"/>
            </a:spcBef>
            <a:spcAft>
              <a:spcPct val="35000"/>
            </a:spcAft>
            <a:buNone/>
          </a:pPr>
          <a:r>
            <a:rPr lang="en-US" sz="2600" b="1" kern="1200">
              <a:latin typeface="Calibri" panose="020F0502020204030204" pitchFamily="34" charset="0"/>
              <a:cs typeface="Calibri" panose="020F0502020204030204" pitchFamily="34" charset="0"/>
            </a:rPr>
            <a:t>U.S PRIVACY  LANDSCAPE</a:t>
          </a:r>
        </a:p>
      </dsp:txBody>
      <dsp:txXfrm>
        <a:off x="3140230" y="1626050"/>
        <a:ext cx="2545197" cy="947366"/>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7F83432-2789-4945-A525-77BFDE562D83}">
      <dsp:nvSpPr>
        <dsp:cNvPr id="0" name=""/>
        <dsp:cNvSpPr/>
      </dsp:nvSpPr>
      <dsp:spPr>
        <a:xfrm>
          <a:off x="1800504" y="1341"/>
          <a:ext cx="2058750" cy="2058750"/>
        </a:xfrm>
        <a:prstGeom prst="ellipse">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C987EDEF-4F1D-4DB3-B74D-8D8F09B9B251}">
      <dsp:nvSpPr>
        <dsp:cNvPr id="0" name=""/>
        <dsp:cNvSpPr/>
      </dsp:nvSpPr>
      <dsp:spPr>
        <a:xfrm>
          <a:off x="2239254" y="440091"/>
          <a:ext cx="1181250" cy="1181250"/>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9050"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2DBA9FA7-8EF4-49BB-85BC-211F14BB5827}">
      <dsp:nvSpPr>
        <dsp:cNvPr id="0" name=""/>
        <dsp:cNvSpPr/>
      </dsp:nvSpPr>
      <dsp:spPr>
        <a:xfrm>
          <a:off x="1142379" y="2701341"/>
          <a:ext cx="337500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1022350">
            <a:lnSpc>
              <a:spcPct val="100000"/>
            </a:lnSpc>
            <a:spcBef>
              <a:spcPct val="0"/>
            </a:spcBef>
            <a:spcAft>
              <a:spcPct val="35000"/>
            </a:spcAft>
            <a:buNone/>
            <a:defRPr cap="all"/>
          </a:pPr>
          <a:r>
            <a:rPr lang="en-US" sz="2300" b="1" i="0" kern="1200" dirty="0"/>
            <a:t>Effective date: January 1, 2020</a:t>
          </a:r>
          <a:endParaRPr lang="en-US" sz="2300" b="1" kern="1200" dirty="0"/>
        </a:p>
      </dsp:txBody>
      <dsp:txXfrm>
        <a:off x="1142379" y="2701341"/>
        <a:ext cx="3375000" cy="720000"/>
      </dsp:txXfrm>
    </dsp:sp>
    <dsp:sp modelId="{216DBDE0-24A9-4124-B895-3461E4ED4890}">
      <dsp:nvSpPr>
        <dsp:cNvPr id="0" name=""/>
        <dsp:cNvSpPr/>
      </dsp:nvSpPr>
      <dsp:spPr>
        <a:xfrm>
          <a:off x="5766129" y="1341"/>
          <a:ext cx="2058750" cy="2058750"/>
        </a:xfrm>
        <a:prstGeom prst="ellipse">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4E0FBAEB-073F-450E-ABFA-A06D1C71A562}">
      <dsp:nvSpPr>
        <dsp:cNvPr id="0" name=""/>
        <dsp:cNvSpPr/>
      </dsp:nvSpPr>
      <dsp:spPr>
        <a:xfrm>
          <a:off x="6204879" y="440091"/>
          <a:ext cx="1181250" cy="1181250"/>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9050"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04C5B6AF-E3D6-47CA-B607-09AE3163EDC9}">
      <dsp:nvSpPr>
        <dsp:cNvPr id="0" name=""/>
        <dsp:cNvSpPr/>
      </dsp:nvSpPr>
      <dsp:spPr>
        <a:xfrm>
          <a:off x="5108004" y="2701341"/>
          <a:ext cx="337500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1022350">
            <a:lnSpc>
              <a:spcPct val="100000"/>
            </a:lnSpc>
            <a:spcBef>
              <a:spcPct val="0"/>
            </a:spcBef>
            <a:spcAft>
              <a:spcPct val="35000"/>
            </a:spcAft>
            <a:buNone/>
            <a:defRPr cap="all"/>
          </a:pPr>
          <a:r>
            <a:rPr lang="en-US" sz="2300" b="1" i="0" kern="1200" dirty="0"/>
            <a:t>Enforcement date: July 1, 2020</a:t>
          </a:r>
          <a:endParaRPr lang="en-US" sz="2300" b="1" kern="1200" dirty="0"/>
        </a:p>
      </dsp:txBody>
      <dsp:txXfrm>
        <a:off x="5108004" y="2701341"/>
        <a:ext cx="3375000" cy="720000"/>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544898A-062A-2440-A02F-2441B093C3B0}">
      <dsp:nvSpPr>
        <dsp:cNvPr id="0" name=""/>
        <dsp:cNvSpPr/>
      </dsp:nvSpPr>
      <dsp:spPr>
        <a:xfrm>
          <a:off x="0" y="490576"/>
          <a:ext cx="5199275" cy="1155510"/>
        </a:xfrm>
        <a:prstGeom prst="roundRect">
          <a:avLst>
            <a:gd name="adj" fmla="val 10000"/>
          </a:avLst>
        </a:prstGeom>
        <a:solidFill>
          <a:schemeClr val="accent2">
            <a:hueOff val="0"/>
            <a:satOff val="0"/>
            <a:lumOff val="0"/>
            <a:alphaOff val="0"/>
          </a:schemeClr>
        </a:solidFill>
        <a:ln>
          <a:noFill/>
        </a:ln>
        <a:effectLst>
          <a:outerShdw blurRad="38100" dist="25400" dir="5400000" rotWithShape="0">
            <a:srgbClr val="000000">
              <a:alpha val="4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l" defTabSz="755650">
            <a:lnSpc>
              <a:spcPct val="90000"/>
            </a:lnSpc>
            <a:spcBef>
              <a:spcPct val="0"/>
            </a:spcBef>
            <a:spcAft>
              <a:spcPct val="35000"/>
            </a:spcAft>
            <a:buNone/>
            <a:defRPr cap="all"/>
          </a:pPr>
          <a:br>
            <a:rPr lang="en-US" sz="1700" b="1" kern="1200" dirty="0"/>
          </a:br>
          <a:br>
            <a:rPr lang="en-US" sz="1700" b="1" kern="1200" dirty="0"/>
          </a:br>
          <a:r>
            <a:rPr lang="en-US" sz="1700" b="1" kern="1200" dirty="0"/>
            <a:t>(1) have a gross annual revenue of $25 million;</a:t>
          </a:r>
        </a:p>
      </dsp:txBody>
      <dsp:txXfrm>
        <a:off x="33844" y="524420"/>
        <a:ext cx="3622657" cy="1087822"/>
      </dsp:txXfrm>
    </dsp:sp>
    <dsp:sp modelId="{2CEFBA65-3689-D446-A50B-CA96DBA2C924}">
      <dsp:nvSpPr>
        <dsp:cNvPr id="0" name=""/>
        <dsp:cNvSpPr/>
      </dsp:nvSpPr>
      <dsp:spPr>
        <a:xfrm>
          <a:off x="0" y="1815516"/>
          <a:ext cx="5199275" cy="1478618"/>
        </a:xfrm>
        <a:prstGeom prst="roundRect">
          <a:avLst>
            <a:gd name="adj" fmla="val 10000"/>
          </a:avLst>
        </a:prstGeom>
        <a:solidFill>
          <a:schemeClr val="accent2">
            <a:hueOff val="-9882860"/>
            <a:satOff val="451"/>
            <a:lumOff val="0"/>
            <a:alphaOff val="0"/>
          </a:schemeClr>
        </a:solidFill>
        <a:ln>
          <a:noFill/>
        </a:ln>
        <a:effectLst>
          <a:outerShdw blurRad="38100" dist="25400" dir="5400000" rotWithShape="0">
            <a:srgbClr val="000000">
              <a:alpha val="4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l" defTabSz="755650">
            <a:lnSpc>
              <a:spcPct val="90000"/>
            </a:lnSpc>
            <a:spcBef>
              <a:spcPct val="0"/>
            </a:spcBef>
            <a:spcAft>
              <a:spcPct val="35000"/>
            </a:spcAft>
            <a:buNone/>
            <a:defRPr cap="all"/>
          </a:pPr>
          <a:r>
            <a:rPr lang="en-US" sz="1700" b="1" kern="1200" dirty="0"/>
            <a:t>(2) handle the personal information of 50,000 or more California consumers or devices annually? or</a:t>
          </a:r>
        </a:p>
      </dsp:txBody>
      <dsp:txXfrm>
        <a:off x="43307" y="1858823"/>
        <a:ext cx="3692800" cy="1392004"/>
      </dsp:txXfrm>
    </dsp:sp>
    <dsp:sp modelId="{7DD0E00A-901D-624D-B663-E181B25E1078}">
      <dsp:nvSpPr>
        <dsp:cNvPr id="0" name=""/>
        <dsp:cNvSpPr/>
      </dsp:nvSpPr>
      <dsp:spPr>
        <a:xfrm>
          <a:off x="2238" y="3450109"/>
          <a:ext cx="5199275" cy="1478618"/>
        </a:xfrm>
        <a:prstGeom prst="roundRect">
          <a:avLst>
            <a:gd name="adj" fmla="val 10000"/>
          </a:avLst>
        </a:prstGeom>
        <a:solidFill>
          <a:schemeClr val="accent2">
            <a:hueOff val="-19765721"/>
            <a:satOff val="901"/>
            <a:lumOff val="0"/>
            <a:alphaOff val="0"/>
          </a:schemeClr>
        </a:solidFill>
        <a:ln>
          <a:noFill/>
        </a:ln>
        <a:effectLst>
          <a:outerShdw blurRad="38100" dist="25400" dir="5400000" rotWithShape="0">
            <a:srgbClr val="000000">
              <a:alpha val="4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l" defTabSz="755650">
            <a:lnSpc>
              <a:spcPct val="90000"/>
            </a:lnSpc>
            <a:spcBef>
              <a:spcPct val="0"/>
            </a:spcBef>
            <a:spcAft>
              <a:spcPct val="35000"/>
            </a:spcAft>
            <a:buNone/>
            <a:defRPr cap="all"/>
          </a:pPr>
          <a:r>
            <a:rPr lang="en-US" sz="1700" b="1" kern="1200" dirty="0"/>
            <a:t>(3) derive 50% or more of their annual revenue from selling consumer personal information.</a:t>
          </a:r>
        </a:p>
      </dsp:txBody>
      <dsp:txXfrm>
        <a:off x="45545" y="3493416"/>
        <a:ext cx="3692800" cy="1392004"/>
      </dsp:txXfrm>
    </dsp:sp>
    <dsp:sp modelId="{8125AC30-5196-7E45-8E91-839F4956A4BA}">
      <dsp:nvSpPr>
        <dsp:cNvPr id="0" name=""/>
        <dsp:cNvSpPr/>
      </dsp:nvSpPr>
      <dsp:spPr>
        <a:xfrm>
          <a:off x="4595290" y="1151329"/>
          <a:ext cx="961101" cy="961101"/>
        </a:xfrm>
        <a:prstGeom prst="downArrow">
          <a:avLst>
            <a:gd name="adj1" fmla="val 55000"/>
            <a:gd name="adj2" fmla="val 45000"/>
          </a:avLst>
        </a:prstGeom>
        <a:solidFill>
          <a:schemeClr val="accent2">
            <a:tint val="40000"/>
            <a:alpha val="90000"/>
            <a:hueOff val="0"/>
            <a:satOff val="0"/>
            <a:lumOff val="0"/>
            <a:alphaOff val="0"/>
          </a:schemeClr>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marL="0" lvl="0" indent="0" algn="ctr" defTabSz="1600200">
            <a:lnSpc>
              <a:spcPct val="90000"/>
            </a:lnSpc>
            <a:spcBef>
              <a:spcPct val="0"/>
            </a:spcBef>
            <a:spcAft>
              <a:spcPct val="35000"/>
            </a:spcAft>
            <a:buNone/>
          </a:pPr>
          <a:endParaRPr lang="en-US" sz="3600" kern="1200"/>
        </a:p>
      </dsp:txBody>
      <dsp:txXfrm>
        <a:off x="4811538" y="1151329"/>
        <a:ext cx="528605" cy="723229"/>
      </dsp:txXfrm>
    </dsp:sp>
    <dsp:sp modelId="{3C9BB915-01FD-F849-83B5-86FF3F79DC53}">
      <dsp:nvSpPr>
        <dsp:cNvPr id="0" name=""/>
        <dsp:cNvSpPr/>
      </dsp:nvSpPr>
      <dsp:spPr>
        <a:xfrm>
          <a:off x="4676923" y="2834858"/>
          <a:ext cx="961101" cy="961101"/>
        </a:xfrm>
        <a:prstGeom prst="downArrow">
          <a:avLst>
            <a:gd name="adj1" fmla="val 55000"/>
            <a:gd name="adj2" fmla="val 45000"/>
          </a:avLst>
        </a:prstGeom>
        <a:solidFill>
          <a:schemeClr val="accent2">
            <a:tint val="40000"/>
            <a:alpha val="90000"/>
            <a:hueOff val="-20604185"/>
            <a:satOff val="1061"/>
            <a:lumOff val="55"/>
            <a:alphaOff val="0"/>
          </a:schemeClr>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marL="0" lvl="0" indent="0" algn="ctr" defTabSz="1600200">
            <a:lnSpc>
              <a:spcPct val="90000"/>
            </a:lnSpc>
            <a:spcBef>
              <a:spcPct val="0"/>
            </a:spcBef>
            <a:spcAft>
              <a:spcPct val="35000"/>
            </a:spcAft>
            <a:buNone/>
          </a:pPr>
          <a:endParaRPr lang="en-US" sz="3600" kern="1200"/>
        </a:p>
      </dsp:txBody>
      <dsp:txXfrm>
        <a:off x="4893171" y="2834858"/>
        <a:ext cx="528605" cy="723229"/>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E74E5E1-F694-F546-BB76-3C972C017FE3}">
      <dsp:nvSpPr>
        <dsp:cNvPr id="0" name=""/>
        <dsp:cNvSpPr/>
      </dsp:nvSpPr>
      <dsp:spPr>
        <a:xfrm>
          <a:off x="1174" y="336622"/>
          <a:ext cx="4582396" cy="2749438"/>
        </a:xfrm>
        <a:prstGeom prst="rect">
          <a:avLst/>
        </a:prstGeom>
        <a:gradFill rotWithShape="0">
          <a:gsLst>
            <a:gs pos="0">
              <a:schemeClr val="accent2">
                <a:hueOff val="0"/>
                <a:satOff val="0"/>
                <a:lumOff val="0"/>
                <a:alphaOff val="0"/>
                <a:tint val="98000"/>
                <a:lumMod val="114000"/>
              </a:schemeClr>
            </a:gs>
            <a:gs pos="100000">
              <a:schemeClr val="accent2">
                <a:hueOff val="0"/>
                <a:satOff val="0"/>
                <a:lumOff val="0"/>
                <a:alphaOff val="0"/>
                <a:shade val="90000"/>
                <a:lumMod val="84000"/>
              </a:schemeClr>
            </a:gs>
          </a:gsLst>
          <a:lin ang="5400000" scaled="0"/>
        </a:gradFill>
        <a:ln>
          <a:noFill/>
        </a:ln>
        <a:effectLst>
          <a:outerShdw blurRad="38100" dist="25400" dir="5400000" rotWithShape="0">
            <a:srgbClr val="000000">
              <a:alpha val="4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14300" tIns="114300" rIns="114300" bIns="114300" numCol="1" spcCol="1270" anchor="ctr" anchorCtr="0">
          <a:noAutofit/>
        </a:bodyPr>
        <a:lstStyle/>
        <a:p>
          <a:pPr marL="0" lvl="0" indent="0" algn="ctr" defTabSz="1333500">
            <a:lnSpc>
              <a:spcPct val="90000"/>
            </a:lnSpc>
            <a:spcBef>
              <a:spcPct val="0"/>
            </a:spcBef>
            <a:spcAft>
              <a:spcPct val="35000"/>
            </a:spcAft>
            <a:buNone/>
          </a:pPr>
          <a:r>
            <a:rPr lang="en-US" sz="3000" b="0" i="0" kern="1200" dirty="0"/>
            <a:t>CCPA gives rights to “consumers” which refers to a natural person who is a Resident of California. </a:t>
          </a:r>
          <a:endParaRPr lang="en-US" sz="3000" kern="1200" dirty="0"/>
        </a:p>
      </dsp:txBody>
      <dsp:txXfrm>
        <a:off x="1174" y="336622"/>
        <a:ext cx="4582396" cy="2749438"/>
      </dsp:txXfrm>
    </dsp:sp>
    <dsp:sp modelId="{C579F2AB-198E-014C-9547-2600FB9FA129}">
      <dsp:nvSpPr>
        <dsp:cNvPr id="0" name=""/>
        <dsp:cNvSpPr/>
      </dsp:nvSpPr>
      <dsp:spPr>
        <a:xfrm>
          <a:off x="5041811" y="336622"/>
          <a:ext cx="4582396" cy="2749438"/>
        </a:xfrm>
        <a:prstGeom prst="rect">
          <a:avLst/>
        </a:prstGeom>
        <a:gradFill rotWithShape="0">
          <a:gsLst>
            <a:gs pos="0">
              <a:schemeClr val="accent3">
                <a:hueOff val="0"/>
                <a:satOff val="0"/>
                <a:lumOff val="0"/>
                <a:alphaOff val="0"/>
                <a:tint val="98000"/>
                <a:lumMod val="114000"/>
              </a:schemeClr>
            </a:gs>
            <a:gs pos="100000">
              <a:schemeClr val="accent3">
                <a:hueOff val="0"/>
                <a:satOff val="0"/>
                <a:lumOff val="0"/>
                <a:alphaOff val="0"/>
                <a:shade val="90000"/>
                <a:lumMod val="84000"/>
              </a:schemeClr>
            </a:gs>
          </a:gsLst>
          <a:lin ang="5400000" scaled="0"/>
        </a:gradFill>
        <a:ln>
          <a:noFill/>
        </a:ln>
        <a:effectLst>
          <a:outerShdw blurRad="38100" dist="25400" dir="5400000" rotWithShape="0">
            <a:srgbClr val="000000">
              <a:alpha val="4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14300" tIns="114300" rIns="114300" bIns="114300" numCol="1" spcCol="1270" anchor="ctr" anchorCtr="0">
          <a:noAutofit/>
        </a:bodyPr>
        <a:lstStyle/>
        <a:p>
          <a:pPr marL="0" lvl="0" indent="0" algn="l" defTabSz="1333500">
            <a:lnSpc>
              <a:spcPct val="90000"/>
            </a:lnSpc>
            <a:spcBef>
              <a:spcPct val="0"/>
            </a:spcBef>
            <a:spcAft>
              <a:spcPct val="35000"/>
            </a:spcAft>
            <a:buNone/>
          </a:pPr>
          <a:r>
            <a:rPr lang="en-CA" sz="3000" b="0" i="0" kern="1200" dirty="0"/>
            <a:t>Amendments exclude employees (and prospective employees) + B2B relationships, until 2021. </a:t>
          </a:r>
          <a:endParaRPr lang="en-US" sz="3000" kern="1200" dirty="0"/>
        </a:p>
      </dsp:txBody>
      <dsp:txXfrm>
        <a:off x="5041811" y="336622"/>
        <a:ext cx="4582396" cy="2749438"/>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9C80E7A-D24D-4283-8B6B-A9C6469F24FB}">
      <dsp:nvSpPr>
        <dsp:cNvPr id="0" name=""/>
        <dsp:cNvSpPr/>
      </dsp:nvSpPr>
      <dsp:spPr>
        <a:xfrm>
          <a:off x="0" y="629199"/>
          <a:ext cx="11058686" cy="1536989"/>
        </a:xfrm>
        <a:prstGeom prst="roundRect">
          <a:avLst>
            <a:gd name="adj" fmla="val 10000"/>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D6FBCEF9-0080-4536-9A1A-110CC09A117D}">
      <dsp:nvSpPr>
        <dsp:cNvPr id="0" name=""/>
        <dsp:cNvSpPr/>
      </dsp:nvSpPr>
      <dsp:spPr>
        <a:xfrm>
          <a:off x="464939" y="975022"/>
          <a:ext cx="845344" cy="845344"/>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9050"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C7E40313-8120-469E-962E-E7E5BF2D359B}">
      <dsp:nvSpPr>
        <dsp:cNvPr id="0" name=""/>
        <dsp:cNvSpPr/>
      </dsp:nvSpPr>
      <dsp:spPr>
        <a:xfrm>
          <a:off x="1775222" y="629199"/>
          <a:ext cx="9283463" cy="153698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62665" tIns="162665" rIns="162665" bIns="162665" numCol="1" spcCol="1270" anchor="ctr" anchorCtr="0">
          <a:noAutofit/>
        </a:bodyPr>
        <a:lstStyle/>
        <a:p>
          <a:pPr marL="0" lvl="0" indent="0" algn="l" defTabSz="622300">
            <a:lnSpc>
              <a:spcPct val="100000"/>
            </a:lnSpc>
            <a:spcBef>
              <a:spcPct val="0"/>
            </a:spcBef>
            <a:spcAft>
              <a:spcPct val="35000"/>
            </a:spcAft>
            <a:buNone/>
          </a:pPr>
          <a:r>
            <a:rPr lang="en-US" sz="1400" b="1" kern="1200"/>
            <a:t>Enforcement by the California Attorney General (Civil Penalties)</a:t>
          </a:r>
          <a:r>
            <a:rPr lang="en-US" sz="1400" kern="1200"/>
            <a:t>: </a:t>
          </a:r>
          <a:r>
            <a:rPr lang="en-CA" sz="1400" kern="1200"/>
            <a:t>The civil penalty for each violation is capped at </a:t>
          </a:r>
          <a:r>
            <a:rPr lang="en-CA" sz="1400" b="1" kern="1200"/>
            <a:t>$2,500</a:t>
          </a:r>
          <a:r>
            <a:rPr lang="en-CA" sz="1400" kern="1200"/>
            <a:t>, with a higher cap of </a:t>
          </a:r>
          <a:r>
            <a:rPr lang="en-CA" sz="1400" b="1" kern="1200"/>
            <a:t>$7,500</a:t>
          </a:r>
          <a:r>
            <a:rPr lang="en-CA" sz="1400" kern="1200"/>
            <a:t> for each </a:t>
          </a:r>
          <a:r>
            <a:rPr lang="en-CA" sz="1400" i="1" u="sng" kern="1200"/>
            <a:t>intentional</a:t>
          </a:r>
          <a:r>
            <a:rPr lang="en-CA" sz="1400" kern="1200"/>
            <a:t> violation.</a:t>
          </a:r>
          <a:br>
            <a:rPr lang="en-CA" sz="1400" kern="1200"/>
          </a:br>
          <a:endParaRPr lang="en-US" sz="1400" kern="1200"/>
        </a:p>
      </dsp:txBody>
      <dsp:txXfrm>
        <a:off x="1775222" y="629199"/>
        <a:ext cx="9283463" cy="1536989"/>
      </dsp:txXfrm>
    </dsp:sp>
    <dsp:sp modelId="{B4878028-10E9-4BC1-B5F3-57EDEA8DC852}">
      <dsp:nvSpPr>
        <dsp:cNvPr id="0" name=""/>
        <dsp:cNvSpPr/>
      </dsp:nvSpPr>
      <dsp:spPr>
        <a:xfrm>
          <a:off x="0" y="2753772"/>
          <a:ext cx="11058686" cy="1536989"/>
        </a:xfrm>
        <a:prstGeom prst="roundRect">
          <a:avLst>
            <a:gd name="adj" fmla="val 10000"/>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98BD11C5-6AD6-4183-AEC6-A4510564F088}">
      <dsp:nvSpPr>
        <dsp:cNvPr id="0" name=""/>
        <dsp:cNvSpPr/>
      </dsp:nvSpPr>
      <dsp:spPr>
        <a:xfrm>
          <a:off x="464939" y="3099595"/>
          <a:ext cx="845344" cy="845344"/>
        </a:xfrm>
        <a:prstGeom prst="rect">
          <a:avLst/>
        </a:prstGeom>
        <a:blipFill rotWithShape="1">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a:stretch>
        </a:blipFill>
        <a:ln w="19050"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C6BE583D-C752-44FC-ACCC-494FEFD28A31}">
      <dsp:nvSpPr>
        <dsp:cNvPr id="0" name=""/>
        <dsp:cNvSpPr/>
      </dsp:nvSpPr>
      <dsp:spPr>
        <a:xfrm>
          <a:off x="1775222" y="2550436"/>
          <a:ext cx="9283463" cy="194366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62665" tIns="162665" rIns="162665" bIns="162665" numCol="1" spcCol="1270" anchor="ctr" anchorCtr="0">
          <a:noAutofit/>
        </a:bodyPr>
        <a:lstStyle/>
        <a:p>
          <a:pPr marL="0" lvl="0" indent="0" algn="l" defTabSz="622300">
            <a:lnSpc>
              <a:spcPct val="100000"/>
            </a:lnSpc>
            <a:spcBef>
              <a:spcPct val="0"/>
            </a:spcBef>
            <a:spcAft>
              <a:spcPct val="35000"/>
            </a:spcAft>
            <a:buNone/>
          </a:pPr>
          <a:r>
            <a:rPr lang="en-US" sz="1400" b="1" kern="1200" dirty="0"/>
            <a:t>Enforcement by Consumers (Statutory Damages) : </a:t>
          </a:r>
          <a:r>
            <a:rPr lang="en-US" sz="1400" kern="1200" dirty="0"/>
            <a:t>Consumers can file </a:t>
          </a:r>
          <a:r>
            <a:rPr lang="en-US" sz="1400" kern="1200" dirty="0" err="1"/>
            <a:t>indivdiaul</a:t>
          </a:r>
          <a:r>
            <a:rPr lang="en-US" sz="1400" kern="1200" dirty="0"/>
            <a:t> or class action lawsuits against businesses where a data breach (of unredacted or unencrypted) personal information has occurred and where the business failed to maintain “reasonable security procedures or practices.” </a:t>
          </a:r>
          <a:br>
            <a:rPr lang="en-US" sz="1400" kern="1200" dirty="0"/>
          </a:br>
          <a:br>
            <a:rPr lang="en-US" sz="1400" kern="1200" dirty="0"/>
          </a:br>
          <a:r>
            <a:rPr lang="en-CA" sz="1400" kern="1200" dirty="0"/>
            <a:t>The CCPA provides statutory damages for consumer suits, including class action claims, for no less than </a:t>
          </a:r>
          <a:r>
            <a:rPr lang="en-CA" sz="1400" b="1" kern="1200" dirty="0"/>
            <a:t>$100</a:t>
          </a:r>
          <a:r>
            <a:rPr lang="en-CA" sz="1400" kern="1200" dirty="0"/>
            <a:t> and up to </a:t>
          </a:r>
          <a:r>
            <a:rPr lang="en-CA" sz="1400" b="1" kern="1200" dirty="0"/>
            <a:t>$750</a:t>
          </a:r>
          <a:r>
            <a:rPr lang="en-CA" sz="1400" kern="1200" dirty="0"/>
            <a:t> </a:t>
          </a:r>
          <a:r>
            <a:rPr lang="en-CA" sz="1400" i="1" u="sng" kern="1200" dirty="0"/>
            <a:t>per consumer per incident</a:t>
          </a:r>
          <a:r>
            <a:rPr lang="en-CA" sz="1400" kern="1200" dirty="0"/>
            <a:t>.</a:t>
          </a:r>
          <a:endParaRPr lang="en-US" sz="1400" kern="1200" dirty="0"/>
        </a:p>
      </dsp:txBody>
      <dsp:txXfrm>
        <a:off x="1775222" y="2550436"/>
        <a:ext cx="9283463" cy="1943661"/>
      </dsp:txXfrm>
    </dsp:sp>
  </dsp:spTree>
</dsp:drawing>
</file>

<file path=ppt/diagrams/layout1.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matrix1">
  <dgm:title val=""/>
  <dgm:desc val=""/>
  <dgm:catLst>
    <dgm:cat type="matrix" pri="2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3" destOrd="0"/>
      </dgm:cxnLst>
      <dgm:bg/>
      <dgm:whole/>
    </dgm:dataModel>
  </dgm:styleData>
  <dgm:clrData>
    <dgm:dataModel>
      <dgm:ptLst>
        <dgm:pt modelId="0" type="doc"/>
        <dgm:pt modelId="1"/>
        <dgm:pt modelId="11"/>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3" destOrd="0"/>
      </dgm:cxnLst>
      <dgm:bg/>
      <dgm:whole/>
    </dgm:dataModel>
  </dgm:clrData>
  <dgm:layoutNode name="diagram">
    <dgm:varLst>
      <dgm:chMax val="1"/>
      <dgm:dir/>
      <dgm:animLvl val="ctr"/>
      <dgm:resizeHandles val="exact"/>
    </dgm:varLst>
    <dgm:alg type="composite"/>
    <dgm:shape xmlns:r="http://schemas.openxmlformats.org/officeDocument/2006/relationships" r:blip="">
      <dgm:adjLst/>
    </dgm:shape>
    <dgm:presOf/>
    <dgm:constrLst>
      <dgm:constr type="ctrX" for="ch" forName="matrix" refType="w" fact="0.5"/>
      <dgm:constr type="ctrY" for="ch" forName="matrix" refType="h" fact="0.5"/>
      <dgm:constr type="w" for="ch" forName="matrix" refType="w"/>
      <dgm:constr type="h" for="ch" forName="matrix" refType="h"/>
      <dgm:constr type="ctrX" for="ch" forName="centerTile" refType="w" fact="0.5"/>
      <dgm:constr type="ctrY" for="ch" forName="centerTile" refType="h" fact="0.5"/>
      <dgm:constr type="w" for="ch" forName="centerTile" refType="w" fact="0.3"/>
      <dgm:constr type="h" for="ch" forName="centerTile" refType="h" fact="0.25"/>
      <dgm:constr type="primFontSz" for="des" ptType="node" op="equ" val="65"/>
    </dgm:constrLst>
    <dgm:ruleLst/>
    <dgm:choose name="Name0">
      <dgm:if name="Name1" axis="ch" ptType="node" func="cnt" op="gte" val="1">
        <dgm:layoutNode name="matrix">
          <dgm:alg type="composite"/>
          <dgm:shape xmlns:r="http://schemas.openxmlformats.org/officeDocument/2006/relationships" r:blip="">
            <dgm:adjLst/>
          </dgm:shape>
          <dgm:presOf/>
          <dgm:constrLst>
            <dgm:constr type="l" for="ch" forName="tile1"/>
            <dgm:constr type="t" for="ch" forName="tile1"/>
            <dgm:constr type="r" for="ch" forName="tile1" refType="w" fact="0.5"/>
            <dgm:constr type="b" for="ch" forName="tile1" refType="h" fact="0.5"/>
            <dgm:constr type="l" for="ch" forName="tile1text" refType="l" refFor="ch" refForName="tile1"/>
            <dgm:constr type="t" for="ch" forName="tile1text" refType="t" refFor="ch" refForName="tile1"/>
            <dgm:constr type="w" for="ch" forName="tile1text" refType="w" refFor="ch" refForName="tile1"/>
            <dgm:constr type="h" for="ch" forName="tile1text" refType="h" refFor="ch" refForName="tile1" fact="0.75"/>
            <dgm:constr type="r" for="ch" forName="tile2" refType="w"/>
            <dgm:constr type="t" for="ch" forName="tile2"/>
            <dgm:constr type="l" for="ch" forName="tile2" refType="w" fact="0.5"/>
            <dgm:constr type="b" for="ch" forName="tile2" refType="h" fact="0.5"/>
            <dgm:constr type="r" for="ch" forName="tile2text" refType="r" refFor="ch" refForName="tile2"/>
            <dgm:constr type="t" for="ch" forName="tile2text" refType="t" refFor="ch" refForName="tile2"/>
            <dgm:constr type="w" for="ch" forName="tile2text" refType="w" refFor="ch" refForName="tile2"/>
            <dgm:constr type="h" for="ch" forName="tile2text" refType="h" refFor="ch" refForName="tile2" fact="0.75"/>
            <dgm:constr type="l" for="ch" forName="tile3"/>
            <dgm:constr type="b" for="ch" forName="tile3" refType="h"/>
            <dgm:constr type="r" for="ch" forName="tile3" refType="w" fact="0.5"/>
            <dgm:constr type="t" for="ch" forName="tile3" refType="h" fact="0.5"/>
            <dgm:constr type="l" for="ch" forName="tile3text" refType="l" refFor="ch" refForName="tile3"/>
            <dgm:constr type="b" for="ch" forName="tile3text" refType="b" refFor="ch" refForName="tile3"/>
            <dgm:constr type="w" for="ch" forName="tile3text" refType="w" refFor="ch" refForName="tile3"/>
            <dgm:constr type="h" for="ch" forName="tile3text" refType="h" refFor="ch" refForName="tile3" fact="0.75"/>
            <dgm:constr type="r" for="ch" forName="tile4" refType="w"/>
            <dgm:constr type="b" for="ch" forName="tile4" refType="h"/>
            <dgm:constr type="l" for="ch" forName="tile4" refType="w" fact="0.5"/>
            <dgm:constr type="t" for="ch" forName="tile4" refType="h" fact="0.5"/>
            <dgm:constr type="r" for="ch" forName="tile4text" refType="r" refFor="ch" refForName="tile4"/>
            <dgm:constr type="b" for="ch" forName="tile4text" refType="b" refFor="ch" refForName="tile4"/>
            <dgm:constr type="w" for="ch" forName="tile4text" refType="w" refFor="ch" refForName="tile4"/>
            <dgm:constr type="h" for="ch" forName="tile4text" refType="h" refFor="ch" refForName="tile4" fact="0.75"/>
          </dgm:constrLst>
          <dgm:ruleLst/>
          <dgm:layoutNode name="tile1" styleLbl="node1">
            <dgm:alg type="sp"/>
            <dgm:shape xmlns:r="http://schemas.openxmlformats.org/officeDocument/2006/relationships" rot="270" type="round1Rect" r:blip="">
              <dgm:adjLst/>
            </dgm:shape>
            <dgm:choose name="Name2">
              <dgm:if name="Name3" func="var" arg="dir" op="equ" val="norm">
                <dgm:presOf axis="ch ch desOrSelf" ptType="node node node" st="1 1 1" cnt="1 1 0"/>
              </dgm:if>
              <dgm:else name="Name4">
                <dgm:presOf axis="ch ch desOrSelf" ptType="node node node" st="1 2 1" cnt="1 1 0"/>
              </dgm:else>
            </dgm:choose>
            <dgm:constrLst/>
            <dgm:ruleLst/>
          </dgm:layoutNode>
          <dgm:layoutNode name="tile1text" styleLbl="node1">
            <dgm:varLst>
              <dgm:chMax val="0"/>
              <dgm:chPref val="0"/>
              <dgm:bulletEnabled val="1"/>
            </dgm:varLst>
            <dgm:choose name="Name5">
              <dgm:if name="Name6" axis="root des" func="maxDepth" op="gte" val="3">
                <dgm:alg type="tx">
                  <dgm:param type="txAnchorVert" val="t"/>
                  <dgm:param type="parTxLTRAlign" val="l"/>
                  <dgm:param type="parTxRTLAlign" val="r"/>
                </dgm:alg>
              </dgm:if>
              <dgm:else name="Name7">
                <dgm:alg type="tx"/>
              </dgm:else>
            </dgm:choose>
            <dgm:shape xmlns:r="http://schemas.openxmlformats.org/officeDocument/2006/relationships" rot="270" type="rect" r:blip="" hideGeom="1">
              <dgm:adjLst>
                <dgm:adj idx="1" val="0.2"/>
              </dgm:adjLst>
            </dgm:shape>
            <dgm:choose name="Name8">
              <dgm:if name="Name9" func="var" arg="dir" op="equ" val="norm">
                <dgm:presOf axis="ch ch desOrSelf" ptType="node node node" st="1 1 1" cnt="1 1 0"/>
              </dgm:if>
              <dgm:else name="Name10">
                <dgm:presOf axis="ch ch desOrSelf" ptType="node node node" st="1 2 1" cnt="1 1 0"/>
              </dgm:else>
            </dgm:choose>
            <dgm:constrLst/>
            <dgm:ruleLst>
              <dgm:rule type="primFontSz" val="5" fact="NaN" max="NaN"/>
            </dgm:ruleLst>
          </dgm:layoutNode>
          <dgm:layoutNode name="tile2" styleLbl="node1">
            <dgm:alg type="sp"/>
            <dgm:shape xmlns:r="http://schemas.openxmlformats.org/officeDocument/2006/relationships" type="round1Rect" r:blip="">
              <dgm:adjLst/>
            </dgm:shape>
            <dgm:choose name="Name11">
              <dgm:if name="Name12" func="var" arg="dir" op="equ" val="norm">
                <dgm:presOf axis="ch ch desOrSelf" ptType="node node node" st="1 2 1" cnt="1 1 0"/>
              </dgm:if>
              <dgm:else name="Name13">
                <dgm:presOf axis="ch ch desOrSelf" ptType="node node node" st="1 1 1" cnt="1 1 0"/>
              </dgm:else>
            </dgm:choose>
            <dgm:constrLst/>
            <dgm:ruleLst/>
          </dgm:layoutNode>
          <dgm:layoutNode name="tile2text" styleLbl="node1">
            <dgm:varLst>
              <dgm:chMax val="0"/>
              <dgm:chPref val="0"/>
              <dgm:bulletEnabled val="1"/>
            </dgm:varLst>
            <dgm:choose name="Name14">
              <dgm:if name="Name15" axis="root des" func="maxDepth" op="gte" val="3">
                <dgm:alg type="tx">
                  <dgm:param type="txAnchorVert" val="t"/>
                  <dgm:param type="parTxLTRAlign" val="l"/>
                  <dgm:param type="parTxRTLAlign" val="r"/>
                </dgm:alg>
              </dgm:if>
              <dgm:else name="Name16">
                <dgm:alg type="tx"/>
              </dgm:else>
            </dgm:choose>
            <dgm:shape xmlns:r="http://schemas.openxmlformats.org/officeDocument/2006/relationships" type="rect" r:blip="" hideGeom="1">
              <dgm:adjLst/>
            </dgm:shape>
            <dgm:choose name="Name17">
              <dgm:if name="Name18" func="var" arg="dir" op="equ" val="norm">
                <dgm:presOf axis="ch ch desOrSelf" ptType="node node node" st="1 2 1" cnt="1 1 0"/>
              </dgm:if>
              <dgm:else name="Name19">
                <dgm:presOf axis="ch ch desOrSelf" ptType="node node node" st="1 1 1" cnt="1 1 0"/>
              </dgm:else>
            </dgm:choose>
            <dgm:constrLst/>
            <dgm:ruleLst>
              <dgm:rule type="primFontSz" val="5" fact="NaN" max="NaN"/>
            </dgm:ruleLst>
          </dgm:layoutNode>
          <dgm:layoutNode name="tile3" styleLbl="node1">
            <dgm:alg type="sp"/>
            <dgm:shape xmlns:r="http://schemas.openxmlformats.org/officeDocument/2006/relationships" rot="180" type="round1Rect" r:blip="">
              <dgm:adjLst/>
            </dgm:shape>
            <dgm:choose name="Name20">
              <dgm:if name="Name21" func="var" arg="dir" op="equ" val="norm">
                <dgm:presOf axis="ch ch desOrSelf" ptType="node node node" st="1 3 1" cnt="1 1 0"/>
              </dgm:if>
              <dgm:else name="Name22">
                <dgm:presOf axis="ch ch desOrSelf" ptType="node node node" st="1 4 1" cnt="1 1 0"/>
              </dgm:else>
            </dgm:choose>
            <dgm:constrLst/>
            <dgm:ruleLst/>
          </dgm:layoutNode>
          <dgm:layoutNode name="tile3text" styleLbl="node1">
            <dgm:varLst>
              <dgm:chMax val="0"/>
              <dgm:chPref val="0"/>
              <dgm:bulletEnabled val="1"/>
            </dgm:varLst>
            <dgm:choose name="Name23">
              <dgm:if name="Name24" axis="root des" func="maxDepth" op="gte" val="3">
                <dgm:alg type="tx">
                  <dgm:param type="txAnchorVert" val="t"/>
                  <dgm:param type="parTxLTRAlign" val="l"/>
                  <dgm:param type="parTxRTLAlign" val="r"/>
                </dgm:alg>
              </dgm:if>
              <dgm:else name="Name25">
                <dgm:alg type="tx"/>
              </dgm:else>
            </dgm:choose>
            <dgm:shape xmlns:r="http://schemas.openxmlformats.org/officeDocument/2006/relationships" rot="180" type="rect" r:blip="" hideGeom="1">
              <dgm:adjLst/>
            </dgm:shape>
            <dgm:choose name="Name26">
              <dgm:if name="Name27" func="var" arg="dir" op="equ" val="norm">
                <dgm:presOf axis="ch ch desOrSelf" ptType="node node node" st="1 3 1" cnt="1 1 0"/>
              </dgm:if>
              <dgm:else name="Name28">
                <dgm:presOf axis="ch ch desOrSelf" ptType="node node node" st="1 4 1" cnt="1 1 0"/>
              </dgm:else>
            </dgm:choose>
            <dgm:constrLst/>
            <dgm:ruleLst>
              <dgm:rule type="primFontSz" val="5" fact="NaN" max="NaN"/>
            </dgm:ruleLst>
          </dgm:layoutNode>
          <dgm:layoutNode name="tile4" styleLbl="node1">
            <dgm:alg type="sp"/>
            <dgm:shape xmlns:r="http://schemas.openxmlformats.org/officeDocument/2006/relationships" rot="90" type="round1Rect" r:blip="">
              <dgm:adjLst/>
            </dgm:shape>
            <dgm:choose name="Name29">
              <dgm:if name="Name30" func="var" arg="dir" op="equ" val="norm">
                <dgm:presOf axis="ch ch desOrSelf" ptType="node node node" st="1 4 1" cnt="1 1 0"/>
              </dgm:if>
              <dgm:else name="Name31">
                <dgm:presOf axis="ch ch desOrSelf" ptType="node node node" st="1 3 1" cnt="1 1 0"/>
              </dgm:else>
            </dgm:choose>
            <dgm:constrLst/>
            <dgm:ruleLst/>
          </dgm:layoutNode>
          <dgm:layoutNode name="tile4text" styleLbl="node1">
            <dgm:varLst>
              <dgm:chMax val="0"/>
              <dgm:chPref val="0"/>
              <dgm:bulletEnabled val="1"/>
            </dgm:varLst>
            <dgm:choose name="Name32">
              <dgm:if name="Name33" axis="root des" func="maxDepth" op="gte" val="3">
                <dgm:alg type="tx">
                  <dgm:param type="txAnchorVert" val="t"/>
                  <dgm:param type="parTxLTRAlign" val="l"/>
                  <dgm:param type="parTxRTLAlign" val="r"/>
                </dgm:alg>
              </dgm:if>
              <dgm:else name="Name34">
                <dgm:alg type="tx"/>
              </dgm:else>
            </dgm:choose>
            <dgm:shape xmlns:r="http://schemas.openxmlformats.org/officeDocument/2006/relationships" rot="90" type="rect" r:blip="" hideGeom="1">
              <dgm:adjLst/>
            </dgm:shape>
            <dgm:choose name="Name35">
              <dgm:if name="Name36" func="var" arg="dir" op="equ" val="norm">
                <dgm:presOf axis="ch ch desOrSelf" ptType="node node node" st="1 4 1" cnt="1 1 0"/>
              </dgm:if>
              <dgm:else name="Name37">
                <dgm:presOf axis="ch ch desOrSelf" ptType="node node node" st="1 3 1" cnt="1 1 0"/>
              </dgm:else>
            </dgm:choose>
            <dgm:constrLst/>
            <dgm:ruleLst>
              <dgm:rule type="primFontSz" val="5" fact="NaN" max="NaN"/>
            </dgm:ruleLst>
          </dgm:layoutNode>
        </dgm:layoutNode>
        <dgm:layoutNode name="centerTile" styleLbl="fgShp">
          <dgm:varLst>
            <dgm:chMax val="0"/>
            <dgm:chPref val="0"/>
          </dgm:varLst>
          <dgm:alg type="tx"/>
          <dgm:shape xmlns:r="http://schemas.openxmlformats.org/officeDocument/2006/relationships" type="roundRect" r:blip="">
            <dgm:adjLst/>
          </dgm:shape>
          <dgm:presOf axis="ch" ptType="node" cnt="1"/>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38"/>
    </dgm:choose>
  </dgm:layoutNode>
</dgm:layoutDef>
</file>

<file path=ppt/diagrams/layout3.xml><?xml version="1.0" encoding="utf-8"?>
<dgm:layoutDef xmlns:dgm="http://schemas.openxmlformats.org/drawingml/2006/diagram" xmlns:a="http://schemas.openxmlformats.org/drawingml/2006/main" uniqueId="urn:microsoft.com/office/officeart/2018/5/layout/IconCircleLabelList">
  <dgm:title val="Icon Circle Label List"/>
  <dgm:desc val="Use to show non-sequential or grouped chunks of information accompanied by a related visuals. Works best with icons or small pictures with short text ca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snake">
          <dgm:param type="grDir" val="tL"/>
          <dgm:param type="flowDir" val="row"/>
          <dgm:param type="contDir" val="sameDir"/>
          <dgm:param type="off" val="ctr"/>
          <dgm:param type="vertAlign" val="mid"/>
          <dgm:param type="horzAlign" val="ctr"/>
        </dgm:alg>
      </dgm:if>
      <dgm:else name="Name2">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hoose name="Name3">
      <dgm:if name="Name4" axis="ch" ptType="node" func="cnt" op="lte" val="2">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4"/>
          <dgm:constr type="h" for="des" forName="compNode" op="equ"/>
          <dgm:constr type="h" for="des" forName="textRect" op="equ"/>
        </dgm:constrLst>
      </dgm:if>
      <dgm:if name="Name5" axis="ch" ptType="node" func="cnt" op="lte" val="3">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0"/>
          <dgm:constr type="h" for="des" forName="compNode" op="equ"/>
          <dgm:constr type="h" for="des" forName="textRect" op="equ"/>
        </dgm:constrLst>
      </dgm:if>
      <dgm:if name="Name6" axis="ch" ptType="node" func="cnt" op="lte" val="4">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32"/>
          <dgm:constr type="h" for="des" forName="compNode" op="equ"/>
          <dgm:constr type="h" for="des" forName="textRect" op="equ"/>
        </dgm:constrLst>
      </dgm:if>
      <dgm:else name="Name7">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24"/>
          <dgm:constr type="h" for="des" forName="compNode" op="equ"/>
          <dgm:constr type="h" for="des" forName="textRect" op="equ"/>
        </dgm:constrLst>
      </dgm:else>
    </dgm:choose>
    <dgm:ruleLst>
      <dgm:rule type="w" for="ch" forName="compNode" val="50" fact="NaN" max="NaN"/>
    </dgm:ruleLst>
    <dgm:forEach name="Name8" axis="ch" ptType="node">
      <dgm:layoutNode name="compNode">
        <dgm:alg type="composite"/>
        <dgm:shape xmlns:r="http://schemas.openxmlformats.org/officeDocument/2006/relationships" r:blip="">
          <dgm:adjLst/>
        </dgm:shape>
        <dgm:presOf axis="self"/>
        <dgm:constrLst>
          <dgm:constr type="w" for="ch" forName="iconBgRect" refType="w" fact="0.61"/>
          <dgm:constr type="h" for="ch" forName="iconBgRect" refType="w" refFor="ch" refForName="iconBgRect"/>
          <dgm:constr type="t" for="ch" forName="iconBgRect"/>
          <dgm:constr type="ctrX" for="ch" forName="iconBgRect" refType="w" fact="0.5"/>
          <dgm:constr type="w" for="ch" forName="iconRect" refType="w" fact="0.35"/>
          <dgm:constr type="h" for="ch" forName="iconRect" refType="w" refFor="ch" refForName="iconRect"/>
          <dgm:constr type="ctrX" for="ch" forName="iconRect" refType="ctrX" refFor="ch" refForName="iconBgRect"/>
          <dgm:constr type="ctrY" for="ch" forName="iconRect" refType="ctrY" refFor="ch" refForName="iconBgRect"/>
          <dgm:constr type="h" for="ch" forName="spaceRect" refType="w" fact="0.19"/>
          <dgm:constr type="w" for="ch" forName="spaceRect" refType="w"/>
          <dgm:constr type="l" for="ch" forName="spaceRect"/>
          <dgm:constr type="t" for="ch" forName="spaceRect" refType="b" refFor="ch" refForName="iconBgRect"/>
          <dgm:constr type="h" for="ch" forName="textRect" val="20"/>
          <dgm:constr type="w" for="ch" forName="textRect" refType="w"/>
          <dgm:constr type="l" for="ch" forName="textRect"/>
          <dgm:constr type="t" for="ch" forName="textRect" refType="b" refFor="ch" refForName="spaceRect"/>
        </dgm:constrLst>
        <dgm:ruleLst>
          <dgm:rule type="h" val="INF" fact="NaN" max="NaN"/>
        </dgm:ruleLst>
        <dgm:layoutNode name="iconBgRect" styleLbl="bgShp">
          <dgm:alg type="sp"/>
          <dgm:shape xmlns:r="http://schemas.openxmlformats.org/officeDocument/2006/relationships" type="ellipse" r:blip="">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 type="h" val="INF" fact="NaN" max="NaN"/>
          </dgm:ruleLst>
        </dgm:layoutNode>
      </dgm:layoutNode>
      <dgm:forEach name="Name9"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defRPr cap="all"/>
        </a:lvl1pPr>
      </dgm1612:lstStyle>
    </a:ext>
  </dgm:extLst>
</dgm:layoutDef>
</file>

<file path=ppt/diagrams/layout4.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layout5.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B07DEEB-313D-5547-84BF-755F82741D01}" type="datetimeFigureOut">
              <a:rPr lang="en-US" smtClean="0"/>
              <a:t>10/28/19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BA4A349-E3DD-7344-8223-191BD188C8EF}" type="slidenum">
              <a:rPr lang="en-US" smtClean="0"/>
              <a:t>‹#›</a:t>
            </a:fld>
            <a:endParaRPr lang="en-US"/>
          </a:p>
        </p:txBody>
      </p:sp>
    </p:spTree>
    <p:extLst>
      <p:ext uri="{BB962C8B-B14F-4D97-AF65-F5344CB8AC3E}">
        <p14:creationId xmlns:p14="http://schemas.microsoft.com/office/powerpoint/2010/main" val="372806597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5"/>
          </p:nvPr>
        </p:nvSpPr>
        <p:spPr/>
        <p:txBody>
          <a:bodyPr/>
          <a:lstStyle/>
          <a:p>
            <a:fld id="{C82C7269-4610-44C7-907C-810DA1E8CE39}" type="slidenum">
              <a:rPr lang="en-US" smtClean="0"/>
              <a:t>3</a:t>
            </a:fld>
            <a:endParaRPr lang="en-US" dirty="0"/>
          </a:p>
        </p:txBody>
      </p:sp>
    </p:spTree>
    <p:extLst>
      <p:ext uri="{BB962C8B-B14F-4D97-AF65-F5344CB8AC3E}">
        <p14:creationId xmlns:p14="http://schemas.microsoft.com/office/powerpoint/2010/main" val="223279924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BA4A349-E3DD-7344-8223-191BD188C8EF}" type="slidenum">
              <a:rPr lang="en-US" smtClean="0"/>
              <a:t>14</a:t>
            </a:fld>
            <a:endParaRPr lang="en-US"/>
          </a:p>
        </p:txBody>
      </p:sp>
    </p:spTree>
    <p:extLst>
      <p:ext uri="{BB962C8B-B14F-4D97-AF65-F5344CB8AC3E}">
        <p14:creationId xmlns:p14="http://schemas.microsoft.com/office/powerpoint/2010/main" val="106690579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BA4A349-E3DD-7344-8223-191BD188C8EF}" type="slidenum">
              <a:rPr lang="en-US" smtClean="0"/>
              <a:t>17</a:t>
            </a:fld>
            <a:endParaRPr lang="en-US"/>
          </a:p>
        </p:txBody>
      </p:sp>
    </p:spTree>
    <p:extLst>
      <p:ext uri="{BB962C8B-B14F-4D97-AF65-F5344CB8AC3E}">
        <p14:creationId xmlns:p14="http://schemas.microsoft.com/office/powerpoint/2010/main" val="236263118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BA4A349-E3DD-7344-8223-191BD188C8EF}" type="slidenum">
              <a:rPr lang="en-US" smtClean="0"/>
              <a:t>5</a:t>
            </a:fld>
            <a:endParaRPr lang="en-US"/>
          </a:p>
        </p:txBody>
      </p:sp>
    </p:spTree>
    <p:extLst>
      <p:ext uri="{BB962C8B-B14F-4D97-AF65-F5344CB8AC3E}">
        <p14:creationId xmlns:p14="http://schemas.microsoft.com/office/powerpoint/2010/main" val="408602056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BA4A349-E3DD-7344-8223-191BD188C8EF}" type="slidenum">
              <a:rPr lang="en-US" smtClean="0"/>
              <a:t>7</a:t>
            </a:fld>
            <a:endParaRPr lang="en-US"/>
          </a:p>
        </p:txBody>
      </p:sp>
    </p:spTree>
    <p:extLst>
      <p:ext uri="{BB962C8B-B14F-4D97-AF65-F5344CB8AC3E}">
        <p14:creationId xmlns:p14="http://schemas.microsoft.com/office/powerpoint/2010/main" val="52516429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BA4A349-E3DD-7344-8223-191BD188C8EF}" type="slidenum">
              <a:rPr lang="en-US" smtClean="0"/>
              <a:t>8</a:t>
            </a:fld>
            <a:endParaRPr lang="en-US"/>
          </a:p>
        </p:txBody>
      </p:sp>
    </p:spTree>
    <p:extLst>
      <p:ext uri="{BB962C8B-B14F-4D97-AF65-F5344CB8AC3E}">
        <p14:creationId xmlns:p14="http://schemas.microsoft.com/office/powerpoint/2010/main" val="71558898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BA4A349-E3DD-7344-8223-191BD188C8EF}" type="slidenum">
              <a:rPr lang="en-US" smtClean="0"/>
              <a:t>9</a:t>
            </a:fld>
            <a:endParaRPr lang="en-US"/>
          </a:p>
        </p:txBody>
      </p:sp>
    </p:spTree>
    <p:extLst>
      <p:ext uri="{BB962C8B-B14F-4D97-AF65-F5344CB8AC3E}">
        <p14:creationId xmlns:p14="http://schemas.microsoft.com/office/powerpoint/2010/main" val="425658597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BA4A349-E3DD-7344-8223-191BD188C8EF}" type="slidenum">
              <a:rPr lang="en-US" smtClean="0"/>
              <a:t>10</a:t>
            </a:fld>
            <a:endParaRPr lang="en-US"/>
          </a:p>
        </p:txBody>
      </p:sp>
    </p:spTree>
    <p:extLst>
      <p:ext uri="{BB962C8B-B14F-4D97-AF65-F5344CB8AC3E}">
        <p14:creationId xmlns:p14="http://schemas.microsoft.com/office/powerpoint/2010/main" val="423241096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BA4A349-E3DD-7344-8223-191BD188C8EF}" type="slidenum">
              <a:rPr lang="en-US" smtClean="0"/>
              <a:t>11</a:t>
            </a:fld>
            <a:endParaRPr lang="en-US"/>
          </a:p>
        </p:txBody>
      </p:sp>
    </p:spTree>
    <p:extLst>
      <p:ext uri="{BB962C8B-B14F-4D97-AF65-F5344CB8AC3E}">
        <p14:creationId xmlns:p14="http://schemas.microsoft.com/office/powerpoint/2010/main" val="183169514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BA4A349-E3DD-7344-8223-191BD188C8EF}" type="slidenum">
              <a:rPr lang="en-US" smtClean="0"/>
              <a:t>13</a:t>
            </a:fld>
            <a:endParaRPr lang="en-US"/>
          </a:p>
        </p:txBody>
      </p:sp>
    </p:spTree>
    <p:extLst>
      <p:ext uri="{BB962C8B-B14F-4D97-AF65-F5344CB8AC3E}">
        <p14:creationId xmlns:p14="http://schemas.microsoft.com/office/powerpoint/2010/main" val="3826424227"/>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0" y="0"/>
            <a:ext cx="12192000" cy="6858000"/>
            <a:chOff x="0" y="0"/>
            <a:chExt cx="12192000" cy="6858000"/>
          </a:xfrm>
        </p:grpSpPr>
        <p:sp>
          <p:nvSpPr>
            <p:cNvPr id="9" name="Rectangle 8"/>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ctrTitle"/>
          </p:nvPr>
        </p:nvSpPr>
        <p:spPr>
          <a:xfrm>
            <a:off x="1154955" y="2099733"/>
            <a:ext cx="8825658" cy="2677648"/>
          </a:xfrm>
        </p:spPr>
        <p:txBody>
          <a:bodyPr anchor="b"/>
          <a:lstStyle>
            <a:lvl1pPr>
              <a:defRPr sz="5400"/>
            </a:lvl1pPr>
          </a:lstStyle>
          <a:p>
            <a:r>
              <a:rPr lang="en-US"/>
              <a:t>Click to edit Master title style</a:t>
            </a:r>
            <a:endParaRPr lang="en-US" dirty="0"/>
          </a:p>
        </p:txBody>
      </p:sp>
      <p:sp>
        <p:nvSpPr>
          <p:cNvPr id="3" name="Subtitle 2"/>
          <p:cNvSpPr>
            <a:spLocks noGrp="1"/>
          </p:cNvSpPr>
          <p:nvPr>
            <p:ph type="subTitle" idx="1"/>
          </p:nvPr>
        </p:nvSpPr>
        <p:spPr bwMode="gray">
          <a:xfrm>
            <a:off x="1154955" y="4777380"/>
            <a:ext cx="8825658" cy="861420"/>
          </a:xfrm>
        </p:spPr>
        <p:txBody>
          <a:bodyPr anchor="t"/>
          <a:lstStyle>
            <a:lvl1pPr marL="0" indent="0" algn="l">
              <a:buNone/>
              <a:defRPr cap="all">
                <a:solidFill>
                  <a:schemeClr val="accent1">
                    <a:lumMod val="60000"/>
                    <a:lumOff val="4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bwMode="gray">
          <a:xfrm rot="5400000">
            <a:off x="10158984" y="1792224"/>
            <a:ext cx="990599" cy="304799"/>
          </a:xfrm>
        </p:spPr>
        <p:txBody>
          <a:bodyPr anchor="t"/>
          <a:lstStyle>
            <a:lvl1pPr algn="l">
              <a:defRPr b="0" i="0">
                <a:solidFill>
                  <a:schemeClr val="bg1">
                    <a:alpha val="60000"/>
                  </a:schemeClr>
                </a:solidFill>
              </a:defRPr>
            </a:lvl1pPr>
          </a:lstStyle>
          <a:p>
            <a:fld id="{E583E2D4-B301-6948-ADB4-8BB2E8924204}" type="datetimeFigureOut">
              <a:rPr lang="en-US" smtClean="0"/>
              <a:t>10/28/19</a:t>
            </a:fld>
            <a:endParaRPr lang="en-US"/>
          </a:p>
        </p:txBody>
      </p:sp>
      <p:sp>
        <p:nvSpPr>
          <p:cNvPr id="5" name="Footer Placeholder 4"/>
          <p:cNvSpPr>
            <a:spLocks noGrp="1"/>
          </p:cNvSpPr>
          <p:nvPr>
            <p:ph type="ftr" sz="quarter" idx="11"/>
          </p:nvPr>
        </p:nvSpPr>
        <p:spPr bwMode="gray">
          <a:xfrm rot="5400000">
            <a:off x="8951976" y="3227832"/>
            <a:ext cx="3859795" cy="304801"/>
          </a:xfrm>
        </p:spPr>
        <p:txBody>
          <a:bodyPr/>
          <a:lstStyle>
            <a:lvl1pPr>
              <a:defRPr b="0" i="0">
                <a:solidFill>
                  <a:schemeClr val="bg1">
                    <a:alpha val="60000"/>
                  </a:schemeClr>
                </a:solidFill>
              </a:defRPr>
            </a:lvl1pPr>
          </a:lstStyle>
          <a:p>
            <a:endParaRPr lang="en-US"/>
          </a:p>
        </p:txBody>
      </p:sp>
      <p:sp>
        <p:nvSpPr>
          <p:cNvPr id="11" name="Rectangle 10"/>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12" name="Slide Number Placeholder 5"/>
          <p:cNvSpPr>
            <a:spLocks noGrp="1"/>
          </p:cNvSpPr>
          <p:nvPr>
            <p:ph type="sldNum" sz="quarter" idx="12"/>
          </p:nvPr>
        </p:nvSpPr>
        <p:spPr>
          <a:xfrm>
            <a:off x="10352540" y="295729"/>
            <a:ext cx="838199" cy="767687"/>
          </a:xfrm>
        </p:spPr>
        <p:txBody>
          <a:bodyPr/>
          <a:lstStyle/>
          <a:p>
            <a:fld id="{C40674A1-0AF9-884D-8741-1621BAAA83DB}" type="slidenum">
              <a:rPr lang="en-US" smtClean="0"/>
              <a:t>‹#›</a:t>
            </a:fld>
            <a:endParaRPr lang="en-US"/>
          </a:p>
        </p:txBody>
      </p:sp>
    </p:spTree>
    <p:extLst>
      <p:ext uri="{BB962C8B-B14F-4D97-AF65-F5344CB8AC3E}">
        <p14:creationId xmlns:p14="http://schemas.microsoft.com/office/powerpoint/2010/main" val="3790839257"/>
      </p:ext>
    </p:extLst>
  </p:cSld>
  <p:clrMapOvr>
    <a:masterClrMapping/>
  </p:clrMapOvr>
  <p:transition spd="slow">
    <p:wip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3" name="Rectangle 12"/>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Freeform 5"/>
            <p:cNvSpPr/>
            <p:nvPr/>
          </p:nvSpPr>
          <p:spPr bwMode="gray">
            <a:xfrm rot="10371525">
              <a:off x="263767" y="4438254"/>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1" name="Freeform 5"/>
            <p:cNvSpPr/>
            <p:nvPr/>
          </p:nvSpPr>
          <p:spPr bwMode="gray">
            <a:xfrm rot="10800000">
              <a:off x="459506" y="321130"/>
              <a:ext cx="11277600" cy="4533900"/>
            </a:xfrm>
            <a:custGeom>
              <a:avLst/>
              <a:gdLst/>
              <a:ahLst/>
              <a:cxnLst/>
              <a:rect l="0" t="0" r="r" b="b"/>
              <a:pathLst>
                <a:path w="7104" h="2856">
                  <a:moveTo>
                    <a:pt x="0" y="0"/>
                  </a:moveTo>
                  <a:lnTo>
                    <a:pt x="0" y="2856"/>
                  </a:lnTo>
                  <a:lnTo>
                    <a:pt x="7104" y="2856"/>
                  </a:lnTo>
                  <a:lnTo>
                    <a:pt x="7104" y="1"/>
                  </a:lnTo>
                  <a:lnTo>
                    <a:pt x="7104" y="1"/>
                  </a:lnTo>
                  <a:lnTo>
                    <a:pt x="6943" y="26"/>
                  </a:lnTo>
                  <a:lnTo>
                    <a:pt x="6782" y="50"/>
                  </a:lnTo>
                  <a:lnTo>
                    <a:pt x="6621" y="73"/>
                  </a:lnTo>
                  <a:lnTo>
                    <a:pt x="6459" y="93"/>
                  </a:lnTo>
                  <a:lnTo>
                    <a:pt x="6298" y="113"/>
                  </a:lnTo>
                  <a:lnTo>
                    <a:pt x="6136" y="132"/>
                  </a:lnTo>
                  <a:lnTo>
                    <a:pt x="5976" y="148"/>
                  </a:lnTo>
                  <a:lnTo>
                    <a:pt x="5814" y="163"/>
                  </a:lnTo>
                  <a:lnTo>
                    <a:pt x="5653" y="177"/>
                  </a:lnTo>
                  <a:lnTo>
                    <a:pt x="5494" y="189"/>
                  </a:lnTo>
                  <a:lnTo>
                    <a:pt x="5334" y="201"/>
                  </a:lnTo>
                  <a:lnTo>
                    <a:pt x="5175" y="211"/>
                  </a:lnTo>
                  <a:lnTo>
                    <a:pt x="5017" y="219"/>
                  </a:lnTo>
                  <a:lnTo>
                    <a:pt x="4859" y="227"/>
                  </a:lnTo>
                  <a:lnTo>
                    <a:pt x="4703" y="234"/>
                  </a:lnTo>
                  <a:lnTo>
                    <a:pt x="4548" y="239"/>
                  </a:lnTo>
                  <a:lnTo>
                    <a:pt x="4393" y="243"/>
                  </a:lnTo>
                  <a:lnTo>
                    <a:pt x="4240" y="247"/>
                  </a:lnTo>
                  <a:lnTo>
                    <a:pt x="4088" y="249"/>
                  </a:lnTo>
                  <a:lnTo>
                    <a:pt x="3937" y="251"/>
                  </a:lnTo>
                  <a:lnTo>
                    <a:pt x="3788" y="252"/>
                  </a:lnTo>
                  <a:lnTo>
                    <a:pt x="3640" y="251"/>
                  </a:lnTo>
                  <a:lnTo>
                    <a:pt x="3494" y="251"/>
                  </a:lnTo>
                  <a:lnTo>
                    <a:pt x="3349" y="249"/>
                  </a:lnTo>
                  <a:lnTo>
                    <a:pt x="3207" y="246"/>
                  </a:lnTo>
                  <a:lnTo>
                    <a:pt x="3066" y="243"/>
                  </a:lnTo>
                  <a:lnTo>
                    <a:pt x="2928" y="240"/>
                  </a:lnTo>
                  <a:lnTo>
                    <a:pt x="2791" y="235"/>
                  </a:lnTo>
                  <a:lnTo>
                    <a:pt x="2656" y="230"/>
                  </a:lnTo>
                  <a:lnTo>
                    <a:pt x="2524" y="225"/>
                  </a:lnTo>
                  <a:lnTo>
                    <a:pt x="2266" y="212"/>
                  </a:lnTo>
                  <a:lnTo>
                    <a:pt x="2019" y="198"/>
                  </a:lnTo>
                  <a:lnTo>
                    <a:pt x="1782" y="183"/>
                  </a:lnTo>
                  <a:lnTo>
                    <a:pt x="1557" y="167"/>
                  </a:lnTo>
                  <a:lnTo>
                    <a:pt x="1343" y="150"/>
                  </a:lnTo>
                  <a:lnTo>
                    <a:pt x="1144" y="132"/>
                  </a:lnTo>
                  <a:lnTo>
                    <a:pt x="957" y="114"/>
                  </a:lnTo>
                  <a:lnTo>
                    <a:pt x="785" y="96"/>
                  </a:lnTo>
                  <a:lnTo>
                    <a:pt x="627" y="79"/>
                  </a:lnTo>
                  <a:lnTo>
                    <a:pt x="487" y="63"/>
                  </a:lnTo>
                  <a:lnTo>
                    <a:pt x="361" y="48"/>
                  </a:lnTo>
                  <a:lnTo>
                    <a:pt x="254" y="35"/>
                  </a:lnTo>
                  <a:lnTo>
                    <a:pt x="165" y="23"/>
                  </a:lnTo>
                  <a:lnTo>
                    <a:pt x="42" y="6"/>
                  </a:lnTo>
                  <a:lnTo>
                    <a:pt x="0" y="0"/>
                  </a:lnTo>
                  <a:lnTo>
                    <a:pt x="0" y="0"/>
                  </a:lnTo>
                  <a:close/>
                </a:path>
              </a:pathLst>
            </a:custGeom>
            <a:solidFill>
              <a:schemeClr val="bg1"/>
            </a:solidFill>
            <a:ln>
              <a:noFill/>
            </a:ln>
          </p:spPr>
        </p:sp>
        <p:sp>
          <p:nvSpPr>
            <p:cNvPr id="15"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4" y="4969927"/>
            <a:ext cx="8825659"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154954" y="685800"/>
            <a:ext cx="8825659" cy="3429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154954" y="5536665"/>
            <a:ext cx="8825658" cy="493712"/>
          </a:xfrm>
        </p:spPr>
        <p:txBody>
          <a:bodyPr>
            <a:normAutofit/>
          </a:bodyPr>
          <a:lstStyle>
            <a:lvl1pPr marL="0" indent="0">
              <a:buNone/>
              <a:defRPr sz="1200">
                <a:solidFill>
                  <a:schemeClr val="accent1">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583E2D4-B301-6948-ADB4-8BB2E8924204}" type="datetimeFigureOut">
              <a:rPr lang="en-US" smtClean="0"/>
              <a:t>10/28/19</a:t>
            </a:fld>
            <a:endParaRPr lang="en-US"/>
          </a:p>
        </p:txBody>
      </p:sp>
      <p:sp>
        <p:nvSpPr>
          <p:cNvPr id="6" name="Footer Placeholder 5"/>
          <p:cNvSpPr>
            <a:spLocks noGrp="1"/>
          </p:cNvSpPr>
          <p:nvPr>
            <p:ph type="ftr" sz="quarter" idx="11"/>
          </p:nvPr>
        </p:nvSpPr>
        <p:spPr/>
        <p:txBody>
          <a:bodyPr/>
          <a:lstStyle/>
          <a:p>
            <a:endParaRPr lang="en-US"/>
          </a:p>
        </p:txBody>
      </p:sp>
      <p:sp>
        <p:nvSpPr>
          <p:cNvPr id="16" name="Rectangle 15"/>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C40674A1-0AF9-884D-8741-1621BAAA83DB}" type="slidenum">
              <a:rPr lang="en-US" smtClean="0"/>
              <a:t>‹#›</a:t>
            </a:fld>
            <a:endParaRPr lang="en-US"/>
          </a:p>
        </p:txBody>
      </p:sp>
    </p:spTree>
    <p:extLst>
      <p:ext uri="{BB962C8B-B14F-4D97-AF65-F5344CB8AC3E}">
        <p14:creationId xmlns:p14="http://schemas.microsoft.com/office/powerpoint/2010/main" val="2997270721"/>
      </p:ext>
    </p:extLst>
  </p:cSld>
  <p:clrMapOvr>
    <a:masterClrMapping/>
  </p:clrMapOvr>
  <p:transition spd="slow">
    <p:wip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Title and Caption">
    <p:spTree>
      <p:nvGrpSpPr>
        <p:cNvPr id="1" name=""/>
        <p:cNvGrpSpPr/>
        <p:nvPr/>
      </p:nvGrpSpPr>
      <p:grpSpPr>
        <a:xfrm>
          <a:off x="0" y="0"/>
          <a:ext cx="0" cy="0"/>
          <a:chOff x="0" y="0"/>
          <a:chExt cx="0" cy="0"/>
        </a:xfrm>
      </p:grpSpPr>
      <p:grpSp>
        <p:nvGrpSpPr>
          <p:cNvPr id="7" name="Group 6"/>
          <p:cNvGrpSpPr/>
          <p:nvPr/>
        </p:nvGrpSpPr>
        <p:grpSpPr>
          <a:xfrm>
            <a:off x="0" y="0"/>
            <a:ext cx="12192000" cy="6858000"/>
            <a:chOff x="0" y="0"/>
            <a:chExt cx="12192000" cy="6858000"/>
          </a:xfrm>
        </p:grpSpPr>
        <p:sp>
          <p:nvSpPr>
            <p:cNvPr id="11" name="Rectangle 10"/>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Oval 13"/>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5" name="Freeform 5"/>
            <p:cNvSpPr/>
            <p:nvPr/>
          </p:nvSpPr>
          <p:spPr bwMode="gray">
            <a:xfrm rot="21010068">
              <a:off x="8490951" y="2714874"/>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7" name="Freeform 5"/>
            <p:cNvSpPr/>
            <p:nvPr/>
          </p:nvSpPr>
          <p:spPr bwMode="gray">
            <a:xfrm>
              <a:off x="455612" y="2801319"/>
              <a:ext cx="11277600" cy="3602637"/>
            </a:xfrm>
            <a:custGeom>
              <a:avLst/>
              <a:gdLst/>
              <a:ahLst/>
              <a:cxnLst/>
              <a:rect l="l" t="t" r="r" b="b"/>
              <a:pathLst>
                <a:path w="10000" h="7946">
                  <a:moveTo>
                    <a:pt x="0" y="0"/>
                  </a:moveTo>
                  <a:lnTo>
                    <a:pt x="0" y="7945"/>
                  </a:lnTo>
                  <a:lnTo>
                    <a:pt x="10000" y="7946"/>
                  </a:lnTo>
                  <a:lnTo>
                    <a:pt x="10000" y="4"/>
                  </a:lnTo>
                  <a:lnTo>
                    <a:pt x="10000" y="4"/>
                  </a:lnTo>
                  <a:lnTo>
                    <a:pt x="9773" y="91"/>
                  </a:lnTo>
                  <a:lnTo>
                    <a:pt x="9547" y="175"/>
                  </a:lnTo>
                  <a:lnTo>
                    <a:pt x="9320" y="256"/>
                  </a:lnTo>
                  <a:lnTo>
                    <a:pt x="9092" y="326"/>
                  </a:lnTo>
                  <a:lnTo>
                    <a:pt x="8865" y="396"/>
                  </a:lnTo>
                  <a:lnTo>
                    <a:pt x="8637" y="462"/>
                  </a:lnTo>
                  <a:lnTo>
                    <a:pt x="8412" y="518"/>
                  </a:lnTo>
                  <a:lnTo>
                    <a:pt x="8184" y="571"/>
                  </a:lnTo>
                  <a:lnTo>
                    <a:pt x="7957" y="620"/>
                  </a:lnTo>
                  <a:lnTo>
                    <a:pt x="7734" y="662"/>
                  </a:lnTo>
                  <a:lnTo>
                    <a:pt x="7508" y="704"/>
                  </a:lnTo>
                  <a:lnTo>
                    <a:pt x="7285" y="739"/>
                  </a:lnTo>
                  <a:lnTo>
                    <a:pt x="7062" y="767"/>
                  </a:lnTo>
                  <a:lnTo>
                    <a:pt x="6840" y="795"/>
                  </a:lnTo>
                  <a:lnTo>
                    <a:pt x="6620" y="819"/>
                  </a:lnTo>
                  <a:lnTo>
                    <a:pt x="6402" y="837"/>
                  </a:lnTo>
                  <a:lnTo>
                    <a:pt x="6184" y="851"/>
                  </a:lnTo>
                  <a:lnTo>
                    <a:pt x="5968" y="865"/>
                  </a:lnTo>
                  <a:lnTo>
                    <a:pt x="5755" y="872"/>
                  </a:lnTo>
                  <a:lnTo>
                    <a:pt x="5542" y="879"/>
                  </a:lnTo>
                  <a:lnTo>
                    <a:pt x="5332" y="882"/>
                  </a:lnTo>
                  <a:lnTo>
                    <a:pt x="5124" y="879"/>
                  </a:lnTo>
                  <a:lnTo>
                    <a:pt x="4918" y="879"/>
                  </a:lnTo>
                  <a:lnTo>
                    <a:pt x="4714" y="872"/>
                  </a:lnTo>
                  <a:lnTo>
                    <a:pt x="4514" y="861"/>
                  </a:lnTo>
                  <a:lnTo>
                    <a:pt x="4316" y="851"/>
                  </a:lnTo>
                  <a:lnTo>
                    <a:pt x="4122" y="840"/>
                  </a:lnTo>
                  <a:lnTo>
                    <a:pt x="3929" y="823"/>
                  </a:lnTo>
                  <a:lnTo>
                    <a:pt x="3739" y="805"/>
                  </a:lnTo>
                  <a:lnTo>
                    <a:pt x="3553" y="788"/>
                  </a:lnTo>
                  <a:lnTo>
                    <a:pt x="3190" y="742"/>
                  </a:lnTo>
                  <a:lnTo>
                    <a:pt x="2842" y="693"/>
                  </a:lnTo>
                  <a:lnTo>
                    <a:pt x="2508" y="641"/>
                  </a:lnTo>
                  <a:lnTo>
                    <a:pt x="2192" y="585"/>
                  </a:lnTo>
                  <a:lnTo>
                    <a:pt x="1890" y="525"/>
                  </a:lnTo>
                  <a:lnTo>
                    <a:pt x="1610" y="462"/>
                  </a:lnTo>
                  <a:lnTo>
                    <a:pt x="1347" y="399"/>
                  </a:lnTo>
                  <a:lnTo>
                    <a:pt x="1105" y="336"/>
                  </a:lnTo>
                  <a:lnTo>
                    <a:pt x="883" y="277"/>
                  </a:lnTo>
                  <a:lnTo>
                    <a:pt x="686" y="221"/>
                  </a:lnTo>
                  <a:lnTo>
                    <a:pt x="508" y="168"/>
                  </a:lnTo>
                  <a:lnTo>
                    <a:pt x="358" y="123"/>
                  </a:lnTo>
                  <a:lnTo>
                    <a:pt x="232" y="81"/>
                  </a:lnTo>
                  <a:lnTo>
                    <a:pt x="59" y="21"/>
                  </a:lnTo>
                  <a:lnTo>
                    <a:pt x="0" y="0"/>
                  </a:lnTo>
                  <a:lnTo>
                    <a:pt x="0" y="0"/>
                  </a:lnTo>
                  <a:close/>
                </a:path>
              </a:pathLst>
            </a:custGeom>
            <a:solidFill>
              <a:schemeClr val="bg1"/>
            </a:solidFill>
            <a:ln>
              <a:noFill/>
            </a:ln>
          </p:spPr>
        </p:sp>
        <p:sp>
          <p:nvSpPr>
            <p:cNvPr id="12"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48798" y="1063417"/>
            <a:ext cx="8831816" cy="1372986"/>
          </a:xfrm>
        </p:spPr>
        <p:txBody>
          <a:bodyPr/>
          <a:lstStyle>
            <a:lvl1pPr>
              <a:defRPr sz="4000"/>
            </a:lvl1pPr>
          </a:lstStyle>
          <a:p>
            <a:r>
              <a:rPr lang="en-US"/>
              <a:t>Click to edit Master title style</a:t>
            </a:r>
            <a:endParaRPr lang="en-US" dirty="0"/>
          </a:p>
        </p:txBody>
      </p:sp>
      <p:sp>
        <p:nvSpPr>
          <p:cNvPr id="8" name="Text Placeholder 3"/>
          <p:cNvSpPr>
            <a:spLocks noGrp="1"/>
          </p:cNvSpPr>
          <p:nvPr>
            <p:ph type="body" sz="half" idx="2"/>
          </p:nvPr>
        </p:nvSpPr>
        <p:spPr>
          <a:xfrm>
            <a:off x="1154954" y="3543300"/>
            <a:ext cx="8825659" cy="24765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4" name="Date Placeholder 3"/>
          <p:cNvSpPr>
            <a:spLocks noGrp="1"/>
          </p:cNvSpPr>
          <p:nvPr>
            <p:ph type="dt" sz="half" idx="10"/>
          </p:nvPr>
        </p:nvSpPr>
        <p:spPr/>
        <p:txBody>
          <a:bodyPr/>
          <a:lstStyle/>
          <a:p>
            <a:fld id="{E583E2D4-B301-6948-ADB4-8BB2E8924204}" type="datetimeFigureOut">
              <a:rPr lang="en-US" smtClean="0"/>
              <a:t>10/28/19</a:t>
            </a:fld>
            <a:endParaRPr lang="en-US"/>
          </a:p>
        </p:txBody>
      </p:sp>
      <p:sp>
        <p:nvSpPr>
          <p:cNvPr id="5" name="Footer Placeholder 4"/>
          <p:cNvSpPr>
            <a:spLocks noGrp="1"/>
          </p:cNvSpPr>
          <p:nvPr>
            <p:ph type="ftr" sz="quarter" idx="11"/>
          </p:nvPr>
        </p:nvSpPr>
        <p:spPr/>
        <p:txBody>
          <a:bodyPr/>
          <a:lstStyle/>
          <a:p>
            <a:endParaRPr lang="en-US"/>
          </a:p>
        </p:txBody>
      </p:sp>
      <p:sp>
        <p:nvSpPr>
          <p:cNvPr id="13" name="Rectangle 12"/>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C40674A1-0AF9-884D-8741-1621BAAA83DB}" type="slidenum">
              <a:rPr lang="en-US" smtClean="0"/>
              <a:t>‹#›</a:t>
            </a:fld>
            <a:endParaRPr lang="en-US"/>
          </a:p>
        </p:txBody>
      </p:sp>
    </p:spTree>
    <p:extLst>
      <p:ext uri="{BB962C8B-B14F-4D97-AF65-F5344CB8AC3E}">
        <p14:creationId xmlns:p14="http://schemas.microsoft.com/office/powerpoint/2010/main" val="2559183831"/>
      </p:ext>
    </p:extLst>
  </p:cSld>
  <p:clrMapOvr>
    <a:masterClrMapping/>
  </p:clrMapOvr>
  <p:transition spd="slow">
    <p:wip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Quote with Caption">
    <p:spTree>
      <p:nvGrpSpPr>
        <p:cNvPr id="1" name=""/>
        <p:cNvGrpSpPr/>
        <p:nvPr/>
      </p:nvGrpSpPr>
      <p:grpSpPr>
        <a:xfrm>
          <a:off x="0" y="0"/>
          <a:ext cx="0" cy="0"/>
          <a:chOff x="0" y="0"/>
          <a:chExt cx="0" cy="0"/>
        </a:xfrm>
      </p:grpSpPr>
      <p:grpSp>
        <p:nvGrpSpPr>
          <p:cNvPr id="3" name="Group 2"/>
          <p:cNvGrpSpPr/>
          <p:nvPr/>
        </p:nvGrpSpPr>
        <p:grpSpPr>
          <a:xfrm>
            <a:off x="0" y="0"/>
            <a:ext cx="12192000" cy="6858000"/>
            <a:chOff x="0" y="0"/>
            <a:chExt cx="12192000" cy="6858000"/>
          </a:xfrm>
        </p:grpSpPr>
        <p:sp>
          <p:nvSpPr>
            <p:cNvPr id="17" name="Rectangle 16"/>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0" name="Oval 19"/>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2" name="Oval 21"/>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3" name="Oval 22"/>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4" name="Oval 23"/>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5" name="Oval 24"/>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Freeform 5"/>
            <p:cNvSpPr/>
            <p:nvPr/>
          </p:nvSpPr>
          <p:spPr bwMode="gray">
            <a:xfrm rot="21010068">
              <a:off x="8490951" y="418511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2" name="Freeform 5"/>
            <p:cNvSpPr/>
            <p:nvPr/>
          </p:nvSpPr>
          <p:spPr bwMode="gray">
            <a:xfrm>
              <a:off x="455612" y="4241801"/>
              <a:ext cx="11277600" cy="2337161"/>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8"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16" name="TextBox 15"/>
          <p:cNvSpPr txBox="1"/>
          <p:nvPr/>
        </p:nvSpPr>
        <p:spPr bwMode="gray">
          <a:xfrm>
            <a:off x="881566" y="607336"/>
            <a:ext cx="801912" cy="1569660"/>
          </a:xfrm>
          <a:prstGeom prst="rect">
            <a:avLst/>
          </a:prstGeom>
          <a:noFill/>
        </p:spPr>
        <p:txBody>
          <a:bodyPr wrap="square" rtlCol="0">
            <a:spAutoFit/>
          </a:bodyPr>
          <a:lstStyle/>
          <a:p>
            <a:pPr algn="r"/>
            <a:r>
              <a:rPr lang="en-US" sz="9600" b="0" i="0" dirty="0">
                <a:solidFill>
                  <a:schemeClr val="accent1">
                    <a:lumMod val="60000"/>
                    <a:lumOff val="40000"/>
                  </a:schemeClr>
                </a:solidFill>
                <a:latin typeface="Arial"/>
                <a:cs typeface="Arial"/>
              </a:rPr>
              <a:t>“</a:t>
            </a:r>
          </a:p>
        </p:txBody>
      </p:sp>
      <p:sp>
        <p:nvSpPr>
          <p:cNvPr id="13" name="TextBox 12"/>
          <p:cNvSpPr txBox="1"/>
          <p:nvPr/>
        </p:nvSpPr>
        <p:spPr bwMode="gray">
          <a:xfrm>
            <a:off x="9884458" y="2613787"/>
            <a:ext cx="652763" cy="1569660"/>
          </a:xfrm>
          <a:prstGeom prst="rect">
            <a:avLst/>
          </a:prstGeom>
          <a:noFill/>
        </p:spPr>
        <p:txBody>
          <a:bodyPr wrap="square" rtlCol="0">
            <a:spAutoFit/>
          </a:bodyPr>
          <a:lstStyle/>
          <a:p>
            <a:pPr algn="r"/>
            <a:r>
              <a:rPr lang="en-US" sz="9600" b="0" i="0" dirty="0">
                <a:solidFill>
                  <a:schemeClr val="accent1">
                    <a:lumMod val="60000"/>
                    <a:lumOff val="40000"/>
                  </a:schemeClr>
                </a:solidFill>
                <a:latin typeface="Arial"/>
                <a:cs typeface="Arial"/>
              </a:rPr>
              <a:t>”</a:t>
            </a:r>
          </a:p>
        </p:txBody>
      </p:sp>
      <p:sp>
        <p:nvSpPr>
          <p:cNvPr id="2" name="Title 1"/>
          <p:cNvSpPr>
            <a:spLocks noGrp="1"/>
          </p:cNvSpPr>
          <p:nvPr>
            <p:ph type="title"/>
          </p:nvPr>
        </p:nvSpPr>
        <p:spPr>
          <a:xfrm>
            <a:off x="1581878" y="982134"/>
            <a:ext cx="8453906" cy="2696632"/>
          </a:xfrm>
        </p:spPr>
        <p:txBody>
          <a:bodyPr/>
          <a:lstStyle>
            <a:lvl1pPr>
              <a:defRPr sz="4000"/>
            </a:lvl1pPr>
          </a:lstStyle>
          <a:p>
            <a:r>
              <a:rPr lang="en-US"/>
              <a:t>Click to edit Master title style</a:t>
            </a:r>
            <a:endParaRPr lang="en-US" dirty="0"/>
          </a:p>
        </p:txBody>
      </p:sp>
      <p:sp>
        <p:nvSpPr>
          <p:cNvPr id="14" name="Text Placeholder 3"/>
          <p:cNvSpPr>
            <a:spLocks noGrp="1"/>
          </p:cNvSpPr>
          <p:nvPr>
            <p:ph type="body" sz="half" idx="13"/>
          </p:nvPr>
        </p:nvSpPr>
        <p:spPr bwMode="gray">
          <a:xfrm>
            <a:off x="1945945" y="3678766"/>
            <a:ext cx="7731219" cy="342174"/>
          </a:xfrm>
        </p:spPr>
        <p:txBody>
          <a:bodyPr anchor="t">
            <a:normAutofit/>
          </a:bodyPr>
          <a:lstStyle>
            <a:lvl1pPr marL="0" indent="0">
              <a:buNone/>
              <a:defRPr lang="en-US" sz="1400" b="0" i="0" kern="1200" cap="small" dirty="0">
                <a:solidFill>
                  <a:schemeClr val="accent1">
                    <a:lumMod val="60000"/>
                    <a:lumOff val="40000"/>
                  </a:schemeClr>
                </a:solidFill>
                <a:latin typeface="+mn-lt"/>
                <a:ea typeface="+mn-ea"/>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0" name="Text Placeholder 3"/>
          <p:cNvSpPr>
            <a:spLocks noGrp="1"/>
          </p:cNvSpPr>
          <p:nvPr>
            <p:ph type="body" sz="half" idx="2"/>
          </p:nvPr>
        </p:nvSpPr>
        <p:spPr>
          <a:xfrm>
            <a:off x="1154954" y="5029199"/>
            <a:ext cx="9244897" cy="997857"/>
          </a:xfrm>
        </p:spPr>
        <p:txBody>
          <a:bodyPr anchor="ct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4" name="Date Placeholder 3"/>
          <p:cNvSpPr>
            <a:spLocks noGrp="1"/>
          </p:cNvSpPr>
          <p:nvPr>
            <p:ph type="dt" sz="half" idx="10"/>
          </p:nvPr>
        </p:nvSpPr>
        <p:spPr/>
        <p:txBody>
          <a:bodyPr/>
          <a:lstStyle/>
          <a:p>
            <a:fld id="{E583E2D4-B301-6948-ADB4-8BB2E8924204}" type="datetimeFigureOut">
              <a:rPr lang="en-US" smtClean="0"/>
              <a:t>10/28/19</a:t>
            </a:fld>
            <a:endParaRPr lang="en-US"/>
          </a:p>
        </p:txBody>
      </p:sp>
      <p:sp>
        <p:nvSpPr>
          <p:cNvPr id="5" name="Footer Placeholder 4"/>
          <p:cNvSpPr>
            <a:spLocks noGrp="1"/>
          </p:cNvSpPr>
          <p:nvPr>
            <p:ph type="ftr" sz="quarter" idx="11"/>
          </p:nvPr>
        </p:nvSpPr>
        <p:spPr/>
        <p:txBody>
          <a:bodyPr/>
          <a:lstStyle/>
          <a:p>
            <a:endParaRPr lang="en-US"/>
          </a:p>
        </p:txBody>
      </p:sp>
      <p:sp>
        <p:nvSpPr>
          <p:cNvPr id="19" name="Rectangle 18"/>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C40674A1-0AF9-884D-8741-1621BAAA83DB}" type="slidenum">
              <a:rPr lang="en-US" smtClean="0"/>
              <a:t>‹#›</a:t>
            </a:fld>
            <a:endParaRPr lang="en-US"/>
          </a:p>
        </p:txBody>
      </p:sp>
    </p:spTree>
    <p:extLst>
      <p:ext uri="{BB962C8B-B14F-4D97-AF65-F5344CB8AC3E}">
        <p14:creationId xmlns:p14="http://schemas.microsoft.com/office/powerpoint/2010/main" val="1501677340"/>
      </p:ext>
    </p:extLst>
  </p:cSld>
  <p:clrMapOvr>
    <a:masterClrMapping/>
  </p:clrMapOvr>
  <p:transition spd="slow">
    <p:wip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p:cSld name="Name Card">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1" name="Rectangle 10"/>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Oval 14"/>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3" name="Freeform 5"/>
            <p:cNvSpPr/>
            <p:nvPr/>
          </p:nvSpPr>
          <p:spPr bwMode="gray">
            <a:xfrm rot="21010068">
              <a:off x="8490951" y="4193583"/>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8" name="Freeform 5"/>
            <p:cNvSpPr/>
            <p:nvPr/>
          </p:nvSpPr>
          <p:spPr bwMode="gray">
            <a:xfrm>
              <a:off x="455612" y="4241801"/>
              <a:ext cx="11277600" cy="2337161"/>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2"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4" y="2370667"/>
            <a:ext cx="8825660" cy="1822514"/>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1154954" y="5024967"/>
            <a:ext cx="8825659" cy="860400"/>
          </a:xfrm>
        </p:spPr>
        <p:txBody>
          <a:bodyPr anchor="t"/>
          <a:lstStyle>
            <a:lvl1pPr marL="0" indent="0" algn="l">
              <a:buNone/>
              <a:defRPr sz="2000" cap="none">
                <a:solidFill>
                  <a:schemeClr val="accent1">
                    <a:lumMod val="60000"/>
                    <a:lumOff val="4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583E2D4-B301-6948-ADB4-8BB2E8924204}" type="datetimeFigureOut">
              <a:rPr lang="en-US" smtClean="0"/>
              <a:t>10/28/19</a:t>
            </a:fld>
            <a:endParaRPr lang="en-US"/>
          </a:p>
        </p:txBody>
      </p:sp>
      <p:sp>
        <p:nvSpPr>
          <p:cNvPr id="5" name="Footer Placeholder 4"/>
          <p:cNvSpPr>
            <a:spLocks noGrp="1"/>
          </p:cNvSpPr>
          <p:nvPr>
            <p:ph type="ftr" sz="quarter" idx="11"/>
          </p:nvPr>
        </p:nvSpPr>
        <p:spPr/>
        <p:txBody>
          <a:bodyPr/>
          <a:lstStyle/>
          <a:p>
            <a:endParaRPr lang="en-US"/>
          </a:p>
        </p:txBody>
      </p:sp>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C40674A1-0AF9-884D-8741-1621BAAA83DB}" type="slidenum">
              <a:rPr lang="en-US" smtClean="0"/>
              <a:t>‹#›</a:t>
            </a:fld>
            <a:endParaRPr lang="en-US"/>
          </a:p>
        </p:txBody>
      </p:sp>
    </p:spTree>
    <p:extLst>
      <p:ext uri="{BB962C8B-B14F-4D97-AF65-F5344CB8AC3E}">
        <p14:creationId xmlns:p14="http://schemas.microsoft.com/office/powerpoint/2010/main" val="2154292497"/>
      </p:ext>
    </p:extLst>
  </p:cSld>
  <p:clrMapOvr>
    <a:masterClrMapping/>
  </p:clrMapOvr>
  <p:transition spd="slow">
    <p:wipe/>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2" name="Title 1"/>
          <p:cNvSpPr>
            <a:spLocks noGrp="1"/>
          </p:cNvSpPr>
          <p:nvPr>
            <p:ph type="title"/>
          </p:nvPr>
        </p:nvSpPr>
        <p:spPr>
          <a:xfrm>
            <a:off x="1154954" y="973668"/>
            <a:ext cx="8825659" cy="706964"/>
          </a:xfrm>
        </p:spPr>
        <p:txBody>
          <a:bodyPr/>
          <a:lstStyle>
            <a:lvl1pPr>
              <a:defRPr sz="3600"/>
            </a:lvl1pPr>
          </a:lstStyle>
          <a:p>
            <a:r>
              <a:rPr lang="en-US"/>
              <a:t>Click to edit Master title style</a:t>
            </a:r>
            <a:endParaRPr lang="en-US" dirty="0"/>
          </a:p>
        </p:txBody>
      </p:sp>
      <p:sp>
        <p:nvSpPr>
          <p:cNvPr id="3" name="Text Placeholder 2"/>
          <p:cNvSpPr>
            <a:spLocks noGrp="1"/>
          </p:cNvSpPr>
          <p:nvPr>
            <p:ph type="body" idx="1"/>
          </p:nvPr>
        </p:nvSpPr>
        <p:spPr>
          <a:xfrm>
            <a:off x="1154954" y="2603502"/>
            <a:ext cx="3141878"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6" name="Text Placeholder 3"/>
          <p:cNvSpPr>
            <a:spLocks noGrp="1"/>
          </p:cNvSpPr>
          <p:nvPr>
            <p:ph type="body" sz="half" idx="15"/>
          </p:nvPr>
        </p:nvSpPr>
        <p:spPr>
          <a:xfrm>
            <a:off x="1154953" y="3179764"/>
            <a:ext cx="3141879" cy="284729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Text Placeholder 4"/>
          <p:cNvSpPr>
            <a:spLocks noGrp="1"/>
          </p:cNvSpPr>
          <p:nvPr>
            <p:ph type="body" sz="quarter" idx="3"/>
          </p:nvPr>
        </p:nvSpPr>
        <p:spPr>
          <a:xfrm>
            <a:off x="4512721" y="2603500"/>
            <a:ext cx="3147009"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9" name="Text Placeholder 3"/>
          <p:cNvSpPr>
            <a:spLocks noGrp="1"/>
          </p:cNvSpPr>
          <p:nvPr>
            <p:ph type="body" sz="half" idx="16"/>
          </p:nvPr>
        </p:nvSpPr>
        <p:spPr>
          <a:xfrm>
            <a:off x="4512721" y="3179763"/>
            <a:ext cx="3147009" cy="284729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4" name="Text Placeholder 4"/>
          <p:cNvSpPr>
            <a:spLocks noGrp="1"/>
          </p:cNvSpPr>
          <p:nvPr>
            <p:ph type="body" sz="quarter" idx="13"/>
          </p:nvPr>
        </p:nvSpPr>
        <p:spPr>
          <a:xfrm>
            <a:off x="7888135" y="2603501"/>
            <a:ext cx="3145730"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0" name="Text Placeholder 3"/>
          <p:cNvSpPr>
            <a:spLocks noGrp="1"/>
          </p:cNvSpPr>
          <p:nvPr>
            <p:ph type="body" sz="half" idx="17"/>
          </p:nvPr>
        </p:nvSpPr>
        <p:spPr>
          <a:xfrm>
            <a:off x="7888329" y="3179762"/>
            <a:ext cx="3145536" cy="284729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cxnSp>
        <p:nvCxnSpPr>
          <p:cNvPr id="17" name="Straight Connector 16"/>
          <p:cNvCxnSpPr/>
          <p:nvPr/>
        </p:nvCxnSpPr>
        <p:spPr>
          <a:xfrm>
            <a:off x="4403971"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7772401"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6"/>
          <p:cNvSpPr>
            <a:spLocks noGrp="1"/>
          </p:cNvSpPr>
          <p:nvPr>
            <p:ph type="dt" sz="half" idx="10"/>
          </p:nvPr>
        </p:nvSpPr>
        <p:spPr/>
        <p:txBody>
          <a:bodyPr/>
          <a:lstStyle/>
          <a:p>
            <a:fld id="{E583E2D4-B301-6948-ADB4-8BB2E8924204}" type="datetimeFigureOut">
              <a:rPr lang="en-US" smtClean="0"/>
              <a:t>10/28/19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40674A1-0AF9-884D-8741-1621BAAA83DB}" type="slidenum">
              <a:rPr lang="en-US" smtClean="0"/>
              <a:t>‹#›</a:t>
            </a:fld>
            <a:endParaRPr lang="en-US"/>
          </a:p>
        </p:txBody>
      </p:sp>
    </p:spTree>
    <p:extLst>
      <p:ext uri="{BB962C8B-B14F-4D97-AF65-F5344CB8AC3E}">
        <p14:creationId xmlns:p14="http://schemas.microsoft.com/office/powerpoint/2010/main" val="1870421784"/>
      </p:ext>
    </p:extLst>
  </p:cSld>
  <p:clrMapOvr>
    <a:masterClrMapping/>
  </p:clrMapOvr>
  <p:transition spd="slow">
    <p:wipe/>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2" name="Title 1"/>
          <p:cNvSpPr>
            <a:spLocks noGrp="1"/>
          </p:cNvSpPr>
          <p:nvPr>
            <p:ph type="title"/>
          </p:nvPr>
        </p:nvSpPr>
        <p:spPr>
          <a:xfrm>
            <a:off x="1154954" y="973668"/>
            <a:ext cx="8825659" cy="706964"/>
          </a:xfrm>
        </p:spPr>
        <p:txBody>
          <a:bodyPr/>
          <a:lstStyle>
            <a:lvl1pPr>
              <a:defRPr sz="3600"/>
            </a:lvl1pPr>
          </a:lstStyle>
          <a:p>
            <a:r>
              <a:rPr lang="en-US"/>
              <a:t>Click to edit Master title style</a:t>
            </a:r>
            <a:endParaRPr lang="en-US" dirty="0"/>
          </a:p>
        </p:txBody>
      </p:sp>
      <p:sp>
        <p:nvSpPr>
          <p:cNvPr id="3" name="Text Placeholder 2"/>
          <p:cNvSpPr>
            <a:spLocks noGrp="1"/>
          </p:cNvSpPr>
          <p:nvPr>
            <p:ph type="body" idx="1"/>
          </p:nvPr>
        </p:nvSpPr>
        <p:spPr>
          <a:xfrm>
            <a:off x="1154954" y="4532844"/>
            <a:ext cx="3050438"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9" name="Picture Placeholder 2"/>
          <p:cNvSpPr>
            <a:spLocks noGrp="1" noChangeAspect="1"/>
          </p:cNvSpPr>
          <p:nvPr>
            <p:ph type="pic" idx="15"/>
          </p:nvPr>
        </p:nvSpPr>
        <p:spPr>
          <a:xfrm>
            <a:off x="1334553" y="2603500"/>
            <a:ext cx="2691242" cy="159151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2" name="Text Placeholder 3"/>
          <p:cNvSpPr>
            <a:spLocks noGrp="1"/>
          </p:cNvSpPr>
          <p:nvPr>
            <p:ph type="body" sz="half" idx="18"/>
          </p:nvPr>
        </p:nvSpPr>
        <p:spPr>
          <a:xfrm>
            <a:off x="1154954" y="5109106"/>
            <a:ext cx="3050438" cy="91795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Text Placeholder 4"/>
          <p:cNvSpPr>
            <a:spLocks noGrp="1"/>
          </p:cNvSpPr>
          <p:nvPr>
            <p:ph type="body" sz="quarter" idx="3"/>
          </p:nvPr>
        </p:nvSpPr>
        <p:spPr>
          <a:xfrm>
            <a:off x="4568865" y="4532844"/>
            <a:ext cx="3050438" cy="576263"/>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1" name="Picture Placeholder 2"/>
          <p:cNvSpPr>
            <a:spLocks noGrp="1" noChangeAspect="1"/>
          </p:cNvSpPr>
          <p:nvPr>
            <p:ph type="pic" idx="21"/>
          </p:nvPr>
        </p:nvSpPr>
        <p:spPr>
          <a:xfrm>
            <a:off x="4748462" y="2603500"/>
            <a:ext cx="2691243" cy="159151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3" name="Text Placeholder 3"/>
          <p:cNvSpPr>
            <a:spLocks noGrp="1"/>
          </p:cNvSpPr>
          <p:nvPr>
            <p:ph type="body" sz="half" idx="19"/>
          </p:nvPr>
        </p:nvSpPr>
        <p:spPr>
          <a:xfrm>
            <a:off x="4570172" y="5109105"/>
            <a:ext cx="3050438" cy="91795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4" name="Text Placeholder 4"/>
          <p:cNvSpPr>
            <a:spLocks noGrp="1"/>
          </p:cNvSpPr>
          <p:nvPr>
            <p:ph type="body" sz="quarter" idx="13"/>
          </p:nvPr>
        </p:nvSpPr>
        <p:spPr>
          <a:xfrm>
            <a:off x="7982775" y="4532845"/>
            <a:ext cx="3051095"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2" name="Picture Placeholder 2"/>
          <p:cNvSpPr>
            <a:spLocks noGrp="1" noChangeAspect="1"/>
          </p:cNvSpPr>
          <p:nvPr>
            <p:ph type="pic" idx="22"/>
          </p:nvPr>
        </p:nvSpPr>
        <p:spPr>
          <a:xfrm>
            <a:off x="8163031" y="2603500"/>
            <a:ext cx="2691242" cy="159151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20"/>
          </p:nvPr>
        </p:nvSpPr>
        <p:spPr>
          <a:xfrm>
            <a:off x="7982775" y="5109104"/>
            <a:ext cx="3051096" cy="91795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cxnSp>
        <p:nvCxnSpPr>
          <p:cNvPr id="43" name="Straight Connector 42"/>
          <p:cNvCxnSpPr/>
          <p:nvPr/>
        </p:nvCxnSpPr>
        <p:spPr>
          <a:xfrm>
            <a:off x="4405831"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44" name="Straight Connector 43"/>
          <p:cNvCxnSpPr/>
          <p:nvPr/>
        </p:nvCxnSpPr>
        <p:spPr>
          <a:xfrm>
            <a:off x="7797802"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6"/>
          <p:cNvSpPr>
            <a:spLocks noGrp="1"/>
          </p:cNvSpPr>
          <p:nvPr>
            <p:ph type="dt" sz="half" idx="10"/>
          </p:nvPr>
        </p:nvSpPr>
        <p:spPr/>
        <p:txBody>
          <a:bodyPr/>
          <a:lstStyle/>
          <a:p>
            <a:fld id="{E583E2D4-B301-6948-ADB4-8BB2E8924204}" type="datetimeFigureOut">
              <a:rPr lang="en-US" smtClean="0"/>
              <a:t>10/28/19</a:t>
            </a:fld>
            <a:endParaRPr lang="en-US"/>
          </a:p>
        </p:txBody>
      </p:sp>
      <p:sp>
        <p:nvSpPr>
          <p:cNvPr id="8" name="Footer Placeholder 7"/>
          <p:cNvSpPr>
            <a:spLocks noGrp="1"/>
          </p:cNvSpPr>
          <p:nvPr>
            <p:ph type="ftr" sz="quarter" idx="11"/>
          </p:nvPr>
        </p:nvSpPr>
        <p:spPr>
          <a:xfrm>
            <a:off x="561111" y="6391838"/>
            <a:ext cx="3644282" cy="304801"/>
          </a:xfrm>
        </p:spPr>
        <p:txBody>
          <a:bodyPr/>
          <a:lstStyle/>
          <a:p>
            <a:endParaRPr lang="en-US"/>
          </a:p>
        </p:txBody>
      </p:sp>
      <p:sp>
        <p:nvSpPr>
          <p:cNvPr id="9" name="Slide Number Placeholder 8"/>
          <p:cNvSpPr>
            <a:spLocks noGrp="1"/>
          </p:cNvSpPr>
          <p:nvPr>
            <p:ph type="sldNum" sz="quarter" idx="12"/>
          </p:nvPr>
        </p:nvSpPr>
        <p:spPr/>
        <p:txBody>
          <a:bodyPr/>
          <a:lstStyle/>
          <a:p>
            <a:fld id="{C40674A1-0AF9-884D-8741-1621BAAA83DB}" type="slidenum">
              <a:rPr lang="en-US" smtClean="0"/>
              <a:t>‹#›</a:t>
            </a:fld>
            <a:endParaRPr lang="en-US"/>
          </a:p>
        </p:txBody>
      </p:sp>
    </p:spTree>
    <p:extLst>
      <p:ext uri="{BB962C8B-B14F-4D97-AF65-F5344CB8AC3E}">
        <p14:creationId xmlns:p14="http://schemas.microsoft.com/office/powerpoint/2010/main" val="687791770"/>
      </p:ext>
    </p:extLst>
  </p:cSld>
  <p:clrMapOvr>
    <a:masterClrMapping/>
  </p:clrMapOvr>
  <p:transition spd="slow">
    <p:wipe/>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1154954" y="973668"/>
            <a:ext cx="8825659" cy="706964"/>
          </a:xfrm>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a:xfrm>
            <a:off x="1154954" y="2603500"/>
            <a:ext cx="8825659" cy="3416300"/>
          </a:xfrm>
        </p:spPr>
        <p:txBody>
          <a:bodyPr vert="eaVert" anchor="t" anchorCtr="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10695439" y="6391838"/>
            <a:ext cx="990599" cy="304799"/>
          </a:xfrm>
        </p:spPr>
        <p:txBody>
          <a:bodyPr/>
          <a:lstStyle/>
          <a:p>
            <a:fld id="{E583E2D4-B301-6948-ADB4-8BB2E8924204}" type="datetimeFigureOut">
              <a:rPr lang="en-US" smtClean="0"/>
              <a:t>10/28/19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40674A1-0AF9-884D-8741-1621BAAA83DB}" type="slidenum">
              <a:rPr lang="en-US" smtClean="0"/>
              <a:t>‹#›</a:t>
            </a:fld>
            <a:endParaRPr lang="en-US"/>
          </a:p>
        </p:txBody>
      </p:sp>
    </p:spTree>
    <p:extLst>
      <p:ext uri="{BB962C8B-B14F-4D97-AF65-F5344CB8AC3E}">
        <p14:creationId xmlns:p14="http://schemas.microsoft.com/office/powerpoint/2010/main" val="1993995102"/>
      </p:ext>
    </p:extLst>
  </p:cSld>
  <p:clrMapOvr>
    <a:masterClrMapping/>
  </p:clrMapOvr>
  <p:transition spd="slow">
    <p:wipe/>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2" name="Rectangle 11"/>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Oval 14"/>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7" name="Rectangle 6"/>
            <p:cNvSpPr/>
            <p:nvPr/>
          </p:nvSpPr>
          <p:spPr bwMode="gray">
            <a:xfrm>
              <a:off x="414867" y="402165"/>
              <a:ext cx="6510866"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7" name="Freeform 5"/>
            <p:cNvSpPr/>
            <p:nvPr/>
          </p:nvSpPr>
          <p:spPr bwMode="gray">
            <a:xfrm rot="5101749">
              <a:off x="6294738" y="457773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0" name="Freeform 5"/>
            <p:cNvSpPr/>
            <p:nvPr/>
          </p:nvSpPr>
          <p:spPr bwMode="gray">
            <a:xfrm rot="5400000">
              <a:off x="4449232"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3"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Vertical Title 1"/>
          <p:cNvSpPr>
            <a:spLocks noGrp="1"/>
          </p:cNvSpPr>
          <p:nvPr>
            <p:ph type="title" orient="vert"/>
          </p:nvPr>
        </p:nvSpPr>
        <p:spPr>
          <a:xfrm>
            <a:off x="8585235" y="1278467"/>
            <a:ext cx="1409965" cy="4748590"/>
          </a:xfrm>
        </p:spPr>
        <p:txBody>
          <a:bodyPr vert="eaVert" anchor="b" anchorCtr="0"/>
          <a:lstStyle/>
          <a:p>
            <a:r>
              <a:rPr lang="en-US"/>
              <a:t>Click to edit Master title style</a:t>
            </a:r>
            <a:endParaRPr lang="en-US" dirty="0"/>
          </a:p>
        </p:txBody>
      </p:sp>
      <p:sp>
        <p:nvSpPr>
          <p:cNvPr id="3" name="Vertical Text Placeholder 2"/>
          <p:cNvSpPr>
            <a:spLocks noGrp="1"/>
          </p:cNvSpPr>
          <p:nvPr>
            <p:ph type="body" orient="vert" idx="1"/>
          </p:nvPr>
        </p:nvSpPr>
        <p:spPr>
          <a:xfrm>
            <a:off x="1154954" y="1278467"/>
            <a:ext cx="6256025" cy="474859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10653104" y="6391838"/>
            <a:ext cx="992135" cy="304799"/>
          </a:xfrm>
        </p:spPr>
        <p:txBody>
          <a:bodyPr/>
          <a:lstStyle/>
          <a:p>
            <a:fld id="{E583E2D4-B301-6948-ADB4-8BB2E8924204}" type="datetimeFigureOut">
              <a:rPr lang="en-US" smtClean="0"/>
              <a:t>10/28/19</a:t>
            </a:fld>
            <a:endParaRPr lang="en-US"/>
          </a:p>
        </p:txBody>
      </p:sp>
      <p:sp>
        <p:nvSpPr>
          <p:cNvPr id="5" name="Footer Placeholder 4"/>
          <p:cNvSpPr>
            <a:spLocks noGrp="1"/>
          </p:cNvSpPr>
          <p:nvPr>
            <p:ph type="ftr" sz="quarter" idx="11"/>
          </p:nvPr>
        </p:nvSpPr>
        <p:spPr/>
        <p:txBody>
          <a:bodyPr/>
          <a:lstStyle/>
          <a:p>
            <a:endParaRPr lang="en-US"/>
          </a:p>
        </p:txBody>
      </p:sp>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C40674A1-0AF9-884D-8741-1621BAAA83DB}" type="slidenum">
              <a:rPr lang="en-US" smtClean="0"/>
              <a:t>‹#›</a:t>
            </a:fld>
            <a:endParaRPr lang="en-US"/>
          </a:p>
        </p:txBody>
      </p:sp>
    </p:spTree>
    <p:extLst>
      <p:ext uri="{BB962C8B-B14F-4D97-AF65-F5344CB8AC3E}">
        <p14:creationId xmlns:p14="http://schemas.microsoft.com/office/powerpoint/2010/main" val="1846497048"/>
      </p:ext>
    </p:extLst>
  </p:cSld>
  <p:clrMapOvr>
    <a:masterClrMapping/>
  </p:clrMapOvr>
  <p:transition spd="slow">
    <p:wip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a:xfrm>
            <a:off x="1154954" y="2603500"/>
            <a:ext cx="8825659" cy="34163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583E2D4-B301-6948-ADB4-8BB2E8924204}" type="datetimeFigureOut">
              <a:rPr lang="en-US" smtClean="0"/>
              <a:t>10/28/19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40674A1-0AF9-884D-8741-1621BAAA83DB}" type="slidenum">
              <a:rPr lang="en-US" smtClean="0"/>
              <a:t>‹#›</a:t>
            </a:fld>
            <a:endParaRPr lang="en-US"/>
          </a:p>
        </p:txBody>
      </p:sp>
    </p:spTree>
    <p:extLst>
      <p:ext uri="{BB962C8B-B14F-4D97-AF65-F5344CB8AC3E}">
        <p14:creationId xmlns:p14="http://schemas.microsoft.com/office/powerpoint/2010/main" val="3916006068"/>
      </p:ext>
    </p:extLst>
  </p:cSld>
  <p:clrMapOvr>
    <a:masterClrMapping/>
  </p:clrMapOvr>
  <p:transition spd="slow">
    <p:wip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grpSp>
        <p:nvGrpSpPr>
          <p:cNvPr id="8" name="Group 7"/>
          <p:cNvGrpSpPr/>
          <p:nvPr/>
        </p:nvGrpSpPr>
        <p:grpSpPr>
          <a:xfrm>
            <a:off x="0" y="0"/>
            <a:ext cx="12192000" cy="6858000"/>
            <a:chOff x="0" y="0"/>
            <a:chExt cx="12192000" cy="6858000"/>
          </a:xfrm>
        </p:grpSpPr>
        <p:sp>
          <p:nvSpPr>
            <p:cNvPr id="14" name="Rectangle 13"/>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0" name="Rectangle 9"/>
            <p:cNvSpPr/>
            <p:nvPr/>
          </p:nvSpPr>
          <p:spPr bwMode="gray">
            <a:xfrm>
              <a:off x="7289800" y="402165"/>
              <a:ext cx="4478865"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1" name="Freeform 5"/>
            <p:cNvSpPr/>
            <p:nvPr/>
          </p:nvSpPr>
          <p:spPr bwMode="gray">
            <a:xfrm rot="16200000">
              <a:off x="3787244"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2" name="Freeform 5"/>
            <p:cNvSpPr/>
            <p:nvPr/>
          </p:nvSpPr>
          <p:spPr bwMode="gray">
            <a:xfrm rot="15922489">
              <a:off x="4698352"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5"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4" y="2677645"/>
            <a:ext cx="4351025" cy="2283824"/>
          </a:xfrm>
        </p:spPr>
        <p:txBody>
          <a:bodyPr anchor="ctr"/>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6895559" y="2677644"/>
            <a:ext cx="3757545" cy="2283824"/>
          </a:xfrm>
        </p:spPr>
        <p:txBody>
          <a:bodyPr anchor="ctr"/>
          <a:lstStyle>
            <a:lvl1pPr marL="0" indent="0" algn="l">
              <a:buNone/>
              <a:defRPr sz="2000" cap="all">
                <a:solidFill>
                  <a:schemeClr val="accent1">
                    <a:lumMod val="60000"/>
                    <a:lumOff val="4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583E2D4-B301-6948-ADB4-8BB2E8924204}" type="datetimeFigureOut">
              <a:rPr lang="en-US" smtClean="0"/>
              <a:t>10/28/19</a:t>
            </a:fld>
            <a:endParaRPr lang="en-US"/>
          </a:p>
        </p:txBody>
      </p:sp>
      <p:sp>
        <p:nvSpPr>
          <p:cNvPr id="5" name="Footer Placeholder 4"/>
          <p:cNvSpPr>
            <a:spLocks noGrp="1"/>
          </p:cNvSpPr>
          <p:nvPr>
            <p:ph type="ftr" sz="quarter" idx="11"/>
          </p:nvPr>
        </p:nvSpPr>
        <p:spPr/>
        <p:txBody>
          <a:bodyPr/>
          <a:lstStyle/>
          <a:p>
            <a:endParaRPr lang="en-US"/>
          </a:p>
        </p:txBody>
      </p:sp>
      <p:sp>
        <p:nvSpPr>
          <p:cNvPr id="16" name="Rectangle 15"/>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C40674A1-0AF9-884D-8741-1621BAAA83DB}" type="slidenum">
              <a:rPr lang="en-US" smtClean="0"/>
              <a:t>‹#›</a:t>
            </a:fld>
            <a:endParaRPr lang="en-US"/>
          </a:p>
        </p:txBody>
      </p:sp>
    </p:spTree>
    <p:extLst>
      <p:ext uri="{BB962C8B-B14F-4D97-AF65-F5344CB8AC3E}">
        <p14:creationId xmlns:p14="http://schemas.microsoft.com/office/powerpoint/2010/main" val="2033628874"/>
      </p:ext>
    </p:extLst>
  </p:cSld>
  <p:clrMapOvr>
    <a:masterClrMapping/>
  </p:clrMapOvr>
  <p:transition spd="slow">
    <p:wip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154954" y="2603500"/>
            <a:ext cx="4825158" cy="3416301"/>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208712" y="2603500"/>
            <a:ext cx="4825159" cy="3416300"/>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E583E2D4-B301-6948-ADB4-8BB2E8924204}" type="datetimeFigureOut">
              <a:rPr lang="en-US" smtClean="0"/>
              <a:t>10/28/19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40674A1-0AF9-884D-8741-1621BAAA83DB}" type="slidenum">
              <a:rPr lang="en-US" smtClean="0"/>
              <a:t>‹#›</a:t>
            </a:fld>
            <a:endParaRPr lang="en-US"/>
          </a:p>
        </p:txBody>
      </p:sp>
    </p:spTree>
    <p:extLst>
      <p:ext uri="{BB962C8B-B14F-4D97-AF65-F5344CB8AC3E}">
        <p14:creationId xmlns:p14="http://schemas.microsoft.com/office/powerpoint/2010/main" val="3512984631"/>
      </p:ext>
    </p:extLst>
  </p:cSld>
  <p:clrMapOvr>
    <a:masterClrMapping/>
  </p:clrMapOvr>
  <p:transition spd="slow">
    <p:wip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154954" y="2603500"/>
            <a:ext cx="4825157"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154954" y="3179762"/>
            <a:ext cx="4825158" cy="2840039"/>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208712" y="2603500"/>
            <a:ext cx="4825159"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208712" y="3179762"/>
            <a:ext cx="4825159" cy="2840039"/>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E583E2D4-B301-6948-ADB4-8BB2E8924204}" type="datetimeFigureOut">
              <a:rPr lang="en-US" smtClean="0"/>
              <a:t>10/28/19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40674A1-0AF9-884D-8741-1621BAAA83DB}" type="slidenum">
              <a:rPr lang="en-US" smtClean="0"/>
              <a:t>‹#›</a:t>
            </a:fld>
            <a:endParaRPr lang="en-US"/>
          </a:p>
        </p:txBody>
      </p:sp>
    </p:spTree>
    <p:extLst>
      <p:ext uri="{BB962C8B-B14F-4D97-AF65-F5344CB8AC3E}">
        <p14:creationId xmlns:p14="http://schemas.microsoft.com/office/powerpoint/2010/main" val="797962892"/>
      </p:ext>
    </p:extLst>
  </p:cSld>
  <p:clrMapOvr>
    <a:masterClrMapping/>
  </p:clrMapOvr>
  <p:transition spd="slow">
    <p:wip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9" name="Title 1"/>
          <p:cNvSpPr>
            <a:spLocks noGrp="1"/>
          </p:cNvSpPr>
          <p:nvPr>
            <p:ph type="title"/>
          </p:nvPr>
        </p:nvSpPr>
        <p:spPr>
          <a:xfrm>
            <a:off x="1154954" y="973668"/>
            <a:ext cx="8761413" cy="706964"/>
          </a:xfrm>
        </p:spPr>
        <p:txBody>
          <a:bodyPr/>
          <a:lstStyle>
            <a:lvl1pPr>
              <a:defRPr/>
            </a:lvl1p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E583E2D4-B301-6948-ADB4-8BB2E8924204}" type="datetimeFigureOut">
              <a:rPr lang="en-US" smtClean="0"/>
              <a:t>10/28/19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40674A1-0AF9-884D-8741-1621BAAA83DB}" type="slidenum">
              <a:rPr lang="en-US" smtClean="0"/>
              <a:t>‹#›</a:t>
            </a:fld>
            <a:endParaRPr lang="en-US"/>
          </a:p>
        </p:txBody>
      </p:sp>
    </p:spTree>
    <p:extLst>
      <p:ext uri="{BB962C8B-B14F-4D97-AF65-F5344CB8AC3E}">
        <p14:creationId xmlns:p14="http://schemas.microsoft.com/office/powerpoint/2010/main" val="2557622669"/>
      </p:ext>
    </p:extLst>
  </p:cSld>
  <p:clrMapOvr>
    <a:masterClrMapping/>
  </p:clrMapOvr>
  <p:transition spd="slow">
    <p:wip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583E2D4-B301-6948-ADB4-8BB2E8924204}" type="datetimeFigureOut">
              <a:rPr lang="en-US" smtClean="0"/>
              <a:t>10/28/19</a:t>
            </a:fld>
            <a:endParaRPr lang="en-US"/>
          </a:p>
        </p:txBody>
      </p:sp>
      <p:sp>
        <p:nvSpPr>
          <p:cNvPr id="3" name="Footer Placeholder 2"/>
          <p:cNvSpPr>
            <a:spLocks noGrp="1"/>
          </p:cNvSpPr>
          <p:nvPr>
            <p:ph type="ftr" sz="quarter" idx="11"/>
          </p:nvPr>
        </p:nvSpPr>
        <p:spPr/>
        <p:txBody>
          <a:bodyPr/>
          <a:lstStyle/>
          <a:p>
            <a:endParaRPr lang="en-US"/>
          </a:p>
        </p:txBody>
      </p:sp>
      <p:sp>
        <p:nvSpPr>
          <p:cNvPr id="7" name="Rectangle 6"/>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4" name="Slide Number Placeholder 3"/>
          <p:cNvSpPr>
            <a:spLocks noGrp="1"/>
          </p:cNvSpPr>
          <p:nvPr>
            <p:ph type="sldNum" sz="quarter" idx="12"/>
          </p:nvPr>
        </p:nvSpPr>
        <p:spPr/>
        <p:txBody>
          <a:bodyPr/>
          <a:lstStyle/>
          <a:p>
            <a:fld id="{C40674A1-0AF9-884D-8741-1621BAAA83DB}" type="slidenum">
              <a:rPr lang="en-US" smtClean="0"/>
              <a:t>‹#›</a:t>
            </a:fld>
            <a:endParaRPr lang="en-US"/>
          </a:p>
        </p:txBody>
      </p:sp>
    </p:spTree>
    <p:extLst>
      <p:ext uri="{BB962C8B-B14F-4D97-AF65-F5344CB8AC3E}">
        <p14:creationId xmlns:p14="http://schemas.microsoft.com/office/powerpoint/2010/main" val="2701579057"/>
      </p:ext>
    </p:extLst>
  </p:cSld>
  <p:clrMapOvr>
    <a:masterClrMapping/>
  </p:clrMapOvr>
  <p:transition spd="slow">
    <p:wip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4" name="Rectangle 13"/>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2" name="Oval 21"/>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1" name="Rectangle 10"/>
            <p:cNvSpPr/>
            <p:nvPr/>
          </p:nvSpPr>
          <p:spPr bwMode="gray">
            <a:xfrm>
              <a:off x="5713412" y="402165"/>
              <a:ext cx="6055253"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8" name="Freeform 5"/>
            <p:cNvSpPr/>
            <p:nvPr/>
          </p:nvSpPr>
          <p:spPr bwMode="gray">
            <a:xfrm rot="15922489">
              <a:off x="3140485"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2" name="Freeform 5"/>
            <p:cNvSpPr/>
            <p:nvPr/>
          </p:nvSpPr>
          <p:spPr bwMode="gray">
            <a:xfrm rot="16200000">
              <a:off x="2229377"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5"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5" y="1295400"/>
            <a:ext cx="2793158" cy="1600200"/>
          </a:xfrm>
        </p:spPr>
        <p:txBody>
          <a:bodyPr anchor="b"/>
          <a:lstStyle>
            <a:lvl1pPr algn="l">
              <a:defRPr sz="2400" b="0"/>
            </a:lvl1pPr>
          </a:lstStyle>
          <a:p>
            <a:r>
              <a:rPr lang="en-US"/>
              <a:t>Click to edit Master title style</a:t>
            </a:r>
            <a:endParaRPr lang="en-US" dirty="0"/>
          </a:p>
        </p:txBody>
      </p:sp>
      <p:sp>
        <p:nvSpPr>
          <p:cNvPr id="3" name="Content Placeholder 2"/>
          <p:cNvSpPr>
            <a:spLocks noGrp="1"/>
          </p:cNvSpPr>
          <p:nvPr>
            <p:ph idx="1"/>
          </p:nvPr>
        </p:nvSpPr>
        <p:spPr>
          <a:xfrm>
            <a:off x="5781146" y="1447800"/>
            <a:ext cx="5190066" cy="4572000"/>
          </a:xfrm>
        </p:spPr>
        <p:txBody>
          <a:bodyPr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bwMode="gray">
          <a:xfrm>
            <a:off x="1154954" y="3129280"/>
            <a:ext cx="2793158" cy="2895599"/>
          </a:xfrm>
        </p:spPr>
        <p:txBody>
          <a:bodyPr/>
          <a:lstStyle>
            <a:lvl1pPr marL="0" indent="0">
              <a:buNone/>
              <a:defRPr sz="1400">
                <a:solidFill>
                  <a:schemeClr val="accent1">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583E2D4-B301-6948-ADB4-8BB2E8924204}" type="datetimeFigureOut">
              <a:rPr lang="en-US" smtClean="0"/>
              <a:t>10/28/19</a:t>
            </a:fld>
            <a:endParaRPr lang="en-US"/>
          </a:p>
        </p:txBody>
      </p:sp>
      <p:sp>
        <p:nvSpPr>
          <p:cNvPr id="6" name="Footer Placeholder 5"/>
          <p:cNvSpPr>
            <a:spLocks noGrp="1"/>
          </p:cNvSpPr>
          <p:nvPr>
            <p:ph type="ftr" sz="quarter" idx="11"/>
          </p:nvPr>
        </p:nvSpPr>
        <p:spPr/>
        <p:txBody>
          <a:bodyPr/>
          <a:lstStyle/>
          <a:p>
            <a:endParaRPr lang="en-US"/>
          </a:p>
        </p:txBody>
      </p:sp>
      <p:sp>
        <p:nvSpPr>
          <p:cNvPr id="16" name="Rectangle 15"/>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C40674A1-0AF9-884D-8741-1621BAAA83DB}" type="slidenum">
              <a:rPr lang="en-US" smtClean="0"/>
              <a:t>‹#›</a:t>
            </a:fld>
            <a:endParaRPr lang="en-US"/>
          </a:p>
        </p:txBody>
      </p:sp>
    </p:spTree>
    <p:extLst>
      <p:ext uri="{BB962C8B-B14F-4D97-AF65-F5344CB8AC3E}">
        <p14:creationId xmlns:p14="http://schemas.microsoft.com/office/powerpoint/2010/main" val="2655743759"/>
      </p:ext>
    </p:extLst>
  </p:cSld>
  <p:clrMapOvr>
    <a:masterClrMapping/>
  </p:clrMapOvr>
  <p:transition spd="slow">
    <p:wip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4" name="Rectangle 13"/>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1" name="Rectangle 10"/>
            <p:cNvSpPr/>
            <p:nvPr/>
          </p:nvSpPr>
          <p:spPr bwMode="gray">
            <a:xfrm>
              <a:off x="6172200" y="402165"/>
              <a:ext cx="5596465"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22" name="Freeform 5"/>
            <p:cNvSpPr/>
            <p:nvPr/>
          </p:nvSpPr>
          <p:spPr bwMode="gray">
            <a:xfrm rot="15922489">
              <a:off x="4203594"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2" name="Freeform 5"/>
            <p:cNvSpPr/>
            <p:nvPr/>
          </p:nvSpPr>
          <p:spPr bwMode="gray">
            <a:xfrm rot="16200000">
              <a:off x="3295432"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5"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5" y="1693333"/>
            <a:ext cx="3865134" cy="1735667"/>
          </a:xfrm>
        </p:spPr>
        <p:txBody>
          <a:bodyPr anchor="b">
            <a:normAutofit/>
          </a:bodyPr>
          <a:lstStyle>
            <a:lvl1pPr algn="l">
              <a:defRPr sz="36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547870" y="1143000"/>
            <a:ext cx="3227193"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marL="0" lvl="0" indent="0" algn="ctr">
              <a:buNone/>
            </a:pPr>
            <a:r>
              <a:rPr lang="en-US"/>
              <a:t>Click icon to add picture</a:t>
            </a:r>
            <a:endParaRPr lang="en-US" dirty="0"/>
          </a:p>
        </p:txBody>
      </p:sp>
      <p:sp>
        <p:nvSpPr>
          <p:cNvPr id="4" name="Text Placeholder 3"/>
          <p:cNvSpPr>
            <a:spLocks noGrp="1"/>
          </p:cNvSpPr>
          <p:nvPr>
            <p:ph type="body" sz="half" idx="2"/>
          </p:nvPr>
        </p:nvSpPr>
        <p:spPr bwMode="gray">
          <a:xfrm>
            <a:off x="1154954" y="3657600"/>
            <a:ext cx="3859212" cy="1371600"/>
          </a:xfrm>
        </p:spPr>
        <p:txBody>
          <a:bodyPr>
            <a:normAutofit/>
          </a:bodyPr>
          <a:lstStyle>
            <a:lvl1pPr marL="0" indent="0">
              <a:buNone/>
              <a:defRPr sz="1400">
                <a:solidFill>
                  <a:schemeClr val="accent1">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583E2D4-B301-6948-ADB4-8BB2E8924204}" type="datetimeFigureOut">
              <a:rPr lang="en-US" smtClean="0"/>
              <a:t>10/28/19</a:t>
            </a:fld>
            <a:endParaRPr lang="en-US"/>
          </a:p>
        </p:txBody>
      </p:sp>
      <p:sp>
        <p:nvSpPr>
          <p:cNvPr id="6" name="Footer Placeholder 5"/>
          <p:cNvSpPr>
            <a:spLocks noGrp="1"/>
          </p:cNvSpPr>
          <p:nvPr>
            <p:ph type="ftr" sz="quarter" idx="11"/>
          </p:nvPr>
        </p:nvSpPr>
        <p:spPr/>
        <p:txBody>
          <a:bodyPr/>
          <a:lstStyle/>
          <a:p>
            <a:endParaRPr lang="en-US"/>
          </a:p>
        </p:txBody>
      </p:sp>
      <p:sp>
        <p:nvSpPr>
          <p:cNvPr id="16" name="Rectangle 15"/>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C40674A1-0AF9-884D-8741-1621BAAA83DB}" type="slidenum">
              <a:rPr lang="en-US" smtClean="0"/>
              <a:t>‹#›</a:t>
            </a:fld>
            <a:endParaRPr lang="en-US"/>
          </a:p>
        </p:txBody>
      </p:sp>
    </p:spTree>
    <p:extLst>
      <p:ext uri="{BB962C8B-B14F-4D97-AF65-F5344CB8AC3E}">
        <p14:creationId xmlns:p14="http://schemas.microsoft.com/office/powerpoint/2010/main" val="797225793"/>
      </p:ext>
    </p:extLst>
  </p:cSld>
  <p:clrMapOvr>
    <a:masterClrMapping/>
  </p:clrMapOvr>
  <p:transition spd="slow">
    <p:wip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jpe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8" name="Group 7"/>
          <p:cNvGrpSpPr/>
          <p:nvPr/>
        </p:nvGrpSpPr>
        <p:grpSpPr>
          <a:xfrm>
            <a:off x="0" y="0"/>
            <a:ext cx="12192000" cy="6858000"/>
            <a:chOff x="0" y="0"/>
            <a:chExt cx="12192000" cy="6858000"/>
          </a:xfrm>
        </p:grpSpPr>
        <p:sp>
          <p:nvSpPr>
            <p:cNvPr id="7" name="Rectangle 6"/>
            <p:cNvSpPr/>
            <p:nvPr/>
          </p:nvSpPr>
          <p:spPr>
            <a:xfrm>
              <a:off x="0" y="0"/>
              <a:ext cx="12192000" cy="6858000"/>
            </a:xfrm>
            <a:prstGeom prst="rect">
              <a:avLst/>
            </a:prstGeom>
            <a:blipFill>
              <a:blip r:embed="rId19">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Oval 12"/>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Freeform 5"/>
            <p:cNvSpPr/>
            <p:nvPr/>
          </p:nvSpPr>
          <p:spPr bwMode="gray">
            <a:xfrm rot="21010068">
              <a:off x="8490951" y="179751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9" name="Freeform 5"/>
            <p:cNvSpPr/>
            <p:nvPr/>
          </p:nvSpPr>
          <p:spPr bwMode="gray">
            <a:xfrm>
              <a:off x="459506" y="1866405"/>
              <a:ext cx="11277600" cy="4533900"/>
            </a:xfrm>
            <a:custGeom>
              <a:avLst/>
              <a:gdLst/>
              <a:ahLst/>
              <a:cxnLst/>
              <a:rect l="0" t="0" r="r" b="b"/>
              <a:pathLst>
                <a:path w="7104" h="2856">
                  <a:moveTo>
                    <a:pt x="0" y="0"/>
                  </a:moveTo>
                  <a:lnTo>
                    <a:pt x="0" y="2856"/>
                  </a:lnTo>
                  <a:lnTo>
                    <a:pt x="7104" y="2856"/>
                  </a:lnTo>
                  <a:lnTo>
                    <a:pt x="7104" y="1"/>
                  </a:lnTo>
                  <a:lnTo>
                    <a:pt x="7104" y="1"/>
                  </a:lnTo>
                  <a:lnTo>
                    <a:pt x="6943" y="26"/>
                  </a:lnTo>
                  <a:lnTo>
                    <a:pt x="6782" y="50"/>
                  </a:lnTo>
                  <a:lnTo>
                    <a:pt x="6621" y="73"/>
                  </a:lnTo>
                  <a:lnTo>
                    <a:pt x="6459" y="93"/>
                  </a:lnTo>
                  <a:lnTo>
                    <a:pt x="6298" y="113"/>
                  </a:lnTo>
                  <a:lnTo>
                    <a:pt x="6136" y="132"/>
                  </a:lnTo>
                  <a:lnTo>
                    <a:pt x="5976" y="148"/>
                  </a:lnTo>
                  <a:lnTo>
                    <a:pt x="5814" y="163"/>
                  </a:lnTo>
                  <a:lnTo>
                    <a:pt x="5653" y="177"/>
                  </a:lnTo>
                  <a:lnTo>
                    <a:pt x="5494" y="189"/>
                  </a:lnTo>
                  <a:lnTo>
                    <a:pt x="5334" y="201"/>
                  </a:lnTo>
                  <a:lnTo>
                    <a:pt x="5175" y="211"/>
                  </a:lnTo>
                  <a:lnTo>
                    <a:pt x="5017" y="219"/>
                  </a:lnTo>
                  <a:lnTo>
                    <a:pt x="4859" y="227"/>
                  </a:lnTo>
                  <a:lnTo>
                    <a:pt x="4703" y="234"/>
                  </a:lnTo>
                  <a:lnTo>
                    <a:pt x="4548" y="239"/>
                  </a:lnTo>
                  <a:lnTo>
                    <a:pt x="4393" y="243"/>
                  </a:lnTo>
                  <a:lnTo>
                    <a:pt x="4240" y="247"/>
                  </a:lnTo>
                  <a:lnTo>
                    <a:pt x="4088" y="249"/>
                  </a:lnTo>
                  <a:lnTo>
                    <a:pt x="3937" y="251"/>
                  </a:lnTo>
                  <a:lnTo>
                    <a:pt x="3788" y="252"/>
                  </a:lnTo>
                  <a:lnTo>
                    <a:pt x="3640" y="251"/>
                  </a:lnTo>
                  <a:lnTo>
                    <a:pt x="3494" y="251"/>
                  </a:lnTo>
                  <a:lnTo>
                    <a:pt x="3349" y="249"/>
                  </a:lnTo>
                  <a:lnTo>
                    <a:pt x="3207" y="246"/>
                  </a:lnTo>
                  <a:lnTo>
                    <a:pt x="3066" y="243"/>
                  </a:lnTo>
                  <a:lnTo>
                    <a:pt x="2928" y="240"/>
                  </a:lnTo>
                  <a:lnTo>
                    <a:pt x="2791" y="235"/>
                  </a:lnTo>
                  <a:lnTo>
                    <a:pt x="2656" y="230"/>
                  </a:lnTo>
                  <a:lnTo>
                    <a:pt x="2524" y="225"/>
                  </a:lnTo>
                  <a:lnTo>
                    <a:pt x="2266" y="212"/>
                  </a:lnTo>
                  <a:lnTo>
                    <a:pt x="2019" y="198"/>
                  </a:lnTo>
                  <a:lnTo>
                    <a:pt x="1782" y="183"/>
                  </a:lnTo>
                  <a:lnTo>
                    <a:pt x="1557" y="167"/>
                  </a:lnTo>
                  <a:lnTo>
                    <a:pt x="1343" y="150"/>
                  </a:lnTo>
                  <a:lnTo>
                    <a:pt x="1144" y="132"/>
                  </a:lnTo>
                  <a:lnTo>
                    <a:pt x="957" y="114"/>
                  </a:lnTo>
                  <a:lnTo>
                    <a:pt x="785" y="96"/>
                  </a:lnTo>
                  <a:lnTo>
                    <a:pt x="627" y="79"/>
                  </a:lnTo>
                  <a:lnTo>
                    <a:pt x="487" y="63"/>
                  </a:lnTo>
                  <a:lnTo>
                    <a:pt x="361" y="48"/>
                  </a:lnTo>
                  <a:lnTo>
                    <a:pt x="254" y="35"/>
                  </a:lnTo>
                  <a:lnTo>
                    <a:pt x="165" y="23"/>
                  </a:lnTo>
                  <a:lnTo>
                    <a:pt x="42" y="6"/>
                  </a:lnTo>
                  <a:lnTo>
                    <a:pt x="0" y="0"/>
                  </a:lnTo>
                  <a:lnTo>
                    <a:pt x="0" y="0"/>
                  </a:lnTo>
                  <a:close/>
                </a:path>
              </a:pathLst>
            </a:custGeom>
            <a:solidFill>
              <a:schemeClr val="bg1"/>
            </a:solidFill>
            <a:ln>
              <a:noFill/>
            </a:ln>
          </p:spPr>
        </p:sp>
        <p:sp>
          <p:nvSpPr>
            <p:cNvPr id="14"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Placeholder 1"/>
          <p:cNvSpPr>
            <a:spLocks noGrp="1"/>
          </p:cNvSpPr>
          <p:nvPr>
            <p:ph type="title"/>
          </p:nvPr>
        </p:nvSpPr>
        <p:spPr bwMode="gray">
          <a:xfrm>
            <a:off x="1154954" y="973668"/>
            <a:ext cx="8761413" cy="706964"/>
          </a:xfrm>
          <a:prstGeom prst="rect">
            <a:avLst/>
          </a:prstGeom>
        </p:spPr>
        <p:txBody>
          <a:bodyPr vert="horz" lIns="91440" tIns="45720" rIns="91440" bIns="45720" rtlCol="0" anchor="ctr">
            <a:noAutofit/>
          </a:bodyPr>
          <a:lstStyle/>
          <a:p>
            <a:r>
              <a:rPr lang="en-US"/>
              <a:t>Click to edit Master title style</a:t>
            </a:r>
            <a:endParaRPr lang="en-US" dirty="0"/>
          </a:p>
        </p:txBody>
      </p:sp>
      <p:sp>
        <p:nvSpPr>
          <p:cNvPr id="3" name="Text Placeholder 2"/>
          <p:cNvSpPr>
            <a:spLocks noGrp="1"/>
          </p:cNvSpPr>
          <p:nvPr>
            <p:ph type="body" idx="1"/>
          </p:nvPr>
        </p:nvSpPr>
        <p:spPr>
          <a:xfrm>
            <a:off x="1154954" y="2603500"/>
            <a:ext cx="8761413" cy="34163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0653104" y="6391838"/>
            <a:ext cx="990599" cy="304799"/>
          </a:xfrm>
          <a:prstGeom prst="rect">
            <a:avLst/>
          </a:prstGeom>
        </p:spPr>
        <p:txBody>
          <a:bodyPr vert="horz" lIns="91440" tIns="45720" rIns="91440" bIns="45720" rtlCol="0" anchor="ctr"/>
          <a:lstStyle>
            <a:lvl1pPr algn="r">
              <a:defRPr sz="1000" b="1" i="0">
                <a:solidFill>
                  <a:schemeClr val="accent1"/>
                </a:solidFill>
              </a:defRPr>
            </a:lvl1pPr>
          </a:lstStyle>
          <a:p>
            <a:fld id="{E583E2D4-B301-6948-ADB4-8BB2E8924204}" type="datetimeFigureOut">
              <a:rPr lang="en-US" smtClean="0"/>
              <a:t>10/28/19</a:t>
            </a:fld>
            <a:endParaRPr lang="en-US"/>
          </a:p>
        </p:txBody>
      </p:sp>
      <p:sp>
        <p:nvSpPr>
          <p:cNvPr id="5" name="Footer Placeholder 4"/>
          <p:cNvSpPr>
            <a:spLocks noGrp="1"/>
          </p:cNvSpPr>
          <p:nvPr>
            <p:ph type="ftr" sz="quarter" idx="3"/>
          </p:nvPr>
        </p:nvSpPr>
        <p:spPr>
          <a:xfrm>
            <a:off x="561110" y="6391838"/>
            <a:ext cx="3859795" cy="304801"/>
          </a:xfrm>
          <a:prstGeom prst="rect">
            <a:avLst/>
          </a:prstGeom>
        </p:spPr>
        <p:txBody>
          <a:bodyPr vert="horz" lIns="91440" tIns="45720" rIns="91440" bIns="45720" rtlCol="0" anchor="ctr"/>
          <a:lstStyle>
            <a:lvl1pPr algn="l">
              <a:defRPr sz="1000" b="1" i="0">
                <a:solidFill>
                  <a:schemeClr val="accent1"/>
                </a:solidFill>
              </a:defRPr>
            </a:lvl1pPr>
          </a:lstStyle>
          <a:p>
            <a:endParaRPr lang="en-US"/>
          </a:p>
        </p:txBody>
      </p:sp>
      <p:sp>
        <p:nvSpPr>
          <p:cNvPr id="21" name="Rectangle 20"/>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4"/>
          </p:nvPr>
        </p:nvSpPr>
        <p:spPr bwMode="gray">
          <a:xfrm>
            <a:off x="10352540" y="295729"/>
            <a:ext cx="838199" cy="767687"/>
          </a:xfrm>
          <a:prstGeom prst="rect">
            <a:avLst/>
          </a:prstGeom>
        </p:spPr>
        <p:txBody>
          <a:bodyPr vert="horz" lIns="91440" tIns="45720" rIns="91440" bIns="45720" rtlCol="0" anchor="b"/>
          <a:lstStyle>
            <a:lvl1pPr algn="ctr">
              <a:defRPr sz="2800" b="0" i="0">
                <a:solidFill>
                  <a:schemeClr val="bg1"/>
                </a:solidFill>
              </a:defRPr>
            </a:lvl1pPr>
          </a:lstStyle>
          <a:p>
            <a:fld id="{C40674A1-0AF9-884D-8741-1621BAAA83DB}" type="slidenum">
              <a:rPr lang="en-US" smtClean="0"/>
              <a:t>‹#›</a:t>
            </a:fld>
            <a:endParaRPr lang="en-US"/>
          </a:p>
        </p:txBody>
      </p:sp>
    </p:spTree>
    <p:extLst>
      <p:ext uri="{BB962C8B-B14F-4D97-AF65-F5344CB8AC3E}">
        <p14:creationId xmlns:p14="http://schemas.microsoft.com/office/powerpoint/2010/main" val="103334572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Lst>
  <p:transition spd="slow">
    <p:wipe/>
  </p:transition>
  <p:txStyles>
    <p:titleStyle>
      <a:lvl1pPr algn="l" defTabSz="457200" rtl="0" eaLnBrk="1" latinLnBrk="0" hangingPunct="1">
        <a:spcBef>
          <a:spcPct val="0"/>
        </a:spcBef>
        <a:buNone/>
        <a:defRPr sz="3600" b="0" i="0" kern="1200">
          <a:solidFill>
            <a:schemeClr val="bg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12.svg"/></Relationships>
</file>

<file path=ppt/slides/_rels/slide11.xml.rels><?xml version="1.0" encoding="UTF-8" standalone="yes"?>
<Relationships xmlns="http://schemas.openxmlformats.org/package/2006/relationships"><Relationship Id="rId8" Type="http://schemas.microsoft.com/office/2007/relationships/diagramDrawing" Target="../diagrams/drawing6.xml"/><Relationship Id="rId3" Type="http://schemas.openxmlformats.org/officeDocument/2006/relationships/image" Target="../media/image1.jpeg"/><Relationship Id="rId7" Type="http://schemas.openxmlformats.org/officeDocument/2006/relationships/diagramColors" Target="../diagrams/colors6.xml"/><Relationship Id="rId2" Type="http://schemas.openxmlformats.org/officeDocument/2006/relationships/notesSlide" Target="../notesSlides/notesSlide8.xml"/><Relationship Id="rId1" Type="http://schemas.openxmlformats.org/officeDocument/2006/relationships/slideLayout" Target="../slideLayouts/slideLayout6.xml"/><Relationship Id="rId6" Type="http://schemas.openxmlformats.org/officeDocument/2006/relationships/diagramQuickStyle" Target="../diagrams/quickStyle6.xml"/><Relationship Id="rId5" Type="http://schemas.openxmlformats.org/officeDocument/2006/relationships/diagramLayout" Target="../diagrams/layout6.xml"/><Relationship Id="rId4" Type="http://schemas.openxmlformats.org/officeDocument/2006/relationships/diagramData" Target="../diagrams/data6.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15.tiff"/><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1.jpeg"/><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3.xml.rels><?xml version="1.0" encoding="UTF-8" standalone="yes"?>
<Relationships xmlns="http://schemas.openxmlformats.org/package/2006/relationships"><Relationship Id="rId8" Type="http://schemas.microsoft.com/office/2007/relationships/diagramDrawing" Target="../diagrams/drawing2.xml"/><Relationship Id="rId3" Type="http://schemas.openxmlformats.org/officeDocument/2006/relationships/image" Target="../media/image1.jpeg"/><Relationship Id="rId7" Type="http://schemas.openxmlformats.org/officeDocument/2006/relationships/diagramColors" Target="../diagrams/colors2.xml"/><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diagramQuickStyle" Target="../diagrams/quickStyle2.xml"/><Relationship Id="rId5" Type="http://schemas.openxmlformats.org/officeDocument/2006/relationships/diagramLayout" Target="../diagrams/layout2.xml"/><Relationship Id="rId4" Type="http://schemas.openxmlformats.org/officeDocument/2006/relationships/diagramData" Target="../diagrams/data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2.tiff"/><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jpeg"/><Relationship Id="rId1" Type="http://schemas.openxmlformats.org/officeDocument/2006/relationships/slideLayout" Target="../slideLayouts/slideLayout7.xml"/><Relationship Id="rId4" Type="http://schemas.openxmlformats.org/officeDocument/2006/relationships/image" Target="../media/image4.svg"/></Relationships>
</file>

<file path=ppt/slides/_rels/slide7.xml.rels><?xml version="1.0" encoding="UTF-8" standalone="yes"?>
<Relationships xmlns="http://schemas.openxmlformats.org/package/2006/relationships"><Relationship Id="rId8" Type="http://schemas.microsoft.com/office/2007/relationships/diagramDrawing" Target="../diagrams/drawing3.xml"/><Relationship Id="rId3" Type="http://schemas.openxmlformats.org/officeDocument/2006/relationships/image" Target="../media/image1.jpeg"/><Relationship Id="rId7" Type="http://schemas.openxmlformats.org/officeDocument/2006/relationships/diagramColors" Target="../diagrams/colors3.xml"/><Relationship Id="rId2" Type="http://schemas.openxmlformats.org/officeDocument/2006/relationships/notesSlide" Target="../notesSlides/notesSlide4.xml"/><Relationship Id="rId1" Type="http://schemas.openxmlformats.org/officeDocument/2006/relationships/slideLayout" Target="../slideLayouts/slideLayout7.xml"/><Relationship Id="rId6" Type="http://schemas.openxmlformats.org/officeDocument/2006/relationships/diagramQuickStyle" Target="../diagrams/quickStyle3.xml"/><Relationship Id="rId5" Type="http://schemas.openxmlformats.org/officeDocument/2006/relationships/diagramLayout" Target="../diagrams/layout3.xml"/><Relationship Id="rId4" Type="http://schemas.openxmlformats.org/officeDocument/2006/relationships/diagramData" Target="../diagrams/data3.xml"/></Relationships>
</file>

<file path=ppt/slides/_rels/slide8.xml.rels><?xml version="1.0" encoding="UTF-8" standalone="yes"?>
<Relationships xmlns="http://schemas.openxmlformats.org/package/2006/relationships"><Relationship Id="rId8" Type="http://schemas.microsoft.com/office/2007/relationships/diagramDrawing" Target="../diagrams/drawing4.xml"/><Relationship Id="rId3" Type="http://schemas.openxmlformats.org/officeDocument/2006/relationships/image" Target="../media/image1.jpeg"/><Relationship Id="rId7" Type="http://schemas.openxmlformats.org/officeDocument/2006/relationships/diagramColors" Target="../diagrams/colors4.xml"/><Relationship Id="rId2" Type="http://schemas.openxmlformats.org/officeDocument/2006/relationships/notesSlide" Target="../notesSlides/notesSlide5.xml"/><Relationship Id="rId1" Type="http://schemas.openxmlformats.org/officeDocument/2006/relationships/slideLayout" Target="../slideLayouts/slideLayout6.xml"/><Relationship Id="rId6" Type="http://schemas.openxmlformats.org/officeDocument/2006/relationships/diagramQuickStyle" Target="../diagrams/quickStyle4.xml"/><Relationship Id="rId5" Type="http://schemas.openxmlformats.org/officeDocument/2006/relationships/diagramLayout" Target="../diagrams/layout4.xml"/><Relationship Id="rId4" Type="http://schemas.openxmlformats.org/officeDocument/2006/relationships/diagramData" Target="../diagrams/data4.xml"/></Relationships>
</file>

<file path=ppt/slides/_rels/slide9.xml.rels><?xml version="1.0" encoding="UTF-8" standalone="yes"?>
<Relationships xmlns="http://schemas.openxmlformats.org/package/2006/relationships"><Relationship Id="rId8" Type="http://schemas.microsoft.com/office/2007/relationships/diagramDrawing" Target="../diagrams/drawing5.xml"/><Relationship Id="rId3" Type="http://schemas.openxmlformats.org/officeDocument/2006/relationships/image" Target="../media/image1.jpeg"/><Relationship Id="rId7" Type="http://schemas.openxmlformats.org/officeDocument/2006/relationships/diagramColors" Target="../diagrams/colors5.xml"/><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diagramQuickStyle" Target="../diagrams/quickStyle5.xml"/><Relationship Id="rId5" Type="http://schemas.openxmlformats.org/officeDocument/2006/relationships/diagramLayout" Target="../diagrams/layout5.xml"/><Relationship Id="rId4" Type="http://schemas.openxmlformats.org/officeDocument/2006/relationships/diagramData" Target="../diagrams/data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034F01-0C6B-CE4A-9145-D16DD9A9615C}"/>
              </a:ext>
            </a:extLst>
          </p:cNvPr>
          <p:cNvSpPr>
            <a:spLocks noGrp="1"/>
          </p:cNvSpPr>
          <p:nvPr>
            <p:ph type="ctrTitle"/>
          </p:nvPr>
        </p:nvSpPr>
        <p:spPr/>
        <p:txBody>
          <a:bodyPr>
            <a:noAutofit/>
          </a:bodyPr>
          <a:lstStyle/>
          <a:p>
            <a:br>
              <a:rPr lang="en-CA" sz="4000" b="1" dirty="0">
                <a:latin typeface="Calibri" panose="020F0502020204030204" pitchFamily="34" charset="0"/>
                <a:cs typeface="Calibri" panose="020F0502020204030204" pitchFamily="34" charset="0"/>
              </a:rPr>
            </a:br>
            <a:br>
              <a:rPr lang="en-CA" sz="4000" b="1" dirty="0">
                <a:latin typeface="Calibri" panose="020F0502020204030204" pitchFamily="34" charset="0"/>
                <a:cs typeface="Calibri" panose="020F0502020204030204" pitchFamily="34" charset="0"/>
              </a:rPr>
            </a:br>
            <a:br>
              <a:rPr lang="en-CA" sz="4000" b="1" dirty="0">
                <a:latin typeface="Calibri" panose="020F0502020204030204" pitchFamily="34" charset="0"/>
                <a:cs typeface="Calibri" panose="020F0502020204030204" pitchFamily="34" charset="0"/>
              </a:rPr>
            </a:br>
            <a:br>
              <a:rPr lang="en-CA" sz="4000" b="1" dirty="0">
                <a:latin typeface="Calibri" panose="020F0502020204030204" pitchFamily="34" charset="0"/>
                <a:cs typeface="Calibri" panose="020F0502020204030204" pitchFamily="34" charset="0"/>
              </a:rPr>
            </a:br>
            <a:br>
              <a:rPr lang="en-CA" sz="4000" b="1" dirty="0">
                <a:latin typeface="Calibri" panose="020F0502020204030204" pitchFamily="34" charset="0"/>
                <a:cs typeface="Calibri" panose="020F0502020204030204" pitchFamily="34" charset="0"/>
              </a:rPr>
            </a:br>
            <a:br>
              <a:rPr lang="en-CA" sz="4000" b="1" dirty="0">
                <a:latin typeface="Calibri" panose="020F0502020204030204" pitchFamily="34" charset="0"/>
                <a:cs typeface="Calibri" panose="020F0502020204030204" pitchFamily="34" charset="0"/>
              </a:rPr>
            </a:br>
            <a:br>
              <a:rPr lang="en-CA" sz="4000" b="1" dirty="0">
                <a:latin typeface="Calibri" panose="020F0502020204030204" pitchFamily="34" charset="0"/>
                <a:cs typeface="Calibri" panose="020F0502020204030204" pitchFamily="34" charset="0"/>
              </a:rPr>
            </a:br>
            <a:r>
              <a:rPr lang="en-CA" sz="4000" b="1" dirty="0">
                <a:latin typeface="Calibri" panose="020F0502020204030204" pitchFamily="34" charset="0"/>
                <a:cs typeface="Calibri" panose="020F0502020204030204" pitchFamily="34" charset="0"/>
              </a:rPr>
              <a:t>Operationalizing Emerging International Data Privacy Trends: A Canadian Perspective </a:t>
            </a:r>
            <a:br>
              <a:rPr lang="en-CA" sz="4000" dirty="0">
                <a:latin typeface="Calibri" panose="020F0502020204030204" pitchFamily="34" charset="0"/>
                <a:cs typeface="Calibri" panose="020F0502020204030204" pitchFamily="34" charset="0"/>
              </a:rPr>
            </a:br>
            <a:endParaRPr lang="en-US" sz="4000" dirty="0">
              <a:latin typeface="Calibri" panose="020F0502020204030204" pitchFamily="34" charset="0"/>
              <a:cs typeface="Calibri" panose="020F0502020204030204" pitchFamily="34" charset="0"/>
            </a:endParaRPr>
          </a:p>
        </p:txBody>
      </p:sp>
      <p:sp>
        <p:nvSpPr>
          <p:cNvPr id="3" name="Subtitle 2">
            <a:extLst>
              <a:ext uri="{FF2B5EF4-FFF2-40B4-BE49-F238E27FC236}">
                <a16:creationId xmlns:a16="http://schemas.microsoft.com/office/drawing/2014/main" id="{77607BC9-9AC3-684E-AA4F-61A7D392674A}"/>
              </a:ext>
            </a:extLst>
          </p:cNvPr>
          <p:cNvSpPr>
            <a:spLocks noGrp="1"/>
          </p:cNvSpPr>
          <p:nvPr>
            <p:ph type="subTitle" idx="1"/>
          </p:nvPr>
        </p:nvSpPr>
        <p:spPr/>
        <p:txBody>
          <a:bodyPr/>
          <a:lstStyle/>
          <a:p>
            <a:r>
              <a:rPr lang="en-US" dirty="0">
                <a:latin typeface="Calibri" panose="020F0502020204030204" pitchFamily="34" charset="0"/>
                <a:cs typeface="Calibri" panose="020F0502020204030204" pitchFamily="34" charset="0"/>
              </a:rPr>
              <a:t>Mona </a:t>
            </a:r>
            <a:r>
              <a:rPr lang="en-US" dirty="0" err="1">
                <a:latin typeface="Calibri" panose="020F0502020204030204" pitchFamily="34" charset="0"/>
                <a:cs typeface="Calibri" panose="020F0502020204030204" pitchFamily="34" charset="0"/>
              </a:rPr>
              <a:t>Zarifian</a:t>
            </a:r>
            <a:r>
              <a:rPr lang="en-US" dirty="0">
                <a:latin typeface="Calibri" panose="020F0502020204030204" pitchFamily="34" charset="0"/>
                <a:cs typeface="Calibri" panose="020F0502020204030204" pitchFamily="34" charset="0"/>
              </a:rPr>
              <a:t>  - Senior privacy consultant at </a:t>
            </a:r>
            <a:r>
              <a:rPr lang="en-US" dirty="0" err="1">
                <a:latin typeface="Calibri" panose="020F0502020204030204" pitchFamily="34" charset="0"/>
                <a:cs typeface="Calibri" panose="020F0502020204030204" pitchFamily="34" charset="0"/>
              </a:rPr>
              <a:t>euronet</a:t>
            </a:r>
            <a:r>
              <a:rPr lang="en-US" dirty="0">
                <a:latin typeface="Calibri" panose="020F0502020204030204" pitchFamily="34" charset="0"/>
                <a:cs typeface="Calibri" panose="020F0502020204030204" pitchFamily="34" charset="0"/>
              </a:rPr>
              <a:t> worldwide </a:t>
            </a:r>
            <a:r>
              <a:rPr lang="en-US" dirty="0" err="1">
                <a:latin typeface="Calibri" panose="020F0502020204030204" pitchFamily="34" charset="0"/>
                <a:cs typeface="Calibri" panose="020F0502020204030204" pitchFamily="34" charset="0"/>
              </a:rPr>
              <a:t>inc.</a:t>
            </a:r>
            <a:endParaRPr lang="en-US"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52788999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E7AC40-E0BA-AC49-B5F6-A25E6FC5FFBC}"/>
              </a:ext>
            </a:extLst>
          </p:cNvPr>
          <p:cNvSpPr>
            <a:spLocks noGrp="1"/>
          </p:cNvSpPr>
          <p:nvPr>
            <p:ph type="title"/>
          </p:nvPr>
        </p:nvSpPr>
        <p:spPr>
          <a:xfrm>
            <a:off x="1154954" y="973668"/>
            <a:ext cx="8761413" cy="706964"/>
          </a:xfrm>
        </p:spPr>
        <p:txBody>
          <a:bodyPr>
            <a:normAutofit/>
          </a:bodyPr>
          <a:lstStyle/>
          <a:p>
            <a:r>
              <a:rPr lang="en-US" sz="3600" dirty="0">
                <a:solidFill>
                  <a:srgbClr val="EBEBEB"/>
                </a:solidFill>
              </a:rPr>
              <a:t>What type of information is covered?</a:t>
            </a:r>
          </a:p>
        </p:txBody>
      </p:sp>
      <p:pic>
        <p:nvPicPr>
          <p:cNvPr id="18" name="Graphic 17" descr="Group">
            <a:extLst>
              <a:ext uri="{FF2B5EF4-FFF2-40B4-BE49-F238E27FC236}">
                <a16:creationId xmlns:a16="http://schemas.microsoft.com/office/drawing/2014/main" id="{F526448D-A0EA-4B3A-983C-00D3FA05781E}"/>
              </a:ext>
            </a:extLst>
          </p:cNvPr>
          <p:cNvPicPr>
            <a:picLocks noChangeAspect="1"/>
          </p:cNvPicPr>
          <p:nvPr/>
        </p:nvPicPr>
        <p:blipFill>
          <a:blip r:embed="rId3">
            <a:extLst>
              <a:ext uri="{96DAC541-7B7A-43D3-8B79-37D633B846F1}">
                <asvg:svgBlip xmlns:asvg="http://schemas.microsoft.com/office/drawing/2016/SVG/main" r:embed="rId4"/>
              </a:ext>
            </a:extLst>
          </a:blip>
          <a:stretch/>
        </p:blipFill>
        <p:spPr>
          <a:xfrm>
            <a:off x="1151467" y="2793582"/>
            <a:ext cx="3031901" cy="3031901"/>
          </a:xfrm>
          <a:prstGeom prst="roundRect">
            <a:avLst>
              <a:gd name="adj" fmla="val 1858"/>
            </a:avLst>
          </a:prstGeom>
          <a:effectLst>
            <a:outerShdw blurRad="50800" dist="50800" dir="5400000" algn="tl" rotWithShape="0">
              <a:srgbClr val="000000">
                <a:alpha val="43000"/>
              </a:srgbClr>
            </a:outerShdw>
          </a:effectLst>
        </p:spPr>
      </p:pic>
      <p:sp>
        <p:nvSpPr>
          <p:cNvPr id="3" name="Content Placeholder 2">
            <a:extLst>
              <a:ext uri="{FF2B5EF4-FFF2-40B4-BE49-F238E27FC236}">
                <a16:creationId xmlns:a16="http://schemas.microsoft.com/office/drawing/2014/main" id="{1C7EF2EB-91E6-4E49-8BD2-6E366B696F1C}"/>
              </a:ext>
            </a:extLst>
          </p:cNvPr>
          <p:cNvSpPr>
            <a:spLocks noGrp="1"/>
          </p:cNvSpPr>
          <p:nvPr>
            <p:ph idx="1"/>
          </p:nvPr>
        </p:nvSpPr>
        <p:spPr>
          <a:xfrm>
            <a:off x="4641336" y="2603500"/>
            <a:ext cx="6551597" cy="3416300"/>
          </a:xfrm>
        </p:spPr>
        <p:txBody>
          <a:bodyPr anchor="ctr">
            <a:normAutofit/>
          </a:bodyPr>
          <a:lstStyle/>
          <a:p>
            <a:r>
              <a:rPr lang="en-CA" sz="1800" dirty="0"/>
              <a:t>“personal information” is that which “</a:t>
            </a:r>
            <a:r>
              <a:rPr lang="en-CA" sz="1800" b="1" i="1" dirty="0"/>
              <a:t>reasonably </a:t>
            </a:r>
            <a:r>
              <a:rPr lang="en-CA" sz="1800" dirty="0"/>
              <a:t>identifies, relates to, describes, is capable of being associated with, or could reasonably be linked, directly or indirectly, with a particular consumer or household.” The CCPA provides the following (non-exhaustive) list of examples of personal information”</a:t>
            </a:r>
          </a:p>
        </p:txBody>
      </p:sp>
    </p:spTree>
    <p:extLst>
      <p:ext uri="{BB962C8B-B14F-4D97-AF65-F5344CB8AC3E}">
        <p14:creationId xmlns:p14="http://schemas.microsoft.com/office/powerpoint/2010/main" val="826206382"/>
      </p:ext>
    </p:extLst>
  </p:cSld>
  <p:clrMapOvr>
    <a:masterClrMapping/>
  </p:clrMapOvr>
  <p:transition spd="slow">
    <p:wipe/>
  </p:transition>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grpSp>
        <p:nvGrpSpPr>
          <p:cNvPr id="57" name="Group 56">
            <a:extLst>
              <a:ext uri="{FF2B5EF4-FFF2-40B4-BE49-F238E27FC236}">
                <a16:creationId xmlns:a16="http://schemas.microsoft.com/office/drawing/2014/main" id="{E5D4A15D-C852-47D7-A7E3-7F8FEE9FCA9D}"/>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12192000" cy="6858000"/>
            <a:chOff x="0" y="0"/>
            <a:chExt cx="12192000" cy="6858000"/>
          </a:xfrm>
        </p:grpSpPr>
        <p:sp>
          <p:nvSpPr>
            <p:cNvPr id="58" name="Rectangle 57">
              <a:extLst>
                <a:ext uri="{FF2B5EF4-FFF2-40B4-BE49-F238E27FC236}">
                  <a16:creationId xmlns:a16="http://schemas.microsoft.com/office/drawing/2014/main" id="{C06AA6A2-9E5B-46E6-82B0-8FC1CA7231C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0"/>
              <a:ext cx="12192000" cy="6858000"/>
            </a:xfrm>
            <a:prstGeom prst="rect">
              <a:avLst/>
            </a:prstGeom>
            <a:blipFill>
              <a:blip r:embed="rId3">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59" name="Oval 58">
              <a:extLst>
                <a:ext uri="{FF2B5EF4-FFF2-40B4-BE49-F238E27FC236}">
                  <a16:creationId xmlns:a16="http://schemas.microsoft.com/office/drawing/2014/main" id="{11E7C01A-5F5B-4E17-B91B-26FA9ADB546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60" name="Oval 59">
              <a:extLst>
                <a:ext uri="{FF2B5EF4-FFF2-40B4-BE49-F238E27FC236}">
                  <a16:creationId xmlns:a16="http://schemas.microsoft.com/office/drawing/2014/main" id="{71DA43BF-6FE1-458D-A112-1687677B00A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61" name="Oval 60">
              <a:extLst>
                <a:ext uri="{FF2B5EF4-FFF2-40B4-BE49-F238E27FC236}">
                  <a16:creationId xmlns:a16="http://schemas.microsoft.com/office/drawing/2014/main" id="{FAA5FF03-83FF-43B9-B66B-5FD05A9589C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62" name="Oval 61">
              <a:extLst>
                <a:ext uri="{FF2B5EF4-FFF2-40B4-BE49-F238E27FC236}">
                  <a16:creationId xmlns:a16="http://schemas.microsoft.com/office/drawing/2014/main" id="{BC4D7AA7-0424-4C72-AE55-4B413DD4714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63" name="Oval 62">
              <a:extLst>
                <a:ext uri="{FF2B5EF4-FFF2-40B4-BE49-F238E27FC236}">
                  <a16:creationId xmlns:a16="http://schemas.microsoft.com/office/drawing/2014/main" id="{BC2D80F1-5DC4-4396-B0E1-C774E82EC77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64" name="Freeform 5">
              <a:extLst>
                <a:ext uri="{FF2B5EF4-FFF2-40B4-BE49-F238E27FC236}">
                  <a16:creationId xmlns:a16="http://schemas.microsoft.com/office/drawing/2014/main" id="{48171057-920A-4188-A18E-97D710A3592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gray">
            <a:xfrm rot="21010068">
              <a:off x="8490951" y="179751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65" name="Freeform 5">
              <a:extLst>
                <a:ext uri="{FF2B5EF4-FFF2-40B4-BE49-F238E27FC236}">
                  <a16:creationId xmlns:a16="http://schemas.microsoft.com/office/drawing/2014/main" id="{1C871B74-1D69-47F0-A28D-8F345477963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gray">
            <a:xfrm>
              <a:off x="459506" y="1866405"/>
              <a:ext cx="11277600" cy="4533900"/>
            </a:xfrm>
            <a:custGeom>
              <a:avLst/>
              <a:gdLst/>
              <a:ahLst/>
              <a:cxnLst/>
              <a:rect l="0" t="0" r="r" b="b"/>
              <a:pathLst>
                <a:path w="7104" h="2856">
                  <a:moveTo>
                    <a:pt x="0" y="0"/>
                  </a:moveTo>
                  <a:lnTo>
                    <a:pt x="0" y="2856"/>
                  </a:lnTo>
                  <a:lnTo>
                    <a:pt x="7104" y="2856"/>
                  </a:lnTo>
                  <a:lnTo>
                    <a:pt x="7104" y="1"/>
                  </a:lnTo>
                  <a:lnTo>
                    <a:pt x="7104" y="1"/>
                  </a:lnTo>
                  <a:lnTo>
                    <a:pt x="6943" y="26"/>
                  </a:lnTo>
                  <a:lnTo>
                    <a:pt x="6782" y="50"/>
                  </a:lnTo>
                  <a:lnTo>
                    <a:pt x="6621" y="73"/>
                  </a:lnTo>
                  <a:lnTo>
                    <a:pt x="6459" y="93"/>
                  </a:lnTo>
                  <a:lnTo>
                    <a:pt x="6298" y="113"/>
                  </a:lnTo>
                  <a:lnTo>
                    <a:pt x="6136" y="132"/>
                  </a:lnTo>
                  <a:lnTo>
                    <a:pt x="5976" y="148"/>
                  </a:lnTo>
                  <a:lnTo>
                    <a:pt x="5814" y="163"/>
                  </a:lnTo>
                  <a:lnTo>
                    <a:pt x="5653" y="177"/>
                  </a:lnTo>
                  <a:lnTo>
                    <a:pt x="5494" y="189"/>
                  </a:lnTo>
                  <a:lnTo>
                    <a:pt x="5334" y="201"/>
                  </a:lnTo>
                  <a:lnTo>
                    <a:pt x="5175" y="211"/>
                  </a:lnTo>
                  <a:lnTo>
                    <a:pt x="5017" y="219"/>
                  </a:lnTo>
                  <a:lnTo>
                    <a:pt x="4859" y="227"/>
                  </a:lnTo>
                  <a:lnTo>
                    <a:pt x="4703" y="234"/>
                  </a:lnTo>
                  <a:lnTo>
                    <a:pt x="4548" y="239"/>
                  </a:lnTo>
                  <a:lnTo>
                    <a:pt x="4393" y="243"/>
                  </a:lnTo>
                  <a:lnTo>
                    <a:pt x="4240" y="247"/>
                  </a:lnTo>
                  <a:lnTo>
                    <a:pt x="4088" y="249"/>
                  </a:lnTo>
                  <a:lnTo>
                    <a:pt x="3937" y="251"/>
                  </a:lnTo>
                  <a:lnTo>
                    <a:pt x="3788" y="252"/>
                  </a:lnTo>
                  <a:lnTo>
                    <a:pt x="3640" y="251"/>
                  </a:lnTo>
                  <a:lnTo>
                    <a:pt x="3494" y="251"/>
                  </a:lnTo>
                  <a:lnTo>
                    <a:pt x="3349" y="249"/>
                  </a:lnTo>
                  <a:lnTo>
                    <a:pt x="3207" y="246"/>
                  </a:lnTo>
                  <a:lnTo>
                    <a:pt x="3066" y="243"/>
                  </a:lnTo>
                  <a:lnTo>
                    <a:pt x="2928" y="240"/>
                  </a:lnTo>
                  <a:lnTo>
                    <a:pt x="2791" y="235"/>
                  </a:lnTo>
                  <a:lnTo>
                    <a:pt x="2656" y="230"/>
                  </a:lnTo>
                  <a:lnTo>
                    <a:pt x="2524" y="225"/>
                  </a:lnTo>
                  <a:lnTo>
                    <a:pt x="2266" y="212"/>
                  </a:lnTo>
                  <a:lnTo>
                    <a:pt x="2019" y="198"/>
                  </a:lnTo>
                  <a:lnTo>
                    <a:pt x="1782" y="183"/>
                  </a:lnTo>
                  <a:lnTo>
                    <a:pt x="1557" y="167"/>
                  </a:lnTo>
                  <a:lnTo>
                    <a:pt x="1343" y="150"/>
                  </a:lnTo>
                  <a:lnTo>
                    <a:pt x="1144" y="132"/>
                  </a:lnTo>
                  <a:lnTo>
                    <a:pt x="957" y="114"/>
                  </a:lnTo>
                  <a:lnTo>
                    <a:pt x="785" y="96"/>
                  </a:lnTo>
                  <a:lnTo>
                    <a:pt x="627" y="79"/>
                  </a:lnTo>
                  <a:lnTo>
                    <a:pt x="487" y="63"/>
                  </a:lnTo>
                  <a:lnTo>
                    <a:pt x="361" y="48"/>
                  </a:lnTo>
                  <a:lnTo>
                    <a:pt x="254" y="35"/>
                  </a:lnTo>
                  <a:lnTo>
                    <a:pt x="165" y="23"/>
                  </a:lnTo>
                  <a:lnTo>
                    <a:pt x="42" y="6"/>
                  </a:lnTo>
                  <a:lnTo>
                    <a:pt x="0" y="0"/>
                  </a:lnTo>
                  <a:lnTo>
                    <a:pt x="0" y="0"/>
                  </a:lnTo>
                  <a:close/>
                </a:path>
              </a:pathLst>
            </a:custGeom>
            <a:solidFill>
              <a:schemeClr val="bg1"/>
            </a:solidFill>
            <a:ln>
              <a:noFill/>
            </a:ln>
          </p:spPr>
        </p:sp>
        <p:sp>
          <p:nvSpPr>
            <p:cNvPr id="66" name="Freeform 5">
              <a:extLst>
                <a:ext uri="{FF2B5EF4-FFF2-40B4-BE49-F238E27FC236}">
                  <a16:creationId xmlns:a16="http://schemas.microsoft.com/office/drawing/2014/main" id="{63001BDC-368C-49CC-9F3F-EAF38A0A49EF}"/>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68" name="Rectangle 67">
            <a:extLst>
              <a:ext uri="{FF2B5EF4-FFF2-40B4-BE49-F238E27FC236}">
                <a16:creationId xmlns:a16="http://schemas.microsoft.com/office/drawing/2014/main" id="{6288FC2F-B192-42B2-90BE-517E1039BE0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grpSp>
        <p:nvGrpSpPr>
          <p:cNvPr id="70" name="Group 69">
            <a:extLst>
              <a:ext uri="{FF2B5EF4-FFF2-40B4-BE49-F238E27FC236}">
                <a16:creationId xmlns:a16="http://schemas.microsoft.com/office/drawing/2014/main" id="{2F448CB3-7B4F-45D7-B7C0-DF553DF61453}"/>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12192000" cy="6858000"/>
            <a:chOff x="0" y="0"/>
            <a:chExt cx="12192000" cy="6858000"/>
          </a:xfrm>
        </p:grpSpPr>
        <p:sp>
          <p:nvSpPr>
            <p:cNvPr id="71" name="Rectangle 70">
              <a:extLst>
                <a:ext uri="{FF2B5EF4-FFF2-40B4-BE49-F238E27FC236}">
                  <a16:creationId xmlns:a16="http://schemas.microsoft.com/office/drawing/2014/main" id="{5C5305EA-7A88-413D-BE8A-47A02476F00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0"/>
              <a:ext cx="12192000" cy="6858000"/>
            </a:xfrm>
            <a:prstGeom prst="rect">
              <a:avLst/>
            </a:prstGeom>
            <a:blipFill>
              <a:blip r:embed="rId3">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72" name="Freeform 5">
              <a:extLst>
                <a:ext uri="{FF2B5EF4-FFF2-40B4-BE49-F238E27FC236}">
                  <a16:creationId xmlns:a16="http://schemas.microsoft.com/office/drawing/2014/main" id="{FCA94DB5-FE56-4A3D-BC48-31B5595197FD}"/>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rgbClr val="FFFFFF"/>
            </a:solidFill>
            <a:ln>
              <a:noFill/>
            </a:ln>
          </p:spPr>
        </p:sp>
      </p:grpSp>
      <p:sp>
        <p:nvSpPr>
          <p:cNvPr id="2" name="Title 1">
            <a:extLst>
              <a:ext uri="{FF2B5EF4-FFF2-40B4-BE49-F238E27FC236}">
                <a16:creationId xmlns:a16="http://schemas.microsoft.com/office/drawing/2014/main" id="{02C682D9-7B84-4E4C-825B-FF6E1B48E790}"/>
              </a:ext>
            </a:extLst>
          </p:cNvPr>
          <p:cNvSpPr>
            <a:spLocks noGrp="1"/>
          </p:cNvSpPr>
          <p:nvPr>
            <p:ph type="title"/>
          </p:nvPr>
        </p:nvSpPr>
        <p:spPr>
          <a:xfrm>
            <a:off x="1154954" y="973668"/>
            <a:ext cx="8761413" cy="706964"/>
          </a:xfrm>
        </p:spPr>
        <p:txBody>
          <a:bodyPr vert="horz" lIns="91440" tIns="45720" rIns="91440" bIns="45720" rtlCol="0" anchor="ctr">
            <a:normAutofit/>
          </a:bodyPr>
          <a:lstStyle/>
          <a:p>
            <a:pPr>
              <a:lnSpc>
                <a:spcPct val="90000"/>
              </a:lnSpc>
            </a:pPr>
            <a:r>
              <a:rPr lang="en-US" sz="3100" b="0" i="0" kern="1200" dirty="0">
                <a:solidFill>
                  <a:srgbClr val="FFFFFF"/>
                </a:solidFill>
                <a:latin typeface="+mj-lt"/>
                <a:ea typeface="+mj-ea"/>
                <a:cs typeface="+mj-cs"/>
              </a:rPr>
              <a:t>What are the penalties for non-compliance?</a:t>
            </a:r>
          </a:p>
        </p:txBody>
      </p:sp>
      <p:sp>
        <p:nvSpPr>
          <p:cNvPr id="74" name="Rectangle 73">
            <a:extLst>
              <a:ext uri="{FF2B5EF4-FFF2-40B4-BE49-F238E27FC236}">
                <a16:creationId xmlns:a16="http://schemas.microsoft.com/office/drawing/2014/main" id="{F9ED434F-8767-46CC-B26B-5AF62FF01E6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graphicFrame>
        <p:nvGraphicFramePr>
          <p:cNvPr id="8" name="TextBox 5">
            <a:extLst>
              <a:ext uri="{FF2B5EF4-FFF2-40B4-BE49-F238E27FC236}">
                <a16:creationId xmlns:a16="http://schemas.microsoft.com/office/drawing/2014/main" id="{63BF39C8-B2FE-478C-BB91-600B1BD903D5}"/>
              </a:ext>
            </a:extLst>
          </p:cNvPr>
          <p:cNvGraphicFramePr/>
          <p:nvPr>
            <p:extLst>
              <p:ext uri="{D42A27DB-BD31-4B8C-83A1-F6EECF244321}">
                <p14:modId xmlns:p14="http://schemas.microsoft.com/office/powerpoint/2010/main" val="944006257"/>
              </p:ext>
            </p:extLst>
          </p:nvPr>
        </p:nvGraphicFramePr>
        <p:xfrm>
          <a:off x="454894" y="1277008"/>
          <a:ext cx="11058686" cy="5123297"/>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2415888022"/>
      </p:ext>
    </p:extLst>
  </p:cSld>
  <p:clrMapOvr>
    <a:overrideClrMapping bg1="dk1" tx1="lt1" bg2="dk2" tx2="lt2" accent1="accent1" accent2="accent2" accent3="accent3" accent4="accent4" accent5="accent5" accent6="accent6" hlink="hlink" folHlink="folHlink"/>
  </p:clrMapOvr>
  <p:transition spd="slow">
    <p:wipe/>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DF04E8-9FFD-FC4F-8220-3C447E39EF48}"/>
              </a:ext>
            </a:extLst>
          </p:cNvPr>
          <p:cNvSpPr>
            <a:spLocks noGrp="1"/>
          </p:cNvSpPr>
          <p:nvPr>
            <p:ph type="title"/>
          </p:nvPr>
        </p:nvSpPr>
        <p:spPr/>
        <p:txBody>
          <a:bodyPr/>
          <a:lstStyle/>
          <a:p>
            <a:r>
              <a:rPr lang="en-US" dirty="0"/>
              <a:t>What operational rights do consumers have under the CCPA?</a:t>
            </a:r>
          </a:p>
        </p:txBody>
      </p:sp>
      <p:sp>
        <p:nvSpPr>
          <p:cNvPr id="3" name="Content Placeholder 2">
            <a:extLst>
              <a:ext uri="{FF2B5EF4-FFF2-40B4-BE49-F238E27FC236}">
                <a16:creationId xmlns:a16="http://schemas.microsoft.com/office/drawing/2014/main" id="{53BC9AC3-4B5C-E64A-80CF-875973B40C96}"/>
              </a:ext>
            </a:extLst>
          </p:cNvPr>
          <p:cNvSpPr>
            <a:spLocks noGrp="1"/>
          </p:cNvSpPr>
          <p:nvPr>
            <p:ph idx="1"/>
          </p:nvPr>
        </p:nvSpPr>
        <p:spPr/>
        <p:txBody>
          <a:bodyPr>
            <a:normAutofit/>
          </a:bodyPr>
          <a:lstStyle/>
          <a:p>
            <a:pPr marL="0" indent="0">
              <a:buNone/>
            </a:pPr>
            <a:r>
              <a:rPr lang="en-US" dirty="0"/>
              <a:t>Upon receiving a verifiable consumer request, a business must grant consumers various rights under the CCPA, such as:</a:t>
            </a:r>
            <a:br>
              <a:rPr lang="en-US" dirty="0"/>
            </a:br>
            <a:endParaRPr lang="en-US" dirty="0"/>
          </a:p>
          <a:p>
            <a:r>
              <a:rPr lang="en-US" dirty="0"/>
              <a:t>Right to notice &amp; disclosure</a:t>
            </a:r>
          </a:p>
          <a:p>
            <a:r>
              <a:rPr lang="en-US" dirty="0"/>
              <a:t>Right to access in data portable format. (personal information the business has about them in a data portable format)</a:t>
            </a:r>
          </a:p>
          <a:p>
            <a:r>
              <a:rPr lang="en-US" dirty="0"/>
              <a:t>Right to say “no” to the sale of their personal information (via a Do Not Sell My Personal Information hyperlink – next slide)</a:t>
            </a:r>
          </a:p>
          <a:p>
            <a:r>
              <a:rPr lang="en-US" dirty="0"/>
              <a:t>Right to be forgotten (to have the business delete their personal information)</a:t>
            </a:r>
          </a:p>
          <a:p>
            <a:endParaRPr lang="en-US" dirty="0"/>
          </a:p>
        </p:txBody>
      </p:sp>
    </p:spTree>
    <p:extLst>
      <p:ext uri="{BB962C8B-B14F-4D97-AF65-F5344CB8AC3E}">
        <p14:creationId xmlns:p14="http://schemas.microsoft.com/office/powerpoint/2010/main" val="1773392727"/>
      </p:ext>
    </p:extLst>
  </p:cSld>
  <p:clrMapOvr>
    <a:masterClrMapping/>
  </p:clrMapOvr>
  <p:transition spd="slow">
    <p:wipe/>
  </p:transition>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8" name="Group 7">
            <a:extLst>
              <a:ext uri="{FF2B5EF4-FFF2-40B4-BE49-F238E27FC236}">
                <a16:creationId xmlns:a16="http://schemas.microsoft.com/office/drawing/2014/main" id="{7084313B-C03D-4981-9786-879159A60395}"/>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12192000" cy="6858000"/>
            <a:chOff x="0" y="0"/>
            <a:chExt cx="12192000" cy="6858000"/>
          </a:xfrm>
        </p:grpSpPr>
        <p:sp>
          <p:nvSpPr>
            <p:cNvPr id="9" name="Rectangle 8">
              <a:extLst>
                <a:ext uri="{FF2B5EF4-FFF2-40B4-BE49-F238E27FC236}">
                  <a16:creationId xmlns:a16="http://schemas.microsoft.com/office/drawing/2014/main" id="{A99190B9-52DD-45DC-BE21-AACE88FEC7F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0"/>
              <a:ext cx="12192000" cy="6858000"/>
            </a:xfrm>
            <a:prstGeom prst="rect">
              <a:avLst/>
            </a:prstGeom>
            <a:blipFill>
              <a:blip r:embed="rId3">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Oval 9">
              <a:extLst>
                <a:ext uri="{FF2B5EF4-FFF2-40B4-BE49-F238E27FC236}">
                  <a16:creationId xmlns:a16="http://schemas.microsoft.com/office/drawing/2014/main" id="{D1EE260A-12FB-4D71-A318-71BED7FF314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1" name="Oval 10">
              <a:extLst>
                <a:ext uri="{FF2B5EF4-FFF2-40B4-BE49-F238E27FC236}">
                  <a16:creationId xmlns:a16="http://schemas.microsoft.com/office/drawing/2014/main" id="{B52EC39A-8D44-4CEF-820F-A442CFA42DE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2" name="Oval 11">
              <a:extLst>
                <a:ext uri="{FF2B5EF4-FFF2-40B4-BE49-F238E27FC236}">
                  <a16:creationId xmlns:a16="http://schemas.microsoft.com/office/drawing/2014/main" id="{2D010773-529F-4A3D-A0AB-E7CE12DC617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3" name="Oval 12">
              <a:extLst>
                <a:ext uri="{FF2B5EF4-FFF2-40B4-BE49-F238E27FC236}">
                  <a16:creationId xmlns:a16="http://schemas.microsoft.com/office/drawing/2014/main" id="{D7582733-2D5B-4103-A63C-0D0D8178046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Oval 13">
              <a:extLst>
                <a:ext uri="{FF2B5EF4-FFF2-40B4-BE49-F238E27FC236}">
                  <a16:creationId xmlns:a16="http://schemas.microsoft.com/office/drawing/2014/main" id="{6D073C2A-0E86-458E-88D4-27124FDADCA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Freeform 5">
              <a:extLst>
                <a:ext uri="{FF2B5EF4-FFF2-40B4-BE49-F238E27FC236}">
                  <a16:creationId xmlns:a16="http://schemas.microsoft.com/office/drawing/2014/main" id="{01A64F04-7AF7-48B9-A1B0-956BBCEEFE5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gray">
            <a:xfrm rot="21010068">
              <a:off x="8490951" y="179751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6" name="Freeform 5">
              <a:extLst>
                <a:ext uri="{FF2B5EF4-FFF2-40B4-BE49-F238E27FC236}">
                  <a16:creationId xmlns:a16="http://schemas.microsoft.com/office/drawing/2014/main" id="{989ABE99-7694-4211-A627-459BE5422B6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gray">
            <a:xfrm>
              <a:off x="459506" y="1866405"/>
              <a:ext cx="11277600" cy="4533900"/>
            </a:xfrm>
            <a:custGeom>
              <a:avLst/>
              <a:gdLst/>
              <a:ahLst/>
              <a:cxnLst/>
              <a:rect l="0" t="0" r="r" b="b"/>
              <a:pathLst>
                <a:path w="7104" h="2856">
                  <a:moveTo>
                    <a:pt x="0" y="0"/>
                  </a:moveTo>
                  <a:lnTo>
                    <a:pt x="0" y="2856"/>
                  </a:lnTo>
                  <a:lnTo>
                    <a:pt x="7104" y="2856"/>
                  </a:lnTo>
                  <a:lnTo>
                    <a:pt x="7104" y="1"/>
                  </a:lnTo>
                  <a:lnTo>
                    <a:pt x="7104" y="1"/>
                  </a:lnTo>
                  <a:lnTo>
                    <a:pt x="6943" y="26"/>
                  </a:lnTo>
                  <a:lnTo>
                    <a:pt x="6782" y="50"/>
                  </a:lnTo>
                  <a:lnTo>
                    <a:pt x="6621" y="73"/>
                  </a:lnTo>
                  <a:lnTo>
                    <a:pt x="6459" y="93"/>
                  </a:lnTo>
                  <a:lnTo>
                    <a:pt x="6298" y="113"/>
                  </a:lnTo>
                  <a:lnTo>
                    <a:pt x="6136" y="132"/>
                  </a:lnTo>
                  <a:lnTo>
                    <a:pt x="5976" y="148"/>
                  </a:lnTo>
                  <a:lnTo>
                    <a:pt x="5814" y="163"/>
                  </a:lnTo>
                  <a:lnTo>
                    <a:pt x="5653" y="177"/>
                  </a:lnTo>
                  <a:lnTo>
                    <a:pt x="5494" y="189"/>
                  </a:lnTo>
                  <a:lnTo>
                    <a:pt x="5334" y="201"/>
                  </a:lnTo>
                  <a:lnTo>
                    <a:pt x="5175" y="211"/>
                  </a:lnTo>
                  <a:lnTo>
                    <a:pt x="5017" y="219"/>
                  </a:lnTo>
                  <a:lnTo>
                    <a:pt x="4859" y="227"/>
                  </a:lnTo>
                  <a:lnTo>
                    <a:pt x="4703" y="234"/>
                  </a:lnTo>
                  <a:lnTo>
                    <a:pt x="4548" y="239"/>
                  </a:lnTo>
                  <a:lnTo>
                    <a:pt x="4393" y="243"/>
                  </a:lnTo>
                  <a:lnTo>
                    <a:pt x="4240" y="247"/>
                  </a:lnTo>
                  <a:lnTo>
                    <a:pt x="4088" y="249"/>
                  </a:lnTo>
                  <a:lnTo>
                    <a:pt x="3937" y="251"/>
                  </a:lnTo>
                  <a:lnTo>
                    <a:pt x="3788" y="252"/>
                  </a:lnTo>
                  <a:lnTo>
                    <a:pt x="3640" y="251"/>
                  </a:lnTo>
                  <a:lnTo>
                    <a:pt x="3494" y="251"/>
                  </a:lnTo>
                  <a:lnTo>
                    <a:pt x="3349" y="249"/>
                  </a:lnTo>
                  <a:lnTo>
                    <a:pt x="3207" y="246"/>
                  </a:lnTo>
                  <a:lnTo>
                    <a:pt x="3066" y="243"/>
                  </a:lnTo>
                  <a:lnTo>
                    <a:pt x="2928" y="240"/>
                  </a:lnTo>
                  <a:lnTo>
                    <a:pt x="2791" y="235"/>
                  </a:lnTo>
                  <a:lnTo>
                    <a:pt x="2656" y="230"/>
                  </a:lnTo>
                  <a:lnTo>
                    <a:pt x="2524" y="225"/>
                  </a:lnTo>
                  <a:lnTo>
                    <a:pt x="2266" y="212"/>
                  </a:lnTo>
                  <a:lnTo>
                    <a:pt x="2019" y="198"/>
                  </a:lnTo>
                  <a:lnTo>
                    <a:pt x="1782" y="183"/>
                  </a:lnTo>
                  <a:lnTo>
                    <a:pt x="1557" y="167"/>
                  </a:lnTo>
                  <a:lnTo>
                    <a:pt x="1343" y="150"/>
                  </a:lnTo>
                  <a:lnTo>
                    <a:pt x="1144" y="132"/>
                  </a:lnTo>
                  <a:lnTo>
                    <a:pt x="957" y="114"/>
                  </a:lnTo>
                  <a:lnTo>
                    <a:pt x="785" y="96"/>
                  </a:lnTo>
                  <a:lnTo>
                    <a:pt x="627" y="79"/>
                  </a:lnTo>
                  <a:lnTo>
                    <a:pt x="487" y="63"/>
                  </a:lnTo>
                  <a:lnTo>
                    <a:pt x="361" y="48"/>
                  </a:lnTo>
                  <a:lnTo>
                    <a:pt x="254" y="35"/>
                  </a:lnTo>
                  <a:lnTo>
                    <a:pt x="165" y="23"/>
                  </a:lnTo>
                  <a:lnTo>
                    <a:pt x="42" y="6"/>
                  </a:lnTo>
                  <a:lnTo>
                    <a:pt x="0" y="0"/>
                  </a:lnTo>
                  <a:lnTo>
                    <a:pt x="0" y="0"/>
                  </a:lnTo>
                  <a:close/>
                </a:path>
              </a:pathLst>
            </a:custGeom>
            <a:solidFill>
              <a:schemeClr val="bg1"/>
            </a:solidFill>
            <a:ln>
              <a:noFill/>
            </a:ln>
          </p:spPr>
        </p:sp>
        <p:sp>
          <p:nvSpPr>
            <p:cNvPr id="17" name="Freeform 5">
              <a:extLst>
                <a:ext uri="{FF2B5EF4-FFF2-40B4-BE49-F238E27FC236}">
                  <a16:creationId xmlns:a16="http://schemas.microsoft.com/office/drawing/2014/main" id="{254B4214-6F53-497C-8322-9CE8158AA335}"/>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19" name="Rectangle 18">
            <a:extLst>
              <a:ext uri="{FF2B5EF4-FFF2-40B4-BE49-F238E27FC236}">
                <a16:creationId xmlns:a16="http://schemas.microsoft.com/office/drawing/2014/main" id="{20E145FF-1D18-4246-A2BA-9F6B4D53364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useBgFill="1">
        <p:nvSpPr>
          <p:cNvPr id="21" name="Rectangle 20">
            <a:extLst>
              <a:ext uri="{FF2B5EF4-FFF2-40B4-BE49-F238E27FC236}">
                <a16:creationId xmlns:a16="http://schemas.microsoft.com/office/drawing/2014/main" id="{324E43EB-867C-4B35-9A5C-E435157C729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a:extLst>
              <a:ext uri="{FF2B5EF4-FFF2-40B4-BE49-F238E27FC236}">
                <a16:creationId xmlns:a16="http://schemas.microsoft.com/office/drawing/2014/main" id="{A7C0F5DA-B59F-4F13-8BB8-FFD8F2C572B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sp>
      <p:sp>
        <p:nvSpPr>
          <p:cNvPr id="25" name="Freeform 5">
            <a:extLst>
              <a:ext uri="{FF2B5EF4-FFF2-40B4-BE49-F238E27FC236}">
                <a16:creationId xmlns:a16="http://schemas.microsoft.com/office/drawing/2014/main" id="{9CEA1DEC-CC9E-4776-9E08-048A15BFA6C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rot="15922489">
            <a:off x="3140485"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27" name="Freeform: Shape 26">
            <a:extLst>
              <a:ext uri="{FF2B5EF4-FFF2-40B4-BE49-F238E27FC236}">
                <a16:creationId xmlns:a16="http://schemas.microsoft.com/office/drawing/2014/main" id="{9CE399CF-F4B8-4832-A8CB-B93F6B1EF44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rot="16200000">
            <a:off x="5171964" y="-140866"/>
            <a:ext cx="6053670" cy="7139732"/>
          </a:xfrm>
          <a:custGeom>
            <a:avLst/>
            <a:gdLst>
              <a:gd name="connsiteX0" fmla="*/ 6053670 w 6053670"/>
              <a:gd name="connsiteY0" fmla="*/ 1098 h 7139732"/>
              <a:gd name="connsiteX1" fmla="*/ 6053670 w 6053670"/>
              <a:gd name="connsiteY1" fmla="*/ 1084479 h 7139732"/>
              <a:gd name="connsiteX2" fmla="*/ 6053670 w 6053670"/>
              <a:gd name="connsiteY2" fmla="*/ 1254558 h 7139732"/>
              <a:gd name="connsiteX3" fmla="*/ 6053670 w 6053670"/>
              <a:gd name="connsiteY3" fmla="*/ 7139732 h 7139732"/>
              <a:gd name="connsiteX4" fmla="*/ 0 w 6053670"/>
              <a:gd name="connsiteY4" fmla="*/ 7139732 h 7139732"/>
              <a:gd name="connsiteX5" fmla="*/ 0 w 6053670"/>
              <a:gd name="connsiteY5" fmla="*/ 1249853 h 7139732"/>
              <a:gd name="connsiteX6" fmla="*/ 0 w 6053670"/>
              <a:gd name="connsiteY6" fmla="*/ 1084479 h 7139732"/>
              <a:gd name="connsiteX7" fmla="*/ 0 w 6053670"/>
              <a:gd name="connsiteY7" fmla="*/ 0 h 7139732"/>
              <a:gd name="connsiteX8" fmla="*/ 35717 w 6053670"/>
              <a:gd name="connsiteY8" fmla="*/ 5488 h 7139732"/>
              <a:gd name="connsiteX9" fmla="*/ 140445 w 6053670"/>
              <a:gd name="connsiteY9" fmla="*/ 21641 h 7139732"/>
              <a:gd name="connsiteX10" fmla="*/ 216722 w 6053670"/>
              <a:gd name="connsiteY10" fmla="*/ 32932 h 7139732"/>
              <a:gd name="connsiteX11" fmla="*/ 307527 w 6053670"/>
              <a:gd name="connsiteY11" fmla="*/ 44850 h 7139732"/>
              <a:gd name="connsiteX12" fmla="*/ 415282 w 6053670"/>
              <a:gd name="connsiteY12" fmla="*/ 59121 h 7139732"/>
              <a:gd name="connsiteX13" fmla="*/ 534539 w 6053670"/>
              <a:gd name="connsiteY13" fmla="*/ 74175 h 7139732"/>
              <a:gd name="connsiteX14" fmla="*/ 668931 w 6053670"/>
              <a:gd name="connsiteY14" fmla="*/ 90014 h 7139732"/>
              <a:gd name="connsiteX15" fmla="*/ 815430 w 6053670"/>
              <a:gd name="connsiteY15" fmla="*/ 106794 h 7139732"/>
              <a:gd name="connsiteX16" fmla="*/ 974641 w 6053670"/>
              <a:gd name="connsiteY16" fmla="*/ 123574 h 7139732"/>
              <a:gd name="connsiteX17" fmla="*/ 1144144 w 6053670"/>
              <a:gd name="connsiteY17" fmla="*/ 140667 h 7139732"/>
              <a:gd name="connsiteX18" fmla="*/ 1326965 w 6053670"/>
              <a:gd name="connsiteY18" fmla="*/ 156506 h 7139732"/>
              <a:gd name="connsiteX19" fmla="*/ 1518261 w 6053670"/>
              <a:gd name="connsiteY19" fmla="*/ 171717 h 7139732"/>
              <a:gd name="connsiteX20" fmla="*/ 1720453 w 6053670"/>
              <a:gd name="connsiteY20" fmla="*/ 185518 h 7139732"/>
              <a:gd name="connsiteX21" fmla="*/ 1931121 w 6053670"/>
              <a:gd name="connsiteY21" fmla="*/ 198690 h 7139732"/>
              <a:gd name="connsiteX22" fmla="*/ 2150869 w 6053670"/>
              <a:gd name="connsiteY22" fmla="*/ 211079 h 7139732"/>
              <a:gd name="connsiteX23" fmla="*/ 2263467 w 6053670"/>
              <a:gd name="connsiteY23" fmla="*/ 215470 h 7139732"/>
              <a:gd name="connsiteX24" fmla="*/ 2378487 w 6053670"/>
              <a:gd name="connsiteY24" fmla="*/ 220332 h 7139732"/>
              <a:gd name="connsiteX25" fmla="*/ 2495323 w 6053670"/>
              <a:gd name="connsiteY25" fmla="*/ 224879 h 7139732"/>
              <a:gd name="connsiteX26" fmla="*/ 2612764 w 6053670"/>
              <a:gd name="connsiteY26" fmla="*/ 227859 h 7139732"/>
              <a:gd name="connsiteX27" fmla="*/ 2732627 w 6053670"/>
              <a:gd name="connsiteY27" fmla="*/ 230525 h 7139732"/>
              <a:gd name="connsiteX28" fmla="*/ 2853700 w 6053670"/>
              <a:gd name="connsiteY28" fmla="*/ 233348 h 7139732"/>
              <a:gd name="connsiteX29" fmla="*/ 2977195 w 6053670"/>
              <a:gd name="connsiteY29" fmla="*/ 235229 h 7139732"/>
              <a:gd name="connsiteX30" fmla="*/ 3101901 w 6053670"/>
              <a:gd name="connsiteY30" fmla="*/ 235229 h 7139732"/>
              <a:gd name="connsiteX31" fmla="*/ 3227817 w 6053670"/>
              <a:gd name="connsiteY31" fmla="*/ 236170 h 7139732"/>
              <a:gd name="connsiteX32" fmla="*/ 3354944 w 6053670"/>
              <a:gd name="connsiteY32" fmla="*/ 235229 h 7139732"/>
              <a:gd name="connsiteX33" fmla="*/ 3483887 w 6053670"/>
              <a:gd name="connsiteY33" fmla="*/ 233348 h 7139732"/>
              <a:gd name="connsiteX34" fmla="*/ 3612830 w 6053670"/>
              <a:gd name="connsiteY34" fmla="*/ 231623 h 7139732"/>
              <a:gd name="connsiteX35" fmla="*/ 3743590 w 6053670"/>
              <a:gd name="connsiteY35" fmla="*/ 227859 h 7139732"/>
              <a:gd name="connsiteX36" fmla="*/ 3875560 w 6053670"/>
              <a:gd name="connsiteY36" fmla="*/ 223938 h 7139732"/>
              <a:gd name="connsiteX37" fmla="*/ 4007530 w 6053670"/>
              <a:gd name="connsiteY37" fmla="*/ 219391 h 7139732"/>
              <a:gd name="connsiteX38" fmla="*/ 4140710 w 6053670"/>
              <a:gd name="connsiteY38" fmla="*/ 212961 h 7139732"/>
              <a:gd name="connsiteX39" fmla="*/ 4275102 w 6053670"/>
              <a:gd name="connsiteY39" fmla="*/ 205277 h 7139732"/>
              <a:gd name="connsiteX40" fmla="*/ 4410098 w 6053670"/>
              <a:gd name="connsiteY40" fmla="*/ 197907 h 7139732"/>
              <a:gd name="connsiteX41" fmla="*/ 4545096 w 6053670"/>
              <a:gd name="connsiteY41" fmla="*/ 188498 h 7139732"/>
              <a:gd name="connsiteX42" fmla="*/ 4681909 w 6053670"/>
              <a:gd name="connsiteY42" fmla="*/ 177207 h 7139732"/>
              <a:gd name="connsiteX43" fmla="*/ 4816905 w 6053670"/>
              <a:gd name="connsiteY43" fmla="*/ 165916 h 7139732"/>
              <a:gd name="connsiteX44" fmla="*/ 4954323 w 6053670"/>
              <a:gd name="connsiteY44" fmla="*/ 152899 h 7139732"/>
              <a:gd name="connsiteX45" fmla="*/ 5092347 w 6053670"/>
              <a:gd name="connsiteY45" fmla="*/ 138629 h 7139732"/>
              <a:gd name="connsiteX46" fmla="*/ 5228555 w 6053670"/>
              <a:gd name="connsiteY46" fmla="*/ 123574 h 7139732"/>
              <a:gd name="connsiteX47" fmla="*/ 5366578 w 6053670"/>
              <a:gd name="connsiteY47" fmla="*/ 106010 h 7139732"/>
              <a:gd name="connsiteX48" fmla="*/ 5503997 w 6053670"/>
              <a:gd name="connsiteY48" fmla="*/ 87192 h 7139732"/>
              <a:gd name="connsiteX49" fmla="*/ 5642020 w 6053670"/>
              <a:gd name="connsiteY49" fmla="*/ 68530 h 7139732"/>
              <a:gd name="connsiteX50" fmla="*/ 5779438 w 6053670"/>
              <a:gd name="connsiteY50" fmla="*/ 46733 h 7139732"/>
              <a:gd name="connsiteX51" fmla="*/ 5916251 w 6053670"/>
              <a:gd name="connsiteY51" fmla="*/ 24464 h 71397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6053670" h="7139732">
                <a:moveTo>
                  <a:pt x="6053670" y="1098"/>
                </a:moveTo>
                <a:lnTo>
                  <a:pt x="6053670" y="1084479"/>
                </a:lnTo>
                <a:lnTo>
                  <a:pt x="6053670" y="1254558"/>
                </a:lnTo>
                <a:lnTo>
                  <a:pt x="6053670" y="7139732"/>
                </a:lnTo>
                <a:lnTo>
                  <a:pt x="0" y="7139732"/>
                </a:lnTo>
                <a:lnTo>
                  <a:pt x="0" y="1249853"/>
                </a:lnTo>
                <a:lnTo>
                  <a:pt x="0" y="1084479"/>
                </a:lnTo>
                <a:lnTo>
                  <a:pt x="0" y="0"/>
                </a:lnTo>
                <a:lnTo>
                  <a:pt x="35717" y="5488"/>
                </a:lnTo>
                <a:lnTo>
                  <a:pt x="140445" y="21641"/>
                </a:lnTo>
                <a:lnTo>
                  <a:pt x="216722" y="32932"/>
                </a:lnTo>
                <a:lnTo>
                  <a:pt x="307527" y="44850"/>
                </a:lnTo>
                <a:lnTo>
                  <a:pt x="415282" y="59121"/>
                </a:lnTo>
                <a:lnTo>
                  <a:pt x="534539" y="74175"/>
                </a:lnTo>
                <a:lnTo>
                  <a:pt x="668931" y="90014"/>
                </a:lnTo>
                <a:lnTo>
                  <a:pt x="815430" y="106794"/>
                </a:lnTo>
                <a:lnTo>
                  <a:pt x="974641" y="123574"/>
                </a:lnTo>
                <a:lnTo>
                  <a:pt x="1144144" y="140667"/>
                </a:lnTo>
                <a:lnTo>
                  <a:pt x="1326965" y="156506"/>
                </a:lnTo>
                <a:lnTo>
                  <a:pt x="1518261" y="171717"/>
                </a:lnTo>
                <a:lnTo>
                  <a:pt x="1720453" y="185518"/>
                </a:lnTo>
                <a:lnTo>
                  <a:pt x="1931121" y="198690"/>
                </a:lnTo>
                <a:lnTo>
                  <a:pt x="2150869" y="211079"/>
                </a:lnTo>
                <a:lnTo>
                  <a:pt x="2263467" y="215470"/>
                </a:lnTo>
                <a:lnTo>
                  <a:pt x="2378487" y="220332"/>
                </a:lnTo>
                <a:lnTo>
                  <a:pt x="2495323" y="224879"/>
                </a:lnTo>
                <a:lnTo>
                  <a:pt x="2612764" y="227859"/>
                </a:lnTo>
                <a:lnTo>
                  <a:pt x="2732627" y="230525"/>
                </a:lnTo>
                <a:lnTo>
                  <a:pt x="2853700" y="233348"/>
                </a:lnTo>
                <a:lnTo>
                  <a:pt x="2977195" y="235229"/>
                </a:lnTo>
                <a:lnTo>
                  <a:pt x="3101901" y="235229"/>
                </a:lnTo>
                <a:lnTo>
                  <a:pt x="3227817" y="236170"/>
                </a:lnTo>
                <a:lnTo>
                  <a:pt x="3354944" y="235229"/>
                </a:lnTo>
                <a:lnTo>
                  <a:pt x="3483887" y="233348"/>
                </a:lnTo>
                <a:lnTo>
                  <a:pt x="3612830" y="231623"/>
                </a:lnTo>
                <a:lnTo>
                  <a:pt x="3743590" y="227859"/>
                </a:lnTo>
                <a:lnTo>
                  <a:pt x="3875560" y="223938"/>
                </a:lnTo>
                <a:lnTo>
                  <a:pt x="4007530" y="219391"/>
                </a:lnTo>
                <a:lnTo>
                  <a:pt x="4140710" y="212961"/>
                </a:lnTo>
                <a:lnTo>
                  <a:pt x="4275102" y="205277"/>
                </a:lnTo>
                <a:lnTo>
                  <a:pt x="4410098" y="197907"/>
                </a:lnTo>
                <a:lnTo>
                  <a:pt x="4545096" y="188498"/>
                </a:lnTo>
                <a:lnTo>
                  <a:pt x="4681909" y="177207"/>
                </a:lnTo>
                <a:lnTo>
                  <a:pt x="4816905" y="165916"/>
                </a:lnTo>
                <a:lnTo>
                  <a:pt x="4954323" y="152899"/>
                </a:lnTo>
                <a:lnTo>
                  <a:pt x="5092347" y="138629"/>
                </a:lnTo>
                <a:lnTo>
                  <a:pt x="5228555" y="123574"/>
                </a:lnTo>
                <a:lnTo>
                  <a:pt x="5366578" y="106010"/>
                </a:lnTo>
                <a:lnTo>
                  <a:pt x="5503997" y="87192"/>
                </a:lnTo>
                <a:lnTo>
                  <a:pt x="5642020" y="68530"/>
                </a:lnTo>
                <a:lnTo>
                  <a:pt x="5779438" y="46733"/>
                </a:lnTo>
                <a:lnTo>
                  <a:pt x="5916251" y="24464"/>
                </a:lnTo>
                <a:close/>
              </a:path>
            </a:pathLst>
          </a:custGeom>
          <a:solidFill>
            <a:schemeClr val="bg1"/>
          </a:solidFill>
          <a:ln>
            <a:noFill/>
          </a:ln>
        </p:spPr>
      </p:sp>
      <p:sp>
        <p:nvSpPr>
          <p:cNvPr id="29" name="Freeform 5">
            <a:extLst>
              <a:ext uri="{FF2B5EF4-FFF2-40B4-BE49-F238E27FC236}">
                <a16:creationId xmlns:a16="http://schemas.microsoft.com/office/drawing/2014/main" id="{1F23E73A-FDC8-462C-83C1-3AA8961449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sp>
        <p:nvSpPr>
          <p:cNvPr id="3" name="TextBox 2">
            <a:extLst>
              <a:ext uri="{FF2B5EF4-FFF2-40B4-BE49-F238E27FC236}">
                <a16:creationId xmlns:a16="http://schemas.microsoft.com/office/drawing/2014/main" id="{7E6A8567-0226-F64A-9DF9-33C501490C91}"/>
              </a:ext>
            </a:extLst>
          </p:cNvPr>
          <p:cNvSpPr txBox="1"/>
          <p:nvPr/>
        </p:nvSpPr>
        <p:spPr>
          <a:xfrm>
            <a:off x="994087" y="1130603"/>
            <a:ext cx="3342442" cy="4596794"/>
          </a:xfrm>
          <a:prstGeom prst="rect">
            <a:avLst/>
          </a:prstGeom>
        </p:spPr>
        <p:txBody>
          <a:bodyPr vert="horz" lIns="91440" tIns="45720" rIns="91440" bIns="45720" rtlCol="0" anchor="ctr">
            <a:normAutofit/>
          </a:bodyPr>
          <a:lstStyle/>
          <a:p>
            <a:pPr>
              <a:spcBef>
                <a:spcPct val="0"/>
              </a:spcBef>
              <a:spcAft>
                <a:spcPts val="600"/>
              </a:spcAft>
            </a:pPr>
            <a:r>
              <a:rPr lang="en-US" sz="2800" b="0" i="0" kern="1200" dirty="0">
                <a:solidFill>
                  <a:srgbClr val="EBEBEB"/>
                </a:solidFill>
                <a:latin typeface="+mj-lt"/>
                <a:ea typeface="+mj-ea"/>
                <a:cs typeface="+mj-cs"/>
              </a:rPr>
              <a:t>CCPA: Do Not Sell Requirement</a:t>
            </a:r>
          </a:p>
        </p:txBody>
      </p:sp>
      <p:sp>
        <p:nvSpPr>
          <p:cNvPr id="2" name="TextBox 1">
            <a:extLst>
              <a:ext uri="{FF2B5EF4-FFF2-40B4-BE49-F238E27FC236}">
                <a16:creationId xmlns:a16="http://schemas.microsoft.com/office/drawing/2014/main" id="{1872F46D-D55F-F449-8966-A1504CA73CBF}"/>
              </a:ext>
            </a:extLst>
          </p:cNvPr>
          <p:cNvSpPr txBox="1"/>
          <p:nvPr/>
        </p:nvSpPr>
        <p:spPr>
          <a:xfrm>
            <a:off x="5290077" y="437513"/>
            <a:ext cx="5502614" cy="5954325"/>
          </a:xfrm>
          <a:prstGeom prst="rect">
            <a:avLst/>
          </a:prstGeom>
        </p:spPr>
        <p:txBody>
          <a:bodyPr vert="horz" lIns="91440" tIns="45720" rIns="91440" bIns="45720" rtlCol="0" anchor="ctr">
            <a:noAutofit/>
          </a:bodyPr>
          <a:lstStyle/>
          <a:p>
            <a:pPr>
              <a:lnSpc>
                <a:spcPct val="90000"/>
              </a:lnSpc>
              <a:spcBef>
                <a:spcPts val="1000"/>
              </a:spcBef>
              <a:buClr>
                <a:schemeClr val="accent1"/>
              </a:buClr>
              <a:buSzPct val="80000"/>
              <a:buFont typeface="Wingdings 3" charset="2"/>
              <a:buChar char=""/>
            </a:pPr>
            <a:endParaRPr lang="en-US" sz="1200" b="0" i="0" kern="1200" dirty="0">
              <a:solidFill>
                <a:schemeClr val="tx1">
                  <a:lumMod val="75000"/>
                  <a:lumOff val="25000"/>
                </a:schemeClr>
              </a:solidFill>
              <a:latin typeface="+mn-lt"/>
              <a:ea typeface="+mn-ea"/>
              <a:cs typeface="+mn-cs"/>
              <a:sym typeface="Wingdings" pitchFamily="2" charset="2"/>
            </a:endParaRPr>
          </a:p>
          <a:p>
            <a:pPr>
              <a:lnSpc>
                <a:spcPct val="90000"/>
              </a:lnSpc>
              <a:spcBef>
                <a:spcPts val="1000"/>
              </a:spcBef>
              <a:buClr>
                <a:schemeClr val="accent1"/>
              </a:buClr>
              <a:buSzPct val="80000"/>
              <a:buFont typeface="Wingdings 3" charset="2"/>
              <a:buChar char=""/>
            </a:pPr>
            <a:endParaRPr lang="en-US" sz="1200" b="0" i="0" u="sng" kern="1200" dirty="0">
              <a:solidFill>
                <a:schemeClr val="tx1">
                  <a:lumMod val="75000"/>
                  <a:lumOff val="25000"/>
                </a:schemeClr>
              </a:solidFill>
              <a:latin typeface="+mn-lt"/>
              <a:ea typeface="+mn-ea"/>
              <a:cs typeface="+mn-cs"/>
              <a:sym typeface="Wingdings" pitchFamily="2" charset="2"/>
            </a:endParaRPr>
          </a:p>
          <a:p>
            <a:pPr>
              <a:lnSpc>
                <a:spcPct val="90000"/>
              </a:lnSpc>
              <a:spcBef>
                <a:spcPts val="1000"/>
              </a:spcBef>
              <a:buClr>
                <a:schemeClr val="accent1"/>
              </a:buClr>
              <a:buSzPct val="80000"/>
              <a:buFont typeface="Wingdings 3" charset="2"/>
              <a:buChar char=""/>
            </a:pPr>
            <a:r>
              <a:rPr lang="en-US" sz="1200" b="0" i="0" kern="1200" dirty="0">
                <a:solidFill>
                  <a:schemeClr val="tx1">
                    <a:lumMod val="75000"/>
                    <a:lumOff val="25000"/>
                  </a:schemeClr>
                </a:solidFill>
                <a:latin typeface="+mn-lt"/>
                <a:ea typeface="+mn-ea"/>
                <a:cs typeface="+mn-cs"/>
                <a:sym typeface="Wingdings" pitchFamily="2" charset="2"/>
              </a:rPr>
              <a:t>Businesses that are subject to the </a:t>
            </a:r>
            <a:r>
              <a:rPr lang="en-US" sz="1200" b="0" i="0" kern="1200" dirty="0">
                <a:solidFill>
                  <a:schemeClr val="tx1">
                    <a:lumMod val="75000"/>
                    <a:lumOff val="25000"/>
                  </a:schemeClr>
                </a:solidFill>
                <a:latin typeface="+mn-lt"/>
                <a:ea typeface="+mn-ea"/>
                <a:cs typeface="+mn-cs"/>
              </a:rPr>
              <a:t>CCPA and that “sell” personal information about California consumers to third parties are required to “provide a clear and conspicuous link on their business’ Internet homepage, titled ‘Do Not Sell My Personal Information.’ The link should connect to an Internet Web page that enables consumers to opt-out of the sale of their personal information.” </a:t>
            </a:r>
          </a:p>
          <a:p>
            <a:pPr>
              <a:lnSpc>
                <a:spcPct val="90000"/>
              </a:lnSpc>
              <a:spcBef>
                <a:spcPts val="1000"/>
              </a:spcBef>
              <a:buClr>
                <a:schemeClr val="accent1"/>
              </a:buClr>
              <a:buSzPct val="80000"/>
              <a:buFont typeface="Wingdings 3" charset="2"/>
              <a:buChar char=""/>
            </a:pPr>
            <a:r>
              <a:rPr lang="en-US" sz="1200" b="0" i="0" u="sng" kern="1200" dirty="0">
                <a:solidFill>
                  <a:schemeClr val="tx1">
                    <a:lumMod val="75000"/>
                    <a:lumOff val="25000"/>
                  </a:schemeClr>
                </a:solidFill>
                <a:latin typeface="+mn-lt"/>
                <a:ea typeface="+mn-ea"/>
                <a:cs typeface="+mn-cs"/>
              </a:rPr>
              <a:t>What counts as a sale</a:t>
            </a:r>
            <a:r>
              <a:rPr lang="en-US" sz="1200" b="0" i="0" kern="1200" dirty="0">
                <a:solidFill>
                  <a:schemeClr val="tx1">
                    <a:lumMod val="75000"/>
                    <a:lumOff val="25000"/>
                  </a:schemeClr>
                </a:solidFill>
                <a:latin typeface="+mn-lt"/>
                <a:ea typeface="+mn-ea"/>
                <a:cs typeface="+mn-cs"/>
              </a:rPr>
              <a:t>? </a:t>
            </a:r>
            <a:br>
              <a:rPr lang="en-US" sz="1200" b="0" i="0" kern="1200" dirty="0">
                <a:solidFill>
                  <a:schemeClr val="tx1">
                    <a:lumMod val="75000"/>
                    <a:lumOff val="25000"/>
                  </a:schemeClr>
                </a:solidFill>
                <a:latin typeface="+mn-lt"/>
                <a:ea typeface="+mn-ea"/>
                <a:cs typeface="+mn-cs"/>
              </a:rPr>
            </a:br>
            <a:endParaRPr lang="en-US" sz="1200" b="0" i="0" kern="1200" dirty="0">
              <a:solidFill>
                <a:schemeClr val="tx1">
                  <a:lumMod val="75000"/>
                  <a:lumOff val="25000"/>
                </a:schemeClr>
              </a:solidFill>
              <a:latin typeface="+mn-lt"/>
              <a:ea typeface="+mn-ea"/>
              <a:cs typeface="+mn-cs"/>
            </a:endParaRPr>
          </a:p>
          <a:p>
            <a:pPr>
              <a:lnSpc>
                <a:spcPct val="90000"/>
              </a:lnSpc>
              <a:spcBef>
                <a:spcPts val="1000"/>
              </a:spcBef>
              <a:buClr>
                <a:schemeClr val="accent1"/>
              </a:buClr>
              <a:buSzPct val="80000"/>
              <a:buFont typeface="Wingdings 3" charset="2"/>
              <a:buChar char=""/>
            </a:pPr>
            <a:r>
              <a:rPr lang="en-US" sz="1200" b="0" i="0" kern="1200" dirty="0">
                <a:solidFill>
                  <a:schemeClr val="tx1">
                    <a:lumMod val="75000"/>
                    <a:lumOff val="25000"/>
                  </a:schemeClr>
                </a:solidFill>
                <a:latin typeface="+mn-lt"/>
                <a:ea typeface="+mn-ea"/>
                <a:cs typeface="+mn-cs"/>
              </a:rPr>
              <a:t> Sell” in the world of the CCPA does not really mean “sell” in the traditional sense; it means to share personal data for </a:t>
            </a:r>
            <a:r>
              <a:rPr lang="en-US" sz="1200" b="0" i="0" u="sng" kern="1200" dirty="0">
                <a:solidFill>
                  <a:schemeClr val="tx1">
                    <a:lumMod val="75000"/>
                    <a:lumOff val="25000"/>
                  </a:schemeClr>
                </a:solidFill>
                <a:latin typeface="+mn-lt"/>
                <a:ea typeface="+mn-ea"/>
                <a:cs typeface="+mn-cs"/>
              </a:rPr>
              <a:t>any</a:t>
            </a:r>
            <a:r>
              <a:rPr lang="en-US" sz="1200" b="0" i="0" kern="1200" dirty="0">
                <a:solidFill>
                  <a:schemeClr val="tx1">
                    <a:lumMod val="75000"/>
                    <a:lumOff val="25000"/>
                  </a:schemeClr>
                </a:solidFill>
                <a:latin typeface="+mn-lt"/>
                <a:ea typeface="+mn-ea"/>
                <a:cs typeface="+mn-cs"/>
              </a:rPr>
              <a:t> benefit!</a:t>
            </a:r>
            <a:br>
              <a:rPr lang="en-US" sz="1200" b="0" i="0" kern="1200" dirty="0">
                <a:solidFill>
                  <a:schemeClr val="tx1">
                    <a:lumMod val="75000"/>
                    <a:lumOff val="25000"/>
                  </a:schemeClr>
                </a:solidFill>
                <a:latin typeface="+mn-lt"/>
                <a:ea typeface="+mn-ea"/>
                <a:cs typeface="+mn-cs"/>
              </a:rPr>
            </a:br>
            <a:endParaRPr lang="en-US" sz="1200" b="0" i="0" kern="1200" dirty="0">
              <a:solidFill>
                <a:schemeClr val="tx1">
                  <a:lumMod val="75000"/>
                  <a:lumOff val="25000"/>
                </a:schemeClr>
              </a:solidFill>
              <a:latin typeface="+mn-lt"/>
              <a:ea typeface="+mn-ea"/>
              <a:cs typeface="+mn-cs"/>
            </a:endParaRPr>
          </a:p>
          <a:p>
            <a:pPr lvl="1">
              <a:lnSpc>
                <a:spcPct val="90000"/>
              </a:lnSpc>
              <a:spcBef>
                <a:spcPts val="1000"/>
              </a:spcBef>
              <a:buClr>
                <a:schemeClr val="accent1"/>
              </a:buClr>
              <a:buSzPct val="80000"/>
              <a:buFont typeface="Wingdings 3" charset="2"/>
              <a:buChar char=""/>
            </a:pPr>
            <a:r>
              <a:rPr lang="en-US" sz="1200" b="0" i="0" kern="1200" dirty="0">
                <a:solidFill>
                  <a:schemeClr val="tx1">
                    <a:lumMod val="75000"/>
                    <a:lumOff val="25000"/>
                  </a:schemeClr>
                </a:solidFill>
                <a:latin typeface="+mn-lt"/>
                <a:ea typeface="+mn-ea"/>
                <a:cs typeface="+mn-cs"/>
              </a:rPr>
              <a:t>“Sale” is defined by CCPA to mean “selling, renting, releasing, disclosing, disseminating, making available, transferring, or otherwise communicating (orally, in writing, or by electronic or other means), a consumer's personal information to another business or a third party for monetary or other “valuable consideration” (i.e. any benefit).</a:t>
            </a:r>
          </a:p>
          <a:p>
            <a:pPr lvl="1">
              <a:lnSpc>
                <a:spcPct val="90000"/>
              </a:lnSpc>
              <a:spcBef>
                <a:spcPts val="1000"/>
              </a:spcBef>
              <a:buClr>
                <a:schemeClr val="accent1"/>
              </a:buClr>
              <a:buSzPct val="80000"/>
            </a:pPr>
            <a:endParaRPr lang="en-US" sz="1200" b="0" i="0" kern="1200" dirty="0">
              <a:solidFill>
                <a:schemeClr val="tx1">
                  <a:lumMod val="75000"/>
                  <a:lumOff val="25000"/>
                </a:schemeClr>
              </a:solidFill>
              <a:latin typeface="+mn-lt"/>
              <a:ea typeface="+mn-ea"/>
              <a:cs typeface="+mn-cs"/>
            </a:endParaRPr>
          </a:p>
          <a:p>
            <a:pPr>
              <a:lnSpc>
                <a:spcPct val="90000"/>
              </a:lnSpc>
              <a:spcBef>
                <a:spcPts val="1000"/>
              </a:spcBef>
              <a:buClr>
                <a:schemeClr val="accent1"/>
              </a:buClr>
              <a:buSzPct val="80000"/>
              <a:buFont typeface="Wingdings 3" charset="2"/>
              <a:buChar char=""/>
            </a:pPr>
            <a:r>
              <a:rPr lang="en-US" sz="1200" b="0" i="0" kern="1200" dirty="0">
                <a:solidFill>
                  <a:schemeClr val="tx1">
                    <a:lumMod val="75000"/>
                    <a:lumOff val="25000"/>
                  </a:schemeClr>
                </a:solidFill>
                <a:latin typeface="+mn-lt"/>
                <a:ea typeface="+mn-ea"/>
                <a:cs typeface="+mn-cs"/>
              </a:rPr>
              <a:t>There are 4 </a:t>
            </a:r>
            <a:r>
              <a:rPr lang="en-US" sz="1200" b="0" i="0" u="sng" kern="1200" dirty="0">
                <a:solidFill>
                  <a:schemeClr val="tx1">
                    <a:lumMod val="75000"/>
                    <a:lumOff val="25000"/>
                  </a:schemeClr>
                </a:solidFill>
                <a:latin typeface="+mn-lt"/>
                <a:ea typeface="+mn-ea"/>
                <a:cs typeface="+mn-cs"/>
              </a:rPr>
              <a:t>exceptions</a:t>
            </a:r>
            <a:r>
              <a:rPr lang="en-US" sz="1200" b="0" i="0" kern="1200" dirty="0">
                <a:solidFill>
                  <a:schemeClr val="tx1">
                    <a:lumMod val="75000"/>
                    <a:lumOff val="25000"/>
                  </a:schemeClr>
                </a:solidFill>
                <a:latin typeface="+mn-lt"/>
                <a:ea typeface="+mn-ea"/>
                <a:cs typeface="+mn-cs"/>
              </a:rPr>
              <a:t> for "selling" under the CCPA: </a:t>
            </a:r>
            <a:br>
              <a:rPr lang="en-US" sz="1200" b="0" i="0" kern="1200" dirty="0">
                <a:solidFill>
                  <a:schemeClr val="tx1">
                    <a:lumMod val="75000"/>
                    <a:lumOff val="25000"/>
                  </a:schemeClr>
                </a:solidFill>
                <a:latin typeface="+mn-lt"/>
                <a:ea typeface="+mn-ea"/>
                <a:cs typeface="+mn-cs"/>
              </a:rPr>
            </a:br>
            <a:endParaRPr lang="en-US" sz="1200" b="0" i="0" kern="1200" dirty="0">
              <a:solidFill>
                <a:schemeClr val="tx1">
                  <a:lumMod val="75000"/>
                  <a:lumOff val="25000"/>
                </a:schemeClr>
              </a:solidFill>
              <a:latin typeface="+mn-lt"/>
              <a:ea typeface="+mn-ea"/>
              <a:cs typeface="+mn-cs"/>
            </a:endParaRPr>
          </a:p>
          <a:p>
            <a:pPr lvl="1">
              <a:lnSpc>
                <a:spcPct val="90000"/>
              </a:lnSpc>
              <a:spcBef>
                <a:spcPts val="1000"/>
              </a:spcBef>
              <a:buClr>
                <a:schemeClr val="accent1"/>
              </a:buClr>
              <a:buSzPct val="80000"/>
              <a:buFont typeface="Wingdings 3" charset="2"/>
              <a:buChar char=""/>
            </a:pPr>
            <a:r>
              <a:rPr lang="en-US" sz="1200" b="0" i="0" kern="1200" dirty="0">
                <a:solidFill>
                  <a:schemeClr val="tx1">
                    <a:lumMod val="75000"/>
                    <a:lumOff val="25000"/>
                  </a:schemeClr>
                </a:solidFill>
                <a:latin typeface="+mn-lt"/>
                <a:ea typeface="+mn-ea"/>
                <a:cs typeface="+mn-cs"/>
              </a:rPr>
              <a:t>(</a:t>
            </a:r>
            <a:r>
              <a:rPr lang="en-US" sz="1200" b="0" i="0" kern="1200" dirty="0" err="1">
                <a:solidFill>
                  <a:schemeClr val="tx1">
                    <a:lumMod val="75000"/>
                    <a:lumOff val="25000"/>
                  </a:schemeClr>
                </a:solidFill>
                <a:latin typeface="+mn-lt"/>
                <a:ea typeface="+mn-ea"/>
                <a:cs typeface="+mn-cs"/>
              </a:rPr>
              <a:t>i</a:t>
            </a:r>
            <a:r>
              <a:rPr lang="en-US" sz="1200" b="0" i="0" kern="1200" dirty="0">
                <a:solidFill>
                  <a:schemeClr val="tx1">
                    <a:lumMod val="75000"/>
                    <a:lumOff val="25000"/>
                  </a:schemeClr>
                </a:solidFill>
                <a:latin typeface="+mn-lt"/>
                <a:ea typeface="+mn-ea"/>
                <a:cs typeface="+mn-cs"/>
              </a:rPr>
              <a:t>) consumer's deliberate intent (i.e. at a consumer’s direction);</a:t>
            </a:r>
          </a:p>
          <a:p>
            <a:pPr lvl="1">
              <a:lnSpc>
                <a:spcPct val="90000"/>
              </a:lnSpc>
              <a:spcBef>
                <a:spcPts val="1000"/>
              </a:spcBef>
              <a:buClr>
                <a:schemeClr val="accent1"/>
              </a:buClr>
              <a:buSzPct val="80000"/>
              <a:buFont typeface="Wingdings 3" charset="2"/>
              <a:buChar char=""/>
            </a:pPr>
            <a:r>
              <a:rPr lang="en-US" sz="1200" b="0" i="0" kern="1200" dirty="0">
                <a:solidFill>
                  <a:schemeClr val="tx1">
                    <a:lumMod val="75000"/>
                    <a:lumOff val="25000"/>
                  </a:schemeClr>
                </a:solidFill>
                <a:latin typeface="+mn-lt"/>
                <a:ea typeface="+mn-ea"/>
                <a:cs typeface="+mn-cs"/>
              </a:rPr>
              <a:t>(ii) to alert a third party that a consumer has submitted an opt-out request;</a:t>
            </a:r>
          </a:p>
          <a:p>
            <a:pPr lvl="1">
              <a:lnSpc>
                <a:spcPct val="90000"/>
              </a:lnSpc>
              <a:spcBef>
                <a:spcPts val="1000"/>
              </a:spcBef>
              <a:buClr>
                <a:schemeClr val="accent1"/>
              </a:buClr>
              <a:buSzPct val="80000"/>
              <a:buFont typeface="Wingdings 3" charset="2"/>
              <a:buChar char=""/>
            </a:pPr>
            <a:r>
              <a:rPr lang="en-US" sz="1200" b="0" i="0" kern="1200" dirty="0">
                <a:solidFill>
                  <a:schemeClr val="tx1">
                    <a:lumMod val="75000"/>
                    <a:lumOff val="25000"/>
                  </a:schemeClr>
                </a:solidFill>
                <a:latin typeface="+mn-lt"/>
                <a:ea typeface="+mn-ea"/>
                <a:cs typeface="+mn-cs"/>
              </a:rPr>
              <a:t>(iii) necessary for business purposes with service provider; or</a:t>
            </a:r>
          </a:p>
          <a:p>
            <a:pPr lvl="1">
              <a:lnSpc>
                <a:spcPct val="90000"/>
              </a:lnSpc>
              <a:spcBef>
                <a:spcPts val="1000"/>
              </a:spcBef>
              <a:buClr>
                <a:schemeClr val="accent1"/>
              </a:buClr>
              <a:buSzPct val="80000"/>
              <a:buFont typeface="Wingdings 3" charset="2"/>
              <a:buChar char=""/>
            </a:pPr>
            <a:r>
              <a:rPr lang="en-US" sz="1200" b="0" i="0" kern="1200" dirty="0">
                <a:solidFill>
                  <a:schemeClr val="tx1">
                    <a:lumMod val="75000"/>
                    <a:lumOff val="25000"/>
                  </a:schemeClr>
                </a:solidFill>
                <a:latin typeface="+mn-lt"/>
                <a:ea typeface="+mn-ea"/>
                <a:cs typeface="+mn-cs"/>
              </a:rPr>
              <a:t>(iv) As part of a merger, acquisition, bankruptcy or other transaction in which a third party assumes control of the business. </a:t>
            </a:r>
          </a:p>
          <a:p>
            <a:pPr lvl="1">
              <a:lnSpc>
                <a:spcPct val="90000"/>
              </a:lnSpc>
              <a:spcBef>
                <a:spcPts val="1000"/>
              </a:spcBef>
              <a:buClr>
                <a:schemeClr val="accent1"/>
              </a:buClr>
              <a:buSzPct val="80000"/>
              <a:buFont typeface="Wingdings 3" charset="2"/>
              <a:buChar char=""/>
            </a:pPr>
            <a:endParaRPr lang="en-US" sz="1200" b="0" i="0" kern="1200" dirty="0">
              <a:solidFill>
                <a:schemeClr val="tx1">
                  <a:lumMod val="75000"/>
                  <a:lumOff val="25000"/>
                </a:schemeClr>
              </a:solidFill>
              <a:latin typeface="+mn-lt"/>
              <a:ea typeface="+mn-ea"/>
              <a:cs typeface="+mn-cs"/>
            </a:endParaRPr>
          </a:p>
          <a:p>
            <a:pPr>
              <a:lnSpc>
                <a:spcPct val="90000"/>
              </a:lnSpc>
              <a:spcBef>
                <a:spcPts val="1000"/>
              </a:spcBef>
              <a:buClr>
                <a:schemeClr val="accent1"/>
              </a:buClr>
              <a:buSzPct val="80000"/>
              <a:buFont typeface="Wingdings 3" charset="2"/>
              <a:buChar char=""/>
            </a:pPr>
            <a:endParaRPr lang="en-US" sz="1200" b="0" i="0" kern="1200" dirty="0">
              <a:solidFill>
                <a:schemeClr val="tx1">
                  <a:lumMod val="75000"/>
                  <a:lumOff val="25000"/>
                </a:schemeClr>
              </a:solidFill>
              <a:latin typeface="+mn-lt"/>
              <a:ea typeface="+mn-ea"/>
              <a:cs typeface="+mn-cs"/>
            </a:endParaRPr>
          </a:p>
        </p:txBody>
      </p:sp>
    </p:spTree>
    <p:extLst>
      <p:ext uri="{BB962C8B-B14F-4D97-AF65-F5344CB8AC3E}">
        <p14:creationId xmlns:p14="http://schemas.microsoft.com/office/powerpoint/2010/main" val="3420605714"/>
      </p:ext>
    </p:extLst>
  </p:cSld>
  <p:clrMapOvr>
    <a:masterClrMapping/>
  </p:clrMapOvr>
  <p:transition spd="slow">
    <p:wipe/>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F53BDBEA-8387-3348-A08A-C25A6E0FA2F4}"/>
              </a:ext>
            </a:extLst>
          </p:cNvPr>
          <p:cNvSpPr/>
          <p:nvPr/>
        </p:nvSpPr>
        <p:spPr>
          <a:xfrm>
            <a:off x="723900" y="1143000"/>
            <a:ext cx="9715500" cy="5509200"/>
          </a:xfrm>
          <a:prstGeom prst="rect">
            <a:avLst/>
          </a:prstGeom>
        </p:spPr>
        <p:txBody>
          <a:bodyPr wrap="square">
            <a:spAutoFit/>
          </a:bodyPr>
          <a:lstStyle/>
          <a:p>
            <a:pPr marL="342900" lvl="0" indent="-342900" algn="just">
              <a:buAutoNum type="arabicPeriod"/>
            </a:pPr>
            <a:r>
              <a:rPr lang="en-US" sz="1600" b="1" dirty="0"/>
              <a:t>Update Privacy Policies &amp; Notices:</a:t>
            </a:r>
          </a:p>
          <a:p>
            <a:pPr marL="742950" lvl="1" indent="-285750" algn="just">
              <a:buFont typeface="Arial" panose="020B0604020202020204" pitchFamily="34" charset="0"/>
              <a:buChar char="•"/>
            </a:pPr>
            <a:r>
              <a:rPr lang="en-US" sz="1600" dirty="0"/>
              <a:t>Update privacy policies (internal facing).</a:t>
            </a:r>
          </a:p>
          <a:p>
            <a:pPr marL="742950" lvl="1" indent="-285750" algn="just">
              <a:buFont typeface="Arial" panose="020B0604020202020204" pitchFamily="34" charset="0"/>
              <a:buChar char="•"/>
            </a:pPr>
            <a:r>
              <a:rPr lang="en-US" sz="1600" dirty="0"/>
              <a:t>Update disclosures in privacy notice (external consumer facing) Notice must be reviewed and updated every 12 months. </a:t>
            </a:r>
          </a:p>
          <a:p>
            <a:pPr marL="742950" lvl="1" indent="-285750" algn="just">
              <a:buFont typeface="Arial" panose="020B0604020202020204" pitchFamily="34" charset="0"/>
              <a:buChar char="•"/>
            </a:pPr>
            <a:endParaRPr lang="en-US" sz="1600" dirty="0"/>
          </a:p>
          <a:p>
            <a:pPr marL="342900" lvl="0" indent="-342900" algn="just">
              <a:buFont typeface="+mj-lt"/>
              <a:buAutoNum type="arabicPeriod"/>
            </a:pPr>
            <a:r>
              <a:rPr lang="en-US" sz="1600" b="1" dirty="0"/>
              <a:t>Review Third Party Contracts: </a:t>
            </a:r>
          </a:p>
          <a:p>
            <a:pPr marL="800100" lvl="1" indent="-342900" algn="just">
              <a:buFont typeface="Arial" panose="020B0604020202020204" pitchFamily="34" charset="0"/>
              <a:buChar char="•"/>
            </a:pPr>
            <a:r>
              <a:rPr lang="en-US" sz="1600" dirty="0"/>
              <a:t>Take inventory of contractual relationships</a:t>
            </a:r>
          </a:p>
          <a:p>
            <a:pPr marL="800100" lvl="1" indent="-342900" algn="just">
              <a:buFont typeface="Arial" panose="020B0604020202020204" pitchFamily="34" charset="0"/>
              <a:buChar char="•"/>
            </a:pPr>
            <a:r>
              <a:rPr lang="en-US" sz="1600" dirty="0"/>
              <a:t>Update contracts with “service providers” (i.e. processers) &amp; 3rd parties with CCPA language.</a:t>
            </a:r>
          </a:p>
          <a:p>
            <a:pPr marL="800100" lvl="1" indent="-342900" algn="just">
              <a:buFont typeface="Arial" panose="020B0604020202020204" pitchFamily="34" charset="0"/>
              <a:buChar char="•"/>
            </a:pPr>
            <a:endParaRPr lang="en-US" sz="1600" dirty="0"/>
          </a:p>
          <a:p>
            <a:pPr marL="342900" lvl="0" indent="-342900" algn="just">
              <a:buFont typeface="+mj-lt"/>
              <a:buAutoNum type="arabicPeriod"/>
            </a:pPr>
            <a:r>
              <a:rPr lang="en-US" sz="1600" b="1" dirty="0"/>
              <a:t>Perform Technological updates and Security :</a:t>
            </a:r>
          </a:p>
          <a:p>
            <a:pPr marL="800100" lvl="1" indent="-342900" algn="just">
              <a:buFont typeface="Arial" panose="020B0604020202020204" pitchFamily="34" charset="0"/>
              <a:buChar char="•"/>
            </a:pPr>
            <a:r>
              <a:rPr lang="en-US" sz="1600" dirty="0"/>
              <a:t>Maintain adequate security safeguards</a:t>
            </a:r>
          </a:p>
          <a:p>
            <a:pPr marL="800100" lvl="1" indent="-342900" algn="just">
              <a:buFont typeface="Arial" panose="020B0604020202020204" pitchFamily="34" charset="0"/>
              <a:buChar char="•"/>
            </a:pPr>
            <a:r>
              <a:rPr lang="en-US" sz="1600" dirty="0"/>
              <a:t>Update website to add “Do Not Sell” link on website homepage</a:t>
            </a:r>
          </a:p>
          <a:p>
            <a:pPr marL="800100" lvl="1" indent="-342900" algn="just">
              <a:buFont typeface="Arial" panose="020B0604020202020204" pitchFamily="34" charset="0"/>
              <a:buChar char="•"/>
            </a:pPr>
            <a:endParaRPr lang="en-US" sz="1600" b="1" dirty="0"/>
          </a:p>
          <a:p>
            <a:pPr marL="342900" lvl="0" indent="-342900" algn="just">
              <a:buAutoNum type="arabicPeriod" startAt="4"/>
            </a:pPr>
            <a:r>
              <a:rPr lang="en-US" sz="1600" b="1" dirty="0"/>
              <a:t>Conduct CCPA privacy training and awareness for employees:</a:t>
            </a:r>
          </a:p>
          <a:p>
            <a:pPr marL="800100" lvl="1" indent="-342900" algn="just">
              <a:buFont typeface="Arial" panose="020B0604020202020204" pitchFamily="34" charset="0"/>
              <a:buChar char="•"/>
            </a:pPr>
            <a:r>
              <a:rPr lang="en-US" sz="1600" dirty="0"/>
              <a:t>Train employees on identifying and responding to data subject rights requests</a:t>
            </a:r>
          </a:p>
          <a:p>
            <a:pPr marL="800100" lvl="1" indent="-342900" algn="just">
              <a:buFont typeface="Arial" panose="020B0604020202020204" pitchFamily="34" charset="0"/>
              <a:buChar char="•"/>
            </a:pPr>
            <a:endParaRPr lang="en-US" sz="1600" dirty="0"/>
          </a:p>
          <a:p>
            <a:pPr lvl="0" algn="just"/>
            <a:r>
              <a:rPr lang="en-CA" sz="1600" b="1" dirty="0"/>
              <a:t>5.    </a:t>
            </a:r>
            <a:r>
              <a:rPr lang="en-US" sz="1600" b="1" dirty="0"/>
              <a:t>Establish and maintain processes for responding to data subject rights requests:</a:t>
            </a:r>
          </a:p>
          <a:p>
            <a:pPr marL="800100" lvl="1" indent="-342900" algn="just">
              <a:buFont typeface="Arial" panose="020B0604020202020204" pitchFamily="34" charset="0"/>
              <a:buChar char="•"/>
            </a:pPr>
            <a:r>
              <a:rPr lang="en-US" sz="1600" dirty="0"/>
              <a:t>Ensure processes in place for responding to data subject requests within 45 days</a:t>
            </a:r>
          </a:p>
          <a:p>
            <a:pPr marL="800100" lvl="1" indent="-342900" algn="just">
              <a:buFont typeface="Arial" panose="020B0604020202020204" pitchFamily="34" charset="0"/>
              <a:buChar char="•"/>
            </a:pPr>
            <a:r>
              <a:rPr lang="en-US" sz="1600" dirty="0"/>
              <a:t>(access and portability, deletion/erasure/forgotten)</a:t>
            </a:r>
          </a:p>
          <a:p>
            <a:pPr marL="800100" lvl="1" indent="-342900" algn="just">
              <a:buFont typeface="Arial" panose="020B0604020202020204" pitchFamily="34" charset="0"/>
              <a:buChar char="•"/>
            </a:pPr>
            <a:r>
              <a:rPr lang="en-US" sz="1600" dirty="0"/>
              <a:t>Create at least two methods to allow consumers to exercise rights request: </a:t>
            </a:r>
            <a:br>
              <a:rPr lang="en-US" sz="1600" dirty="0"/>
            </a:br>
            <a:r>
              <a:rPr lang="en-US" sz="1600" dirty="0"/>
              <a:t>(1) website and; (2) toll-free number</a:t>
            </a:r>
          </a:p>
        </p:txBody>
      </p:sp>
      <p:sp>
        <p:nvSpPr>
          <p:cNvPr id="5" name="TextBox 4">
            <a:extLst>
              <a:ext uri="{FF2B5EF4-FFF2-40B4-BE49-F238E27FC236}">
                <a16:creationId xmlns:a16="http://schemas.microsoft.com/office/drawing/2014/main" id="{F451D057-BC5C-0F4B-BCDD-B5CC15DC8424}"/>
              </a:ext>
            </a:extLst>
          </p:cNvPr>
          <p:cNvSpPr txBox="1"/>
          <p:nvPr/>
        </p:nvSpPr>
        <p:spPr>
          <a:xfrm>
            <a:off x="4095131" y="691634"/>
            <a:ext cx="2000869" cy="369332"/>
          </a:xfrm>
          <a:prstGeom prst="rect">
            <a:avLst/>
          </a:prstGeom>
          <a:noFill/>
        </p:spPr>
        <p:txBody>
          <a:bodyPr wrap="none" rtlCol="0">
            <a:spAutoFit/>
          </a:bodyPr>
          <a:lstStyle/>
          <a:p>
            <a:r>
              <a:rPr lang="en-US" b="1"/>
              <a:t>CCPA Checklist </a:t>
            </a:r>
            <a:endParaRPr lang="en-US" b="1" dirty="0"/>
          </a:p>
        </p:txBody>
      </p:sp>
    </p:spTree>
    <p:extLst>
      <p:ext uri="{BB962C8B-B14F-4D97-AF65-F5344CB8AC3E}">
        <p14:creationId xmlns:p14="http://schemas.microsoft.com/office/powerpoint/2010/main" val="3047793671"/>
      </p:ext>
    </p:extLst>
  </p:cSld>
  <p:clrMapOvr>
    <a:masterClrMapping/>
  </p:clrMapOvr>
  <p:transition spd="slow">
    <p:wipe/>
  </p:transition>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2" name="Freeform: Shape 15">
            <a:extLst>
              <a:ext uri="{FF2B5EF4-FFF2-40B4-BE49-F238E27FC236}">
                <a16:creationId xmlns:a16="http://schemas.microsoft.com/office/drawing/2014/main" id="{49AF1E17-E2EA-4DFA-ABA4-1FF1F27FA1B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1275" y="643466"/>
            <a:ext cx="1970939" cy="5571067"/>
          </a:xfrm>
          <a:custGeom>
            <a:avLst/>
            <a:gdLst>
              <a:gd name="connsiteX0" fmla="*/ 0 w 1970939"/>
              <a:gd name="connsiteY0" fmla="*/ 0 h 5571067"/>
              <a:gd name="connsiteX1" fmla="*/ 1774861 w 1970939"/>
              <a:gd name="connsiteY1" fmla="*/ 0 h 5571067"/>
              <a:gd name="connsiteX2" fmla="*/ 1780256 w 1970939"/>
              <a:gd name="connsiteY2" fmla="*/ 32931 h 5571067"/>
              <a:gd name="connsiteX3" fmla="*/ 1802197 w 1970939"/>
              <a:gd name="connsiteY3" fmla="*/ 170349 h 5571067"/>
              <a:gd name="connsiteX4" fmla="*/ 1820981 w 1970939"/>
              <a:gd name="connsiteY4" fmla="*/ 308372 h 5571067"/>
              <a:gd name="connsiteX5" fmla="*/ 1839923 w 1970939"/>
              <a:gd name="connsiteY5" fmla="*/ 445791 h 5571067"/>
              <a:gd name="connsiteX6" fmla="*/ 1857602 w 1970939"/>
              <a:gd name="connsiteY6" fmla="*/ 583814 h 5571067"/>
              <a:gd name="connsiteX7" fmla="*/ 1872756 w 1970939"/>
              <a:gd name="connsiteY7" fmla="*/ 720022 h 5571067"/>
              <a:gd name="connsiteX8" fmla="*/ 1887120 w 1970939"/>
              <a:gd name="connsiteY8" fmla="*/ 858046 h 5571067"/>
              <a:gd name="connsiteX9" fmla="*/ 1900223 w 1970939"/>
              <a:gd name="connsiteY9" fmla="*/ 995464 h 5571067"/>
              <a:gd name="connsiteX10" fmla="*/ 1911588 w 1970939"/>
              <a:gd name="connsiteY10" fmla="*/ 1130461 h 5571067"/>
              <a:gd name="connsiteX11" fmla="*/ 1922953 w 1970939"/>
              <a:gd name="connsiteY11" fmla="*/ 1267274 h 5571067"/>
              <a:gd name="connsiteX12" fmla="*/ 1932424 w 1970939"/>
              <a:gd name="connsiteY12" fmla="*/ 1402271 h 5571067"/>
              <a:gd name="connsiteX13" fmla="*/ 1939842 w 1970939"/>
              <a:gd name="connsiteY13" fmla="*/ 1537267 h 5571067"/>
              <a:gd name="connsiteX14" fmla="*/ 1947577 w 1970939"/>
              <a:gd name="connsiteY14" fmla="*/ 1671659 h 5571067"/>
              <a:gd name="connsiteX15" fmla="*/ 1954049 w 1970939"/>
              <a:gd name="connsiteY15" fmla="*/ 1804840 h 5571067"/>
              <a:gd name="connsiteX16" fmla="*/ 1958627 w 1970939"/>
              <a:gd name="connsiteY16" fmla="*/ 1936810 h 5571067"/>
              <a:gd name="connsiteX17" fmla="*/ 1962573 w 1970939"/>
              <a:gd name="connsiteY17" fmla="*/ 2068780 h 5571067"/>
              <a:gd name="connsiteX18" fmla="*/ 1966361 w 1970939"/>
              <a:gd name="connsiteY18" fmla="*/ 2199539 h 5571067"/>
              <a:gd name="connsiteX19" fmla="*/ 1968098 w 1970939"/>
              <a:gd name="connsiteY19" fmla="*/ 2328482 h 5571067"/>
              <a:gd name="connsiteX20" fmla="*/ 1969992 w 1970939"/>
              <a:gd name="connsiteY20" fmla="*/ 2457425 h 5571067"/>
              <a:gd name="connsiteX21" fmla="*/ 1970939 w 1970939"/>
              <a:gd name="connsiteY21" fmla="*/ 2584552 h 5571067"/>
              <a:gd name="connsiteX22" fmla="*/ 1969992 w 1970939"/>
              <a:gd name="connsiteY22" fmla="*/ 2710469 h 5571067"/>
              <a:gd name="connsiteX23" fmla="*/ 1969992 w 1970939"/>
              <a:gd name="connsiteY23" fmla="*/ 2835174 h 5571067"/>
              <a:gd name="connsiteX24" fmla="*/ 1968098 w 1970939"/>
              <a:gd name="connsiteY24" fmla="*/ 2958669 h 5571067"/>
              <a:gd name="connsiteX25" fmla="*/ 1965256 w 1970939"/>
              <a:gd name="connsiteY25" fmla="*/ 3079742 h 5571067"/>
              <a:gd name="connsiteX26" fmla="*/ 1962573 w 1970939"/>
              <a:gd name="connsiteY26" fmla="*/ 3199605 h 5571067"/>
              <a:gd name="connsiteX27" fmla="*/ 1959574 w 1970939"/>
              <a:gd name="connsiteY27" fmla="*/ 3317046 h 5571067"/>
              <a:gd name="connsiteX28" fmla="*/ 1954996 w 1970939"/>
              <a:gd name="connsiteY28" fmla="*/ 3433882 h 5571067"/>
              <a:gd name="connsiteX29" fmla="*/ 1950103 w 1970939"/>
              <a:gd name="connsiteY29" fmla="*/ 3548902 h 5571067"/>
              <a:gd name="connsiteX30" fmla="*/ 1945683 w 1970939"/>
              <a:gd name="connsiteY30" fmla="*/ 3661500 h 5571067"/>
              <a:gd name="connsiteX31" fmla="*/ 1933213 w 1970939"/>
              <a:gd name="connsiteY31" fmla="*/ 3881248 h 5571067"/>
              <a:gd name="connsiteX32" fmla="*/ 1919953 w 1970939"/>
              <a:gd name="connsiteY32" fmla="*/ 4091916 h 5571067"/>
              <a:gd name="connsiteX33" fmla="*/ 1906063 w 1970939"/>
              <a:gd name="connsiteY33" fmla="*/ 4294109 h 5571067"/>
              <a:gd name="connsiteX34" fmla="*/ 1890751 w 1970939"/>
              <a:gd name="connsiteY34" fmla="*/ 4485405 h 5571067"/>
              <a:gd name="connsiteX35" fmla="*/ 1874809 w 1970939"/>
              <a:gd name="connsiteY35" fmla="*/ 4668226 h 5571067"/>
              <a:gd name="connsiteX36" fmla="*/ 1857602 w 1970939"/>
              <a:gd name="connsiteY36" fmla="*/ 4837728 h 5571067"/>
              <a:gd name="connsiteX37" fmla="*/ 1840713 w 1970939"/>
              <a:gd name="connsiteY37" fmla="*/ 4996940 h 5571067"/>
              <a:gd name="connsiteX38" fmla="*/ 1823823 w 1970939"/>
              <a:gd name="connsiteY38" fmla="*/ 5143439 h 5571067"/>
              <a:gd name="connsiteX39" fmla="*/ 1807880 w 1970939"/>
              <a:gd name="connsiteY39" fmla="*/ 5277830 h 5571067"/>
              <a:gd name="connsiteX40" fmla="*/ 1792726 w 1970939"/>
              <a:gd name="connsiteY40" fmla="*/ 5397087 h 5571067"/>
              <a:gd name="connsiteX41" fmla="*/ 1778362 w 1970939"/>
              <a:gd name="connsiteY41" fmla="*/ 5504843 h 5571067"/>
              <a:gd name="connsiteX42" fmla="*/ 1769613 w 1970939"/>
              <a:gd name="connsiteY42" fmla="*/ 5571067 h 5571067"/>
              <a:gd name="connsiteX43" fmla="*/ 0 w 1970939"/>
              <a:gd name="connsiteY43" fmla="*/ 5571067 h 55710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970939" h="5571067">
                <a:moveTo>
                  <a:pt x="0" y="0"/>
                </a:moveTo>
                <a:lnTo>
                  <a:pt x="1774861" y="0"/>
                </a:lnTo>
                <a:lnTo>
                  <a:pt x="1780256" y="32931"/>
                </a:lnTo>
                <a:lnTo>
                  <a:pt x="1802197" y="170349"/>
                </a:lnTo>
                <a:lnTo>
                  <a:pt x="1820981" y="308372"/>
                </a:lnTo>
                <a:lnTo>
                  <a:pt x="1839923" y="445791"/>
                </a:lnTo>
                <a:lnTo>
                  <a:pt x="1857602" y="583814"/>
                </a:lnTo>
                <a:lnTo>
                  <a:pt x="1872756" y="720022"/>
                </a:lnTo>
                <a:lnTo>
                  <a:pt x="1887120" y="858046"/>
                </a:lnTo>
                <a:lnTo>
                  <a:pt x="1900223" y="995464"/>
                </a:lnTo>
                <a:lnTo>
                  <a:pt x="1911588" y="1130461"/>
                </a:lnTo>
                <a:lnTo>
                  <a:pt x="1922953" y="1267274"/>
                </a:lnTo>
                <a:lnTo>
                  <a:pt x="1932424" y="1402271"/>
                </a:lnTo>
                <a:lnTo>
                  <a:pt x="1939842" y="1537267"/>
                </a:lnTo>
                <a:lnTo>
                  <a:pt x="1947577" y="1671659"/>
                </a:lnTo>
                <a:lnTo>
                  <a:pt x="1954049" y="1804840"/>
                </a:lnTo>
                <a:lnTo>
                  <a:pt x="1958627" y="1936810"/>
                </a:lnTo>
                <a:lnTo>
                  <a:pt x="1962573" y="2068780"/>
                </a:lnTo>
                <a:lnTo>
                  <a:pt x="1966361" y="2199539"/>
                </a:lnTo>
                <a:lnTo>
                  <a:pt x="1968098" y="2328482"/>
                </a:lnTo>
                <a:lnTo>
                  <a:pt x="1969992" y="2457425"/>
                </a:lnTo>
                <a:lnTo>
                  <a:pt x="1970939" y="2584552"/>
                </a:lnTo>
                <a:lnTo>
                  <a:pt x="1969992" y="2710469"/>
                </a:lnTo>
                <a:lnTo>
                  <a:pt x="1969992" y="2835174"/>
                </a:lnTo>
                <a:lnTo>
                  <a:pt x="1968098" y="2958669"/>
                </a:lnTo>
                <a:lnTo>
                  <a:pt x="1965256" y="3079742"/>
                </a:lnTo>
                <a:lnTo>
                  <a:pt x="1962573" y="3199605"/>
                </a:lnTo>
                <a:lnTo>
                  <a:pt x="1959574" y="3317046"/>
                </a:lnTo>
                <a:lnTo>
                  <a:pt x="1954996" y="3433882"/>
                </a:lnTo>
                <a:lnTo>
                  <a:pt x="1950103" y="3548902"/>
                </a:lnTo>
                <a:lnTo>
                  <a:pt x="1945683" y="3661500"/>
                </a:lnTo>
                <a:lnTo>
                  <a:pt x="1933213" y="3881248"/>
                </a:lnTo>
                <a:lnTo>
                  <a:pt x="1919953" y="4091916"/>
                </a:lnTo>
                <a:lnTo>
                  <a:pt x="1906063" y="4294109"/>
                </a:lnTo>
                <a:lnTo>
                  <a:pt x="1890751" y="4485405"/>
                </a:lnTo>
                <a:lnTo>
                  <a:pt x="1874809" y="4668226"/>
                </a:lnTo>
                <a:lnTo>
                  <a:pt x="1857602" y="4837728"/>
                </a:lnTo>
                <a:lnTo>
                  <a:pt x="1840713" y="4996940"/>
                </a:lnTo>
                <a:lnTo>
                  <a:pt x="1823823" y="5143439"/>
                </a:lnTo>
                <a:lnTo>
                  <a:pt x="1807880" y="5277830"/>
                </a:lnTo>
                <a:lnTo>
                  <a:pt x="1792726" y="5397087"/>
                </a:lnTo>
                <a:lnTo>
                  <a:pt x="1778362" y="5504843"/>
                </a:lnTo>
                <a:lnTo>
                  <a:pt x="1769613" y="5571067"/>
                </a:lnTo>
                <a:lnTo>
                  <a:pt x="0" y="5571067"/>
                </a:lnTo>
                <a:close/>
              </a:path>
            </a:pathLst>
          </a:custGeom>
          <a:ln>
            <a:noFill/>
          </a:ln>
        </p:spPr>
        <p:style>
          <a:lnRef idx="2">
            <a:schemeClr val="accent1">
              <a:shade val="50000"/>
            </a:schemeClr>
          </a:lnRef>
          <a:fillRef idx="1002">
            <a:schemeClr val="dk2"/>
          </a:fillRef>
          <a:effectRef idx="0">
            <a:schemeClr val="accent1"/>
          </a:effectRef>
          <a:fontRef idx="minor">
            <a:schemeClr val="lt1"/>
          </a:fontRef>
        </p:style>
        <p:txBody>
          <a:bodyPr wrap="square">
            <a:noAutofit/>
          </a:bodyPr>
          <a:lstStyle/>
          <a:p>
            <a:endParaRPr lang="en-US" dirty="0"/>
          </a:p>
        </p:txBody>
      </p:sp>
      <p:sp>
        <p:nvSpPr>
          <p:cNvPr id="23" name="Freeform 5">
            <a:extLst>
              <a:ext uri="{FF2B5EF4-FFF2-40B4-BE49-F238E27FC236}">
                <a16:creationId xmlns:a16="http://schemas.microsoft.com/office/drawing/2014/main" id="{5B254329-6146-42F5-9E30-4BB7D945795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rot="15922489">
            <a:off x="880752" y="1770635"/>
            <a:ext cx="3346744" cy="612847"/>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txBody>
          <a:bodyPr/>
          <a:lstStyle/>
          <a:p>
            <a:endParaRPr lang="en-US" dirty="0"/>
          </a:p>
        </p:txBody>
      </p:sp>
      <p:pic>
        <p:nvPicPr>
          <p:cNvPr id="2" name="Picture 1">
            <a:extLst>
              <a:ext uri="{FF2B5EF4-FFF2-40B4-BE49-F238E27FC236}">
                <a16:creationId xmlns:a16="http://schemas.microsoft.com/office/drawing/2014/main" id="{05EDF206-AB8B-E140-B17B-D6ACC4BCB46C}"/>
              </a:ext>
            </a:extLst>
          </p:cNvPr>
          <p:cNvPicPr>
            <a:picLocks noChangeAspect="1"/>
          </p:cNvPicPr>
          <p:nvPr/>
        </p:nvPicPr>
        <p:blipFill rotWithShape="1">
          <a:blip r:embed="rId2"/>
          <a:srcRect t="10701" b="9328"/>
          <a:stretch/>
        </p:blipFill>
        <p:spPr>
          <a:xfrm>
            <a:off x="2260148" y="643467"/>
            <a:ext cx="9288385" cy="5571066"/>
          </a:xfrm>
          <a:custGeom>
            <a:avLst/>
            <a:gdLst>
              <a:gd name="connsiteX0" fmla="*/ 55276 w 6933502"/>
              <a:gd name="connsiteY0" fmla="*/ 0 h 5571066"/>
              <a:gd name="connsiteX1" fmla="*/ 6933502 w 6933502"/>
              <a:gd name="connsiteY1" fmla="*/ 0 h 5571066"/>
              <a:gd name="connsiteX2" fmla="*/ 6933502 w 6933502"/>
              <a:gd name="connsiteY2" fmla="*/ 5571066 h 5571066"/>
              <a:gd name="connsiteX3" fmla="*/ 0 w 6933502"/>
              <a:gd name="connsiteY3" fmla="*/ 5571066 h 5571066"/>
              <a:gd name="connsiteX4" fmla="*/ 0 w 6933502"/>
              <a:gd name="connsiteY4" fmla="*/ 5571065 h 5571066"/>
              <a:gd name="connsiteX5" fmla="*/ 50061 w 6933502"/>
              <a:gd name="connsiteY5" fmla="*/ 5571065 h 5571066"/>
              <a:gd name="connsiteX6" fmla="*/ 58753 w 6933502"/>
              <a:gd name="connsiteY6" fmla="*/ 5504841 h 5571066"/>
              <a:gd name="connsiteX7" fmla="*/ 73023 w 6933502"/>
              <a:gd name="connsiteY7" fmla="*/ 5397085 h 5571066"/>
              <a:gd name="connsiteX8" fmla="*/ 88078 w 6933502"/>
              <a:gd name="connsiteY8" fmla="*/ 5277828 h 5571066"/>
              <a:gd name="connsiteX9" fmla="*/ 103917 w 6933502"/>
              <a:gd name="connsiteY9" fmla="*/ 5143437 h 5571066"/>
              <a:gd name="connsiteX10" fmla="*/ 120697 w 6933502"/>
              <a:gd name="connsiteY10" fmla="*/ 4996938 h 5571066"/>
              <a:gd name="connsiteX11" fmla="*/ 137476 w 6933502"/>
              <a:gd name="connsiteY11" fmla="*/ 4837726 h 5571066"/>
              <a:gd name="connsiteX12" fmla="*/ 154570 w 6933502"/>
              <a:gd name="connsiteY12" fmla="*/ 4668224 h 5571066"/>
              <a:gd name="connsiteX13" fmla="*/ 170408 w 6933502"/>
              <a:gd name="connsiteY13" fmla="*/ 4485403 h 5571066"/>
              <a:gd name="connsiteX14" fmla="*/ 185620 w 6933502"/>
              <a:gd name="connsiteY14" fmla="*/ 4294107 h 5571066"/>
              <a:gd name="connsiteX15" fmla="*/ 199420 w 6933502"/>
              <a:gd name="connsiteY15" fmla="*/ 4091914 h 5571066"/>
              <a:gd name="connsiteX16" fmla="*/ 212593 w 6933502"/>
              <a:gd name="connsiteY16" fmla="*/ 3881246 h 5571066"/>
              <a:gd name="connsiteX17" fmla="*/ 224982 w 6933502"/>
              <a:gd name="connsiteY17" fmla="*/ 3661498 h 5571066"/>
              <a:gd name="connsiteX18" fmla="*/ 229373 w 6933502"/>
              <a:gd name="connsiteY18" fmla="*/ 3548900 h 5571066"/>
              <a:gd name="connsiteX19" fmla="*/ 234234 w 6933502"/>
              <a:gd name="connsiteY19" fmla="*/ 3433880 h 5571066"/>
              <a:gd name="connsiteX20" fmla="*/ 238782 w 6933502"/>
              <a:gd name="connsiteY20" fmla="*/ 3317044 h 5571066"/>
              <a:gd name="connsiteX21" fmla="*/ 241761 w 6933502"/>
              <a:gd name="connsiteY21" fmla="*/ 3199603 h 5571066"/>
              <a:gd name="connsiteX22" fmla="*/ 244427 w 6933502"/>
              <a:gd name="connsiteY22" fmla="*/ 3079740 h 5571066"/>
              <a:gd name="connsiteX23" fmla="*/ 247250 w 6933502"/>
              <a:gd name="connsiteY23" fmla="*/ 2958667 h 5571066"/>
              <a:gd name="connsiteX24" fmla="*/ 249132 w 6933502"/>
              <a:gd name="connsiteY24" fmla="*/ 2835172 h 5571066"/>
              <a:gd name="connsiteX25" fmla="*/ 249132 w 6933502"/>
              <a:gd name="connsiteY25" fmla="*/ 2710467 h 5571066"/>
              <a:gd name="connsiteX26" fmla="*/ 250073 w 6933502"/>
              <a:gd name="connsiteY26" fmla="*/ 2584550 h 5571066"/>
              <a:gd name="connsiteX27" fmla="*/ 249132 w 6933502"/>
              <a:gd name="connsiteY27" fmla="*/ 2457423 h 5571066"/>
              <a:gd name="connsiteX28" fmla="*/ 247250 w 6933502"/>
              <a:gd name="connsiteY28" fmla="*/ 2328480 h 5571066"/>
              <a:gd name="connsiteX29" fmla="*/ 245525 w 6933502"/>
              <a:gd name="connsiteY29" fmla="*/ 2199537 h 5571066"/>
              <a:gd name="connsiteX30" fmla="*/ 241761 w 6933502"/>
              <a:gd name="connsiteY30" fmla="*/ 2068778 h 5571066"/>
              <a:gd name="connsiteX31" fmla="*/ 237841 w 6933502"/>
              <a:gd name="connsiteY31" fmla="*/ 1936808 h 5571066"/>
              <a:gd name="connsiteX32" fmla="*/ 233293 w 6933502"/>
              <a:gd name="connsiteY32" fmla="*/ 1804838 h 5571066"/>
              <a:gd name="connsiteX33" fmla="*/ 226863 w 6933502"/>
              <a:gd name="connsiteY33" fmla="*/ 1671657 h 5571066"/>
              <a:gd name="connsiteX34" fmla="*/ 219179 w 6933502"/>
              <a:gd name="connsiteY34" fmla="*/ 1537265 h 5571066"/>
              <a:gd name="connsiteX35" fmla="*/ 211809 w 6933502"/>
              <a:gd name="connsiteY35" fmla="*/ 1402269 h 5571066"/>
              <a:gd name="connsiteX36" fmla="*/ 202400 w 6933502"/>
              <a:gd name="connsiteY36" fmla="*/ 1267272 h 5571066"/>
              <a:gd name="connsiteX37" fmla="*/ 191109 w 6933502"/>
              <a:gd name="connsiteY37" fmla="*/ 1130459 h 5571066"/>
              <a:gd name="connsiteX38" fmla="*/ 179818 w 6933502"/>
              <a:gd name="connsiteY38" fmla="*/ 995462 h 5571066"/>
              <a:gd name="connsiteX39" fmla="*/ 166801 w 6933502"/>
              <a:gd name="connsiteY39" fmla="*/ 858044 h 5571066"/>
              <a:gd name="connsiteX40" fmla="*/ 152531 w 6933502"/>
              <a:gd name="connsiteY40" fmla="*/ 720020 h 5571066"/>
              <a:gd name="connsiteX41" fmla="*/ 137476 w 6933502"/>
              <a:gd name="connsiteY41" fmla="*/ 583812 h 5571066"/>
              <a:gd name="connsiteX42" fmla="*/ 119912 w 6933502"/>
              <a:gd name="connsiteY42" fmla="*/ 445789 h 5571066"/>
              <a:gd name="connsiteX43" fmla="*/ 101094 w 6933502"/>
              <a:gd name="connsiteY43" fmla="*/ 308370 h 5571066"/>
              <a:gd name="connsiteX44" fmla="*/ 82432 w 6933502"/>
              <a:gd name="connsiteY44" fmla="*/ 170347 h 5571066"/>
              <a:gd name="connsiteX45" fmla="*/ 60635 w 6933502"/>
              <a:gd name="connsiteY45" fmla="*/ 32929 h 55710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Lst>
            <a:rect l="l" t="t" r="r" b="b"/>
            <a:pathLst>
              <a:path w="6933502" h="5571066">
                <a:moveTo>
                  <a:pt x="55276" y="0"/>
                </a:moveTo>
                <a:lnTo>
                  <a:pt x="6933502" y="0"/>
                </a:lnTo>
                <a:lnTo>
                  <a:pt x="6933502" y="5571066"/>
                </a:lnTo>
                <a:lnTo>
                  <a:pt x="0" y="5571066"/>
                </a:lnTo>
                <a:lnTo>
                  <a:pt x="0" y="5571065"/>
                </a:lnTo>
                <a:lnTo>
                  <a:pt x="50061" y="5571065"/>
                </a:lnTo>
                <a:lnTo>
                  <a:pt x="58753" y="5504841"/>
                </a:lnTo>
                <a:lnTo>
                  <a:pt x="73023" y="5397085"/>
                </a:lnTo>
                <a:lnTo>
                  <a:pt x="88078" y="5277828"/>
                </a:lnTo>
                <a:lnTo>
                  <a:pt x="103917" y="5143437"/>
                </a:lnTo>
                <a:lnTo>
                  <a:pt x="120697" y="4996938"/>
                </a:lnTo>
                <a:lnTo>
                  <a:pt x="137476" y="4837726"/>
                </a:lnTo>
                <a:lnTo>
                  <a:pt x="154570" y="4668224"/>
                </a:lnTo>
                <a:lnTo>
                  <a:pt x="170408" y="4485403"/>
                </a:lnTo>
                <a:lnTo>
                  <a:pt x="185620" y="4294107"/>
                </a:lnTo>
                <a:lnTo>
                  <a:pt x="199420" y="4091914"/>
                </a:lnTo>
                <a:lnTo>
                  <a:pt x="212593" y="3881246"/>
                </a:lnTo>
                <a:lnTo>
                  <a:pt x="224982" y="3661498"/>
                </a:lnTo>
                <a:lnTo>
                  <a:pt x="229373" y="3548900"/>
                </a:lnTo>
                <a:lnTo>
                  <a:pt x="234234" y="3433880"/>
                </a:lnTo>
                <a:lnTo>
                  <a:pt x="238782" y="3317044"/>
                </a:lnTo>
                <a:lnTo>
                  <a:pt x="241761" y="3199603"/>
                </a:lnTo>
                <a:lnTo>
                  <a:pt x="244427" y="3079740"/>
                </a:lnTo>
                <a:lnTo>
                  <a:pt x="247250" y="2958667"/>
                </a:lnTo>
                <a:lnTo>
                  <a:pt x="249132" y="2835172"/>
                </a:lnTo>
                <a:lnTo>
                  <a:pt x="249132" y="2710467"/>
                </a:lnTo>
                <a:lnTo>
                  <a:pt x="250073" y="2584550"/>
                </a:lnTo>
                <a:lnTo>
                  <a:pt x="249132" y="2457423"/>
                </a:lnTo>
                <a:lnTo>
                  <a:pt x="247250" y="2328480"/>
                </a:lnTo>
                <a:lnTo>
                  <a:pt x="245525" y="2199537"/>
                </a:lnTo>
                <a:lnTo>
                  <a:pt x="241761" y="2068778"/>
                </a:lnTo>
                <a:lnTo>
                  <a:pt x="237841" y="1936808"/>
                </a:lnTo>
                <a:lnTo>
                  <a:pt x="233293" y="1804838"/>
                </a:lnTo>
                <a:lnTo>
                  <a:pt x="226863" y="1671657"/>
                </a:lnTo>
                <a:lnTo>
                  <a:pt x="219179" y="1537265"/>
                </a:lnTo>
                <a:lnTo>
                  <a:pt x="211809" y="1402269"/>
                </a:lnTo>
                <a:lnTo>
                  <a:pt x="202400" y="1267272"/>
                </a:lnTo>
                <a:lnTo>
                  <a:pt x="191109" y="1130459"/>
                </a:lnTo>
                <a:lnTo>
                  <a:pt x="179818" y="995462"/>
                </a:lnTo>
                <a:lnTo>
                  <a:pt x="166801" y="858044"/>
                </a:lnTo>
                <a:lnTo>
                  <a:pt x="152531" y="720020"/>
                </a:lnTo>
                <a:lnTo>
                  <a:pt x="137476" y="583812"/>
                </a:lnTo>
                <a:lnTo>
                  <a:pt x="119912" y="445789"/>
                </a:lnTo>
                <a:lnTo>
                  <a:pt x="101094" y="308370"/>
                </a:lnTo>
                <a:lnTo>
                  <a:pt x="82432" y="170347"/>
                </a:lnTo>
                <a:lnTo>
                  <a:pt x="60635" y="32929"/>
                </a:lnTo>
                <a:close/>
              </a:path>
            </a:pathLst>
          </a:custGeom>
        </p:spPr>
      </p:pic>
      <p:sp>
        <p:nvSpPr>
          <p:cNvPr id="24" name="Rectangle 19">
            <a:extLst>
              <a:ext uri="{FF2B5EF4-FFF2-40B4-BE49-F238E27FC236}">
                <a16:creationId xmlns:a16="http://schemas.microsoft.com/office/drawing/2014/main" id="{72BE43CF-5A8F-4260-9B74-14E5BE9D6E4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Tree>
    <p:extLst>
      <p:ext uri="{BB962C8B-B14F-4D97-AF65-F5344CB8AC3E}">
        <p14:creationId xmlns:p14="http://schemas.microsoft.com/office/powerpoint/2010/main" val="3838470009"/>
      </p:ext>
    </p:extLst>
  </p:cSld>
  <p:clrMapOvr>
    <a:masterClrMapping/>
  </p:clrMapOvr>
  <p:transition spd="slow">
    <p:wipe/>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a:extLst>
              <a:ext uri="{FF2B5EF4-FFF2-40B4-BE49-F238E27FC236}">
                <a16:creationId xmlns:a16="http://schemas.microsoft.com/office/drawing/2014/main" id="{61092BEF-B32F-8E4C-9865-5D89669AF1A8}"/>
              </a:ext>
            </a:extLst>
          </p:cNvPr>
          <p:cNvGraphicFramePr>
            <a:graphicFrameLocks noGrp="1"/>
          </p:cNvGraphicFramePr>
          <p:nvPr>
            <p:extLst>
              <p:ext uri="{D42A27DB-BD31-4B8C-83A1-F6EECF244321}">
                <p14:modId xmlns:p14="http://schemas.microsoft.com/office/powerpoint/2010/main" val="678841629"/>
              </p:ext>
            </p:extLst>
          </p:nvPr>
        </p:nvGraphicFramePr>
        <p:xfrm>
          <a:off x="497711" y="1053297"/>
          <a:ext cx="9433368" cy="5513595"/>
        </p:xfrm>
        <a:graphic>
          <a:graphicData uri="http://schemas.openxmlformats.org/drawingml/2006/table">
            <a:tbl>
              <a:tblPr firstRow="1" bandRow="1">
                <a:tableStyleId>{5C22544A-7EE6-4342-B048-85BDC9FD1C3A}</a:tableStyleId>
              </a:tblPr>
              <a:tblGrid>
                <a:gridCol w="4607775">
                  <a:extLst>
                    <a:ext uri="{9D8B030D-6E8A-4147-A177-3AD203B41FA5}">
                      <a16:colId xmlns:a16="http://schemas.microsoft.com/office/drawing/2014/main" val="2930228301"/>
                    </a:ext>
                  </a:extLst>
                </a:gridCol>
                <a:gridCol w="1338571">
                  <a:extLst>
                    <a:ext uri="{9D8B030D-6E8A-4147-A177-3AD203B41FA5}">
                      <a16:colId xmlns:a16="http://schemas.microsoft.com/office/drawing/2014/main" val="4192706489"/>
                    </a:ext>
                  </a:extLst>
                </a:gridCol>
                <a:gridCol w="3487022">
                  <a:extLst>
                    <a:ext uri="{9D8B030D-6E8A-4147-A177-3AD203B41FA5}">
                      <a16:colId xmlns:a16="http://schemas.microsoft.com/office/drawing/2014/main" val="2551788811"/>
                    </a:ext>
                  </a:extLst>
                </a:gridCol>
              </a:tblGrid>
              <a:tr h="317024">
                <a:tc>
                  <a:txBody>
                    <a:bodyPr/>
                    <a:lstStyle/>
                    <a:p>
                      <a:r>
                        <a:rPr lang="en-US" sz="1600" b="1" dirty="0">
                          <a:solidFill>
                            <a:schemeClr val="tx1"/>
                          </a:solidFill>
                        </a:rPr>
                        <a:t>Requirement</a:t>
                      </a:r>
                    </a:p>
                  </a:txBody>
                  <a:tcPr/>
                </a:tc>
                <a:tc>
                  <a:txBody>
                    <a:bodyPr/>
                    <a:lstStyle/>
                    <a:p>
                      <a:r>
                        <a:rPr lang="en-US" sz="1600" b="1" dirty="0">
                          <a:solidFill>
                            <a:schemeClr val="tx1"/>
                          </a:solidFill>
                        </a:rPr>
                        <a:t>GDPR</a:t>
                      </a:r>
                    </a:p>
                  </a:txBody>
                  <a:tcPr/>
                </a:tc>
                <a:tc>
                  <a:txBody>
                    <a:bodyPr/>
                    <a:lstStyle/>
                    <a:p>
                      <a:r>
                        <a:rPr lang="en-US" sz="1600" b="1" dirty="0">
                          <a:solidFill>
                            <a:schemeClr val="tx1"/>
                          </a:solidFill>
                        </a:rPr>
                        <a:t>CCPA</a:t>
                      </a:r>
                    </a:p>
                  </a:txBody>
                  <a:tcPr/>
                </a:tc>
                <a:extLst>
                  <a:ext uri="{0D108BD9-81ED-4DB2-BD59-A6C34878D82A}">
                    <a16:rowId xmlns:a16="http://schemas.microsoft.com/office/drawing/2014/main" val="3555411795"/>
                  </a:ext>
                </a:extLst>
              </a:tr>
              <a:tr h="317024">
                <a:tc>
                  <a:txBody>
                    <a:bodyPr/>
                    <a:lstStyle/>
                    <a:p>
                      <a:r>
                        <a:rPr lang="en-US" sz="1600" b="1" dirty="0">
                          <a:solidFill>
                            <a:schemeClr val="tx1"/>
                          </a:solidFill>
                        </a:rPr>
                        <a:t>Right to access/data portability?</a:t>
                      </a:r>
                    </a:p>
                  </a:txBody>
                  <a:tcPr/>
                </a:tc>
                <a:tc>
                  <a:txBody>
                    <a:bodyPr/>
                    <a:lstStyle/>
                    <a:p>
                      <a:r>
                        <a:rPr lang="en-US" sz="1600" b="0" dirty="0">
                          <a:solidFill>
                            <a:schemeClr val="tx1"/>
                          </a:solidFill>
                        </a:rPr>
                        <a:t>Yes</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b="0" dirty="0">
                          <a:solidFill>
                            <a:schemeClr val="tx1"/>
                          </a:solidFill>
                        </a:rPr>
                        <a:t>Yes</a:t>
                      </a:r>
                    </a:p>
                  </a:txBody>
                  <a:tcPr/>
                </a:tc>
                <a:extLst>
                  <a:ext uri="{0D108BD9-81ED-4DB2-BD59-A6C34878D82A}">
                    <a16:rowId xmlns:a16="http://schemas.microsoft.com/office/drawing/2014/main" val="3429443086"/>
                  </a:ext>
                </a:extLst>
              </a:tr>
              <a:tr h="317024">
                <a:tc>
                  <a:txBody>
                    <a:bodyPr/>
                    <a:lstStyle/>
                    <a:p>
                      <a:r>
                        <a:rPr lang="en-US" sz="1600" b="1" dirty="0">
                          <a:solidFill>
                            <a:schemeClr val="tx1"/>
                          </a:solidFill>
                        </a:rPr>
                        <a:t>Right to rectification/correction?</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b="0" dirty="0">
                          <a:solidFill>
                            <a:schemeClr val="tx1"/>
                          </a:solidFill>
                        </a:rPr>
                        <a:t>Yes</a:t>
                      </a:r>
                    </a:p>
                  </a:txBody>
                  <a:tcPr/>
                </a:tc>
                <a:tc>
                  <a:txBody>
                    <a:bodyPr/>
                    <a:lstStyle/>
                    <a:p>
                      <a:r>
                        <a:rPr lang="en-US" sz="1600" b="0" dirty="0">
                          <a:solidFill>
                            <a:schemeClr val="tx1"/>
                          </a:solidFill>
                        </a:rPr>
                        <a:t>No</a:t>
                      </a:r>
                    </a:p>
                  </a:txBody>
                  <a:tcPr/>
                </a:tc>
                <a:extLst>
                  <a:ext uri="{0D108BD9-81ED-4DB2-BD59-A6C34878D82A}">
                    <a16:rowId xmlns:a16="http://schemas.microsoft.com/office/drawing/2014/main" val="3076509960"/>
                  </a:ext>
                </a:extLst>
              </a:tr>
              <a:tr h="317024">
                <a:tc>
                  <a:txBody>
                    <a:bodyPr/>
                    <a:lstStyle/>
                    <a:p>
                      <a:r>
                        <a:rPr lang="en-US" sz="1600" b="1" dirty="0">
                          <a:solidFill>
                            <a:schemeClr val="tx1"/>
                          </a:solidFill>
                        </a:rPr>
                        <a:t>Right to be forgotten?</a:t>
                      </a:r>
                    </a:p>
                  </a:txBody>
                  <a:tcPr/>
                </a:tc>
                <a:tc>
                  <a:txBody>
                    <a:bodyPr/>
                    <a:lstStyle/>
                    <a:p>
                      <a:r>
                        <a:rPr lang="en-US" sz="1600" b="0" dirty="0">
                          <a:solidFill>
                            <a:schemeClr val="tx1"/>
                          </a:solidFill>
                        </a:rPr>
                        <a:t>Yes</a:t>
                      </a:r>
                    </a:p>
                  </a:txBody>
                  <a:tcPr/>
                </a:tc>
                <a:tc>
                  <a:txBody>
                    <a:bodyPr/>
                    <a:lstStyle/>
                    <a:p>
                      <a:r>
                        <a:rPr lang="en-US" sz="1600" b="0" dirty="0">
                          <a:solidFill>
                            <a:schemeClr val="tx1"/>
                          </a:solidFill>
                        </a:rPr>
                        <a:t>Yes</a:t>
                      </a:r>
                    </a:p>
                  </a:txBody>
                  <a:tcPr/>
                </a:tc>
                <a:extLst>
                  <a:ext uri="{0D108BD9-81ED-4DB2-BD59-A6C34878D82A}">
                    <a16:rowId xmlns:a16="http://schemas.microsoft.com/office/drawing/2014/main" val="3352369496"/>
                  </a:ext>
                </a:extLst>
              </a:tr>
              <a:tr h="317024">
                <a:tc>
                  <a:txBody>
                    <a:bodyPr/>
                    <a:lstStyle/>
                    <a:p>
                      <a:r>
                        <a:rPr lang="en-US" sz="1600" b="1" dirty="0">
                          <a:solidFill>
                            <a:schemeClr val="tx1"/>
                          </a:solidFill>
                        </a:rPr>
                        <a:t>Right to object to processing?</a:t>
                      </a:r>
                    </a:p>
                  </a:txBody>
                  <a:tcPr/>
                </a:tc>
                <a:tc>
                  <a:txBody>
                    <a:bodyPr/>
                    <a:lstStyle/>
                    <a:p>
                      <a:r>
                        <a:rPr lang="en-US" sz="1600" b="0" dirty="0">
                          <a:solidFill>
                            <a:schemeClr val="tx1"/>
                          </a:solidFill>
                        </a:rPr>
                        <a:t>Yes</a:t>
                      </a:r>
                    </a:p>
                  </a:txBody>
                  <a:tcPr/>
                </a:tc>
                <a:tc>
                  <a:txBody>
                    <a:bodyPr/>
                    <a:lstStyle/>
                    <a:p>
                      <a:r>
                        <a:rPr lang="en-US" sz="1600" b="0" dirty="0">
                          <a:solidFill>
                            <a:schemeClr val="tx1"/>
                          </a:solidFill>
                        </a:rPr>
                        <a:t>No</a:t>
                      </a:r>
                    </a:p>
                  </a:txBody>
                  <a:tcPr/>
                </a:tc>
                <a:extLst>
                  <a:ext uri="{0D108BD9-81ED-4DB2-BD59-A6C34878D82A}">
                    <a16:rowId xmlns:a16="http://schemas.microsoft.com/office/drawing/2014/main" val="2017661033"/>
                  </a:ext>
                </a:extLst>
              </a:tr>
              <a:tr h="37291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b="1" dirty="0">
                          <a:solidFill>
                            <a:schemeClr val="tx1"/>
                          </a:solidFill>
                        </a:rPr>
                        <a:t>Right to opt-out of sharing with 3</a:t>
                      </a:r>
                      <a:r>
                        <a:rPr lang="en-US" sz="1600" b="1" baseline="30000" dirty="0">
                          <a:solidFill>
                            <a:schemeClr val="tx1"/>
                          </a:solidFill>
                        </a:rPr>
                        <a:t>rd</a:t>
                      </a:r>
                      <a:r>
                        <a:rPr lang="en-US" sz="1600" b="1" dirty="0">
                          <a:solidFill>
                            <a:schemeClr val="tx1"/>
                          </a:solidFill>
                        </a:rPr>
                        <a:t> parties?</a:t>
                      </a:r>
                    </a:p>
                  </a:txBody>
                  <a:tcPr/>
                </a:tc>
                <a:tc>
                  <a:txBody>
                    <a:bodyPr/>
                    <a:lstStyle/>
                    <a:p>
                      <a:r>
                        <a:rPr lang="en-US" sz="1600" b="0" dirty="0">
                          <a:solidFill>
                            <a:schemeClr val="tx1"/>
                          </a:solidFill>
                        </a:rPr>
                        <a:t>Yes</a:t>
                      </a:r>
                    </a:p>
                  </a:txBody>
                  <a:tcPr/>
                </a:tc>
                <a:tc>
                  <a:txBody>
                    <a:bodyPr/>
                    <a:lstStyle/>
                    <a:p>
                      <a:r>
                        <a:rPr lang="en-US" sz="1600" b="0" dirty="0">
                          <a:solidFill>
                            <a:schemeClr val="tx1"/>
                          </a:solidFill>
                        </a:rPr>
                        <a:t>Yes</a:t>
                      </a:r>
                    </a:p>
                  </a:txBody>
                  <a:tcPr/>
                </a:tc>
                <a:extLst>
                  <a:ext uri="{0D108BD9-81ED-4DB2-BD59-A6C34878D82A}">
                    <a16:rowId xmlns:a16="http://schemas.microsoft.com/office/drawing/2014/main" val="3537343041"/>
                  </a:ext>
                </a:extLst>
              </a:tr>
              <a:tr h="532092">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b="1" dirty="0">
                          <a:solidFill>
                            <a:schemeClr val="tx1"/>
                          </a:solidFill>
                        </a:rPr>
                        <a:t>Requires records of processing and DPIAs?</a:t>
                      </a:r>
                    </a:p>
                  </a:txBody>
                  <a:tcPr/>
                </a:tc>
                <a:tc>
                  <a:txBody>
                    <a:bodyPr/>
                    <a:lstStyle/>
                    <a:p>
                      <a:r>
                        <a:rPr lang="en-US" sz="1600" b="0" dirty="0">
                          <a:solidFill>
                            <a:schemeClr val="tx1"/>
                          </a:solidFill>
                        </a:rPr>
                        <a:t>Yes</a:t>
                      </a:r>
                    </a:p>
                  </a:txBody>
                  <a:tcPr/>
                </a:tc>
                <a:tc>
                  <a:txBody>
                    <a:bodyPr/>
                    <a:lstStyle/>
                    <a:p>
                      <a:r>
                        <a:rPr lang="en-US" sz="1600" b="0" dirty="0">
                          <a:solidFill>
                            <a:schemeClr val="tx1"/>
                          </a:solidFill>
                        </a:rPr>
                        <a:t>No</a:t>
                      </a:r>
                    </a:p>
                  </a:txBody>
                  <a:tcPr/>
                </a:tc>
                <a:extLst>
                  <a:ext uri="{0D108BD9-81ED-4DB2-BD59-A6C34878D82A}">
                    <a16:rowId xmlns:a16="http://schemas.microsoft.com/office/drawing/2014/main" val="228947108"/>
                  </a:ext>
                </a:extLst>
              </a:tr>
              <a:tr h="317024">
                <a:tc>
                  <a:txBody>
                    <a:bodyPr/>
                    <a:lstStyle/>
                    <a:p>
                      <a:r>
                        <a:rPr lang="en-US" sz="1600" b="1" dirty="0">
                          <a:solidFill>
                            <a:schemeClr val="tx1"/>
                          </a:solidFill>
                        </a:rPr>
                        <a:t>Restrictions for processing sensitive PI?</a:t>
                      </a:r>
                    </a:p>
                  </a:txBody>
                  <a:tcPr/>
                </a:tc>
                <a:tc>
                  <a:txBody>
                    <a:bodyPr/>
                    <a:lstStyle/>
                    <a:p>
                      <a:r>
                        <a:rPr lang="en-US" sz="1600" b="0" dirty="0">
                          <a:solidFill>
                            <a:schemeClr val="tx1"/>
                          </a:solidFill>
                        </a:rPr>
                        <a:t>Yes</a:t>
                      </a:r>
                    </a:p>
                  </a:txBody>
                  <a:tcPr/>
                </a:tc>
                <a:tc>
                  <a:txBody>
                    <a:bodyPr/>
                    <a:lstStyle/>
                    <a:p>
                      <a:r>
                        <a:rPr lang="en-US" sz="1600" b="0" dirty="0">
                          <a:solidFill>
                            <a:schemeClr val="tx1"/>
                          </a:solidFill>
                        </a:rPr>
                        <a:t>No</a:t>
                      </a:r>
                    </a:p>
                  </a:txBody>
                  <a:tcPr/>
                </a:tc>
                <a:extLst>
                  <a:ext uri="{0D108BD9-81ED-4DB2-BD59-A6C34878D82A}">
                    <a16:rowId xmlns:a16="http://schemas.microsoft.com/office/drawing/2014/main" val="460851470"/>
                  </a:ext>
                </a:extLst>
              </a:tr>
              <a:tr h="547587">
                <a:tc>
                  <a:txBody>
                    <a:bodyPr/>
                    <a:lstStyle/>
                    <a:p>
                      <a:r>
                        <a:rPr lang="en-US" sz="1600" b="1" dirty="0">
                          <a:solidFill>
                            <a:schemeClr val="tx1"/>
                          </a:solidFill>
                        </a:rPr>
                        <a:t>Cross-Border Transfer restricted?</a:t>
                      </a:r>
                    </a:p>
                  </a:txBody>
                  <a:tcPr/>
                </a:tc>
                <a:tc>
                  <a:txBody>
                    <a:bodyPr/>
                    <a:lstStyle/>
                    <a:p>
                      <a:r>
                        <a:rPr lang="en-US" sz="1600" b="0" dirty="0">
                          <a:solidFill>
                            <a:schemeClr val="tx1"/>
                          </a:solidFill>
                        </a:rPr>
                        <a:t>Yes</a:t>
                      </a:r>
                    </a:p>
                  </a:txBody>
                  <a:tcPr/>
                </a:tc>
                <a:tc>
                  <a:txBody>
                    <a:bodyPr/>
                    <a:lstStyle/>
                    <a:p>
                      <a:r>
                        <a:rPr lang="en-US" sz="1600" b="0" dirty="0">
                          <a:solidFill>
                            <a:schemeClr val="tx1"/>
                          </a:solidFill>
                        </a:rPr>
                        <a:t>No.</a:t>
                      </a:r>
                    </a:p>
                  </a:txBody>
                  <a:tcPr/>
                </a:tc>
                <a:extLst>
                  <a:ext uri="{0D108BD9-81ED-4DB2-BD59-A6C34878D82A}">
                    <a16:rowId xmlns:a16="http://schemas.microsoft.com/office/drawing/2014/main" val="3654221099"/>
                  </a:ext>
                </a:extLst>
              </a:tr>
              <a:tr h="372918">
                <a:tc>
                  <a:txBody>
                    <a:bodyPr/>
                    <a:lstStyle/>
                    <a:p>
                      <a:r>
                        <a:rPr lang="en-US" sz="1600" b="1" dirty="0">
                          <a:solidFill>
                            <a:schemeClr val="tx1"/>
                          </a:solidFill>
                        </a:rPr>
                        <a:t>Mandatory breach notification?</a:t>
                      </a:r>
                    </a:p>
                  </a:txBody>
                  <a:tcPr/>
                </a:tc>
                <a:tc>
                  <a:txBody>
                    <a:bodyPr/>
                    <a:lstStyle/>
                    <a:p>
                      <a:r>
                        <a:rPr lang="en-US" sz="1600" b="0" dirty="0">
                          <a:solidFill>
                            <a:schemeClr val="tx1"/>
                          </a:solidFill>
                        </a:rPr>
                        <a:t>Yes</a:t>
                      </a:r>
                    </a:p>
                  </a:txBody>
                  <a:tcPr/>
                </a:tc>
                <a:tc>
                  <a:txBody>
                    <a:bodyPr/>
                    <a:lstStyle/>
                    <a:p>
                      <a:r>
                        <a:rPr lang="en-US" sz="1600" b="0" dirty="0">
                          <a:solidFill>
                            <a:schemeClr val="tx1"/>
                          </a:solidFill>
                        </a:rPr>
                        <a:t>No. Separate existing Cali law.  </a:t>
                      </a:r>
                    </a:p>
                  </a:txBody>
                  <a:tcPr/>
                </a:tc>
                <a:extLst>
                  <a:ext uri="{0D108BD9-81ED-4DB2-BD59-A6C34878D82A}">
                    <a16:rowId xmlns:a16="http://schemas.microsoft.com/office/drawing/2014/main" val="3262774675"/>
                  </a:ext>
                </a:extLst>
              </a:tr>
              <a:tr h="317024">
                <a:tc>
                  <a:txBody>
                    <a:bodyPr/>
                    <a:lstStyle/>
                    <a:p>
                      <a:r>
                        <a:rPr lang="en-US" sz="1600" b="1" dirty="0">
                          <a:solidFill>
                            <a:schemeClr val="tx1"/>
                          </a:solidFill>
                        </a:rPr>
                        <a:t>Data protection measures required?</a:t>
                      </a:r>
                    </a:p>
                  </a:txBody>
                  <a:tcPr/>
                </a:tc>
                <a:tc>
                  <a:txBody>
                    <a:bodyPr/>
                    <a:lstStyle/>
                    <a:p>
                      <a:r>
                        <a:rPr lang="en-US" sz="1600" b="0" dirty="0">
                          <a:solidFill>
                            <a:schemeClr val="tx1"/>
                          </a:solidFill>
                        </a:rPr>
                        <a:t>Yes</a:t>
                      </a:r>
                    </a:p>
                  </a:txBody>
                  <a:tcPr/>
                </a:tc>
                <a:tc>
                  <a:txBody>
                    <a:bodyPr/>
                    <a:lstStyle/>
                    <a:p>
                      <a:r>
                        <a:rPr lang="en-US" sz="1600" b="0" dirty="0">
                          <a:solidFill>
                            <a:schemeClr val="tx1"/>
                          </a:solidFill>
                        </a:rPr>
                        <a:t>Yes</a:t>
                      </a:r>
                    </a:p>
                  </a:txBody>
                  <a:tcPr/>
                </a:tc>
                <a:extLst>
                  <a:ext uri="{0D108BD9-81ED-4DB2-BD59-A6C34878D82A}">
                    <a16:rowId xmlns:a16="http://schemas.microsoft.com/office/drawing/2014/main" val="1893930072"/>
                  </a:ext>
                </a:extLst>
              </a:tr>
              <a:tr h="317024">
                <a:tc>
                  <a:txBody>
                    <a:bodyPr/>
                    <a:lstStyle/>
                    <a:p>
                      <a:r>
                        <a:rPr lang="en-US" sz="1600" b="1" dirty="0">
                          <a:solidFill>
                            <a:schemeClr val="tx1"/>
                          </a:solidFill>
                        </a:rPr>
                        <a:t>Disclosure/Notice requirement?</a:t>
                      </a:r>
                    </a:p>
                  </a:txBody>
                  <a:tcPr/>
                </a:tc>
                <a:tc>
                  <a:txBody>
                    <a:bodyPr/>
                    <a:lstStyle/>
                    <a:p>
                      <a:r>
                        <a:rPr lang="en-US" sz="1600" b="0" dirty="0">
                          <a:solidFill>
                            <a:schemeClr val="tx1"/>
                          </a:solidFill>
                        </a:rPr>
                        <a:t>Yes</a:t>
                      </a:r>
                    </a:p>
                  </a:txBody>
                  <a:tcPr/>
                </a:tc>
                <a:tc>
                  <a:txBody>
                    <a:bodyPr/>
                    <a:lstStyle/>
                    <a:p>
                      <a:r>
                        <a:rPr lang="en-US" sz="1600" b="0" dirty="0">
                          <a:solidFill>
                            <a:schemeClr val="tx1"/>
                          </a:solidFill>
                        </a:rPr>
                        <a:t>Yes</a:t>
                      </a:r>
                    </a:p>
                  </a:txBody>
                  <a:tcPr/>
                </a:tc>
                <a:extLst>
                  <a:ext uri="{0D108BD9-81ED-4DB2-BD59-A6C34878D82A}">
                    <a16:rowId xmlns:a16="http://schemas.microsoft.com/office/drawing/2014/main" val="1972011740"/>
                  </a:ext>
                </a:extLst>
              </a:tr>
              <a:tr h="317024">
                <a:tc>
                  <a:txBody>
                    <a:bodyPr/>
                    <a:lstStyle/>
                    <a:p>
                      <a:r>
                        <a:rPr lang="en-US" sz="1600" b="1" dirty="0">
                          <a:solidFill>
                            <a:schemeClr val="tx1"/>
                          </a:solidFill>
                        </a:rPr>
                        <a:t>Extraterritorial impact? </a:t>
                      </a:r>
                    </a:p>
                  </a:txBody>
                  <a:tcPr/>
                </a:tc>
                <a:tc>
                  <a:txBody>
                    <a:bodyPr/>
                    <a:lstStyle/>
                    <a:p>
                      <a:r>
                        <a:rPr lang="en-US" sz="1600" b="0" dirty="0">
                          <a:solidFill>
                            <a:schemeClr val="tx1"/>
                          </a:solidFill>
                        </a:rPr>
                        <a:t>Yes</a:t>
                      </a:r>
                    </a:p>
                  </a:txBody>
                  <a:tcPr/>
                </a:tc>
                <a:tc>
                  <a:txBody>
                    <a:bodyPr/>
                    <a:lstStyle/>
                    <a:p>
                      <a:r>
                        <a:rPr lang="en-US" sz="1600" b="0" dirty="0">
                          <a:solidFill>
                            <a:schemeClr val="tx1"/>
                          </a:solidFill>
                        </a:rPr>
                        <a:t>Yes</a:t>
                      </a:r>
                    </a:p>
                  </a:txBody>
                  <a:tcPr/>
                </a:tc>
                <a:extLst>
                  <a:ext uri="{0D108BD9-81ED-4DB2-BD59-A6C34878D82A}">
                    <a16:rowId xmlns:a16="http://schemas.microsoft.com/office/drawing/2014/main" val="2133116293"/>
                  </a:ext>
                </a:extLst>
              </a:tr>
              <a:tr h="317024">
                <a:tc>
                  <a:txBody>
                    <a:bodyPr/>
                    <a:lstStyle/>
                    <a:p>
                      <a:r>
                        <a:rPr lang="en-US" sz="1600" b="1" dirty="0">
                          <a:solidFill>
                            <a:schemeClr val="tx1"/>
                          </a:solidFill>
                        </a:rPr>
                        <a:t>Data Protection Officer (DPO) required?</a:t>
                      </a:r>
                    </a:p>
                  </a:txBody>
                  <a:tcPr/>
                </a:tc>
                <a:tc>
                  <a:txBody>
                    <a:bodyPr/>
                    <a:lstStyle/>
                    <a:p>
                      <a:r>
                        <a:rPr lang="en-US" sz="1600" b="0" dirty="0">
                          <a:solidFill>
                            <a:schemeClr val="tx1"/>
                          </a:solidFill>
                        </a:rPr>
                        <a:t>Yes</a:t>
                      </a:r>
                    </a:p>
                  </a:txBody>
                  <a:tcPr/>
                </a:tc>
                <a:tc>
                  <a:txBody>
                    <a:bodyPr/>
                    <a:lstStyle/>
                    <a:p>
                      <a:r>
                        <a:rPr lang="en-US" sz="1600" b="0" dirty="0">
                          <a:solidFill>
                            <a:schemeClr val="tx1"/>
                          </a:solidFill>
                        </a:rPr>
                        <a:t>No</a:t>
                      </a:r>
                    </a:p>
                  </a:txBody>
                  <a:tcPr/>
                </a:tc>
                <a:extLst>
                  <a:ext uri="{0D108BD9-81ED-4DB2-BD59-A6C34878D82A}">
                    <a16:rowId xmlns:a16="http://schemas.microsoft.com/office/drawing/2014/main" val="206494303"/>
                  </a:ext>
                </a:extLst>
              </a:tr>
              <a:tr h="317024">
                <a:tc>
                  <a:txBody>
                    <a:bodyPr/>
                    <a:lstStyle/>
                    <a:p>
                      <a:r>
                        <a:rPr lang="en-US" sz="1600" b="1" dirty="0">
                          <a:solidFill>
                            <a:schemeClr val="tx1"/>
                          </a:solidFill>
                        </a:rPr>
                        <a:t>Enforcement and Penalties?</a:t>
                      </a:r>
                    </a:p>
                  </a:txBody>
                  <a:tcPr/>
                </a:tc>
                <a:tc>
                  <a:txBody>
                    <a:bodyPr/>
                    <a:lstStyle/>
                    <a:p>
                      <a:r>
                        <a:rPr lang="en-US" sz="1600" b="0" dirty="0">
                          <a:solidFill>
                            <a:schemeClr val="tx1"/>
                          </a:solidFill>
                        </a:rPr>
                        <a:t>Yes</a:t>
                      </a:r>
                    </a:p>
                  </a:txBody>
                  <a:tcPr/>
                </a:tc>
                <a:tc>
                  <a:txBody>
                    <a:bodyPr/>
                    <a:lstStyle/>
                    <a:p>
                      <a:r>
                        <a:rPr lang="en-US" sz="1600" b="0" dirty="0">
                          <a:solidFill>
                            <a:schemeClr val="tx1"/>
                          </a:solidFill>
                        </a:rPr>
                        <a:t>Yes</a:t>
                      </a:r>
                    </a:p>
                  </a:txBody>
                  <a:tcPr/>
                </a:tc>
                <a:extLst>
                  <a:ext uri="{0D108BD9-81ED-4DB2-BD59-A6C34878D82A}">
                    <a16:rowId xmlns:a16="http://schemas.microsoft.com/office/drawing/2014/main" val="3982386430"/>
                  </a:ext>
                </a:extLst>
              </a:tr>
            </a:tbl>
          </a:graphicData>
        </a:graphic>
      </p:graphicFrame>
      <p:sp>
        <p:nvSpPr>
          <p:cNvPr id="4" name="TextBox 3">
            <a:extLst>
              <a:ext uri="{FF2B5EF4-FFF2-40B4-BE49-F238E27FC236}">
                <a16:creationId xmlns:a16="http://schemas.microsoft.com/office/drawing/2014/main" id="{DAA5A6EE-8C35-F942-992A-75429B7545F2}"/>
              </a:ext>
            </a:extLst>
          </p:cNvPr>
          <p:cNvSpPr txBox="1"/>
          <p:nvPr/>
        </p:nvSpPr>
        <p:spPr>
          <a:xfrm>
            <a:off x="3055716" y="428263"/>
            <a:ext cx="3595856" cy="369332"/>
          </a:xfrm>
          <a:prstGeom prst="rect">
            <a:avLst/>
          </a:prstGeom>
          <a:noFill/>
        </p:spPr>
        <p:txBody>
          <a:bodyPr wrap="none" rtlCol="0">
            <a:spAutoFit/>
          </a:bodyPr>
          <a:lstStyle/>
          <a:p>
            <a:r>
              <a:rPr lang="en-US" dirty="0"/>
              <a:t>GDPR and CCPA Comparison </a:t>
            </a:r>
          </a:p>
        </p:txBody>
      </p:sp>
    </p:spTree>
    <p:extLst>
      <p:ext uri="{BB962C8B-B14F-4D97-AF65-F5344CB8AC3E}">
        <p14:creationId xmlns:p14="http://schemas.microsoft.com/office/powerpoint/2010/main" val="2655675410"/>
      </p:ext>
    </p:extLst>
  </p:cSld>
  <p:clrMapOvr>
    <a:masterClrMapping/>
  </p:clrMapOvr>
  <p:transition spd="slow">
    <p:wipe/>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4A952A-3395-0C4B-A8C9-B133CB9E2EB0}"/>
              </a:ext>
            </a:extLst>
          </p:cNvPr>
          <p:cNvSpPr>
            <a:spLocks noGrp="1"/>
          </p:cNvSpPr>
          <p:nvPr>
            <p:ph type="title"/>
          </p:nvPr>
        </p:nvSpPr>
        <p:spPr/>
        <p:txBody>
          <a:bodyPr/>
          <a:lstStyle/>
          <a:p>
            <a:r>
              <a:rPr lang="en-US" dirty="0"/>
              <a:t>Summary</a:t>
            </a:r>
          </a:p>
        </p:txBody>
      </p:sp>
      <p:sp>
        <p:nvSpPr>
          <p:cNvPr id="3" name="TextBox 2">
            <a:extLst>
              <a:ext uri="{FF2B5EF4-FFF2-40B4-BE49-F238E27FC236}">
                <a16:creationId xmlns:a16="http://schemas.microsoft.com/office/drawing/2014/main" id="{2FC309CA-2EB3-4A4D-A2BD-D0418F438703}"/>
              </a:ext>
            </a:extLst>
          </p:cNvPr>
          <p:cNvSpPr txBox="1"/>
          <p:nvPr/>
        </p:nvSpPr>
        <p:spPr>
          <a:xfrm>
            <a:off x="1244600" y="2514600"/>
            <a:ext cx="10096500" cy="3416320"/>
          </a:xfrm>
          <a:prstGeom prst="rect">
            <a:avLst/>
          </a:prstGeom>
          <a:noFill/>
        </p:spPr>
        <p:txBody>
          <a:bodyPr wrap="square" rtlCol="0">
            <a:spAutoFit/>
          </a:bodyPr>
          <a:lstStyle/>
          <a:p>
            <a:pPr marL="285750" indent="-285750">
              <a:buFont typeface="Arial" panose="020B0604020202020204" pitchFamily="34" charset="0"/>
              <a:buChar char="•"/>
            </a:pPr>
            <a:r>
              <a:rPr lang="en-US" dirty="0"/>
              <a:t>Ensure you create a privacy program that can not only achieve current state compliance, but can accommodate for ever-increasing and expanding global privacy laws.</a:t>
            </a:r>
          </a:p>
          <a:p>
            <a:pPr marL="285750" indent="-285750">
              <a:buFont typeface="Arial" panose="020B0604020202020204" pitchFamily="34" charset="0"/>
              <a:buChar char="•"/>
            </a:pPr>
            <a:r>
              <a:rPr lang="en-US" dirty="0"/>
              <a:t>Be prepared for federal law that </a:t>
            </a:r>
            <a:r>
              <a:rPr lang="en-US" i="1" dirty="0"/>
              <a:t>may</a:t>
            </a:r>
            <a:r>
              <a:rPr lang="en-US" dirty="0"/>
              <a:t> pre-empt state laws, but don’t hold </a:t>
            </a:r>
            <a:r>
              <a:rPr lang="en-US"/>
              <a:t>your breath. </a:t>
            </a:r>
            <a:endParaRPr lang="en-US" dirty="0"/>
          </a:p>
          <a:p>
            <a:pPr marL="285750" indent="-285750">
              <a:buFont typeface="Arial" panose="020B0604020202020204" pitchFamily="34" charset="0"/>
              <a:buChar char="•"/>
            </a:pPr>
            <a:r>
              <a:rPr lang="en-US" dirty="0"/>
              <a:t>Start CCPA compliance efforts, now, if you haven’t already. There is only 2 months left until effective date of January 1, 2020.</a:t>
            </a:r>
          </a:p>
          <a:p>
            <a:pPr marL="285750" indent="-285750">
              <a:buFont typeface="Arial" panose="020B0604020202020204" pitchFamily="34" charset="0"/>
              <a:buChar char="•"/>
            </a:pPr>
            <a:r>
              <a:rPr lang="en-US" dirty="0"/>
              <a:t>Consider if you current “do business” that handles California customer data, or if you have plans to expand into California in the future (and all other states in which there is impending privacy law).</a:t>
            </a:r>
          </a:p>
          <a:p>
            <a:pPr marL="285750" indent="-285750">
              <a:buFont typeface="Arial" panose="020B0604020202020204" pitchFamily="34" charset="0"/>
              <a:buChar char="•"/>
            </a:pPr>
            <a:r>
              <a:rPr lang="en-US" dirty="0"/>
              <a:t>Consider if you will be granting privacy rights under the CCPA to all U.S customers, and if so, how you can meaningfully separate and operationalize a state-by-state approach to privacy compliance. </a:t>
            </a:r>
          </a:p>
        </p:txBody>
      </p:sp>
    </p:spTree>
    <p:extLst>
      <p:ext uri="{BB962C8B-B14F-4D97-AF65-F5344CB8AC3E}">
        <p14:creationId xmlns:p14="http://schemas.microsoft.com/office/powerpoint/2010/main" val="3587937484"/>
      </p:ext>
    </p:extLst>
  </p:cSld>
  <p:clrMapOvr>
    <a:masterClrMapping/>
  </p:clrMapOvr>
  <p:transition spd="slow">
    <p:wipe/>
  </p:transition>
</p:sld>
</file>

<file path=ppt/slides/slide18.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69000"/>
                <a:hueMod val="91000"/>
                <a:satMod val="164000"/>
                <a:lumMod val="74000"/>
              </a:schemeClr>
              <a:schemeClr val="bg2">
                <a:hueMod val="124000"/>
                <a:satMod val="140000"/>
                <a:lumMod val="142000"/>
              </a:schemeClr>
            </a:duotone>
          </a:blip>
          <a:stretch/>
        </a:blipFill>
        <a:effectLst/>
      </p:bgPr>
    </p:bg>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93E10248-AF0E-477D-B4D2-47C02CE4E353}"/>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12192000" cy="6858000"/>
            <a:chOff x="0" y="0"/>
            <a:chExt cx="12192000" cy="6858000"/>
          </a:xfrm>
        </p:grpSpPr>
        <p:sp>
          <p:nvSpPr>
            <p:cNvPr id="8" name="Rectangle 7">
              <a:extLst>
                <a:ext uri="{FF2B5EF4-FFF2-40B4-BE49-F238E27FC236}">
                  <a16:creationId xmlns:a16="http://schemas.microsoft.com/office/drawing/2014/main" id="{533010C2-2DA5-460F-A40C-5317F567A03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9" name="Freeform 5">
              <a:extLst>
                <a:ext uri="{FF2B5EF4-FFF2-40B4-BE49-F238E27FC236}">
                  <a16:creationId xmlns:a16="http://schemas.microsoft.com/office/drawing/2014/main" id="{17CB0634-F963-4EC9-A6F6-8EA46BD1F103}"/>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11" name="Rectangle 10">
            <a:extLst>
              <a:ext uri="{FF2B5EF4-FFF2-40B4-BE49-F238E27FC236}">
                <a16:creationId xmlns:a16="http://schemas.microsoft.com/office/drawing/2014/main" id="{73C0A186-7444-4460-9C37-532E7671E99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grpSp>
        <p:nvGrpSpPr>
          <p:cNvPr id="13" name="Group 12">
            <a:extLst>
              <a:ext uri="{FF2B5EF4-FFF2-40B4-BE49-F238E27FC236}">
                <a16:creationId xmlns:a16="http://schemas.microsoft.com/office/drawing/2014/main" id="{F1ECA4FE-7D2F-4576-B767-3A5F5ABFE90F}"/>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12192000" cy="6858000"/>
            <a:chOff x="0" y="0"/>
            <a:chExt cx="12192000" cy="6858000"/>
          </a:xfrm>
        </p:grpSpPr>
        <p:sp useBgFill="1">
          <p:nvSpPr>
            <p:cNvPr id="14" name="Rectangle 13">
              <a:extLst>
                <a:ext uri="{FF2B5EF4-FFF2-40B4-BE49-F238E27FC236}">
                  <a16:creationId xmlns:a16="http://schemas.microsoft.com/office/drawing/2014/main" id="{5969441E-5462-4859-86CD-1737FDE3604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sp>
        <p:sp>
          <p:nvSpPr>
            <p:cNvPr id="15" name="Freeform 5">
              <a:extLst>
                <a:ext uri="{FF2B5EF4-FFF2-40B4-BE49-F238E27FC236}">
                  <a16:creationId xmlns:a16="http://schemas.microsoft.com/office/drawing/2014/main" id="{596BD4B5-6833-40CC-96FE-EDC675634264}"/>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rgbClr val="FFFFFF"/>
            </a:solidFill>
            <a:ln>
              <a:noFill/>
            </a:ln>
          </p:spPr>
        </p:sp>
      </p:grpSp>
      <p:sp>
        <p:nvSpPr>
          <p:cNvPr id="2" name="Title 1">
            <a:extLst>
              <a:ext uri="{FF2B5EF4-FFF2-40B4-BE49-F238E27FC236}">
                <a16:creationId xmlns:a16="http://schemas.microsoft.com/office/drawing/2014/main" id="{8B77BFB9-CB1B-E348-A542-2E4FB5EDE167}"/>
              </a:ext>
            </a:extLst>
          </p:cNvPr>
          <p:cNvSpPr>
            <a:spLocks noGrp="1"/>
          </p:cNvSpPr>
          <p:nvPr>
            <p:ph type="title"/>
          </p:nvPr>
        </p:nvSpPr>
        <p:spPr>
          <a:xfrm>
            <a:off x="1683171" y="1169773"/>
            <a:ext cx="8825658" cy="2870161"/>
          </a:xfrm>
        </p:spPr>
        <p:txBody>
          <a:bodyPr vert="horz" lIns="91440" tIns="45720" rIns="91440" bIns="45720" rtlCol="0" anchor="b">
            <a:normAutofit/>
          </a:bodyPr>
          <a:lstStyle/>
          <a:p>
            <a:pPr algn="ctr"/>
            <a:r>
              <a:rPr lang="en-US" sz="5400" b="0" i="0" kern="1200">
                <a:solidFill>
                  <a:schemeClr val="tx1"/>
                </a:solidFill>
                <a:latin typeface="+mj-lt"/>
                <a:ea typeface="+mj-ea"/>
                <a:cs typeface="+mj-cs"/>
              </a:rPr>
              <a:t>Thank you!</a:t>
            </a:r>
          </a:p>
        </p:txBody>
      </p:sp>
      <p:cxnSp>
        <p:nvCxnSpPr>
          <p:cNvPr id="17" name="Straight Connector 16">
            <a:extLst>
              <a:ext uri="{FF2B5EF4-FFF2-40B4-BE49-F238E27FC236}">
                <a16:creationId xmlns:a16="http://schemas.microsoft.com/office/drawing/2014/main" id="{E81F53E2-F556-42FA-8D24-113839EE19F8}"/>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758249" y="4166888"/>
            <a:ext cx="675502" cy="0"/>
          </a:xfrm>
          <a:prstGeom prst="line">
            <a:avLst/>
          </a:prstGeom>
          <a:ln w="19050">
            <a:solidFill>
              <a:srgbClr val="FFFFFF"/>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03674758"/>
      </p:ext>
    </p:extLst>
  </p:cSld>
  <p:clrMapOvr>
    <a:overrideClrMapping bg1="dk1" tx1="lt1" bg2="dk2" tx2="lt2" accent1="accent1" accent2="accent2" accent3="accent3" accent4="accent4" accent5="accent5" accent6="accent6" hlink="hlink" folHlink="folHlink"/>
  </p:clrMapOvr>
  <p:transition spd="slow">
    <p:wipe/>
  </p:transition>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grpSp>
        <p:nvGrpSpPr>
          <p:cNvPr id="10" name="Group 9">
            <a:extLst>
              <a:ext uri="{FF2B5EF4-FFF2-40B4-BE49-F238E27FC236}">
                <a16:creationId xmlns:a16="http://schemas.microsoft.com/office/drawing/2014/main" id="{2F448CB3-7B4F-45D7-B7C0-DF553DF61453}"/>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12192000" cy="6858000"/>
            <a:chOff x="0" y="0"/>
            <a:chExt cx="12192000" cy="6858000"/>
          </a:xfrm>
        </p:grpSpPr>
        <p:sp>
          <p:nvSpPr>
            <p:cNvPr id="11" name="Rectangle 10">
              <a:extLst>
                <a:ext uri="{FF2B5EF4-FFF2-40B4-BE49-F238E27FC236}">
                  <a16:creationId xmlns:a16="http://schemas.microsoft.com/office/drawing/2014/main" id="{5C5305EA-7A88-413D-BE8A-47A02476F00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2" name="Freeform 5">
              <a:extLst>
                <a:ext uri="{FF2B5EF4-FFF2-40B4-BE49-F238E27FC236}">
                  <a16:creationId xmlns:a16="http://schemas.microsoft.com/office/drawing/2014/main" id="{FCA94DB5-FE56-4A3D-BC48-31B5595197FD}"/>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rgbClr val="FFFFFF"/>
            </a:solidFill>
            <a:ln>
              <a:noFill/>
            </a:ln>
          </p:spPr>
        </p:sp>
      </p:grpSp>
      <p:sp>
        <p:nvSpPr>
          <p:cNvPr id="2" name="Title 1">
            <a:extLst>
              <a:ext uri="{FF2B5EF4-FFF2-40B4-BE49-F238E27FC236}">
                <a16:creationId xmlns:a16="http://schemas.microsoft.com/office/drawing/2014/main" id="{DD4D5CF7-9023-BD40-889B-3A459EE97BE3}"/>
              </a:ext>
            </a:extLst>
          </p:cNvPr>
          <p:cNvSpPr>
            <a:spLocks noGrp="1"/>
          </p:cNvSpPr>
          <p:nvPr>
            <p:ph type="title"/>
          </p:nvPr>
        </p:nvSpPr>
        <p:spPr>
          <a:xfrm>
            <a:off x="1154954" y="973668"/>
            <a:ext cx="8761413" cy="706964"/>
          </a:xfrm>
        </p:spPr>
        <p:txBody>
          <a:bodyPr>
            <a:normAutofit/>
          </a:bodyPr>
          <a:lstStyle/>
          <a:p>
            <a:r>
              <a:rPr lang="en-US" sz="3600" dirty="0">
                <a:solidFill>
                  <a:srgbClr val="FFFFFF"/>
                </a:solidFill>
              </a:rPr>
              <a:t>								Agenda</a:t>
            </a:r>
          </a:p>
        </p:txBody>
      </p:sp>
      <p:sp>
        <p:nvSpPr>
          <p:cNvPr id="14" name="Rectangle 13">
            <a:extLst>
              <a:ext uri="{FF2B5EF4-FFF2-40B4-BE49-F238E27FC236}">
                <a16:creationId xmlns:a16="http://schemas.microsoft.com/office/drawing/2014/main" id="{F9ED434F-8767-46CC-B26B-5AF62FF01E6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graphicFrame>
        <p:nvGraphicFramePr>
          <p:cNvPr id="5" name="Content Placeholder 2">
            <a:extLst>
              <a:ext uri="{FF2B5EF4-FFF2-40B4-BE49-F238E27FC236}">
                <a16:creationId xmlns:a16="http://schemas.microsoft.com/office/drawing/2014/main" id="{BF1168A3-05E0-42BC-908C-8B2DE9A20152}"/>
              </a:ext>
            </a:extLst>
          </p:cNvPr>
          <p:cNvGraphicFramePr>
            <a:graphicFrameLocks noGrp="1"/>
          </p:cNvGraphicFramePr>
          <p:nvPr>
            <p:ph idx="1"/>
            <p:extLst>
              <p:ext uri="{D42A27DB-BD31-4B8C-83A1-F6EECF244321}">
                <p14:modId xmlns:p14="http://schemas.microsoft.com/office/powerpoint/2010/main" val="440812917"/>
              </p:ext>
            </p:extLst>
          </p:nvPr>
        </p:nvGraphicFramePr>
        <p:xfrm>
          <a:off x="1286934" y="2324100"/>
          <a:ext cx="9625383" cy="342268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779965904"/>
      </p:ext>
    </p:extLst>
  </p:cSld>
  <p:clrMapOvr>
    <a:overrideClrMapping bg1="dk1" tx1="lt1" bg2="dk2" tx2="lt2" accent1="accent1" accent2="accent2" accent3="accent3" accent4="accent4" accent5="accent5" accent6="accent6" hlink="hlink" folHlink="folHlink"/>
  </p:clrMapOvr>
  <p:transition spd="slow">
    <p:push dir="u"/>
  </p:transition>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0" name="Rectangle 19">
            <a:extLst>
              <a:ext uri="{FF2B5EF4-FFF2-40B4-BE49-F238E27FC236}">
                <a16:creationId xmlns:a16="http://schemas.microsoft.com/office/drawing/2014/main" id="{6DFBE54E-A701-4039-AC57-CF06B37CC62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blipFill>
            <a:blip r:embed="rId3">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2" name="Freeform 5">
            <a:extLst>
              <a:ext uri="{FF2B5EF4-FFF2-40B4-BE49-F238E27FC236}">
                <a16:creationId xmlns:a16="http://schemas.microsoft.com/office/drawing/2014/main" id="{D33A9890-FE1F-4F08-8EF4-FD2B4395460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tx1"/>
          </a:solidFill>
          <a:ln>
            <a:noFill/>
          </a:ln>
        </p:spPr>
      </p:sp>
      <p:sp>
        <p:nvSpPr>
          <p:cNvPr id="2" name="Title 1">
            <a:extLst>
              <a:ext uri="{FF2B5EF4-FFF2-40B4-BE49-F238E27FC236}">
                <a16:creationId xmlns:a16="http://schemas.microsoft.com/office/drawing/2014/main" id="{4DEB92B7-B490-4CA2-A32B-CCAE2E3B9A9C}"/>
              </a:ext>
            </a:extLst>
          </p:cNvPr>
          <p:cNvSpPr>
            <a:spLocks noGrp="1"/>
          </p:cNvSpPr>
          <p:nvPr>
            <p:ph type="title"/>
          </p:nvPr>
        </p:nvSpPr>
        <p:spPr>
          <a:xfrm>
            <a:off x="1154954" y="973668"/>
            <a:ext cx="8761413" cy="706964"/>
          </a:xfrm>
        </p:spPr>
        <p:txBody>
          <a:bodyPr>
            <a:normAutofit/>
          </a:bodyPr>
          <a:lstStyle/>
          <a:p>
            <a:r>
              <a:rPr lang="en-US" sz="3600" b="1" dirty="0">
                <a:solidFill>
                  <a:srgbClr val="FFFFFF"/>
                </a:solidFill>
                <a:latin typeface="Calibri" panose="020F0502020204030204" pitchFamily="34" charset="0"/>
                <a:cs typeface="Calibri" panose="020F0502020204030204" pitchFamily="34" charset="0"/>
              </a:rPr>
              <a:t>				U.S Privacy Landscape</a:t>
            </a:r>
          </a:p>
        </p:txBody>
      </p:sp>
      <p:sp>
        <p:nvSpPr>
          <p:cNvPr id="24" name="Rectangle 23">
            <a:extLst>
              <a:ext uri="{FF2B5EF4-FFF2-40B4-BE49-F238E27FC236}">
                <a16:creationId xmlns:a16="http://schemas.microsoft.com/office/drawing/2014/main" id="{92515798-C8A3-40E7-A830-82681C81A0C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graphicFrame>
        <p:nvGraphicFramePr>
          <p:cNvPr id="4" name="Content Placeholder 3">
            <a:extLst>
              <a:ext uri="{FF2B5EF4-FFF2-40B4-BE49-F238E27FC236}">
                <a16:creationId xmlns:a16="http://schemas.microsoft.com/office/drawing/2014/main" id="{B8DE380C-C271-8241-8447-24DE86CC53A7}"/>
              </a:ext>
            </a:extLst>
          </p:cNvPr>
          <p:cNvGraphicFramePr>
            <a:graphicFrameLocks noGrp="1"/>
          </p:cNvGraphicFramePr>
          <p:nvPr>
            <p:ph idx="1"/>
            <p:extLst>
              <p:ext uri="{D42A27DB-BD31-4B8C-83A1-F6EECF244321}">
                <p14:modId xmlns:p14="http://schemas.microsoft.com/office/powerpoint/2010/main" val="3092076999"/>
              </p:ext>
            </p:extLst>
          </p:nvPr>
        </p:nvGraphicFramePr>
        <p:xfrm>
          <a:off x="1154954" y="1820333"/>
          <a:ext cx="8825659" cy="4199467"/>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6" name="TextBox 5">
            <a:extLst>
              <a:ext uri="{FF2B5EF4-FFF2-40B4-BE49-F238E27FC236}">
                <a16:creationId xmlns:a16="http://schemas.microsoft.com/office/drawing/2014/main" id="{AD144FE1-D9F0-C744-A27E-70262B761630}"/>
              </a:ext>
            </a:extLst>
          </p:cNvPr>
          <p:cNvSpPr txBox="1"/>
          <p:nvPr/>
        </p:nvSpPr>
        <p:spPr>
          <a:xfrm>
            <a:off x="485775" y="7615238"/>
            <a:ext cx="184731" cy="369332"/>
          </a:xfrm>
          <a:prstGeom prst="rect">
            <a:avLst/>
          </a:prstGeom>
          <a:noFill/>
        </p:spPr>
        <p:txBody>
          <a:bodyPr wrap="none" rtlCol="0">
            <a:spAutoFit/>
          </a:bodyPr>
          <a:lstStyle/>
          <a:p>
            <a:endParaRPr lang="en-US" dirty="0"/>
          </a:p>
        </p:txBody>
      </p:sp>
    </p:spTree>
    <p:extLst>
      <p:ext uri="{BB962C8B-B14F-4D97-AF65-F5344CB8AC3E}">
        <p14:creationId xmlns:p14="http://schemas.microsoft.com/office/powerpoint/2010/main" val="2773492749"/>
      </p:ext>
    </p:extLst>
  </p:cSld>
  <p:clrMapOvr>
    <a:overrideClrMapping bg1="dk1" tx1="lt1" bg2="dk2" tx2="lt2" accent1="accent1" accent2="accent2" accent3="accent3" accent4="accent4" accent5="accent5" accent6="accent6" hlink="hlink" folHlink="folHlink"/>
  </p:clrMapOvr>
  <p:transition spd="slow">
    <p:wip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7E99D6-CC2D-574C-B968-F9CAF016C549}"/>
              </a:ext>
            </a:extLst>
          </p:cNvPr>
          <p:cNvSpPr>
            <a:spLocks noGrp="1"/>
          </p:cNvSpPr>
          <p:nvPr>
            <p:ph type="title" idx="4294967295"/>
          </p:nvPr>
        </p:nvSpPr>
        <p:spPr>
          <a:xfrm>
            <a:off x="2083443" y="292100"/>
            <a:ext cx="10108557" cy="857250"/>
          </a:xfrm>
        </p:spPr>
        <p:txBody>
          <a:bodyPr/>
          <a:lstStyle/>
          <a:p>
            <a:r>
              <a:rPr lang="en-US" dirty="0">
                <a:solidFill>
                  <a:schemeClr val="tx1"/>
                </a:solidFill>
              </a:rPr>
              <a:t>U.S Privacy Bills Overview</a:t>
            </a:r>
            <a:br>
              <a:rPr lang="en-US" dirty="0">
                <a:solidFill>
                  <a:schemeClr val="tx1"/>
                </a:solidFill>
              </a:rPr>
            </a:br>
            <a:endParaRPr lang="en-US" dirty="0">
              <a:solidFill>
                <a:schemeClr val="tx1"/>
              </a:solidFill>
            </a:endParaRPr>
          </a:p>
        </p:txBody>
      </p:sp>
      <p:sp>
        <p:nvSpPr>
          <p:cNvPr id="3" name="Content Placeholder 2">
            <a:extLst>
              <a:ext uri="{FF2B5EF4-FFF2-40B4-BE49-F238E27FC236}">
                <a16:creationId xmlns:a16="http://schemas.microsoft.com/office/drawing/2014/main" id="{45C8A340-E205-0543-90E1-3CCBEA8B6482}"/>
              </a:ext>
            </a:extLst>
          </p:cNvPr>
          <p:cNvSpPr>
            <a:spLocks noGrp="1"/>
          </p:cNvSpPr>
          <p:nvPr>
            <p:ph idx="4294967295"/>
          </p:nvPr>
        </p:nvSpPr>
        <p:spPr>
          <a:xfrm>
            <a:off x="3794125" y="1085850"/>
            <a:ext cx="8397875" cy="3324225"/>
          </a:xfrm>
        </p:spPr>
        <p:txBody>
          <a:bodyPr/>
          <a:lstStyle/>
          <a:p>
            <a:pPr marL="457200" lvl="1" indent="0">
              <a:buNone/>
            </a:pPr>
            <a:endParaRPr lang="en-US" sz="2000" dirty="0"/>
          </a:p>
          <a:p>
            <a:pPr marL="0" indent="0">
              <a:buNone/>
            </a:pPr>
            <a:endParaRPr lang="en-US" dirty="0"/>
          </a:p>
        </p:txBody>
      </p:sp>
      <p:graphicFrame>
        <p:nvGraphicFramePr>
          <p:cNvPr id="5" name="Table 4">
            <a:extLst>
              <a:ext uri="{FF2B5EF4-FFF2-40B4-BE49-F238E27FC236}">
                <a16:creationId xmlns:a16="http://schemas.microsoft.com/office/drawing/2014/main" id="{9A07244E-4B4C-9C4A-8D47-3A0546211368}"/>
              </a:ext>
            </a:extLst>
          </p:cNvPr>
          <p:cNvGraphicFramePr>
            <a:graphicFrameLocks noGrp="1"/>
          </p:cNvGraphicFramePr>
          <p:nvPr>
            <p:extLst>
              <p:ext uri="{D42A27DB-BD31-4B8C-83A1-F6EECF244321}">
                <p14:modId xmlns:p14="http://schemas.microsoft.com/office/powerpoint/2010/main" val="2392550100"/>
              </p:ext>
            </p:extLst>
          </p:nvPr>
        </p:nvGraphicFramePr>
        <p:xfrm>
          <a:off x="416689" y="960414"/>
          <a:ext cx="9969437" cy="5530634"/>
        </p:xfrm>
        <a:graphic>
          <a:graphicData uri="http://schemas.openxmlformats.org/drawingml/2006/table">
            <a:tbl>
              <a:tblPr firstRow="1" bandRow="1">
                <a:tableStyleId>{5C22544A-7EE6-4342-B048-85BDC9FD1C3A}</a:tableStyleId>
              </a:tblPr>
              <a:tblGrid>
                <a:gridCol w="1738685">
                  <a:extLst>
                    <a:ext uri="{9D8B030D-6E8A-4147-A177-3AD203B41FA5}">
                      <a16:colId xmlns:a16="http://schemas.microsoft.com/office/drawing/2014/main" val="2316911270"/>
                    </a:ext>
                  </a:extLst>
                </a:gridCol>
                <a:gridCol w="3456710">
                  <a:extLst>
                    <a:ext uri="{9D8B030D-6E8A-4147-A177-3AD203B41FA5}">
                      <a16:colId xmlns:a16="http://schemas.microsoft.com/office/drawing/2014/main" val="4205304926"/>
                    </a:ext>
                  </a:extLst>
                </a:gridCol>
                <a:gridCol w="4774042">
                  <a:extLst>
                    <a:ext uri="{9D8B030D-6E8A-4147-A177-3AD203B41FA5}">
                      <a16:colId xmlns:a16="http://schemas.microsoft.com/office/drawing/2014/main" val="1963606205"/>
                    </a:ext>
                  </a:extLst>
                </a:gridCol>
              </a:tblGrid>
              <a:tr h="330652">
                <a:tc>
                  <a:txBody>
                    <a:bodyPr/>
                    <a:lstStyle/>
                    <a:p>
                      <a:r>
                        <a:rPr lang="en-US" sz="1600" dirty="0">
                          <a:solidFill>
                            <a:schemeClr val="tx1"/>
                          </a:solidFill>
                        </a:rPr>
                        <a:t>Status of Bill</a:t>
                      </a:r>
                    </a:p>
                  </a:txBody>
                  <a:tcPr/>
                </a:tc>
                <a:tc>
                  <a:txBody>
                    <a:bodyPr/>
                    <a:lstStyle/>
                    <a:p>
                      <a:r>
                        <a:rPr lang="en-US" sz="1600" dirty="0">
                          <a:solidFill>
                            <a:schemeClr val="tx1"/>
                          </a:solidFill>
                        </a:rPr>
                        <a:t>State</a:t>
                      </a:r>
                    </a:p>
                  </a:txBody>
                  <a:tcPr/>
                </a:tc>
                <a:tc>
                  <a:txBody>
                    <a:bodyPr/>
                    <a:lstStyle/>
                    <a:p>
                      <a:r>
                        <a:rPr lang="en-US" sz="1600" dirty="0">
                          <a:solidFill>
                            <a:schemeClr val="tx1"/>
                          </a:solidFill>
                        </a:rPr>
                        <a:t>Notes </a:t>
                      </a:r>
                    </a:p>
                  </a:txBody>
                  <a:tcPr/>
                </a:tc>
                <a:extLst>
                  <a:ext uri="{0D108BD9-81ED-4DB2-BD59-A6C34878D82A}">
                    <a16:rowId xmlns:a16="http://schemas.microsoft.com/office/drawing/2014/main" val="1666952844"/>
                  </a:ext>
                </a:extLst>
              </a:tr>
              <a:tr h="1292547">
                <a:tc>
                  <a:txBody>
                    <a:bodyPr/>
                    <a:lstStyle/>
                    <a:p>
                      <a:r>
                        <a:rPr lang="en-US" sz="1600" b="1" u="none" dirty="0">
                          <a:solidFill>
                            <a:schemeClr val="tx1"/>
                          </a:solidFill>
                        </a:rPr>
                        <a:t>Passed &amp; </a:t>
                      </a:r>
                      <a:r>
                        <a:rPr lang="en-US" sz="1600" b="1" kern="1200" dirty="0">
                          <a:solidFill>
                            <a:schemeClr val="tx1"/>
                          </a:solidFill>
                          <a:latin typeface="+mn-lt"/>
                          <a:ea typeface="+mn-ea"/>
                          <a:cs typeface="+mn-cs"/>
                        </a:rPr>
                        <a:t>Signed</a:t>
                      </a:r>
                      <a:r>
                        <a:rPr lang="en-US" sz="1600" b="1" u="none" dirty="0">
                          <a:solidFill>
                            <a:schemeClr val="tx1"/>
                          </a:solidFill>
                        </a:rPr>
                        <a:t> Bills</a:t>
                      </a:r>
                      <a:endParaRPr lang="en-US" sz="1600" u="none" dirty="0">
                        <a:solidFill>
                          <a:schemeClr val="tx1"/>
                        </a:solidFill>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dirty="0">
                          <a:solidFill>
                            <a:schemeClr val="tx1"/>
                          </a:solidFill>
                        </a:rPr>
                        <a:t>California, Maine, Nevada: (3)</a:t>
                      </a:r>
                    </a:p>
                    <a:p>
                      <a:endParaRPr lang="en-US" sz="1600" dirty="0">
                        <a:solidFill>
                          <a:schemeClr val="tx1"/>
                        </a:solidFill>
                      </a:endParaRPr>
                    </a:p>
                  </a:txBody>
                  <a:tcPr/>
                </a:tc>
                <a:tc>
                  <a:txBody>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600" b="1" dirty="0">
                          <a:solidFill>
                            <a:schemeClr val="tx1"/>
                          </a:solidFill>
                        </a:rPr>
                        <a:t>Maine</a:t>
                      </a:r>
                      <a:r>
                        <a:rPr lang="en-US" sz="1600" dirty="0">
                          <a:solidFill>
                            <a:schemeClr val="tx1"/>
                          </a:solidFill>
                        </a:rPr>
                        <a:t> - applies only to Internet Service Providers (ISPs).</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600" b="1" dirty="0">
                          <a:solidFill>
                            <a:schemeClr val="tx1"/>
                          </a:solidFill>
                        </a:rPr>
                        <a:t>Nevada</a:t>
                      </a:r>
                      <a:r>
                        <a:rPr lang="en-US" sz="1600" dirty="0">
                          <a:solidFill>
                            <a:schemeClr val="tx1"/>
                          </a:solidFill>
                        </a:rPr>
                        <a:t> – less restrictive DSRs than CCPA (right to opt-out). </a:t>
                      </a:r>
                    </a:p>
                  </a:txBody>
                  <a:tcPr/>
                </a:tc>
                <a:extLst>
                  <a:ext uri="{0D108BD9-81ED-4DB2-BD59-A6C34878D82A}">
                    <a16:rowId xmlns:a16="http://schemas.microsoft.com/office/drawing/2014/main" val="308665688"/>
                  </a:ext>
                </a:extLst>
              </a:tr>
              <a:tr h="1292547">
                <a:tc>
                  <a:txBody>
                    <a:bodyPr/>
                    <a:lstStyle/>
                    <a:p>
                      <a:r>
                        <a:rPr lang="en-US" sz="1600" b="1" u="none" dirty="0">
                          <a:solidFill>
                            <a:schemeClr val="tx1"/>
                          </a:solidFill>
                        </a:rPr>
                        <a:t>Cross Committee</a:t>
                      </a:r>
                      <a:endParaRPr lang="en-US" sz="1600" u="none" dirty="0">
                        <a:solidFill>
                          <a:schemeClr val="tx1"/>
                        </a:solidFill>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dirty="0">
                          <a:solidFill>
                            <a:schemeClr val="tx1"/>
                          </a:solidFill>
                        </a:rPr>
                        <a:t>Washington, Illinois: (2)</a:t>
                      </a:r>
                    </a:p>
                    <a:p>
                      <a:endParaRPr lang="en-US" sz="1600" dirty="0">
                        <a:solidFill>
                          <a:schemeClr val="tx1"/>
                        </a:solidFill>
                      </a:endParaRPr>
                    </a:p>
                  </a:txBody>
                  <a:tcPr/>
                </a:tc>
                <a:tc>
                  <a:txBody>
                    <a:bodyPr/>
                    <a:lstStyle/>
                    <a:p>
                      <a:pPr marL="285750" indent="-285750">
                        <a:buFont typeface="Arial" panose="020B0604020202020204" pitchFamily="34" charset="0"/>
                        <a:buChar char="•"/>
                      </a:pPr>
                      <a:r>
                        <a:rPr lang="en-US" sz="1600" b="1" dirty="0">
                          <a:solidFill>
                            <a:schemeClr val="tx1"/>
                          </a:solidFill>
                        </a:rPr>
                        <a:t>Washington</a:t>
                      </a:r>
                      <a:r>
                        <a:rPr lang="en-US" sz="1600" dirty="0">
                          <a:solidFill>
                            <a:schemeClr val="tx1"/>
                          </a:solidFill>
                        </a:rPr>
                        <a:t> - more conservative than CCPA. Provides for all available DSRs.</a:t>
                      </a:r>
                    </a:p>
                    <a:p>
                      <a:pPr marL="285750" indent="-285750">
                        <a:buFont typeface="Arial" panose="020B0604020202020204" pitchFamily="34" charset="0"/>
                        <a:buChar char="•"/>
                      </a:pPr>
                      <a:r>
                        <a:rPr lang="en-US" sz="1600" b="1" dirty="0">
                          <a:solidFill>
                            <a:schemeClr val="tx1"/>
                          </a:solidFill>
                        </a:rPr>
                        <a:t>Illinois</a:t>
                      </a:r>
                      <a:r>
                        <a:rPr lang="en-US" sz="1600" dirty="0">
                          <a:solidFill>
                            <a:schemeClr val="tx1"/>
                          </a:solidFill>
                        </a:rPr>
                        <a:t> – less conservative than CCPA. Provides for right to access, right to opt-out and transparency/notice. </a:t>
                      </a:r>
                    </a:p>
                  </a:txBody>
                  <a:tcPr/>
                </a:tc>
                <a:extLst>
                  <a:ext uri="{0D108BD9-81ED-4DB2-BD59-A6C34878D82A}">
                    <a16:rowId xmlns:a16="http://schemas.microsoft.com/office/drawing/2014/main" val="255079836"/>
                  </a:ext>
                </a:extLst>
              </a:tr>
              <a:tr h="1292547">
                <a:tc>
                  <a:txBody>
                    <a:bodyPr/>
                    <a:lstStyle/>
                    <a:p>
                      <a:r>
                        <a:rPr lang="en-US" sz="1600" b="1" u="none" dirty="0">
                          <a:solidFill>
                            <a:schemeClr val="tx1"/>
                          </a:solidFill>
                        </a:rPr>
                        <a:t>In Committee</a:t>
                      </a:r>
                      <a:endParaRPr lang="en-US" sz="1600" u="none" dirty="0">
                        <a:solidFill>
                          <a:schemeClr val="tx1"/>
                        </a:solidFill>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dirty="0">
                          <a:solidFill>
                            <a:schemeClr val="tx1"/>
                          </a:solidFill>
                        </a:rPr>
                        <a:t>Hawaii, Louisiana, Maryland, Massachusetts, Minnesota, New Jersey, New York, Pennsylvania, Rhode Island, Texas: (10).</a:t>
                      </a:r>
                    </a:p>
                  </a:txBody>
                  <a:tcPr/>
                </a:tc>
                <a:tc>
                  <a:txBody>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600" b="1" dirty="0">
                          <a:solidFill>
                            <a:schemeClr val="tx1"/>
                          </a:solidFill>
                        </a:rPr>
                        <a:t>New York </a:t>
                      </a:r>
                      <a:r>
                        <a:rPr lang="en-US" sz="1600" dirty="0">
                          <a:solidFill>
                            <a:schemeClr val="tx1"/>
                          </a:solidFill>
                        </a:rPr>
                        <a:t>and </a:t>
                      </a:r>
                      <a:r>
                        <a:rPr lang="en-US" sz="1600" b="1" dirty="0">
                          <a:solidFill>
                            <a:schemeClr val="tx1"/>
                          </a:solidFill>
                        </a:rPr>
                        <a:t>Texas</a:t>
                      </a:r>
                      <a:r>
                        <a:rPr lang="en-US" sz="1600" dirty="0">
                          <a:solidFill>
                            <a:schemeClr val="tx1"/>
                          </a:solidFill>
                        </a:rPr>
                        <a:t> represent greater </a:t>
                      </a:r>
                      <a:r>
                        <a:rPr lang="en-US" sz="1600" b="0" u="none" dirty="0">
                          <a:solidFill>
                            <a:schemeClr val="tx1"/>
                          </a:solidFill>
                        </a:rPr>
                        <a:t>restrictions on the processing of personal data than the CCPA. </a:t>
                      </a:r>
                      <a:r>
                        <a:rPr lang="en-CA" sz="1600" b="0" u="none" kern="1200" dirty="0">
                          <a:solidFill>
                            <a:schemeClr val="tx1"/>
                          </a:solidFill>
                          <a:effectLst/>
                          <a:latin typeface="+mn-lt"/>
                          <a:ea typeface="+mn-ea"/>
                          <a:cs typeface="+mn-cs"/>
                        </a:rPr>
                        <a:t>Louisiana applies only to ISPs.</a:t>
                      </a:r>
                      <a:r>
                        <a:rPr lang="en-US" sz="1600" b="0" u="none" dirty="0">
                          <a:solidFill>
                            <a:schemeClr val="tx1"/>
                          </a:solidFill>
                        </a:rPr>
                        <a:t>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600" dirty="0">
                        <a:solidFill>
                          <a:schemeClr val="tx1"/>
                        </a:solidFill>
                      </a:endParaRPr>
                    </a:p>
                  </a:txBody>
                  <a:tcPr/>
                </a:tc>
                <a:extLst>
                  <a:ext uri="{0D108BD9-81ED-4DB2-BD59-A6C34878D82A}">
                    <a16:rowId xmlns:a16="http://schemas.microsoft.com/office/drawing/2014/main" val="2586827214"/>
                  </a:ext>
                </a:extLst>
              </a:tr>
              <a:tr h="489047">
                <a:tc gridSpan="3">
                  <a:txBody>
                    <a:bodyPr/>
                    <a:lstStyle/>
                    <a:p>
                      <a:pPr marL="285750" indent="-285750">
                        <a:buFont typeface="Arial" panose="020B0604020202020204" pitchFamily="34" charset="0"/>
                        <a:buChar char="•"/>
                      </a:pPr>
                      <a:r>
                        <a:rPr lang="en-US" sz="1600" dirty="0">
                          <a:solidFill>
                            <a:schemeClr val="tx1"/>
                          </a:solidFill>
                        </a:rPr>
                        <a:t>All 15 privacy bills provide for Data Subject rights (DSRs). At minimum, all bills allow for opt-out.</a:t>
                      </a:r>
                    </a:p>
                  </a:txBody>
                  <a:tcPr/>
                </a:tc>
                <a:tc h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600" dirty="0">
                        <a:solidFill>
                          <a:srgbClr val="000000"/>
                        </a:solidFill>
                      </a:endParaRPr>
                    </a:p>
                  </a:txBody>
                  <a:tcPr/>
                </a:tc>
                <a:tc hMerge="1">
                  <a:txBody>
                    <a:bodyPr/>
                    <a:lstStyle/>
                    <a:p>
                      <a:pPr marL="285750" indent="-285750">
                        <a:buFont typeface="Arial" panose="020B0604020202020204" pitchFamily="34" charset="0"/>
                        <a:buChar char="•"/>
                      </a:pPr>
                      <a:endParaRPr lang="en-US" sz="1600" dirty="0">
                        <a:solidFill>
                          <a:srgbClr val="000000"/>
                        </a:solidFill>
                      </a:endParaRPr>
                    </a:p>
                  </a:txBody>
                  <a:tcPr/>
                </a:tc>
                <a:extLst>
                  <a:ext uri="{0D108BD9-81ED-4DB2-BD59-A6C34878D82A}">
                    <a16:rowId xmlns:a16="http://schemas.microsoft.com/office/drawing/2014/main" val="3288991554"/>
                  </a:ext>
                </a:extLst>
              </a:tr>
              <a:tr h="781540">
                <a:tc gridSpan="3">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b="1" u="none" dirty="0">
                          <a:solidFill>
                            <a:schemeClr val="tx1"/>
                          </a:solidFill>
                        </a:rPr>
                        <a:t>TOTAL = 15 Privacy Bills </a:t>
                      </a:r>
                    </a:p>
                    <a:p>
                      <a:pPr marL="0" marR="0" lvl="0" indent="0" algn="ctr" defTabSz="914400" rtl="0" eaLnBrk="1" fontAlgn="auto" latinLnBrk="0" hangingPunct="1">
                        <a:lnSpc>
                          <a:spcPct val="100000"/>
                        </a:lnSpc>
                        <a:spcBef>
                          <a:spcPts val="0"/>
                        </a:spcBef>
                        <a:spcAft>
                          <a:spcPts val="0"/>
                        </a:spcAft>
                        <a:buClrTx/>
                        <a:buSzTx/>
                        <a:buFontTx/>
                        <a:buNone/>
                        <a:tabLst/>
                        <a:defRPr/>
                      </a:pPr>
                      <a:endParaRPr lang="en-CA" sz="1600" dirty="0">
                        <a:solidFill>
                          <a:schemeClr val="tx1"/>
                        </a:solidFill>
                      </a:endParaRPr>
                    </a:p>
                    <a:p>
                      <a:pPr algn="l"/>
                      <a:r>
                        <a:rPr lang="en-CA" sz="1400" b="1" kern="1200" dirty="0">
                          <a:solidFill>
                            <a:schemeClr val="tx1"/>
                          </a:solidFill>
                          <a:effectLst/>
                          <a:latin typeface="+mn-lt"/>
                          <a:ea typeface="+mn-ea"/>
                          <a:cs typeface="+mn-cs"/>
                        </a:rPr>
                        <a:t>Legislative Process: </a:t>
                      </a:r>
                      <a:r>
                        <a:rPr lang="en-CA" sz="1400" b="0" kern="1200" dirty="0">
                          <a:solidFill>
                            <a:schemeClr val="tx1"/>
                          </a:solidFill>
                          <a:effectLst/>
                          <a:latin typeface="+mn-lt"/>
                          <a:ea typeface="+mn-ea"/>
                          <a:cs typeface="+mn-cs"/>
                        </a:rPr>
                        <a:t>Introduced &gt; In Committee &gt; Crossed Chamber&gt; Cross Committee&gt; Passed &gt; Signed</a:t>
                      </a:r>
                      <a:r>
                        <a:rPr lang="en-CA" sz="1400" b="1" kern="1200" dirty="0">
                          <a:solidFill>
                            <a:schemeClr val="tx1"/>
                          </a:solidFill>
                          <a:effectLst/>
                          <a:latin typeface="+mn-lt"/>
                          <a:ea typeface="+mn-ea"/>
                          <a:cs typeface="+mn-cs"/>
                        </a:rPr>
                        <a:t>. </a:t>
                      </a:r>
                      <a:endParaRPr lang="en-US" sz="1400" b="1" u="none" dirty="0">
                        <a:solidFill>
                          <a:schemeClr val="tx1"/>
                        </a:solidFill>
                      </a:endParaRPr>
                    </a:p>
                  </a:txBody>
                  <a:tcPr/>
                </a:tc>
                <a:tc h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CA" dirty="0"/>
                    </a:p>
                  </a:txBody>
                  <a:tcPr/>
                </a:tc>
                <a:tc hMerge="1">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CA" sz="1600" dirty="0">
                        <a:solidFill>
                          <a:srgbClr val="FF0000"/>
                        </a:solidFill>
                      </a:endParaRPr>
                    </a:p>
                  </a:txBody>
                  <a:tcPr/>
                </a:tc>
                <a:extLst>
                  <a:ext uri="{0D108BD9-81ED-4DB2-BD59-A6C34878D82A}">
                    <a16:rowId xmlns:a16="http://schemas.microsoft.com/office/drawing/2014/main" val="834872242"/>
                  </a:ext>
                </a:extLst>
              </a:tr>
            </a:tbl>
          </a:graphicData>
        </a:graphic>
      </p:graphicFrame>
      <p:sp>
        <p:nvSpPr>
          <p:cNvPr id="7" name="TextBox 6">
            <a:extLst>
              <a:ext uri="{FF2B5EF4-FFF2-40B4-BE49-F238E27FC236}">
                <a16:creationId xmlns:a16="http://schemas.microsoft.com/office/drawing/2014/main" id="{C66A19D9-F1D8-A947-B346-A1DFB70856D4}"/>
              </a:ext>
            </a:extLst>
          </p:cNvPr>
          <p:cNvSpPr txBox="1"/>
          <p:nvPr/>
        </p:nvSpPr>
        <p:spPr>
          <a:xfrm>
            <a:off x="3796554" y="5567082"/>
            <a:ext cx="184731" cy="369332"/>
          </a:xfrm>
          <a:prstGeom prst="rect">
            <a:avLst/>
          </a:prstGeom>
          <a:noFill/>
        </p:spPr>
        <p:txBody>
          <a:bodyPr wrap="none" rtlCol="0">
            <a:spAutoFit/>
          </a:bodyPr>
          <a:lstStyle/>
          <a:p>
            <a:endParaRPr lang="en-US" dirty="0"/>
          </a:p>
        </p:txBody>
      </p:sp>
    </p:spTree>
    <p:extLst>
      <p:ext uri="{BB962C8B-B14F-4D97-AF65-F5344CB8AC3E}">
        <p14:creationId xmlns:p14="http://schemas.microsoft.com/office/powerpoint/2010/main" val="1996926652"/>
      </p:ext>
    </p:extLst>
  </p:cSld>
  <p:clrMapOvr>
    <a:masterClrMapping/>
  </p:clrMapOvr>
  <p:transition spd="slow">
    <p:wipe/>
  </p:transition>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8" name="Rectangle 17">
            <a:extLst>
              <a:ext uri="{FF2B5EF4-FFF2-40B4-BE49-F238E27FC236}">
                <a16:creationId xmlns:a16="http://schemas.microsoft.com/office/drawing/2014/main" id="{4F78DAAE-B0C3-49A3-8AB1-AD2FF0E3686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a:lstStyle/>
          <a:p>
            <a:endParaRPr lang="en-US" dirty="0"/>
          </a:p>
        </p:txBody>
      </p:sp>
      <p:sp>
        <p:nvSpPr>
          <p:cNvPr id="20" name="Rectangle 19">
            <a:extLst>
              <a:ext uri="{FF2B5EF4-FFF2-40B4-BE49-F238E27FC236}">
                <a16:creationId xmlns:a16="http://schemas.microsoft.com/office/drawing/2014/main" id="{F6A8A81D-3338-4B0F-A26F-A3D259D2768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3466" y="801794"/>
            <a:ext cx="11000237" cy="5248266"/>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40155665-7CE2-4939-AE5E-020DC1D2075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pic>
        <p:nvPicPr>
          <p:cNvPr id="5" name="Content Placeholder 6">
            <a:extLst>
              <a:ext uri="{FF2B5EF4-FFF2-40B4-BE49-F238E27FC236}">
                <a16:creationId xmlns:a16="http://schemas.microsoft.com/office/drawing/2014/main" id="{98AAA2FB-7076-E949-892F-CF337F7EF370}"/>
              </a:ext>
            </a:extLst>
          </p:cNvPr>
          <p:cNvPicPr>
            <a:picLocks noGrp="1" noChangeAspect="1"/>
          </p:cNvPicPr>
          <p:nvPr>
            <p:ph type="pic" idx="4294967295"/>
          </p:nvPr>
        </p:nvPicPr>
        <p:blipFill rotWithShape="1">
          <a:blip r:embed="rId3"/>
          <a:srcRect t="11732" r="1" b="11734"/>
          <a:stretch/>
        </p:blipFill>
        <p:spPr>
          <a:xfrm>
            <a:off x="1951646" y="1284394"/>
            <a:ext cx="8383876" cy="4283066"/>
          </a:xfrm>
          <a:prstGeom prst="rect">
            <a:avLst/>
          </a:prstGeom>
        </p:spPr>
      </p:pic>
    </p:spTree>
    <p:extLst>
      <p:ext uri="{BB962C8B-B14F-4D97-AF65-F5344CB8AC3E}">
        <p14:creationId xmlns:p14="http://schemas.microsoft.com/office/powerpoint/2010/main" val="3853016463"/>
      </p:ext>
    </p:extLst>
  </p:cSld>
  <p:clrMapOvr>
    <a:masterClrMapping/>
  </p:clrMapOvr>
  <p:transition spd="slow">
    <p:wipe/>
  </p:transition>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22" name="Group 21">
            <a:extLst>
              <a:ext uri="{FF2B5EF4-FFF2-40B4-BE49-F238E27FC236}">
                <a16:creationId xmlns:a16="http://schemas.microsoft.com/office/drawing/2014/main" id="{4091D54B-59AB-4A5E-8E9E-0421BD66D4FB}"/>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12192000" cy="6858000"/>
            <a:chOff x="0" y="0"/>
            <a:chExt cx="12192000" cy="6858000"/>
          </a:xfrm>
        </p:grpSpPr>
        <p:sp>
          <p:nvSpPr>
            <p:cNvPr id="23" name="Rectangle 22">
              <a:extLst>
                <a:ext uri="{FF2B5EF4-FFF2-40B4-BE49-F238E27FC236}">
                  <a16:creationId xmlns:a16="http://schemas.microsoft.com/office/drawing/2014/main" id="{547CE62E-FFFD-4A1F-BA78-C3B89C36FCA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4" name="Freeform 5">
              <a:extLst>
                <a:ext uri="{FF2B5EF4-FFF2-40B4-BE49-F238E27FC236}">
                  <a16:creationId xmlns:a16="http://schemas.microsoft.com/office/drawing/2014/main" id="{AE51FD27-6B6A-4D21-BF22-245DA9BD0B3E}"/>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6" name="Rectangle 25">
            <a:extLst>
              <a:ext uri="{FF2B5EF4-FFF2-40B4-BE49-F238E27FC236}">
                <a16:creationId xmlns:a16="http://schemas.microsoft.com/office/drawing/2014/main" id="{B8144315-1C5A-4185-A952-25D98D303D4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extBox 1">
            <a:extLst>
              <a:ext uri="{FF2B5EF4-FFF2-40B4-BE49-F238E27FC236}">
                <a16:creationId xmlns:a16="http://schemas.microsoft.com/office/drawing/2014/main" id="{64C00C95-D7DA-C746-9ACF-AA0D87EE2481}"/>
              </a:ext>
            </a:extLst>
          </p:cNvPr>
          <p:cNvSpPr txBox="1"/>
          <p:nvPr/>
        </p:nvSpPr>
        <p:spPr>
          <a:xfrm>
            <a:off x="8382055" y="1241266"/>
            <a:ext cx="3161016" cy="3153753"/>
          </a:xfrm>
          <a:prstGeom prst="rect">
            <a:avLst/>
          </a:prstGeom>
        </p:spPr>
        <p:txBody>
          <a:bodyPr vert="horz" lIns="91440" tIns="45720" rIns="91440" bIns="45720" rtlCol="0" anchor="b">
            <a:normAutofit/>
          </a:bodyPr>
          <a:lstStyle/>
          <a:p>
            <a:pPr>
              <a:spcBef>
                <a:spcPct val="0"/>
              </a:spcBef>
              <a:spcAft>
                <a:spcPts val="600"/>
              </a:spcAft>
            </a:pPr>
            <a:r>
              <a:rPr lang="en-US" sz="5400" b="0" i="0" kern="1200" dirty="0">
                <a:solidFill>
                  <a:srgbClr val="EBEBEB"/>
                </a:solidFill>
                <a:latin typeface="+mj-lt"/>
                <a:ea typeface="+mj-ea"/>
                <a:cs typeface="+mj-cs"/>
              </a:rPr>
              <a:t>CCPA FAQs</a:t>
            </a:r>
          </a:p>
        </p:txBody>
      </p:sp>
      <p:grpSp>
        <p:nvGrpSpPr>
          <p:cNvPr id="28" name="Group 27">
            <a:extLst>
              <a:ext uri="{FF2B5EF4-FFF2-40B4-BE49-F238E27FC236}">
                <a16:creationId xmlns:a16="http://schemas.microsoft.com/office/drawing/2014/main" id="{25A657F0-42F3-40D3-BC75-7DA1F5C6A225}"/>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23332" y="396837"/>
            <a:ext cx="7906665" cy="6058999"/>
            <a:chOff x="423332" y="396837"/>
            <a:chExt cx="7906665" cy="6058999"/>
          </a:xfrm>
        </p:grpSpPr>
        <p:sp>
          <p:nvSpPr>
            <p:cNvPr id="29" name="Rectangle 28">
              <a:extLst>
                <a:ext uri="{FF2B5EF4-FFF2-40B4-BE49-F238E27FC236}">
                  <a16:creationId xmlns:a16="http://schemas.microsoft.com/office/drawing/2014/main" id="{2E94FF68-7A60-47B7-AB98-1674FC7F2D1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gray">
            <a:xfrm flipH="1">
              <a:off x="423332" y="402165"/>
              <a:ext cx="6785133"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30" name="Freeform 5">
              <a:extLst>
                <a:ext uri="{FF2B5EF4-FFF2-40B4-BE49-F238E27FC236}">
                  <a16:creationId xmlns:a16="http://schemas.microsoft.com/office/drawing/2014/main" id="{42B4F8D7-4E9C-45EF-9072-1AF32CEF710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gray">
            <a:xfrm rot="5400000" flipH="1">
              <a:off x="4616676" y="2801722"/>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31" name="Freeform 5">
              <a:extLst>
                <a:ext uri="{FF2B5EF4-FFF2-40B4-BE49-F238E27FC236}">
                  <a16:creationId xmlns:a16="http://schemas.microsoft.com/office/drawing/2014/main" id="{3ECBDDDB-593C-40F0-8E80-AA75798EE40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gray">
            <a:xfrm rot="5677511" flipH="1">
              <a:off x="6459831" y="1826079"/>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grpSp>
      <p:pic>
        <p:nvPicPr>
          <p:cNvPr id="6" name="Graphic 5" descr="Questions">
            <a:extLst>
              <a:ext uri="{FF2B5EF4-FFF2-40B4-BE49-F238E27FC236}">
                <a16:creationId xmlns:a16="http://schemas.microsoft.com/office/drawing/2014/main" id="{B4C46391-4079-40B2-9CA5-5514006EB928}"/>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2016974" y="1114621"/>
            <a:ext cx="4628758" cy="4628758"/>
          </a:xfrm>
          <a:prstGeom prst="rect">
            <a:avLst/>
          </a:prstGeom>
        </p:spPr>
      </p:pic>
    </p:spTree>
    <p:extLst>
      <p:ext uri="{BB962C8B-B14F-4D97-AF65-F5344CB8AC3E}">
        <p14:creationId xmlns:p14="http://schemas.microsoft.com/office/powerpoint/2010/main" val="2789514578"/>
      </p:ext>
    </p:extLst>
  </p:cSld>
  <p:clrMapOvr>
    <a:masterClrMapping/>
  </p:clrMapOvr>
  <p:transition spd="slow">
    <p:wipe/>
  </p:transition>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grpSp>
        <p:nvGrpSpPr>
          <p:cNvPr id="38" name="Group 41">
            <a:extLst>
              <a:ext uri="{FF2B5EF4-FFF2-40B4-BE49-F238E27FC236}">
                <a16:creationId xmlns:a16="http://schemas.microsoft.com/office/drawing/2014/main" id="{E5D4A15D-C852-47D7-A7E3-7F8FEE9FCA9D}"/>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12192000" cy="6858000"/>
            <a:chOff x="0" y="0"/>
            <a:chExt cx="12192000" cy="6858000"/>
          </a:xfrm>
        </p:grpSpPr>
        <p:sp>
          <p:nvSpPr>
            <p:cNvPr id="52" name="Rectangle 42">
              <a:extLst>
                <a:ext uri="{FF2B5EF4-FFF2-40B4-BE49-F238E27FC236}">
                  <a16:creationId xmlns:a16="http://schemas.microsoft.com/office/drawing/2014/main" id="{C06AA6A2-9E5B-46E6-82B0-8FC1CA7231C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0"/>
              <a:ext cx="12192000" cy="6858000"/>
            </a:xfrm>
            <a:prstGeom prst="rect">
              <a:avLst/>
            </a:prstGeom>
            <a:blipFill>
              <a:blip r:embed="rId3">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54" name="Oval 43">
              <a:extLst>
                <a:ext uri="{FF2B5EF4-FFF2-40B4-BE49-F238E27FC236}">
                  <a16:creationId xmlns:a16="http://schemas.microsoft.com/office/drawing/2014/main" id="{11E7C01A-5F5B-4E17-B91B-26FA9ADB546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58" name="Oval 44">
              <a:extLst>
                <a:ext uri="{FF2B5EF4-FFF2-40B4-BE49-F238E27FC236}">
                  <a16:creationId xmlns:a16="http://schemas.microsoft.com/office/drawing/2014/main" id="{71DA43BF-6FE1-458D-A112-1687677B00A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60" name="Oval 45">
              <a:extLst>
                <a:ext uri="{FF2B5EF4-FFF2-40B4-BE49-F238E27FC236}">
                  <a16:creationId xmlns:a16="http://schemas.microsoft.com/office/drawing/2014/main" id="{FAA5FF03-83FF-43B9-B66B-5FD05A9589C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61" name="Oval 46">
              <a:extLst>
                <a:ext uri="{FF2B5EF4-FFF2-40B4-BE49-F238E27FC236}">
                  <a16:creationId xmlns:a16="http://schemas.microsoft.com/office/drawing/2014/main" id="{BC4D7AA7-0424-4C72-AE55-4B413DD4714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62" name="Oval 47">
              <a:extLst>
                <a:ext uri="{FF2B5EF4-FFF2-40B4-BE49-F238E27FC236}">
                  <a16:creationId xmlns:a16="http://schemas.microsoft.com/office/drawing/2014/main" id="{BC2D80F1-5DC4-4396-B0E1-C774E82EC77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63" name="Freeform 5">
              <a:extLst>
                <a:ext uri="{FF2B5EF4-FFF2-40B4-BE49-F238E27FC236}">
                  <a16:creationId xmlns:a16="http://schemas.microsoft.com/office/drawing/2014/main" id="{48171057-920A-4188-A18E-97D710A3592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gray">
            <a:xfrm rot="21010068">
              <a:off x="8490951" y="179751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64" name="Freeform 5">
              <a:extLst>
                <a:ext uri="{FF2B5EF4-FFF2-40B4-BE49-F238E27FC236}">
                  <a16:creationId xmlns:a16="http://schemas.microsoft.com/office/drawing/2014/main" id="{1C871B74-1D69-47F0-A28D-8F345477963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gray">
            <a:xfrm>
              <a:off x="459506" y="1866405"/>
              <a:ext cx="11277600" cy="4533900"/>
            </a:xfrm>
            <a:custGeom>
              <a:avLst/>
              <a:gdLst/>
              <a:ahLst/>
              <a:cxnLst/>
              <a:rect l="0" t="0" r="r" b="b"/>
              <a:pathLst>
                <a:path w="7104" h="2856">
                  <a:moveTo>
                    <a:pt x="0" y="0"/>
                  </a:moveTo>
                  <a:lnTo>
                    <a:pt x="0" y="2856"/>
                  </a:lnTo>
                  <a:lnTo>
                    <a:pt x="7104" y="2856"/>
                  </a:lnTo>
                  <a:lnTo>
                    <a:pt x="7104" y="1"/>
                  </a:lnTo>
                  <a:lnTo>
                    <a:pt x="7104" y="1"/>
                  </a:lnTo>
                  <a:lnTo>
                    <a:pt x="6943" y="26"/>
                  </a:lnTo>
                  <a:lnTo>
                    <a:pt x="6782" y="50"/>
                  </a:lnTo>
                  <a:lnTo>
                    <a:pt x="6621" y="73"/>
                  </a:lnTo>
                  <a:lnTo>
                    <a:pt x="6459" y="93"/>
                  </a:lnTo>
                  <a:lnTo>
                    <a:pt x="6298" y="113"/>
                  </a:lnTo>
                  <a:lnTo>
                    <a:pt x="6136" y="132"/>
                  </a:lnTo>
                  <a:lnTo>
                    <a:pt x="5976" y="148"/>
                  </a:lnTo>
                  <a:lnTo>
                    <a:pt x="5814" y="163"/>
                  </a:lnTo>
                  <a:lnTo>
                    <a:pt x="5653" y="177"/>
                  </a:lnTo>
                  <a:lnTo>
                    <a:pt x="5494" y="189"/>
                  </a:lnTo>
                  <a:lnTo>
                    <a:pt x="5334" y="201"/>
                  </a:lnTo>
                  <a:lnTo>
                    <a:pt x="5175" y="211"/>
                  </a:lnTo>
                  <a:lnTo>
                    <a:pt x="5017" y="219"/>
                  </a:lnTo>
                  <a:lnTo>
                    <a:pt x="4859" y="227"/>
                  </a:lnTo>
                  <a:lnTo>
                    <a:pt x="4703" y="234"/>
                  </a:lnTo>
                  <a:lnTo>
                    <a:pt x="4548" y="239"/>
                  </a:lnTo>
                  <a:lnTo>
                    <a:pt x="4393" y="243"/>
                  </a:lnTo>
                  <a:lnTo>
                    <a:pt x="4240" y="247"/>
                  </a:lnTo>
                  <a:lnTo>
                    <a:pt x="4088" y="249"/>
                  </a:lnTo>
                  <a:lnTo>
                    <a:pt x="3937" y="251"/>
                  </a:lnTo>
                  <a:lnTo>
                    <a:pt x="3788" y="252"/>
                  </a:lnTo>
                  <a:lnTo>
                    <a:pt x="3640" y="251"/>
                  </a:lnTo>
                  <a:lnTo>
                    <a:pt x="3494" y="251"/>
                  </a:lnTo>
                  <a:lnTo>
                    <a:pt x="3349" y="249"/>
                  </a:lnTo>
                  <a:lnTo>
                    <a:pt x="3207" y="246"/>
                  </a:lnTo>
                  <a:lnTo>
                    <a:pt x="3066" y="243"/>
                  </a:lnTo>
                  <a:lnTo>
                    <a:pt x="2928" y="240"/>
                  </a:lnTo>
                  <a:lnTo>
                    <a:pt x="2791" y="235"/>
                  </a:lnTo>
                  <a:lnTo>
                    <a:pt x="2656" y="230"/>
                  </a:lnTo>
                  <a:lnTo>
                    <a:pt x="2524" y="225"/>
                  </a:lnTo>
                  <a:lnTo>
                    <a:pt x="2266" y="212"/>
                  </a:lnTo>
                  <a:lnTo>
                    <a:pt x="2019" y="198"/>
                  </a:lnTo>
                  <a:lnTo>
                    <a:pt x="1782" y="183"/>
                  </a:lnTo>
                  <a:lnTo>
                    <a:pt x="1557" y="167"/>
                  </a:lnTo>
                  <a:lnTo>
                    <a:pt x="1343" y="150"/>
                  </a:lnTo>
                  <a:lnTo>
                    <a:pt x="1144" y="132"/>
                  </a:lnTo>
                  <a:lnTo>
                    <a:pt x="957" y="114"/>
                  </a:lnTo>
                  <a:lnTo>
                    <a:pt x="785" y="96"/>
                  </a:lnTo>
                  <a:lnTo>
                    <a:pt x="627" y="79"/>
                  </a:lnTo>
                  <a:lnTo>
                    <a:pt x="487" y="63"/>
                  </a:lnTo>
                  <a:lnTo>
                    <a:pt x="361" y="48"/>
                  </a:lnTo>
                  <a:lnTo>
                    <a:pt x="254" y="35"/>
                  </a:lnTo>
                  <a:lnTo>
                    <a:pt x="165" y="23"/>
                  </a:lnTo>
                  <a:lnTo>
                    <a:pt x="42" y="6"/>
                  </a:lnTo>
                  <a:lnTo>
                    <a:pt x="0" y="0"/>
                  </a:lnTo>
                  <a:lnTo>
                    <a:pt x="0" y="0"/>
                  </a:lnTo>
                  <a:close/>
                </a:path>
              </a:pathLst>
            </a:custGeom>
            <a:solidFill>
              <a:schemeClr val="bg1"/>
            </a:solidFill>
            <a:ln>
              <a:noFill/>
            </a:ln>
          </p:spPr>
        </p:sp>
        <p:sp>
          <p:nvSpPr>
            <p:cNvPr id="65" name="Freeform 5">
              <a:extLst>
                <a:ext uri="{FF2B5EF4-FFF2-40B4-BE49-F238E27FC236}">
                  <a16:creationId xmlns:a16="http://schemas.microsoft.com/office/drawing/2014/main" id="{63001BDC-368C-49CC-9F3F-EAF38A0A49EF}"/>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53" name="Rectangle 52">
            <a:extLst>
              <a:ext uri="{FF2B5EF4-FFF2-40B4-BE49-F238E27FC236}">
                <a16:creationId xmlns:a16="http://schemas.microsoft.com/office/drawing/2014/main" id="{6288FC2F-B192-42B2-90BE-517E1039BE0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grpSp>
        <p:nvGrpSpPr>
          <p:cNvPr id="55" name="Group 54">
            <a:extLst>
              <a:ext uri="{FF2B5EF4-FFF2-40B4-BE49-F238E27FC236}">
                <a16:creationId xmlns:a16="http://schemas.microsoft.com/office/drawing/2014/main" id="{2F448CB3-7B4F-45D7-B7C0-DF553DF61453}"/>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12192000" cy="6858000"/>
            <a:chOff x="0" y="0"/>
            <a:chExt cx="12192000" cy="6858000"/>
          </a:xfrm>
        </p:grpSpPr>
        <p:sp>
          <p:nvSpPr>
            <p:cNvPr id="56" name="Rectangle 55">
              <a:extLst>
                <a:ext uri="{FF2B5EF4-FFF2-40B4-BE49-F238E27FC236}">
                  <a16:creationId xmlns:a16="http://schemas.microsoft.com/office/drawing/2014/main" id="{5C5305EA-7A88-413D-BE8A-47A02476F00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0"/>
              <a:ext cx="12192000" cy="6858000"/>
            </a:xfrm>
            <a:prstGeom prst="rect">
              <a:avLst/>
            </a:prstGeom>
            <a:blipFill>
              <a:blip r:embed="rId3">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57" name="Freeform 5">
              <a:extLst>
                <a:ext uri="{FF2B5EF4-FFF2-40B4-BE49-F238E27FC236}">
                  <a16:creationId xmlns:a16="http://schemas.microsoft.com/office/drawing/2014/main" id="{FCA94DB5-FE56-4A3D-BC48-31B5595197FD}"/>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rgbClr val="FFFFFF"/>
            </a:solidFill>
            <a:ln>
              <a:noFill/>
            </a:ln>
          </p:spPr>
        </p:sp>
      </p:grpSp>
      <p:sp>
        <p:nvSpPr>
          <p:cNvPr id="2" name="Title 1">
            <a:extLst>
              <a:ext uri="{FF2B5EF4-FFF2-40B4-BE49-F238E27FC236}">
                <a16:creationId xmlns:a16="http://schemas.microsoft.com/office/drawing/2014/main" id="{A58821ED-3B5D-0249-9F29-D31476363E9E}"/>
              </a:ext>
            </a:extLst>
          </p:cNvPr>
          <p:cNvSpPr>
            <a:spLocks noGrp="1"/>
          </p:cNvSpPr>
          <p:nvPr>
            <p:ph type="title" idx="4294967295"/>
          </p:nvPr>
        </p:nvSpPr>
        <p:spPr>
          <a:xfrm>
            <a:off x="1154954" y="973668"/>
            <a:ext cx="8761413" cy="706964"/>
          </a:xfrm>
        </p:spPr>
        <p:txBody>
          <a:bodyPr vert="horz" lIns="91440" tIns="45720" rIns="91440" bIns="45720" rtlCol="0" anchor="ctr">
            <a:normAutofit fontScale="90000"/>
          </a:bodyPr>
          <a:lstStyle/>
          <a:p>
            <a:pPr>
              <a:lnSpc>
                <a:spcPct val="90000"/>
              </a:lnSpc>
            </a:pPr>
            <a:br>
              <a:rPr lang="en-US" sz="1400" b="0" i="0" kern="1200" dirty="0">
                <a:solidFill>
                  <a:srgbClr val="FFFFFF"/>
                </a:solidFill>
                <a:latin typeface="+mj-lt"/>
                <a:ea typeface="+mj-ea"/>
                <a:cs typeface="+mj-cs"/>
              </a:rPr>
            </a:br>
            <a:r>
              <a:rPr lang="en-US" sz="1400" b="0" i="0" kern="1200" dirty="0">
                <a:solidFill>
                  <a:srgbClr val="FFFFFF"/>
                </a:solidFill>
                <a:latin typeface="+mj-lt"/>
                <a:ea typeface="+mj-ea"/>
                <a:cs typeface="+mj-cs"/>
              </a:rPr>
              <a:t>				</a:t>
            </a:r>
            <a:r>
              <a:rPr lang="en-US" sz="2700" b="1" i="0" kern="1200" dirty="0">
                <a:solidFill>
                  <a:srgbClr val="FFFFFF"/>
                </a:solidFill>
                <a:latin typeface="+mj-lt"/>
                <a:ea typeface="+mj-ea"/>
                <a:cs typeface="+mj-cs"/>
              </a:rPr>
              <a:t>When does the CCPA come into force? </a:t>
            </a:r>
            <a:br>
              <a:rPr lang="en-US" sz="1400" b="0" i="0" kern="1200" dirty="0">
                <a:solidFill>
                  <a:srgbClr val="FFFFFF"/>
                </a:solidFill>
                <a:latin typeface="+mj-lt"/>
                <a:ea typeface="+mj-ea"/>
                <a:cs typeface="+mj-cs"/>
              </a:rPr>
            </a:br>
            <a:endParaRPr lang="en-US" sz="1400" b="0" i="0" kern="1200" dirty="0">
              <a:solidFill>
                <a:srgbClr val="FFFFFF"/>
              </a:solidFill>
              <a:latin typeface="+mj-lt"/>
              <a:ea typeface="+mj-ea"/>
              <a:cs typeface="+mj-cs"/>
            </a:endParaRPr>
          </a:p>
        </p:txBody>
      </p:sp>
      <p:sp>
        <p:nvSpPr>
          <p:cNvPr id="59" name="Rectangle 58">
            <a:extLst>
              <a:ext uri="{FF2B5EF4-FFF2-40B4-BE49-F238E27FC236}">
                <a16:creationId xmlns:a16="http://schemas.microsoft.com/office/drawing/2014/main" id="{F9ED434F-8767-46CC-B26B-5AF62FF01E6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graphicFrame>
        <p:nvGraphicFramePr>
          <p:cNvPr id="66" name="Text Placeholder 17">
            <a:extLst>
              <a:ext uri="{FF2B5EF4-FFF2-40B4-BE49-F238E27FC236}">
                <a16:creationId xmlns:a16="http://schemas.microsoft.com/office/drawing/2014/main" id="{E062F841-B8F1-463F-8B33-F1EC14DB10CB}"/>
              </a:ext>
            </a:extLst>
          </p:cNvPr>
          <p:cNvGraphicFramePr/>
          <p:nvPr>
            <p:extLst>
              <p:ext uri="{D42A27DB-BD31-4B8C-83A1-F6EECF244321}">
                <p14:modId xmlns:p14="http://schemas.microsoft.com/office/powerpoint/2010/main" val="2285870262"/>
              </p:ext>
            </p:extLst>
          </p:nvPr>
        </p:nvGraphicFramePr>
        <p:xfrm>
          <a:off x="1286934" y="2324100"/>
          <a:ext cx="9625383" cy="3422683"/>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2755081341"/>
      </p:ext>
    </p:extLst>
  </p:cSld>
  <p:clrMapOvr>
    <a:overrideClrMapping bg1="dk1" tx1="lt1" bg2="dk2" tx2="lt2" accent1="accent1" accent2="accent2" accent3="accent3" accent4="accent4" accent5="accent5" accent6="accent6" hlink="hlink" folHlink="folHlink"/>
  </p:clrMapOvr>
  <p:transition spd="slow">
    <p:wipe/>
  </p:transition>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39" name="Group 38">
            <a:extLst>
              <a:ext uri="{FF2B5EF4-FFF2-40B4-BE49-F238E27FC236}">
                <a16:creationId xmlns:a16="http://schemas.microsoft.com/office/drawing/2014/main" id="{E5D4A15D-C852-47D7-A7E3-7F8FEE9FCA9D}"/>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12192000" cy="6858000"/>
            <a:chOff x="0" y="0"/>
            <a:chExt cx="12192000" cy="6858000"/>
          </a:xfrm>
        </p:grpSpPr>
        <p:sp>
          <p:nvSpPr>
            <p:cNvPr id="36" name="Rectangle 39">
              <a:extLst>
                <a:ext uri="{FF2B5EF4-FFF2-40B4-BE49-F238E27FC236}">
                  <a16:creationId xmlns:a16="http://schemas.microsoft.com/office/drawing/2014/main" id="{C06AA6A2-9E5B-46E6-82B0-8FC1CA7231C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0"/>
              <a:ext cx="12192000" cy="6858000"/>
            </a:xfrm>
            <a:prstGeom prst="rect">
              <a:avLst/>
            </a:prstGeom>
            <a:blipFill>
              <a:blip r:embed="rId3">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37" name="Oval 40">
              <a:extLst>
                <a:ext uri="{FF2B5EF4-FFF2-40B4-BE49-F238E27FC236}">
                  <a16:creationId xmlns:a16="http://schemas.microsoft.com/office/drawing/2014/main" id="{11E7C01A-5F5B-4E17-B91B-26FA9ADB546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38" name="Oval 41">
              <a:extLst>
                <a:ext uri="{FF2B5EF4-FFF2-40B4-BE49-F238E27FC236}">
                  <a16:creationId xmlns:a16="http://schemas.microsoft.com/office/drawing/2014/main" id="{71DA43BF-6FE1-458D-A112-1687677B00A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49" name="Oval 42">
              <a:extLst>
                <a:ext uri="{FF2B5EF4-FFF2-40B4-BE49-F238E27FC236}">
                  <a16:creationId xmlns:a16="http://schemas.microsoft.com/office/drawing/2014/main" id="{FAA5FF03-83FF-43B9-B66B-5FD05A9589C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51" name="Oval 43">
              <a:extLst>
                <a:ext uri="{FF2B5EF4-FFF2-40B4-BE49-F238E27FC236}">
                  <a16:creationId xmlns:a16="http://schemas.microsoft.com/office/drawing/2014/main" id="{BC4D7AA7-0424-4C72-AE55-4B413DD4714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55" name="Oval 44">
              <a:extLst>
                <a:ext uri="{FF2B5EF4-FFF2-40B4-BE49-F238E27FC236}">
                  <a16:creationId xmlns:a16="http://schemas.microsoft.com/office/drawing/2014/main" id="{BC2D80F1-5DC4-4396-B0E1-C774E82EC77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57" name="Freeform 5">
              <a:extLst>
                <a:ext uri="{FF2B5EF4-FFF2-40B4-BE49-F238E27FC236}">
                  <a16:creationId xmlns:a16="http://schemas.microsoft.com/office/drawing/2014/main" id="{48171057-920A-4188-A18E-97D710A3592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gray">
            <a:xfrm rot="21010068">
              <a:off x="8490951" y="179751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59" name="Freeform 5">
              <a:extLst>
                <a:ext uri="{FF2B5EF4-FFF2-40B4-BE49-F238E27FC236}">
                  <a16:creationId xmlns:a16="http://schemas.microsoft.com/office/drawing/2014/main" id="{1C871B74-1D69-47F0-A28D-8F345477963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gray">
            <a:xfrm>
              <a:off x="459506" y="1866405"/>
              <a:ext cx="11277600" cy="4533900"/>
            </a:xfrm>
            <a:custGeom>
              <a:avLst/>
              <a:gdLst/>
              <a:ahLst/>
              <a:cxnLst/>
              <a:rect l="0" t="0" r="r" b="b"/>
              <a:pathLst>
                <a:path w="7104" h="2856">
                  <a:moveTo>
                    <a:pt x="0" y="0"/>
                  </a:moveTo>
                  <a:lnTo>
                    <a:pt x="0" y="2856"/>
                  </a:lnTo>
                  <a:lnTo>
                    <a:pt x="7104" y="2856"/>
                  </a:lnTo>
                  <a:lnTo>
                    <a:pt x="7104" y="1"/>
                  </a:lnTo>
                  <a:lnTo>
                    <a:pt x="7104" y="1"/>
                  </a:lnTo>
                  <a:lnTo>
                    <a:pt x="6943" y="26"/>
                  </a:lnTo>
                  <a:lnTo>
                    <a:pt x="6782" y="50"/>
                  </a:lnTo>
                  <a:lnTo>
                    <a:pt x="6621" y="73"/>
                  </a:lnTo>
                  <a:lnTo>
                    <a:pt x="6459" y="93"/>
                  </a:lnTo>
                  <a:lnTo>
                    <a:pt x="6298" y="113"/>
                  </a:lnTo>
                  <a:lnTo>
                    <a:pt x="6136" y="132"/>
                  </a:lnTo>
                  <a:lnTo>
                    <a:pt x="5976" y="148"/>
                  </a:lnTo>
                  <a:lnTo>
                    <a:pt x="5814" y="163"/>
                  </a:lnTo>
                  <a:lnTo>
                    <a:pt x="5653" y="177"/>
                  </a:lnTo>
                  <a:lnTo>
                    <a:pt x="5494" y="189"/>
                  </a:lnTo>
                  <a:lnTo>
                    <a:pt x="5334" y="201"/>
                  </a:lnTo>
                  <a:lnTo>
                    <a:pt x="5175" y="211"/>
                  </a:lnTo>
                  <a:lnTo>
                    <a:pt x="5017" y="219"/>
                  </a:lnTo>
                  <a:lnTo>
                    <a:pt x="4859" y="227"/>
                  </a:lnTo>
                  <a:lnTo>
                    <a:pt x="4703" y="234"/>
                  </a:lnTo>
                  <a:lnTo>
                    <a:pt x="4548" y="239"/>
                  </a:lnTo>
                  <a:lnTo>
                    <a:pt x="4393" y="243"/>
                  </a:lnTo>
                  <a:lnTo>
                    <a:pt x="4240" y="247"/>
                  </a:lnTo>
                  <a:lnTo>
                    <a:pt x="4088" y="249"/>
                  </a:lnTo>
                  <a:lnTo>
                    <a:pt x="3937" y="251"/>
                  </a:lnTo>
                  <a:lnTo>
                    <a:pt x="3788" y="252"/>
                  </a:lnTo>
                  <a:lnTo>
                    <a:pt x="3640" y="251"/>
                  </a:lnTo>
                  <a:lnTo>
                    <a:pt x="3494" y="251"/>
                  </a:lnTo>
                  <a:lnTo>
                    <a:pt x="3349" y="249"/>
                  </a:lnTo>
                  <a:lnTo>
                    <a:pt x="3207" y="246"/>
                  </a:lnTo>
                  <a:lnTo>
                    <a:pt x="3066" y="243"/>
                  </a:lnTo>
                  <a:lnTo>
                    <a:pt x="2928" y="240"/>
                  </a:lnTo>
                  <a:lnTo>
                    <a:pt x="2791" y="235"/>
                  </a:lnTo>
                  <a:lnTo>
                    <a:pt x="2656" y="230"/>
                  </a:lnTo>
                  <a:lnTo>
                    <a:pt x="2524" y="225"/>
                  </a:lnTo>
                  <a:lnTo>
                    <a:pt x="2266" y="212"/>
                  </a:lnTo>
                  <a:lnTo>
                    <a:pt x="2019" y="198"/>
                  </a:lnTo>
                  <a:lnTo>
                    <a:pt x="1782" y="183"/>
                  </a:lnTo>
                  <a:lnTo>
                    <a:pt x="1557" y="167"/>
                  </a:lnTo>
                  <a:lnTo>
                    <a:pt x="1343" y="150"/>
                  </a:lnTo>
                  <a:lnTo>
                    <a:pt x="1144" y="132"/>
                  </a:lnTo>
                  <a:lnTo>
                    <a:pt x="957" y="114"/>
                  </a:lnTo>
                  <a:lnTo>
                    <a:pt x="785" y="96"/>
                  </a:lnTo>
                  <a:lnTo>
                    <a:pt x="627" y="79"/>
                  </a:lnTo>
                  <a:lnTo>
                    <a:pt x="487" y="63"/>
                  </a:lnTo>
                  <a:lnTo>
                    <a:pt x="361" y="48"/>
                  </a:lnTo>
                  <a:lnTo>
                    <a:pt x="254" y="35"/>
                  </a:lnTo>
                  <a:lnTo>
                    <a:pt x="165" y="23"/>
                  </a:lnTo>
                  <a:lnTo>
                    <a:pt x="42" y="6"/>
                  </a:lnTo>
                  <a:lnTo>
                    <a:pt x="0" y="0"/>
                  </a:lnTo>
                  <a:lnTo>
                    <a:pt x="0" y="0"/>
                  </a:lnTo>
                  <a:close/>
                </a:path>
              </a:pathLst>
            </a:custGeom>
            <a:solidFill>
              <a:schemeClr val="bg1"/>
            </a:solidFill>
            <a:ln>
              <a:noFill/>
            </a:ln>
          </p:spPr>
        </p:sp>
        <p:sp>
          <p:nvSpPr>
            <p:cNvPr id="61" name="Freeform 5">
              <a:extLst>
                <a:ext uri="{FF2B5EF4-FFF2-40B4-BE49-F238E27FC236}">
                  <a16:creationId xmlns:a16="http://schemas.microsoft.com/office/drawing/2014/main" id="{63001BDC-368C-49CC-9F3F-EAF38A0A49EF}"/>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50" name="Rectangle 49">
            <a:extLst>
              <a:ext uri="{FF2B5EF4-FFF2-40B4-BE49-F238E27FC236}">
                <a16:creationId xmlns:a16="http://schemas.microsoft.com/office/drawing/2014/main" id="{6288FC2F-B192-42B2-90BE-517E1039BE0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52" name="Rectangle 51">
            <a:extLst>
              <a:ext uri="{FF2B5EF4-FFF2-40B4-BE49-F238E27FC236}">
                <a16:creationId xmlns:a16="http://schemas.microsoft.com/office/drawing/2014/main" id="{A000C36E-AAFD-4188-BB55-FAE4A82728C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0"/>
            <a:ext cx="12192000" cy="6858000"/>
          </a:xfrm>
          <a:prstGeom prst="rect">
            <a:avLst/>
          </a:prstGeom>
          <a:blipFill>
            <a:blip r:embed="rId3">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63" name="Rectangle 53">
            <a:extLst>
              <a:ext uri="{FF2B5EF4-FFF2-40B4-BE49-F238E27FC236}">
                <a16:creationId xmlns:a16="http://schemas.microsoft.com/office/drawing/2014/main" id="{13CB6D4A-4ADE-4BAF-BB67-7E9E8AB2C80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flipH="1">
            <a:off x="343043" y="402165"/>
            <a:ext cx="6738659"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56" name="Oval 55">
            <a:extLst>
              <a:ext uri="{FF2B5EF4-FFF2-40B4-BE49-F238E27FC236}">
                <a16:creationId xmlns:a16="http://schemas.microsoft.com/office/drawing/2014/main" id="{2065753A-F15B-43F6-B811-03D5434266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7995198"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58" name="Freeform 5">
            <a:extLst>
              <a:ext uri="{FF2B5EF4-FFF2-40B4-BE49-F238E27FC236}">
                <a16:creationId xmlns:a16="http://schemas.microsoft.com/office/drawing/2014/main" id="{219AED55-7F29-4A42-9B4E-43EA055109A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rot="5677511" flipH="1">
            <a:off x="6355223"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60" name="Freeform 5">
            <a:extLst>
              <a:ext uri="{FF2B5EF4-FFF2-40B4-BE49-F238E27FC236}">
                <a16:creationId xmlns:a16="http://schemas.microsoft.com/office/drawing/2014/main" id="{3394EDF3-F539-40F8-9354-FE028858291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rot="5400000" flipH="1">
            <a:off x="4512068"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62" name="Oval 61">
            <a:extLst>
              <a:ext uri="{FF2B5EF4-FFF2-40B4-BE49-F238E27FC236}">
                <a16:creationId xmlns:a16="http://schemas.microsoft.com/office/drawing/2014/main" id="{25236E71-242B-4CE7-96BC-B66F91F9DF6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9818848"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64" name="Freeform 5">
            <a:extLst>
              <a:ext uri="{FF2B5EF4-FFF2-40B4-BE49-F238E27FC236}">
                <a16:creationId xmlns:a16="http://schemas.microsoft.com/office/drawing/2014/main" id="{683A5930-ABB0-4C7A-8E96-AB945DFB0D3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flipH="1">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sp>
        <p:nvSpPr>
          <p:cNvPr id="2" name="Title 1">
            <a:extLst>
              <a:ext uri="{FF2B5EF4-FFF2-40B4-BE49-F238E27FC236}">
                <a16:creationId xmlns:a16="http://schemas.microsoft.com/office/drawing/2014/main" id="{9613668A-02BB-664B-8834-741B006C553D}"/>
              </a:ext>
            </a:extLst>
          </p:cNvPr>
          <p:cNvSpPr>
            <a:spLocks noGrp="1"/>
          </p:cNvSpPr>
          <p:nvPr>
            <p:ph type="title"/>
          </p:nvPr>
        </p:nvSpPr>
        <p:spPr>
          <a:xfrm>
            <a:off x="8471239" y="973667"/>
            <a:ext cx="2942210" cy="4833745"/>
          </a:xfrm>
        </p:spPr>
        <p:txBody>
          <a:bodyPr vert="horz" lIns="91440" tIns="45720" rIns="91440" bIns="45720" rtlCol="0" anchor="ctr">
            <a:normAutofit/>
          </a:bodyPr>
          <a:lstStyle/>
          <a:p>
            <a:r>
              <a:rPr lang="en-US" sz="3600" b="0" i="0" kern="1200" dirty="0">
                <a:solidFill>
                  <a:srgbClr val="EBEBEB"/>
                </a:solidFill>
                <a:latin typeface="+mj-lt"/>
                <a:ea typeface="+mj-ea"/>
                <a:cs typeface="+mj-cs"/>
              </a:rPr>
              <a:t>Who does the CCPA apply to? </a:t>
            </a:r>
          </a:p>
        </p:txBody>
      </p:sp>
      <p:sp>
        <p:nvSpPr>
          <p:cNvPr id="66" name="Rectangle 65">
            <a:extLst>
              <a:ext uri="{FF2B5EF4-FFF2-40B4-BE49-F238E27FC236}">
                <a16:creationId xmlns:a16="http://schemas.microsoft.com/office/drawing/2014/main" id="{33E51D9F-DA72-49DE-9183-76B062B3858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graphicFrame>
        <p:nvGraphicFramePr>
          <p:cNvPr id="5" name="TextBox 2">
            <a:extLst>
              <a:ext uri="{FF2B5EF4-FFF2-40B4-BE49-F238E27FC236}">
                <a16:creationId xmlns:a16="http://schemas.microsoft.com/office/drawing/2014/main" id="{ED9361C6-2CB2-45A6-88C2-4990EFF17E69}"/>
              </a:ext>
            </a:extLst>
          </p:cNvPr>
          <p:cNvGraphicFramePr/>
          <p:nvPr>
            <p:extLst>
              <p:ext uri="{D42A27DB-BD31-4B8C-83A1-F6EECF244321}">
                <p14:modId xmlns:p14="http://schemas.microsoft.com/office/powerpoint/2010/main" val="1619072634"/>
              </p:ext>
            </p:extLst>
          </p:nvPr>
        </p:nvGraphicFramePr>
        <p:xfrm>
          <a:off x="964907" y="973667"/>
          <a:ext cx="6116795" cy="4928728"/>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6" name="TextBox 5">
            <a:extLst>
              <a:ext uri="{FF2B5EF4-FFF2-40B4-BE49-F238E27FC236}">
                <a16:creationId xmlns:a16="http://schemas.microsoft.com/office/drawing/2014/main" id="{C23E07CF-0E6A-B041-8145-0185837B023B}"/>
              </a:ext>
            </a:extLst>
          </p:cNvPr>
          <p:cNvSpPr txBox="1"/>
          <p:nvPr/>
        </p:nvSpPr>
        <p:spPr>
          <a:xfrm>
            <a:off x="910553" y="384431"/>
            <a:ext cx="5540779" cy="1200329"/>
          </a:xfrm>
          <a:prstGeom prst="rect">
            <a:avLst/>
          </a:prstGeom>
          <a:noFill/>
        </p:spPr>
        <p:txBody>
          <a:bodyPr wrap="square" rtlCol="0">
            <a:spAutoFit/>
          </a:bodyPr>
          <a:lstStyle/>
          <a:p>
            <a:r>
              <a:rPr lang="en-US" b="1" dirty="0"/>
              <a:t>The CCPA applies to for-profit entities that “do business” in California and that satisfy one of three thresholds: </a:t>
            </a:r>
          </a:p>
          <a:p>
            <a:endParaRPr lang="en-US" dirty="0"/>
          </a:p>
        </p:txBody>
      </p:sp>
    </p:spTree>
    <p:extLst>
      <p:ext uri="{BB962C8B-B14F-4D97-AF65-F5344CB8AC3E}">
        <p14:creationId xmlns:p14="http://schemas.microsoft.com/office/powerpoint/2010/main" val="1433109025"/>
      </p:ext>
    </p:extLst>
  </p:cSld>
  <p:clrMapOvr>
    <a:masterClrMapping/>
  </p:clrMapOvr>
  <p:transition spd="slow">
    <p:wipe/>
  </p:transition>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grpSp>
        <p:nvGrpSpPr>
          <p:cNvPr id="34" name="Group 33">
            <a:extLst>
              <a:ext uri="{FF2B5EF4-FFF2-40B4-BE49-F238E27FC236}">
                <a16:creationId xmlns:a16="http://schemas.microsoft.com/office/drawing/2014/main" id="{2F448CB3-7B4F-45D7-B7C0-DF553DF61453}"/>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12192000" cy="6858000"/>
            <a:chOff x="0" y="0"/>
            <a:chExt cx="12192000" cy="6858000"/>
          </a:xfrm>
        </p:grpSpPr>
        <p:sp>
          <p:nvSpPr>
            <p:cNvPr id="35" name="Rectangle 34">
              <a:extLst>
                <a:ext uri="{FF2B5EF4-FFF2-40B4-BE49-F238E27FC236}">
                  <a16:creationId xmlns:a16="http://schemas.microsoft.com/office/drawing/2014/main" id="{5C5305EA-7A88-413D-BE8A-47A02476F00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0"/>
              <a:ext cx="12192000" cy="6858000"/>
            </a:xfrm>
            <a:prstGeom prst="rect">
              <a:avLst/>
            </a:prstGeom>
            <a:blipFill>
              <a:blip r:embed="rId3">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36" name="Freeform 5">
              <a:extLst>
                <a:ext uri="{FF2B5EF4-FFF2-40B4-BE49-F238E27FC236}">
                  <a16:creationId xmlns:a16="http://schemas.microsoft.com/office/drawing/2014/main" id="{FCA94DB5-FE56-4A3D-BC48-31B5595197FD}"/>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rgbClr val="FFFFFF"/>
            </a:solidFill>
            <a:ln>
              <a:noFill/>
            </a:ln>
          </p:spPr>
        </p:sp>
      </p:grpSp>
      <p:sp>
        <p:nvSpPr>
          <p:cNvPr id="2" name="Title 1">
            <a:extLst>
              <a:ext uri="{FF2B5EF4-FFF2-40B4-BE49-F238E27FC236}">
                <a16:creationId xmlns:a16="http://schemas.microsoft.com/office/drawing/2014/main" id="{EC9C1245-614F-5342-8EE1-6A74A360D219}"/>
              </a:ext>
            </a:extLst>
          </p:cNvPr>
          <p:cNvSpPr>
            <a:spLocks noGrp="1"/>
          </p:cNvSpPr>
          <p:nvPr>
            <p:ph type="title"/>
          </p:nvPr>
        </p:nvSpPr>
        <p:spPr>
          <a:xfrm>
            <a:off x="1154954" y="973668"/>
            <a:ext cx="8761413" cy="706964"/>
          </a:xfrm>
        </p:spPr>
        <p:txBody>
          <a:bodyPr>
            <a:normAutofit/>
          </a:bodyPr>
          <a:lstStyle/>
          <a:p>
            <a:r>
              <a:rPr lang="en-US" sz="3600">
                <a:solidFill>
                  <a:srgbClr val="FFFFFF"/>
                </a:solidFill>
              </a:rPr>
              <a:t>Who does the CCPA protect?</a:t>
            </a:r>
          </a:p>
        </p:txBody>
      </p:sp>
      <p:sp>
        <p:nvSpPr>
          <p:cNvPr id="38" name="Rectangle 37">
            <a:extLst>
              <a:ext uri="{FF2B5EF4-FFF2-40B4-BE49-F238E27FC236}">
                <a16:creationId xmlns:a16="http://schemas.microsoft.com/office/drawing/2014/main" id="{F9ED434F-8767-46CC-B26B-5AF62FF01E6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graphicFrame>
        <p:nvGraphicFramePr>
          <p:cNvPr id="29" name="Content Placeholder 2">
            <a:extLst>
              <a:ext uri="{FF2B5EF4-FFF2-40B4-BE49-F238E27FC236}">
                <a16:creationId xmlns:a16="http://schemas.microsoft.com/office/drawing/2014/main" id="{7B5025CB-69FE-48FB-96EC-103B54C30427}"/>
              </a:ext>
            </a:extLst>
          </p:cNvPr>
          <p:cNvGraphicFramePr>
            <a:graphicFrameLocks noGrp="1"/>
          </p:cNvGraphicFramePr>
          <p:nvPr>
            <p:ph idx="1"/>
            <p:extLst>
              <p:ext uri="{D42A27DB-BD31-4B8C-83A1-F6EECF244321}">
                <p14:modId xmlns:p14="http://schemas.microsoft.com/office/powerpoint/2010/main" val="2900128740"/>
              </p:ext>
            </p:extLst>
          </p:nvPr>
        </p:nvGraphicFramePr>
        <p:xfrm>
          <a:off x="1286934" y="2324100"/>
          <a:ext cx="9625383" cy="3422683"/>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1098133081"/>
      </p:ext>
    </p:extLst>
  </p:cSld>
  <p:clrMapOvr>
    <a:overrideClrMapping bg1="dk1" tx1="lt1" bg2="dk2" tx2="lt2" accent1="accent1" accent2="accent2" accent3="accent3" accent4="accent4" accent5="accent5" accent6="accent6" hlink="hlink" folHlink="folHlink"/>
  </p:clrMapOvr>
  <p:transition spd="slow">
    <p:wipe/>
  </p:transition>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on Boardroom">
  <a:themeElements>
    <a:clrScheme name="Ion Boardroom">
      <a:dk1>
        <a:sysClr val="windowText" lastClr="000000"/>
      </a:dk1>
      <a:lt1>
        <a:sysClr val="window" lastClr="FFFFFF"/>
      </a:lt1>
      <a:dk2>
        <a:srgbClr val="3B3059"/>
      </a:dk2>
      <a:lt2>
        <a:srgbClr val="EBEBEB"/>
      </a:lt2>
      <a:accent1>
        <a:srgbClr val="B31166"/>
      </a:accent1>
      <a:accent2>
        <a:srgbClr val="E33D6F"/>
      </a:accent2>
      <a:accent3>
        <a:srgbClr val="E45F3C"/>
      </a:accent3>
      <a:accent4>
        <a:srgbClr val="E9943A"/>
      </a:accent4>
      <a:accent5>
        <a:srgbClr val="9B6BF2"/>
      </a:accent5>
      <a:accent6>
        <a:srgbClr val="D53DD0"/>
      </a:accent6>
      <a:hlink>
        <a:srgbClr val="8F8F8F"/>
      </a:hlink>
      <a:folHlink>
        <a:srgbClr val="A5A5A5"/>
      </a:folHlink>
    </a:clrScheme>
    <a:fontScheme name="Ion Boardroom">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Boardroom">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8000"/>
                <a:hueMod val="124000"/>
                <a:satMod val="148000"/>
                <a:lumMod val="124000"/>
              </a:schemeClr>
            </a:gs>
            <a:gs pos="100000">
              <a:schemeClr val="phClr">
                <a:shade val="76000"/>
                <a:hueMod val="89000"/>
                <a:satMod val="164000"/>
                <a:lumMod val="56000"/>
              </a:schemeClr>
            </a:gs>
          </a:gsLst>
          <a:path path="circle">
            <a:fillToRect l="45000" t="65000" r="125000" b="100000"/>
          </a:path>
        </a:gradFill>
        <a:blipFill rotWithShape="1">
          <a:blip xmlns:r="http://schemas.openxmlformats.org/officeDocument/2006/relationships" r:embed="rId1">
            <a:duotone>
              <a:schemeClr val="phClr">
                <a:shade val="69000"/>
                <a:hueMod val="91000"/>
                <a:satMod val="164000"/>
                <a:lumMod val="74000"/>
              </a:schemeClr>
              <a:schemeClr val="phClr">
                <a:hueMod val="124000"/>
                <a:satMod val="140000"/>
                <a:lumMod val="142000"/>
              </a:schemeClr>
            </a:duotone>
          </a:blip>
          <a:stretch/>
        </a:blipFill>
      </a:bgFillStyleLst>
    </a:fmtScheme>
  </a:themeElements>
  <a:objectDefaults/>
  <a:extraClrSchemeLst/>
  <a:extLst>
    <a:ext uri="{05A4C25C-085E-4340-85A3-A5531E510DB2}">
      <thm15:themeFamily xmlns:thm15="http://schemas.microsoft.com/office/thememl/2012/main" name="Ion Boardroom" id="{FC33163D-4339-46B1-8EED-24C834239D99}" vid="{B8502691-933B-45FE-8764-BA278511EF27}"/>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TotalTime>
  <Words>1477</Words>
  <Application>Microsoft Macintosh PowerPoint</Application>
  <PresentationFormat>Widescreen</PresentationFormat>
  <Paragraphs>153</Paragraphs>
  <Slides>18</Slides>
  <Notes>11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18</vt:i4>
      </vt:variant>
    </vt:vector>
  </HeadingPairs>
  <TitlesOfParts>
    <vt:vector size="23" baseType="lpstr">
      <vt:lpstr>Arial</vt:lpstr>
      <vt:lpstr>Calibri</vt:lpstr>
      <vt:lpstr>Century Gothic</vt:lpstr>
      <vt:lpstr>Wingdings 3</vt:lpstr>
      <vt:lpstr>Ion Boardroom</vt:lpstr>
      <vt:lpstr>       Operationalizing Emerging International Data Privacy Trends: A Canadian Perspective  </vt:lpstr>
      <vt:lpstr>        Agenda</vt:lpstr>
      <vt:lpstr>    U.S Privacy Landscape</vt:lpstr>
      <vt:lpstr>U.S Privacy Bills Overview </vt:lpstr>
      <vt:lpstr>PowerPoint Presentation</vt:lpstr>
      <vt:lpstr>PowerPoint Presentation</vt:lpstr>
      <vt:lpstr>     When does the CCPA come into force?  </vt:lpstr>
      <vt:lpstr>Who does the CCPA apply to? </vt:lpstr>
      <vt:lpstr>Who does the CCPA protect?</vt:lpstr>
      <vt:lpstr>What type of information is covered?</vt:lpstr>
      <vt:lpstr>What are the penalties for non-compliance?</vt:lpstr>
      <vt:lpstr>What operational rights do consumers have under the CCPA?</vt:lpstr>
      <vt:lpstr>PowerPoint Presentation</vt:lpstr>
      <vt:lpstr>PowerPoint Presentation</vt:lpstr>
      <vt:lpstr>PowerPoint Presentation</vt:lpstr>
      <vt:lpstr>PowerPoint Presentation</vt:lpstr>
      <vt:lpstr>Summary</vt:lpstr>
      <vt:lpstr>Thank you!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Operationalizing Emerging International Data Privacy Trends: A Canadian Perspective  </dc:title>
  <dc:creator>Mona Zarifian</dc:creator>
  <cp:lastModifiedBy>Mona Zarifian</cp:lastModifiedBy>
  <cp:revision>3</cp:revision>
  <dcterms:created xsi:type="dcterms:W3CDTF">2019-10-28T23:32:57Z</dcterms:created>
  <dcterms:modified xsi:type="dcterms:W3CDTF">2019-10-28T23:37:56Z</dcterms:modified>
</cp:coreProperties>
</file>