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6" r:id="rId2"/>
    <p:sldId id="368" r:id="rId3"/>
    <p:sldId id="345" r:id="rId4"/>
    <p:sldId id="367" r:id="rId5"/>
    <p:sldId id="371" r:id="rId6"/>
    <p:sldId id="258" r:id="rId7"/>
    <p:sldId id="369" r:id="rId8"/>
    <p:sldId id="372" r:id="rId9"/>
    <p:sldId id="34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5"/>
    <p:restoredTop sz="94690"/>
  </p:normalViewPr>
  <p:slideViewPr>
    <p:cSldViewPr snapToGrid="0" snapToObjects="1">
      <p:cViewPr>
        <p:scale>
          <a:sx n="63" d="100"/>
          <a:sy n="63" d="100"/>
        </p:scale>
        <p:origin x="2024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D9D09-047B-45CE-9082-BFC665DDCCE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017EC10-7D7F-45DF-AF4C-74F7DF5B9D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Fairness</a:t>
          </a:r>
        </a:p>
      </dgm:t>
    </dgm:pt>
    <dgm:pt modelId="{E978BF05-9E77-454A-9859-F7CAD98F3DE7}" type="parTrans" cxnId="{E1766E23-ADB4-4E9E-A544-DE00286C0664}">
      <dgm:prSet/>
      <dgm:spPr/>
      <dgm:t>
        <a:bodyPr/>
        <a:lstStyle/>
        <a:p>
          <a:endParaRPr lang="en-US"/>
        </a:p>
      </dgm:t>
    </dgm:pt>
    <dgm:pt modelId="{4E341EF7-1038-4D6F-869F-99291BFC4D00}" type="sibTrans" cxnId="{E1766E23-ADB4-4E9E-A544-DE00286C066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AF565DB-D6EF-4261-857B-07F94ED32A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Accountability</a:t>
          </a:r>
        </a:p>
      </dgm:t>
    </dgm:pt>
    <dgm:pt modelId="{99BE67F3-D9FC-4BD0-A9D5-40C6A4BABED7}" type="parTrans" cxnId="{FF0BC54D-BA2F-4E74-B998-5A66B1A7C807}">
      <dgm:prSet/>
      <dgm:spPr/>
      <dgm:t>
        <a:bodyPr/>
        <a:lstStyle/>
        <a:p>
          <a:endParaRPr lang="en-US"/>
        </a:p>
      </dgm:t>
    </dgm:pt>
    <dgm:pt modelId="{68C98B3C-1354-4AAC-8C39-A624C7E45D7A}" type="sibTrans" cxnId="{FF0BC54D-BA2F-4E74-B998-5A66B1A7C80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D0B5ED0-A051-4CA4-97FB-533E727A8CA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Transparency</a:t>
          </a:r>
        </a:p>
      </dgm:t>
    </dgm:pt>
    <dgm:pt modelId="{F21EC32F-9033-4E19-BA23-B88E3D9EE029}" type="parTrans" cxnId="{A51B8521-D925-428A-BC7F-AD778DD1361E}">
      <dgm:prSet/>
      <dgm:spPr/>
      <dgm:t>
        <a:bodyPr/>
        <a:lstStyle/>
        <a:p>
          <a:endParaRPr lang="en-US"/>
        </a:p>
      </dgm:t>
    </dgm:pt>
    <dgm:pt modelId="{BE31A301-DEC0-480E-B6C1-11814991E3A8}" type="sibTrans" cxnId="{A51B8521-D925-428A-BC7F-AD778DD1361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EC6FBEC-1F5C-4EAA-BC22-CE4D6D3672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Data security &amp; Privacy</a:t>
          </a:r>
        </a:p>
      </dgm:t>
    </dgm:pt>
    <dgm:pt modelId="{568BA86D-2DC8-4F1C-9457-0422AF2C4505}" type="parTrans" cxnId="{6686EF88-A9FD-4A44-8726-A9A87051F243}">
      <dgm:prSet/>
      <dgm:spPr/>
      <dgm:t>
        <a:bodyPr/>
        <a:lstStyle/>
        <a:p>
          <a:endParaRPr lang="en-US"/>
        </a:p>
      </dgm:t>
    </dgm:pt>
    <dgm:pt modelId="{7AAABAA5-C64A-43F1-8210-ADA8A8BB9DB3}" type="sibTrans" cxnId="{6686EF88-A9FD-4A44-8726-A9A87051F24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834EB52-281C-415D-AADD-CC5AB28633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Reliability &amp; Safety</a:t>
          </a:r>
        </a:p>
      </dgm:t>
    </dgm:pt>
    <dgm:pt modelId="{BF9FC70A-7242-4DC3-A1DB-09A1D8B29DB8}" type="parTrans" cxnId="{C56C5D17-3857-408F-9A13-5C6351D335F5}">
      <dgm:prSet/>
      <dgm:spPr/>
      <dgm:t>
        <a:bodyPr/>
        <a:lstStyle/>
        <a:p>
          <a:endParaRPr lang="en-US"/>
        </a:p>
      </dgm:t>
    </dgm:pt>
    <dgm:pt modelId="{5F5D34A6-783B-401E-9248-A99336FD0814}" type="sibTrans" cxnId="{C56C5D17-3857-408F-9A13-5C6351D335F5}">
      <dgm:prSet/>
      <dgm:spPr/>
      <dgm:t>
        <a:bodyPr/>
        <a:lstStyle/>
        <a:p>
          <a:endParaRPr lang="en-US"/>
        </a:p>
      </dgm:t>
    </dgm:pt>
    <dgm:pt modelId="{4CBA8953-B01E-4473-A888-1145E01C8AFB}" type="pres">
      <dgm:prSet presAssocID="{113D9D09-047B-45CE-9082-BFC665DDCCEE}" presName="root" presStyleCnt="0">
        <dgm:presLayoutVars>
          <dgm:dir/>
          <dgm:resizeHandles val="exact"/>
        </dgm:presLayoutVars>
      </dgm:prSet>
      <dgm:spPr/>
    </dgm:pt>
    <dgm:pt modelId="{0CB979B8-EA07-4663-8881-9F79903BE5A9}" type="pres">
      <dgm:prSet presAssocID="{113D9D09-047B-45CE-9082-BFC665DDCCEE}" presName="container" presStyleCnt="0">
        <dgm:presLayoutVars>
          <dgm:dir/>
          <dgm:resizeHandles val="exact"/>
        </dgm:presLayoutVars>
      </dgm:prSet>
      <dgm:spPr/>
    </dgm:pt>
    <dgm:pt modelId="{54F45AF1-48D0-4D15-AB6F-7D046AA45CF7}" type="pres">
      <dgm:prSet presAssocID="{5017EC10-7D7F-45DF-AF4C-74F7DF5B9D5D}" presName="compNode" presStyleCnt="0"/>
      <dgm:spPr/>
    </dgm:pt>
    <dgm:pt modelId="{1AE938B4-13C9-4462-BBBB-8989183E811A}" type="pres">
      <dgm:prSet presAssocID="{5017EC10-7D7F-45DF-AF4C-74F7DF5B9D5D}" presName="iconBgRect" presStyleLbl="bgShp" presStyleIdx="0" presStyleCnt="5"/>
      <dgm:spPr/>
    </dgm:pt>
    <dgm:pt modelId="{FBB0FEAC-F991-493A-A7CD-53FB02A14EA0}" type="pres">
      <dgm:prSet presAssocID="{5017EC10-7D7F-45DF-AF4C-74F7DF5B9D5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90285514-5485-485D-90E1-D9E703967E15}" type="pres">
      <dgm:prSet presAssocID="{5017EC10-7D7F-45DF-AF4C-74F7DF5B9D5D}" presName="spaceRect" presStyleCnt="0"/>
      <dgm:spPr/>
    </dgm:pt>
    <dgm:pt modelId="{7CD4A4DE-D9C3-4BFE-A2C8-9E17D2F4D914}" type="pres">
      <dgm:prSet presAssocID="{5017EC10-7D7F-45DF-AF4C-74F7DF5B9D5D}" presName="textRect" presStyleLbl="revTx" presStyleIdx="0" presStyleCnt="5">
        <dgm:presLayoutVars>
          <dgm:chMax val="1"/>
          <dgm:chPref val="1"/>
        </dgm:presLayoutVars>
      </dgm:prSet>
      <dgm:spPr/>
    </dgm:pt>
    <dgm:pt modelId="{C2FD5A56-8E16-491B-AFC1-5974EF71D33A}" type="pres">
      <dgm:prSet presAssocID="{4E341EF7-1038-4D6F-869F-99291BFC4D00}" presName="sibTrans" presStyleLbl="sibTrans2D1" presStyleIdx="0" presStyleCnt="0"/>
      <dgm:spPr/>
    </dgm:pt>
    <dgm:pt modelId="{2A125D01-3362-46A0-B427-D3BE1FF1F5A7}" type="pres">
      <dgm:prSet presAssocID="{5AF565DB-D6EF-4261-857B-07F94ED32AFC}" presName="compNode" presStyleCnt="0"/>
      <dgm:spPr/>
    </dgm:pt>
    <dgm:pt modelId="{4DE83016-1F60-47DA-B42C-FD87BCD0C4E6}" type="pres">
      <dgm:prSet presAssocID="{5AF565DB-D6EF-4261-857B-07F94ED32AFC}" presName="iconBgRect" presStyleLbl="bgShp" presStyleIdx="1" presStyleCnt="5"/>
      <dgm:spPr/>
    </dgm:pt>
    <dgm:pt modelId="{EFE41036-7F95-431C-8FF0-BB5F30370AF4}" type="pres">
      <dgm:prSet presAssocID="{5AF565DB-D6EF-4261-857B-07F94ED32AF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7A358FCB-EDC2-49D5-A5A5-E5876632AF62}" type="pres">
      <dgm:prSet presAssocID="{5AF565DB-D6EF-4261-857B-07F94ED32AFC}" presName="spaceRect" presStyleCnt="0"/>
      <dgm:spPr/>
    </dgm:pt>
    <dgm:pt modelId="{6E45D0C4-9DAC-4BF2-AA19-804B3B4011F0}" type="pres">
      <dgm:prSet presAssocID="{5AF565DB-D6EF-4261-857B-07F94ED32AFC}" presName="textRect" presStyleLbl="revTx" presStyleIdx="1" presStyleCnt="5">
        <dgm:presLayoutVars>
          <dgm:chMax val="1"/>
          <dgm:chPref val="1"/>
        </dgm:presLayoutVars>
      </dgm:prSet>
      <dgm:spPr/>
    </dgm:pt>
    <dgm:pt modelId="{82C3C4DD-56F3-4422-BFF6-B4615D16004C}" type="pres">
      <dgm:prSet presAssocID="{68C98B3C-1354-4AAC-8C39-A624C7E45D7A}" presName="sibTrans" presStyleLbl="sibTrans2D1" presStyleIdx="0" presStyleCnt="0"/>
      <dgm:spPr/>
    </dgm:pt>
    <dgm:pt modelId="{436905A7-4343-4AA2-B5B8-06208C6EA1CA}" type="pres">
      <dgm:prSet presAssocID="{DD0B5ED0-A051-4CA4-97FB-533E727A8CA6}" presName="compNode" presStyleCnt="0"/>
      <dgm:spPr/>
    </dgm:pt>
    <dgm:pt modelId="{6B1A7233-8FBC-406E-BE34-26D1DB2AC930}" type="pres">
      <dgm:prSet presAssocID="{DD0B5ED0-A051-4CA4-97FB-533E727A8CA6}" presName="iconBgRect" presStyleLbl="bgShp" presStyleIdx="2" presStyleCnt="5"/>
      <dgm:spPr/>
    </dgm:pt>
    <dgm:pt modelId="{81242867-AAD4-454F-A2DC-AE96EEB7B6A5}" type="pres">
      <dgm:prSet presAssocID="{DD0B5ED0-A051-4CA4-97FB-533E727A8CA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AE5DAE32-DF37-4F64-87B1-6EC006371420}" type="pres">
      <dgm:prSet presAssocID="{DD0B5ED0-A051-4CA4-97FB-533E727A8CA6}" presName="spaceRect" presStyleCnt="0"/>
      <dgm:spPr/>
    </dgm:pt>
    <dgm:pt modelId="{62A82DE8-FD18-4D9B-942A-D0F3832954E6}" type="pres">
      <dgm:prSet presAssocID="{DD0B5ED0-A051-4CA4-97FB-533E727A8CA6}" presName="textRect" presStyleLbl="revTx" presStyleIdx="2" presStyleCnt="5">
        <dgm:presLayoutVars>
          <dgm:chMax val="1"/>
          <dgm:chPref val="1"/>
        </dgm:presLayoutVars>
      </dgm:prSet>
      <dgm:spPr/>
    </dgm:pt>
    <dgm:pt modelId="{320686DB-EA87-4B04-AB5C-FFE269E629DB}" type="pres">
      <dgm:prSet presAssocID="{BE31A301-DEC0-480E-B6C1-11814991E3A8}" presName="sibTrans" presStyleLbl="sibTrans2D1" presStyleIdx="0" presStyleCnt="0"/>
      <dgm:spPr/>
    </dgm:pt>
    <dgm:pt modelId="{9BC2B295-69CA-4ADE-861C-3303689268C8}" type="pres">
      <dgm:prSet presAssocID="{4EC6FBEC-1F5C-4EAA-BC22-CE4D6D3672C6}" presName="compNode" presStyleCnt="0"/>
      <dgm:spPr/>
    </dgm:pt>
    <dgm:pt modelId="{1EDE56C0-685C-4C8A-A86E-6DA64E2F7174}" type="pres">
      <dgm:prSet presAssocID="{4EC6FBEC-1F5C-4EAA-BC22-CE4D6D3672C6}" presName="iconBgRect" presStyleLbl="bgShp" presStyleIdx="3" presStyleCnt="5"/>
      <dgm:spPr/>
    </dgm:pt>
    <dgm:pt modelId="{0A5C671B-0A87-4374-B7DE-C65D4F81AA3A}" type="pres">
      <dgm:prSet presAssocID="{4EC6FBEC-1F5C-4EAA-BC22-CE4D6D3672C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7B1E99A4-14DC-4141-9955-42CE380186CC}" type="pres">
      <dgm:prSet presAssocID="{4EC6FBEC-1F5C-4EAA-BC22-CE4D6D3672C6}" presName="spaceRect" presStyleCnt="0"/>
      <dgm:spPr/>
    </dgm:pt>
    <dgm:pt modelId="{4F24E634-C38C-449A-AAAE-330DDFB58F8F}" type="pres">
      <dgm:prSet presAssocID="{4EC6FBEC-1F5C-4EAA-BC22-CE4D6D3672C6}" presName="textRect" presStyleLbl="revTx" presStyleIdx="3" presStyleCnt="5">
        <dgm:presLayoutVars>
          <dgm:chMax val="1"/>
          <dgm:chPref val="1"/>
        </dgm:presLayoutVars>
      </dgm:prSet>
      <dgm:spPr/>
    </dgm:pt>
    <dgm:pt modelId="{23EB8325-F41B-4326-B2DB-8EBF0FF481A5}" type="pres">
      <dgm:prSet presAssocID="{7AAABAA5-C64A-43F1-8210-ADA8A8BB9DB3}" presName="sibTrans" presStyleLbl="sibTrans2D1" presStyleIdx="0" presStyleCnt="0"/>
      <dgm:spPr/>
    </dgm:pt>
    <dgm:pt modelId="{C38BB8FB-0CDD-445E-88B5-CC29F85DC295}" type="pres">
      <dgm:prSet presAssocID="{E834EB52-281C-415D-AADD-CC5AB2863390}" presName="compNode" presStyleCnt="0"/>
      <dgm:spPr/>
    </dgm:pt>
    <dgm:pt modelId="{80553819-01F8-40BD-973B-51E450FC554D}" type="pres">
      <dgm:prSet presAssocID="{E834EB52-281C-415D-AADD-CC5AB2863390}" presName="iconBgRect" presStyleLbl="bgShp" presStyleIdx="4" presStyleCnt="5"/>
      <dgm:spPr/>
    </dgm:pt>
    <dgm:pt modelId="{4CD613C4-0F7C-41A4-92F3-7B49E52FBB06}" type="pres">
      <dgm:prSet presAssocID="{E834EB52-281C-415D-AADD-CC5AB286339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E7A8408E-FE79-4577-8C56-678AB0A91D31}" type="pres">
      <dgm:prSet presAssocID="{E834EB52-281C-415D-AADD-CC5AB2863390}" presName="spaceRect" presStyleCnt="0"/>
      <dgm:spPr/>
    </dgm:pt>
    <dgm:pt modelId="{B84F5B4E-03C4-4ECE-9473-3F888667D37E}" type="pres">
      <dgm:prSet presAssocID="{E834EB52-281C-415D-AADD-CC5AB286339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8959911-4909-B54C-9791-CCFC87526719}" type="presOf" srcId="{4E341EF7-1038-4D6F-869F-99291BFC4D00}" destId="{C2FD5A56-8E16-491B-AFC1-5974EF71D33A}" srcOrd="0" destOrd="0" presId="urn:microsoft.com/office/officeart/2018/2/layout/IconCircleList"/>
    <dgm:cxn modelId="{C56C5D17-3857-408F-9A13-5C6351D335F5}" srcId="{113D9D09-047B-45CE-9082-BFC665DDCCEE}" destId="{E834EB52-281C-415D-AADD-CC5AB2863390}" srcOrd="4" destOrd="0" parTransId="{BF9FC70A-7242-4DC3-A1DB-09A1D8B29DB8}" sibTransId="{5F5D34A6-783B-401E-9248-A99336FD0814}"/>
    <dgm:cxn modelId="{A51B8521-D925-428A-BC7F-AD778DD1361E}" srcId="{113D9D09-047B-45CE-9082-BFC665DDCCEE}" destId="{DD0B5ED0-A051-4CA4-97FB-533E727A8CA6}" srcOrd="2" destOrd="0" parTransId="{F21EC32F-9033-4E19-BA23-B88E3D9EE029}" sibTransId="{BE31A301-DEC0-480E-B6C1-11814991E3A8}"/>
    <dgm:cxn modelId="{E1766E23-ADB4-4E9E-A544-DE00286C0664}" srcId="{113D9D09-047B-45CE-9082-BFC665DDCCEE}" destId="{5017EC10-7D7F-45DF-AF4C-74F7DF5B9D5D}" srcOrd="0" destOrd="0" parTransId="{E978BF05-9E77-454A-9859-F7CAD98F3DE7}" sibTransId="{4E341EF7-1038-4D6F-869F-99291BFC4D00}"/>
    <dgm:cxn modelId="{FF0BC54D-BA2F-4E74-B998-5A66B1A7C807}" srcId="{113D9D09-047B-45CE-9082-BFC665DDCCEE}" destId="{5AF565DB-D6EF-4261-857B-07F94ED32AFC}" srcOrd="1" destOrd="0" parTransId="{99BE67F3-D9FC-4BD0-A9D5-40C6A4BABED7}" sibTransId="{68C98B3C-1354-4AAC-8C39-A624C7E45D7A}"/>
    <dgm:cxn modelId="{B9A1764F-5647-DF48-8F3E-E91BFE4F1712}" type="presOf" srcId="{BE31A301-DEC0-480E-B6C1-11814991E3A8}" destId="{320686DB-EA87-4B04-AB5C-FFE269E629DB}" srcOrd="0" destOrd="0" presId="urn:microsoft.com/office/officeart/2018/2/layout/IconCircleList"/>
    <dgm:cxn modelId="{16F18753-1E61-174B-A992-DD062DBF9128}" type="presOf" srcId="{113D9D09-047B-45CE-9082-BFC665DDCCEE}" destId="{4CBA8953-B01E-4473-A888-1145E01C8AFB}" srcOrd="0" destOrd="0" presId="urn:microsoft.com/office/officeart/2018/2/layout/IconCircleList"/>
    <dgm:cxn modelId="{B8781B65-28D0-4F42-A351-0E05F44E3584}" type="presOf" srcId="{DD0B5ED0-A051-4CA4-97FB-533E727A8CA6}" destId="{62A82DE8-FD18-4D9B-942A-D0F3832954E6}" srcOrd="0" destOrd="0" presId="urn:microsoft.com/office/officeart/2018/2/layout/IconCircleList"/>
    <dgm:cxn modelId="{6686EF88-A9FD-4A44-8726-A9A87051F243}" srcId="{113D9D09-047B-45CE-9082-BFC665DDCCEE}" destId="{4EC6FBEC-1F5C-4EAA-BC22-CE4D6D3672C6}" srcOrd="3" destOrd="0" parTransId="{568BA86D-2DC8-4F1C-9457-0422AF2C4505}" sibTransId="{7AAABAA5-C64A-43F1-8210-ADA8A8BB9DB3}"/>
    <dgm:cxn modelId="{40AD918A-6642-BB4B-887A-C4173686149F}" type="presOf" srcId="{5AF565DB-D6EF-4261-857B-07F94ED32AFC}" destId="{6E45D0C4-9DAC-4BF2-AA19-804B3B4011F0}" srcOrd="0" destOrd="0" presId="urn:microsoft.com/office/officeart/2018/2/layout/IconCircleList"/>
    <dgm:cxn modelId="{8454D8AB-C715-1A4C-B7EA-5A1D1A1A3A92}" type="presOf" srcId="{68C98B3C-1354-4AAC-8C39-A624C7E45D7A}" destId="{82C3C4DD-56F3-4422-BFF6-B4615D16004C}" srcOrd="0" destOrd="0" presId="urn:microsoft.com/office/officeart/2018/2/layout/IconCircleList"/>
    <dgm:cxn modelId="{423106CB-6807-6D49-B599-1E131092C17E}" type="presOf" srcId="{E834EB52-281C-415D-AADD-CC5AB2863390}" destId="{B84F5B4E-03C4-4ECE-9473-3F888667D37E}" srcOrd="0" destOrd="0" presId="urn:microsoft.com/office/officeart/2018/2/layout/IconCircleList"/>
    <dgm:cxn modelId="{0A4EE6D8-A02F-B64F-B7D2-ECF84343A6D1}" type="presOf" srcId="{4EC6FBEC-1F5C-4EAA-BC22-CE4D6D3672C6}" destId="{4F24E634-C38C-449A-AAAE-330DDFB58F8F}" srcOrd="0" destOrd="0" presId="urn:microsoft.com/office/officeart/2018/2/layout/IconCircleList"/>
    <dgm:cxn modelId="{F1F34AD9-4ED4-FD44-BE3E-32C88DBE22D0}" type="presOf" srcId="{5017EC10-7D7F-45DF-AF4C-74F7DF5B9D5D}" destId="{7CD4A4DE-D9C3-4BFE-A2C8-9E17D2F4D914}" srcOrd="0" destOrd="0" presId="urn:microsoft.com/office/officeart/2018/2/layout/IconCircleList"/>
    <dgm:cxn modelId="{CE1082FA-5AC1-A947-92E3-8D6FB35FC73B}" type="presOf" srcId="{7AAABAA5-C64A-43F1-8210-ADA8A8BB9DB3}" destId="{23EB8325-F41B-4326-B2DB-8EBF0FF481A5}" srcOrd="0" destOrd="0" presId="urn:microsoft.com/office/officeart/2018/2/layout/IconCircleList"/>
    <dgm:cxn modelId="{3728432F-FE8D-BE4C-93E9-A92B1F129E65}" type="presParOf" srcId="{4CBA8953-B01E-4473-A888-1145E01C8AFB}" destId="{0CB979B8-EA07-4663-8881-9F79903BE5A9}" srcOrd="0" destOrd="0" presId="urn:microsoft.com/office/officeart/2018/2/layout/IconCircleList"/>
    <dgm:cxn modelId="{B2F88C24-5DFA-E344-B3AF-CD5DBB41C69D}" type="presParOf" srcId="{0CB979B8-EA07-4663-8881-9F79903BE5A9}" destId="{54F45AF1-48D0-4D15-AB6F-7D046AA45CF7}" srcOrd="0" destOrd="0" presId="urn:microsoft.com/office/officeart/2018/2/layout/IconCircleList"/>
    <dgm:cxn modelId="{9302B8CF-8AD6-354E-AADA-489D0E4B0E46}" type="presParOf" srcId="{54F45AF1-48D0-4D15-AB6F-7D046AA45CF7}" destId="{1AE938B4-13C9-4462-BBBB-8989183E811A}" srcOrd="0" destOrd="0" presId="urn:microsoft.com/office/officeart/2018/2/layout/IconCircleList"/>
    <dgm:cxn modelId="{C50EE4AC-C915-854F-9F04-671F5C5C6FBB}" type="presParOf" srcId="{54F45AF1-48D0-4D15-AB6F-7D046AA45CF7}" destId="{FBB0FEAC-F991-493A-A7CD-53FB02A14EA0}" srcOrd="1" destOrd="0" presId="urn:microsoft.com/office/officeart/2018/2/layout/IconCircleList"/>
    <dgm:cxn modelId="{9C594088-C1C7-0A4D-B152-A632883B2CDD}" type="presParOf" srcId="{54F45AF1-48D0-4D15-AB6F-7D046AA45CF7}" destId="{90285514-5485-485D-90E1-D9E703967E15}" srcOrd="2" destOrd="0" presId="urn:microsoft.com/office/officeart/2018/2/layout/IconCircleList"/>
    <dgm:cxn modelId="{F6E133BC-A162-E143-BDAD-48F4C16DD682}" type="presParOf" srcId="{54F45AF1-48D0-4D15-AB6F-7D046AA45CF7}" destId="{7CD4A4DE-D9C3-4BFE-A2C8-9E17D2F4D914}" srcOrd="3" destOrd="0" presId="urn:microsoft.com/office/officeart/2018/2/layout/IconCircleList"/>
    <dgm:cxn modelId="{A7649449-0917-4E4A-859D-BDD78C6056A1}" type="presParOf" srcId="{0CB979B8-EA07-4663-8881-9F79903BE5A9}" destId="{C2FD5A56-8E16-491B-AFC1-5974EF71D33A}" srcOrd="1" destOrd="0" presId="urn:microsoft.com/office/officeart/2018/2/layout/IconCircleList"/>
    <dgm:cxn modelId="{A0F0AEFA-9CAC-A949-95B2-1CCD7270D4E3}" type="presParOf" srcId="{0CB979B8-EA07-4663-8881-9F79903BE5A9}" destId="{2A125D01-3362-46A0-B427-D3BE1FF1F5A7}" srcOrd="2" destOrd="0" presId="urn:microsoft.com/office/officeart/2018/2/layout/IconCircleList"/>
    <dgm:cxn modelId="{C6709508-C2FC-7A47-8D57-BF895C42460B}" type="presParOf" srcId="{2A125D01-3362-46A0-B427-D3BE1FF1F5A7}" destId="{4DE83016-1F60-47DA-B42C-FD87BCD0C4E6}" srcOrd="0" destOrd="0" presId="urn:microsoft.com/office/officeart/2018/2/layout/IconCircleList"/>
    <dgm:cxn modelId="{A0174F37-CFB1-C846-B1FC-117A9CECAF84}" type="presParOf" srcId="{2A125D01-3362-46A0-B427-D3BE1FF1F5A7}" destId="{EFE41036-7F95-431C-8FF0-BB5F30370AF4}" srcOrd="1" destOrd="0" presId="urn:microsoft.com/office/officeart/2018/2/layout/IconCircleList"/>
    <dgm:cxn modelId="{13605159-032A-9949-AD8A-6EE4EAA61E7A}" type="presParOf" srcId="{2A125D01-3362-46A0-B427-D3BE1FF1F5A7}" destId="{7A358FCB-EDC2-49D5-A5A5-E5876632AF62}" srcOrd="2" destOrd="0" presId="urn:microsoft.com/office/officeart/2018/2/layout/IconCircleList"/>
    <dgm:cxn modelId="{0711A008-4339-324F-9816-E5EEFE6243D4}" type="presParOf" srcId="{2A125D01-3362-46A0-B427-D3BE1FF1F5A7}" destId="{6E45D0C4-9DAC-4BF2-AA19-804B3B4011F0}" srcOrd="3" destOrd="0" presId="urn:microsoft.com/office/officeart/2018/2/layout/IconCircleList"/>
    <dgm:cxn modelId="{BEE09B30-9CAC-F740-9EDE-6D36593B1699}" type="presParOf" srcId="{0CB979B8-EA07-4663-8881-9F79903BE5A9}" destId="{82C3C4DD-56F3-4422-BFF6-B4615D16004C}" srcOrd="3" destOrd="0" presId="urn:microsoft.com/office/officeart/2018/2/layout/IconCircleList"/>
    <dgm:cxn modelId="{C87C2365-1C3B-2F47-8A48-E0CD31E80CED}" type="presParOf" srcId="{0CB979B8-EA07-4663-8881-9F79903BE5A9}" destId="{436905A7-4343-4AA2-B5B8-06208C6EA1CA}" srcOrd="4" destOrd="0" presId="urn:microsoft.com/office/officeart/2018/2/layout/IconCircleList"/>
    <dgm:cxn modelId="{E1827F31-2341-2A4E-BCC5-22158277772A}" type="presParOf" srcId="{436905A7-4343-4AA2-B5B8-06208C6EA1CA}" destId="{6B1A7233-8FBC-406E-BE34-26D1DB2AC930}" srcOrd="0" destOrd="0" presId="urn:microsoft.com/office/officeart/2018/2/layout/IconCircleList"/>
    <dgm:cxn modelId="{538788EF-828F-804E-9672-C4D7B9437D24}" type="presParOf" srcId="{436905A7-4343-4AA2-B5B8-06208C6EA1CA}" destId="{81242867-AAD4-454F-A2DC-AE96EEB7B6A5}" srcOrd="1" destOrd="0" presId="urn:microsoft.com/office/officeart/2018/2/layout/IconCircleList"/>
    <dgm:cxn modelId="{61D6F584-FFE8-E445-8E26-A64E3FD08417}" type="presParOf" srcId="{436905A7-4343-4AA2-B5B8-06208C6EA1CA}" destId="{AE5DAE32-DF37-4F64-87B1-6EC006371420}" srcOrd="2" destOrd="0" presId="urn:microsoft.com/office/officeart/2018/2/layout/IconCircleList"/>
    <dgm:cxn modelId="{6CC34458-E851-C946-840C-819F8F67B034}" type="presParOf" srcId="{436905A7-4343-4AA2-B5B8-06208C6EA1CA}" destId="{62A82DE8-FD18-4D9B-942A-D0F3832954E6}" srcOrd="3" destOrd="0" presId="urn:microsoft.com/office/officeart/2018/2/layout/IconCircleList"/>
    <dgm:cxn modelId="{96B12FE7-4FB4-D947-9620-7D088F69C284}" type="presParOf" srcId="{0CB979B8-EA07-4663-8881-9F79903BE5A9}" destId="{320686DB-EA87-4B04-AB5C-FFE269E629DB}" srcOrd="5" destOrd="0" presId="urn:microsoft.com/office/officeart/2018/2/layout/IconCircleList"/>
    <dgm:cxn modelId="{081AECB5-D7E4-C549-A160-D5265A40AA83}" type="presParOf" srcId="{0CB979B8-EA07-4663-8881-9F79903BE5A9}" destId="{9BC2B295-69CA-4ADE-861C-3303689268C8}" srcOrd="6" destOrd="0" presId="urn:microsoft.com/office/officeart/2018/2/layout/IconCircleList"/>
    <dgm:cxn modelId="{9DF396A4-30D8-E848-BD92-143F24746EAB}" type="presParOf" srcId="{9BC2B295-69CA-4ADE-861C-3303689268C8}" destId="{1EDE56C0-685C-4C8A-A86E-6DA64E2F7174}" srcOrd="0" destOrd="0" presId="urn:microsoft.com/office/officeart/2018/2/layout/IconCircleList"/>
    <dgm:cxn modelId="{FF06EC9B-3B52-6F49-9B6D-64D3D0DC3BBD}" type="presParOf" srcId="{9BC2B295-69CA-4ADE-861C-3303689268C8}" destId="{0A5C671B-0A87-4374-B7DE-C65D4F81AA3A}" srcOrd="1" destOrd="0" presId="urn:microsoft.com/office/officeart/2018/2/layout/IconCircleList"/>
    <dgm:cxn modelId="{D392FCCD-240C-DB4F-A1B6-60EA68883A69}" type="presParOf" srcId="{9BC2B295-69CA-4ADE-861C-3303689268C8}" destId="{7B1E99A4-14DC-4141-9955-42CE380186CC}" srcOrd="2" destOrd="0" presId="urn:microsoft.com/office/officeart/2018/2/layout/IconCircleList"/>
    <dgm:cxn modelId="{3EBA1A13-2D5E-8D41-8925-3ACBB032B793}" type="presParOf" srcId="{9BC2B295-69CA-4ADE-861C-3303689268C8}" destId="{4F24E634-C38C-449A-AAAE-330DDFB58F8F}" srcOrd="3" destOrd="0" presId="urn:microsoft.com/office/officeart/2018/2/layout/IconCircleList"/>
    <dgm:cxn modelId="{98B0AE27-36CB-0341-A244-66A756F34CEC}" type="presParOf" srcId="{0CB979B8-EA07-4663-8881-9F79903BE5A9}" destId="{23EB8325-F41B-4326-B2DB-8EBF0FF481A5}" srcOrd="7" destOrd="0" presId="urn:microsoft.com/office/officeart/2018/2/layout/IconCircleList"/>
    <dgm:cxn modelId="{34AFF5C1-81B6-BE4E-A2A1-2879DFA9FE63}" type="presParOf" srcId="{0CB979B8-EA07-4663-8881-9F79903BE5A9}" destId="{C38BB8FB-0CDD-445E-88B5-CC29F85DC295}" srcOrd="8" destOrd="0" presId="urn:microsoft.com/office/officeart/2018/2/layout/IconCircleList"/>
    <dgm:cxn modelId="{B94D837D-A28A-B14C-A805-432A73E39405}" type="presParOf" srcId="{C38BB8FB-0CDD-445E-88B5-CC29F85DC295}" destId="{80553819-01F8-40BD-973B-51E450FC554D}" srcOrd="0" destOrd="0" presId="urn:microsoft.com/office/officeart/2018/2/layout/IconCircleList"/>
    <dgm:cxn modelId="{93764F22-EF72-0E47-A78A-CDAFEAB4FB23}" type="presParOf" srcId="{C38BB8FB-0CDD-445E-88B5-CC29F85DC295}" destId="{4CD613C4-0F7C-41A4-92F3-7B49E52FBB06}" srcOrd="1" destOrd="0" presId="urn:microsoft.com/office/officeart/2018/2/layout/IconCircleList"/>
    <dgm:cxn modelId="{4277854A-20E8-4B46-930F-493FE3441B5F}" type="presParOf" srcId="{C38BB8FB-0CDD-445E-88B5-CC29F85DC295}" destId="{E7A8408E-FE79-4577-8C56-678AB0A91D31}" srcOrd="2" destOrd="0" presId="urn:microsoft.com/office/officeart/2018/2/layout/IconCircleList"/>
    <dgm:cxn modelId="{E2C8074E-AEDA-D244-9741-55125B52333E}" type="presParOf" srcId="{C38BB8FB-0CDD-445E-88B5-CC29F85DC295}" destId="{B84F5B4E-03C4-4ECE-9473-3F888667D37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938B4-13C9-4462-BBBB-8989183E811A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B0FEAC-F991-493A-A7CD-53FB02A14EA0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4A4DE-D9C3-4BFE-A2C8-9E17D2F4D914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Fairness</a:t>
          </a:r>
        </a:p>
      </dsp:txBody>
      <dsp:txXfrm>
        <a:off x="1172126" y="908559"/>
        <a:ext cx="2114937" cy="897246"/>
      </dsp:txXfrm>
    </dsp:sp>
    <dsp:sp modelId="{4DE83016-1F60-47DA-B42C-FD87BCD0C4E6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41036-7F95-431C-8FF0-BB5F30370AF4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45D0C4-9DAC-4BF2-AA19-804B3B4011F0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Accountability</a:t>
          </a:r>
        </a:p>
      </dsp:txBody>
      <dsp:txXfrm>
        <a:off x="4745088" y="908559"/>
        <a:ext cx="2114937" cy="897246"/>
      </dsp:txXfrm>
    </dsp:sp>
    <dsp:sp modelId="{6B1A7233-8FBC-406E-BE34-26D1DB2AC930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42867-AAD4-454F-A2DC-AE96EEB7B6A5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A82DE8-FD18-4D9B-942A-D0F3832954E6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Transparency</a:t>
          </a:r>
        </a:p>
      </dsp:txBody>
      <dsp:txXfrm>
        <a:off x="8318049" y="908559"/>
        <a:ext cx="2114937" cy="897246"/>
      </dsp:txXfrm>
    </dsp:sp>
    <dsp:sp modelId="{1EDE56C0-685C-4C8A-A86E-6DA64E2F7174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C671B-0A87-4374-B7DE-C65D4F81AA3A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4E634-C38C-449A-AAAE-330DDFB58F8F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Data security &amp; Privacy</a:t>
          </a:r>
        </a:p>
      </dsp:txBody>
      <dsp:txXfrm>
        <a:off x="1172126" y="2545532"/>
        <a:ext cx="2114937" cy="897246"/>
      </dsp:txXfrm>
    </dsp:sp>
    <dsp:sp modelId="{80553819-01F8-40BD-973B-51E450FC554D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613C4-0F7C-41A4-92F3-7B49E52FBB06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F5B4E-03C4-4ECE-9473-3F888667D37E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Reliability &amp; Safety</a:t>
          </a:r>
        </a:p>
      </dsp:txBody>
      <dsp:txXfrm>
        <a:off x="4745088" y="2545532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292FB-71C8-F54D-97F7-077E79707D5C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9D4EC-1F0C-EC4D-B177-68E8E0871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910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238C8-E59F-4074-87D0-B708D8A3F21A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2391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4B4F4B-510E-45D6-86F6-1A3EA102C6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27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E9D4EC-1F0C-EC4D-B177-68E8E0871E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6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A2F04-4BA1-9E4A-A96C-C7DAAAF75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BCF0A0-56BC-344B-BB7C-FF6026611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23DE5-7D40-494B-842E-7708F6948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D3CC-B435-424D-8506-CAFB3AE3F43F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893FA-4081-8F43-B5FE-26C873A4F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C2AA6-6419-2042-8700-C6403A061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6D7E1-EC3A-4D43-A090-B400EBD0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66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5DB86-6229-534C-B6D4-7B721E331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508A60-3425-3643-9EDC-839F8A106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B3962-0237-684E-A123-BBCDD571D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D3CC-B435-424D-8506-CAFB3AE3F43F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E940C-B5E8-4C40-91BD-0C545846E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790F4-6DE8-C243-9E9D-3F4DDF6D4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6D7E1-EC3A-4D43-A090-B400EBD0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6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D0A112-7FF0-7743-934A-7359C26D58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B70EA-2DB1-A345-B0C5-FE5B55023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DC6DD-7BDE-6D4F-8E0E-B09D65819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D3CC-B435-424D-8506-CAFB3AE3F43F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5ED6C-CA88-2D4F-B585-DC415F15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534E1-8E37-8E45-852C-B2DD96EF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6D7E1-EC3A-4D43-A090-B400EBD0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81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A4F8-ED10-334F-9BA2-1DE5F88D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1E650-B14A-5346-ABA4-B52DE2FB8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92F04-77E8-4743-9EA4-436A6E154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D3CC-B435-424D-8506-CAFB3AE3F43F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2A383-8094-B346-9077-9A3D5C542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AFBD1-6426-944C-96A9-203B6845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6D7E1-EC3A-4D43-A090-B400EBD0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0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6D99D-F512-A74C-8F42-C27FE48D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3458D-E6BE-9844-AA0D-95561FC71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8BC7C-9E7F-3649-BB3A-FEC111EC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D3CC-B435-424D-8506-CAFB3AE3F43F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87AAF-4AB3-7147-A16B-EC09B5AFF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0894E-9178-2941-8594-6A5687D6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6D7E1-EC3A-4D43-A090-B400EBD0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87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A8B21-DD06-B44C-8AA1-AEA5C7BA4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DF027-70CA-6D47-B505-E718958C06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4F320-28B0-E54C-8C7B-6BAABB54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96128-53DF-7E46-B627-F62E1B5B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D3CC-B435-424D-8506-CAFB3AE3F43F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E91CB-0FB0-C94C-8B45-9E7BA6DA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58DBC-AA67-B844-980E-863B7D3DE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6D7E1-EC3A-4D43-A090-B400EBD0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2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03027-96B3-D84D-A882-2010359E8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F2E27-C993-D74A-BFE7-44A52D22C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9AC32-8D56-4446-BE4A-1B9E67AA8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1F7B7-5D3B-C648-9499-3A3BD0757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E74FD2-B1EC-7B4A-BC65-31BF7FC36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16AD5A-05A0-B54C-A474-5D73D66F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D3CC-B435-424D-8506-CAFB3AE3F43F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41C6C5-D56D-6648-A3F8-033A1B95D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3C1E5-BC7B-3344-8FAA-3CD9F15C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6D7E1-EC3A-4D43-A090-B400EBD0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33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AE2C0-8F4D-C54A-A1FC-9F91DA91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D0294-44E3-5543-B2B9-9F5F35EB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D3CC-B435-424D-8506-CAFB3AE3F43F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A79A5-B293-F24C-8483-FE1D2EB4A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AF587-9338-A246-8D23-A86316E0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6D7E1-EC3A-4D43-A090-B400EBD0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3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ED72BA-5B37-FC4C-9A0B-CBC32266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D3CC-B435-424D-8506-CAFB3AE3F43F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7953B-FD5C-7C40-9F3D-736EC9E0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E67A3-CD1A-A149-8515-896C8DBC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6D7E1-EC3A-4D43-A090-B400EBD0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2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C2212-3B56-D34E-A133-CA7024B5D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A98B8-775F-1748-9B87-C9BE50A67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DD6707-3B53-A14A-96A9-37C41C36D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8267C-3FAA-9945-A21B-A6235EBCE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D3CC-B435-424D-8506-CAFB3AE3F43F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9C65E-8A52-F843-9EC0-DBA685F7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3C114-F415-E640-B149-109E1BB61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6D7E1-EC3A-4D43-A090-B400EBD0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2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68FC0-B41A-D247-8308-71D7A8FD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2293AA-951A-DE4F-BA73-624653782F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CECFC-780B-1D45-A2C4-9FD53020C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F4D33-83F6-7A46-863A-A195AD72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D3CC-B435-424D-8506-CAFB3AE3F43F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273E6-6739-B64A-8EF4-5168E83A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65F73-BB57-8140-8A19-4864DC34C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6D7E1-EC3A-4D43-A090-B400EBD0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EAFEE-766B-F44C-A81A-26808A020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F580F-4B5E-3041-8E24-C4C91D3F8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915ED-C3ED-5643-93EA-B4262279E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CD3CC-B435-424D-8506-CAFB3AE3F43F}" type="datetimeFigureOut">
              <a:rPr lang="en-US" smtClean="0"/>
              <a:t>10/27/19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333CE-508B-9C4F-85D6-D00E3F6EE9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D03D5-652A-2B4F-A34A-8515B4B9F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6D7E1-EC3A-4D43-A090-B400EBD09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0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cpiovesan@inqdatalaw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CF1B3-6B52-4624-908A-CAD81A192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1960" y="1400022"/>
            <a:ext cx="9025800" cy="2107871"/>
          </a:xfrm>
          <a:noFill/>
        </p:spPr>
        <p:txBody>
          <a:bodyPr>
            <a:normAutofit/>
          </a:bodyPr>
          <a:lstStyle/>
          <a:p>
            <a:r>
              <a:rPr lang="en-CA" sz="4000" dirty="0">
                <a:latin typeface="Arial Black" panose="020B0A04020102020204" pitchFamily="34" charset="0"/>
                <a:cs typeface="Microsoft Sans Serif" panose="020B0604020202020204" pitchFamily="34" charset="0"/>
              </a:rPr>
              <a:t>Are You AI Ready?</a:t>
            </a:r>
            <a:br>
              <a:rPr lang="en-CA" sz="4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</a:br>
            <a:endParaRPr lang="en-CA" sz="32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D4C17A-4A2C-4DEB-A96B-D663D6224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7417" y="3305811"/>
            <a:ext cx="8067342" cy="1401285"/>
          </a:xfrm>
          <a:ln>
            <a:noFill/>
          </a:ln>
        </p:spPr>
        <p:txBody>
          <a:bodyPr>
            <a:normAutofit lnSpcReduction="10000"/>
          </a:bodyPr>
          <a:lstStyle/>
          <a:p>
            <a:endParaRPr lang="en-CA" sz="1100" dirty="0">
              <a:solidFill>
                <a:schemeClr val="tx1"/>
              </a:solidFill>
              <a:latin typeface="Arial Black" panose="020B0A040201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CA" sz="100" dirty="0">
              <a:solidFill>
                <a:schemeClr val="tx1"/>
              </a:solidFill>
              <a:latin typeface="Arial Black" panose="020B0A040201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An AI Legal Risk Matrix </a:t>
            </a:r>
          </a:p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Responsible Innovation </a:t>
            </a:r>
            <a:endParaRPr lang="en-CA" sz="28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0999C8-7F1D-ED43-BF39-ECE51D314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74" y="1"/>
            <a:ext cx="12208273" cy="68580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EB03C75-A5BE-4109-9F46-1D2E4E75D0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t="24380" r="12190" b="29485"/>
          <a:stretch/>
        </p:blipFill>
        <p:spPr>
          <a:xfrm>
            <a:off x="9554588" y="4974258"/>
            <a:ext cx="2637412" cy="18602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941674-9A60-B04F-81F8-1EFD8775B965}"/>
              </a:ext>
            </a:extLst>
          </p:cNvPr>
          <p:cNvSpPr txBox="1"/>
          <p:nvPr/>
        </p:nvSpPr>
        <p:spPr>
          <a:xfrm>
            <a:off x="6096001" y="5582268"/>
            <a:ext cx="34585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>
                <a:latin typeface="Arial" panose="020B0604020202020204" pitchFamily="34" charset="0"/>
                <a:ea typeface="Ayuthaya" pitchFamily="2" charset="-34"/>
                <a:cs typeface="Arial" panose="020B0604020202020204" pitchFamily="34" charset="0"/>
              </a:rPr>
              <a:t>Carole </a:t>
            </a:r>
            <a:r>
              <a:rPr lang="en-CA" sz="2800" b="1" dirty="0" err="1">
                <a:latin typeface="Arial" panose="020B0604020202020204" pitchFamily="34" charset="0"/>
                <a:ea typeface="Ayuthaya" pitchFamily="2" charset="-34"/>
                <a:cs typeface="Arial" panose="020B0604020202020204" pitchFamily="34" charset="0"/>
              </a:rPr>
              <a:t>Piovesan</a:t>
            </a:r>
            <a:endParaRPr lang="en-CA" sz="1600" b="1" dirty="0">
              <a:latin typeface="Arial" panose="020B0604020202020204" pitchFamily="34" charset="0"/>
              <a:ea typeface="Ayuthaya" pitchFamily="2" charset="-34"/>
              <a:cs typeface="Arial" panose="020B0604020202020204" pitchFamily="34" charset="0"/>
            </a:endParaRPr>
          </a:p>
          <a:p>
            <a:pPr algn="ctr"/>
            <a:r>
              <a:rPr lang="en-CA" dirty="0">
                <a:latin typeface="Arial" panose="020B0604020202020204" pitchFamily="34" charset="0"/>
                <a:ea typeface="Ayuthaya" pitchFamily="2" charset="-34"/>
                <a:cs typeface="Arial" panose="020B0604020202020204" pitchFamily="34" charset="0"/>
              </a:rPr>
              <a:t>Partner &amp; Co-Founder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0D8340-0660-1644-8DC8-90D4F73F82D2}"/>
              </a:ext>
            </a:extLst>
          </p:cNvPr>
          <p:cNvSpPr txBox="1"/>
          <p:nvPr/>
        </p:nvSpPr>
        <p:spPr>
          <a:xfrm>
            <a:off x="4969041" y="2756429"/>
            <a:ext cx="7222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latin typeface="Arial" panose="020B0604020202020204" pitchFamily="34" charset="0"/>
                <a:ea typeface="Ayuthaya" pitchFamily="2" charset="-34"/>
                <a:cs typeface="Arial" panose="020B0604020202020204" pitchFamily="34" charset="0"/>
              </a:rPr>
              <a:t>EMERGING ISSUES IN THE LAW AND ETHICS OF AI</a:t>
            </a:r>
          </a:p>
        </p:txBody>
      </p:sp>
    </p:spTree>
    <p:extLst>
      <p:ext uri="{BB962C8B-B14F-4D97-AF65-F5344CB8AC3E}">
        <p14:creationId xmlns:p14="http://schemas.microsoft.com/office/powerpoint/2010/main" val="238474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91253-9002-AB43-B1A4-F7772FE5E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96" b="18127"/>
          <a:stretch/>
        </p:blipFill>
        <p:spPr>
          <a:xfrm>
            <a:off x="965200" y="2119285"/>
            <a:ext cx="2879083" cy="2619428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A600D2-3B9C-1D47-A677-3A9270A00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5"/>
          <a:stretch/>
        </p:blipFill>
        <p:spPr>
          <a:xfrm>
            <a:off x="4647976" y="1025495"/>
            <a:ext cx="2880360" cy="4808024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3CAAD-9D3E-3444-ADFC-FCF1D363C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80"/>
          <a:stretch/>
        </p:blipFill>
        <p:spPr>
          <a:xfrm>
            <a:off x="8343941" y="1119079"/>
            <a:ext cx="2880360" cy="46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92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DB696-93D5-45DA-A30F-C09F66F9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CA" sz="4400" dirty="0">
                <a:solidFill>
                  <a:schemeClr val="accent1"/>
                </a:solidFill>
              </a:rPr>
              <a:t>Microsoft’s 10-K SEC filing (20180630)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7FA36-D6F7-419A-A9BC-6B36F7F80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505326"/>
            <a:ext cx="6562248" cy="5739063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“We are building AI into many of our offerings and </a:t>
            </a:r>
            <a:r>
              <a:rPr lang="en-US" sz="2400" b="1" dirty="0"/>
              <a:t>we expect this element of our business to grow</a:t>
            </a:r>
            <a:r>
              <a:rPr lang="en-US" sz="2400" dirty="0"/>
              <a:t>. We envision a future in which AI operating in our devices, applications, and the cloud helps our customers be more productive in their work and personal lives. As with many disruptive innovations, </a:t>
            </a:r>
            <a:r>
              <a:rPr lang="en-US" sz="2400" b="1" dirty="0"/>
              <a:t>AI presents risks and challenges </a:t>
            </a:r>
            <a:r>
              <a:rPr lang="en-US" sz="2400" dirty="0"/>
              <a:t>that could affect its adoption, and therefore our business. </a:t>
            </a:r>
            <a:r>
              <a:rPr lang="en-US" sz="2400" b="1" dirty="0"/>
              <a:t>AI algorithms may be flawed</a:t>
            </a:r>
            <a:r>
              <a:rPr lang="en-US" sz="2400" dirty="0"/>
              <a:t>. </a:t>
            </a:r>
            <a:r>
              <a:rPr lang="en-US" sz="2400" b="1" dirty="0"/>
              <a:t>Datasets may be insufficient or contain biased information</a:t>
            </a:r>
            <a:r>
              <a:rPr lang="en-US" sz="2400" dirty="0"/>
              <a:t>. </a:t>
            </a:r>
            <a:r>
              <a:rPr lang="en-US" sz="2400" b="1" dirty="0"/>
              <a:t>Inappropriate or controversial data practices by Microsoft or others could impair the acceptance of AI solutions</a:t>
            </a:r>
            <a:r>
              <a:rPr lang="en-US" sz="2400" dirty="0"/>
              <a:t>. These </a:t>
            </a:r>
            <a:r>
              <a:rPr lang="en-US" sz="2400" b="1" dirty="0"/>
              <a:t>deficiencies could undermine the decisions, predictions, or analysis AI applications produce, subjecting us to competitive harm, legal liability, and brand or reputational harm</a:t>
            </a:r>
            <a:r>
              <a:rPr lang="en-US" sz="2400" dirty="0"/>
              <a:t>. Some AI scenarios present </a:t>
            </a:r>
            <a:r>
              <a:rPr lang="en-US" sz="2400" b="1" dirty="0"/>
              <a:t>ethical issues</a:t>
            </a:r>
            <a:r>
              <a:rPr lang="en-US" sz="2400" dirty="0"/>
              <a:t>. If we enable or offer AI solutions that are controversial because of their </a:t>
            </a:r>
            <a:r>
              <a:rPr lang="en-US" sz="2400" b="1" dirty="0"/>
              <a:t>impact on human rights, privacy, employment, or other social issues</a:t>
            </a:r>
            <a:r>
              <a:rPr lang="en-US" sz="2400" dirty="0"/>
              <a:t>, we may experience </a:t>
            </a:r>
            <a:r>
              <a:rPr lang="en-US" sz="2400" b="1" dirty="0"/>
              <a:t>brand or reputational harm</a:t>
            </a:r>
            <a:r>
              <a:rPr lang="en-US" sz="2400" dirty="0"/>
              <a:t>.” 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344000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2D731F-56E6-4B22-817F-438E4F372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Drivers of AI Regulation</a:t>
            </a:r>
          </a:p>
        </p:txBody>
      </p:sp>
      <p:graphicFrame>
        <p:nvGraphicFramePr>
          <p:cNvPr id="19" name="Content Placeholder 3">
            <a:extLst>
              <a:ext uri="{FF2B5EF4-FFF2-40B4-BE49-F238E27FC236}">
                <a16:creationId xmlns:a16="http://schemas.microsoft.com/office/drawing/2014/main" id="{CC1C21A5-175A-400D-B973-09808E7799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03188"/>
              </p:ext>
            </p:extLst>
          </p:nvPr>
        </p:nvGraphicFramePr>
        <p:xfrm>
          <a:off x="3739662" y="445476"/>
          <a:ext cx="8112368" cy="6015482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8112368">
                  <a:extLst>
                    <a:ext uri="{9D8B030D-6E8A-4147-A177-3AD203B41FA5}">
                      <a16:colId xmlns:a16="http://schemas.microsoft.com/office/drawing/2014/main" val="2064216482"/>
                    </a:ext>
                  </a:extLst>
                </a:gridCol>
              </a:tblGrid>
              <a:tr h="238377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1500" dirty="0">
                          <a:solidFill>
                            <a:schemeClr val="tx1"/>
                          </a:solidFill>
                          <a:latin typeface="+mn-lt"/>
                        </a:rPr>
                        <a:t>TRUST: slow and low adoption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16% of all businesses reporting using AI technologies – a number that has remained stagnant over the last four years.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Companies in highly regulated industries (self-driving cars, healthcare) face unique challenges to stay compliant.</a:t>
                      </a:r>
                      <a:endParaRPr lang="en-CA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5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82% of Americans believe that “robots and/or AI should be carefully managed”, comparable results in EU.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65% of respondents don’t trust that companies have their best interests when it comes to AI. </a:t>
                      </a:r>
                      <a:endParaRPr lang="en-CA" sz="15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9543" marR="83725" marT="83725" marB="837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588671"/>
                  </a:ext>
                </a:extLst>
              </a:tr>
              <a:tr h="151497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1500" b="1" dirty="0">
                          <a:solidFill>
                            <a:schemeClr val="tx1"/>
                          </a:solidFill>
                        </a:rPr>
                        <a:t>EXPOSURE: reputational, legal challenge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500" b="0" i="1" dirty="0" err="1">
                          <a:solidFill>
                            <a:schemeClr val="tx1"/>
                          </a:solidFill>
                        </a:rPr>
                        <a:t>Tyndaris</a:t>
                      </a:r>
                      <a:r>
                        <a:rPr lang="en-CA" sz="1500" b="0" i="1" dirty="0">
                          <a:solidFill>
                            <a:schemeClr val="tx1"/>
                          </a:solidFill>
                        </a:rPr>
                        <a:t> case</a:t>
                      </a:r>
                      <a:r>
                        <a:rPr lang="en-CA" sz="1500" b="0" dirty="0">
                          <a:solidFill>
                            <a:schemeClr val="tx1"/>
                          </a:solidFill>
                        </a:rPr>
                        <a:t>: unconventional actions by AI produce unintended outputs.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500" b="0" i="1" dirty="0">
                          <a:solidFill>
                            <a:schemeClr val="tx1"/>
                          </a:solidFill>
                        </a:rPr>
                        <a:t>Amazon HR case</a:t>
                      </a:r>
                      <a:r>
                        <a:rPr lang="en-CA" sz="1500" b="0" dirty="0">
                          <a:solidFill>
                            <a:schemeClr val="tx1"/>
                          </a:solidFill>
                        </a:rPr>
                        <a:t>: bias in datasets may cause legal and reputational risk.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500" b="0" i="1" dirty="0">
                          <a:solidFill>
                            <a:schemeClr val="tx1"/>
                          </a:solidFill>
                        </a:rPr>
                        <a:t>Uber and Tesla cases</a:t>
                      </a:r>
                      <a:r>
                        <a:rPr lang="en-CA" sz="1500" b="0" dirty="0">
                          <a:solidFill>
                            <a:schemeClr val="tx1"/>
                          </a:solidFill>
                        </a:rPr>
                        <a:t>: AI “failure” has devastating consequences.</a:t>
                      </a:r>
                    </a:p>
                  </a:txBody>
                  <a:tcPr marL="139543" marR="72563" marT="72563" marB="7256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  <a:alpha val="3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63164"/>
                  </a:ext>
                </a:extLst>
              </a:tr>
              <a:tr h="211673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CA" sz="1500" b="1" dirty="0">
                          <a:solidFill>
                            <a:schemeClr val="tx1"/>
                          </a:solidFill>
                        </a:rPr>
                        <a:t>CONTROLS: new regulations and policies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500" b="0" dirty="0">
                          <a:solidFill>
                            <a:schemeClr val="tx1"/>
                          </a:solidFill>
                        </a:rPr>
                        <a:t>EU Commissioner will pass AI regulation in the first 100 days of her presidency.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500" b="0" i="1" dirty="0">
                          <a:solidFill>
                            <a:schemeClr val="tx1"/>
                          </a:solidFill>
                        </a:rPr>
                        <a:t>Algorithmic Accountability Act </a:t>
                      </a:r>
                      <a:r>
                        <a:rPr lang="en-CA" sz="1500" b="0" dirty="0">
                          <a:solidFill>
                            <a:schemeClr val="tx1"/>
                          </a:solidFill>
                        </a:rPr>
                        <a:t>and </a:t>
                      </a:r>
                      <a:r>
                        <a:rPr lang="en-CA" sz="1500" b="0" i="1" dirty="0">
                          <a:solidFill>
                            <a:schemeClr val="tx1"/>
                          </a:solidFill>
                        </a:rPr>
                        <a:t>Bot Disclosure and Accountability Act</a:t>
                      </a:r>
                      <a:r>
                        <a:rPr lang="en-CA" sz="1500" b="0" dirty="0">
                          <a:solidFill>
                            <a:schemeClr val="tx1"/>
                          </a:solidFill>
                        </a:rPr>
                        <a:t>  (U.S. Senate Bills).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500" b="0" dirty="0">
                          <a:solidFill>
                            <a:schemeClr val="tx1"/>
                          </a:solidFill>
                        </a:rPr>
                        <a:t>Canadian Directive on Automated Decision Making.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500" b="0" dirty="0">
                          <a:solidFill>
                            <a:schemeClr val="tx1"/>
                          </a:solidFill>
                        </a:rPr>
                        <a:t>Regulation in certain sectors already exists (e.g. autonomous vehicles) as does regulation for certain uses (e.g. facial recognition).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1500" b="0" dirty="0">
                          <a:solidFill>
                            <a:schemeClr val="tx1"/>
                          </a:solidFill>
                        </a:rPr>
                        <a:t>Bias and </a:t>
                      </a:r>
                      <a:r>
                        <a:rPr lang="en-CA" sz="1500" b="0" dirty="0" err="1">
                          <a:solidFill>
                            <a:schemeClr val="tx1"/>
                          </a:solidFill>
                        </a:rPr>
                        <a:t>explainability</a:t>
                      </a:r>
                      <a:r>
                        <a:rPr lang="en-CA" sz="1500" b="0" dirty="0">
                          <a:solidFill>
                            <a:schemeClr val="tx1"/>
                          </a:solidFill>
                        </a:rPr>
                        <a:t> are key issues for policy makers and lawyers.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CA" sz="1500" b="0" dirty="0">
                          <a:solidFill>
                            <a:schemeClr val="tx1"/>
                          </a:solidFill>
                        </a:rPr>
                        <a:t>Numerous governmental and industry principles and standards existing and emerging.</a:t>
                      </a:r>
                    </a:p>
                  </a:txBody>
                  <a:tcPr marL="139543" marR="72563" marT="72563" marB="72563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65000"/>
                        <a:alpha val="3490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579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9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3A7CA-981F-9545-96FC-C8E41D9B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/>
              <a:t>Framework for Ethical AI</a:t>
            </a:r>
            <a:endParaRPr lang="en-US" sz="44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CAE06E-E921-4FDB-9E76-0BA9B6248C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959554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8404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9image60032016">
            <a:extLst>
              <a:ext uri="{FF2B5EF4-FFF2-40B4-BE49-F238E27FC236}">
                <a16:creationId xmlns:a16="http://schemas.microsoft.com/office/drawing/2014/main" id="{A013BB63-1CF3-774D-8241-8DEC6E01B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b="5467"/>
          <a:stretch/>
        </p:blipFill>
        <p:spPr bwMode="auto">
          <a:xfrm>
            <a:off x="0" y="1"/>
            <a:ext cx="12113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033" name="Content Placeholder 1028">
            <a:extLst>
              <a:ext uri="{FF2B5EF4-FFF2-40B4-BE49-F238E27FC236}">
                <a16:creationId xmlns:a16="http://schemas.microsoft.com/office/drawing/2014/main" id="{4F46679E-A37E-4A28-B8B0-92DCE0CAD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424699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Majority of countries studied have a partial or full AI strategy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280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48F3-A745-5941-B1CA-3AC895757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95" y="3433763"/>
            <a:ext cx="3197013" cy="2743200"/>
          </a:xfrm>
        </p:spPr>
        <p:txBody>
          <a:bodyPr anchor="t">
            <a:normAutofit/>
          </a:bodyPr>
          <a:lstStyle/>
          <a:p>
            <a:pPr algn="ctr"/>
            <a:r>
              <a:rPr lang="en-US" sz="4400" dirty="0"/>
              <a:t>Canada’s Leadership on Ethical AI</a:t>
            </a:r>
          </a:p>
        </p:txBody>
      </p:sp>
      <p:pic>
        <p:nvPicPr>
          <p:cNvPr id="14" name="Graphic 13" descr="Laptop Secure">
            <a:extLst>
              <a:ext uri="{FF2B5EF4-FFF2-40B4-BE49-F238E27FC236}">
                <a16:creationId xmlns:a16="http://schemas.microsoft.com/office/drawing/2014/main" id="{F6AE967B-2179-403F-870E-8F03CFD7F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4801" y="2519363"/>
            <a:ext cx="914400" cy="9144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B31BA01-2CB1-8244-B44B-7B7BFDADA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277" y="643467"/>
            <a:ext cx="7842737" cy="5533496"/>
          </a:xfrm>
        </p:spPr>
        <p:txBody>
          <a:bodyPr anchor="ctr">
            <a:normAutofit/>
          </a:bodyPr>
          <a:lstStyle/>
          <a:p>
            <a:r>
              <a:rPr lang="en-CA" sz="1800" dirty="0"/>
              <a:t>Canada was the first country to launch such a national AI strategy in 2017.</a:t>
            </a:r>
            <a:endParaRPr lang="en-US" sz="1800" dirty="0"/>
          </a:p>
          <a:p>
            <a:r>
              <a:rPr lang="en-US" sz="1800" dirty="0"/>
              <a:t>Canada’s G7 presidency: </a:t>
            </a:r>
            <a:br>
              <a:rPr lang="en-US" sz="1800" dirty="0"/>
            </a:br>
            <a:endParaRPr lang="en-US" sz="1800" dirty="0"/>
          </a:p>
          <a:p>
            <a:pPr marL="914400" lvl="2" indent="0">
              <a:buNone/>
            </a:pPr>
            <a:r>
              <a:rPr lang="en-CA" sz="1800" dirty="0"/>
              <a:t>“…a shared vision of human-centric artificial intelligence for innovation and economic growth, and released a statement that confirms the need to safeguard privacy.” </a:t>
            </a:r>
          </a:p>
          <a:p>
            <a:r>
              <a:rPr lang="en-CA" sz="1800" dirty="0"/>
              <a:t>On June 7, 2018, the governments of Canada and France released a joint statement on AI calling for:</a:t>
            </a:r>
          </a:p>
          <a:p>
            <a:pPr marL="457200" lvl="1" indent="0">
              <a:buNone/>
            </a:pPr>
            <a:endParaRPr lang="en-CA" sz="1800" dirty="0"/>
          </a:p>
          <a:p>
            <a:pPr marL="914400" lvl="2" indent="0">
              <a:buNone/>
            </a:pPr>
            <a:r>
              <a:rPr lang="en-CA" sz="1800" dirty="0"/>
              <a:t>“the creation of an international study group that can become a global point of reference for understanding and sharing research results on artificial intelligence issues and best practices.”</a:t>
            </a:r>
          </a:p>
          <a:p>
            <a:r>
              <a:rPr lang="en-CA" sz="1800" dirty="0"/>
              <a:t>On December 6, 2018, Canada hosted the first G7 Multi-stakeholder Conference on Artificial Intelligence and announced an International Panel on Artificial Intelligence.</a:t>
            </a:r>
          </a:p>
          <a:p>
            <a:r>
              <a:rPr lang="en-US" sz="1800" dirty="0"/>
              <a:t>In May 2019, Canada released a Digital Charter that re-asserts Canada’s national values in a digital economy. </a:t>
            </a:r>
          </a:p>
        </p:txBody>
      </p:sp>
    </p:spTree>
    <p:extLst>
      <p:ext uri="{BB962C8B-B14F-4D97-AF65-F5344CB8AC3E}">
        <p14:creationId xmlns:p14="http://schemas.microsoft.com/office/powerpoint/2010/main" val="1848786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B6DBD7-9CDA-4A48-9325-D603363E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chemeClr val="accent1"/>
                </a:solidFill>
              </a:rPr>
              <a:t>References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D4C58A-600E-9942-A40A-75E67DEA3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650240"/>
            <a:ext cx="6667328" cy="5587999"/>
          </a:xfrm>
        </p:spPr>
        <p:txBody>
          <a:bodyPr anchor="ctr">
            <a:normAutofit fontScale="92500"/>
          </a:bodyPr>
          <a:lstStyle/>
          <a:p>
            <a:r>
              <a:rPr lang="en-CA" sz="2400" dirty="0"/>
              <a:t>Tim </a:t>
            </a:r>
            <a:r>
              <a:rPr lang="en-CA" sz="2400" dirty="0" err="1"/>
              <a:t>Fountaine</a:t>
            </a:r>
            <a:r>
              <a:rPr lang="en-CA" sz="2400" dirty="0"/>
              <a:t>, Brian McCarthy, Tamim Saleh, Building the AI-powered Organization, Harvard Business Review (July - August 2019) at p. 62. </a:t>
            </a:r>
          </a:p>
          <a:p>
            <a:r>
              <a:rPr lang="en-CA" sz="2400" dirty="0"/>
              <a:t>Thomas </a:t>
            </a:r>
            <a:r>
              <a:rPr lang="en-CA" sz="2400" dirty="0" err="1"/>
              <a:t>Beardsworth</a:t>
            </a:r>
            <a:r>
              <a:rPr lang="en-CA" sz="2400" dirty="0"/>
              <a:t> and </a:t>
            </a:r>
            <a:r>
              <a:rPr lang="en-CA" sz="2400" dirty="0" err="1"/>
              <a:t>Nismant</a:t>
            </a:r>
            <a:r>
              <a:rPr lang="en-CA" sz="2400" dirty="0"/>
              <a:t> Kuman, Who to Sue When a Robot Loses Your Fortune, Bloomberg News (May 5, 2019). </a:t>
            </a:r>
          </a:p>
          <a:p>
            <a:r>
              <a:rPr lang="en-CA" sz="2400" dirty="0"/>
              <a:t>Pew Research Centre, Americans and Cybersecurity, (January 26, 2017).</a:t>
            </a:r>
          </a:p>
          <a:p>
            <a:r>
              <a:rPr lang="en-CA" sz="2400" dirty="0"/>
              <a:t>Andrew Ng, Landing AI, AI Transformation Playbook How to lead your company into the AI era.</a:t>
            </a:r>
          </a:p>
          <a:p>
            <a:r>
              <a:rPr lang="en-CA" sz="2400" dirty="0" err="1"/>
              <a:t>Baobao</a:t>
            </a:r>
            <a:r>
              <a:rPr lang="en-CA" sz="2400" dirty="0"/>
              <a:t> Zhang and Allan Dafoe, Center for the Governance of AI, Future of Humanity Institute, University of Oxford, Artificial Intelligence: American Attitudes and Trends (January 2019).</a:t>
            </a:r>
          </a:p>
          <a:p>
            <a:r>
              <a:rPr lang="en-CA" sz="2400" dirty="0" err="1"/>
              <a:t>Pega</a:t>
            </a:r>
            <a:r>
              <a:rPr lang="en-CA" sz="2400" dirty="0"/>
              <a:t>, Consumers Failing to Embrace AI Benefits, Says Research, (June 4, 2019).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7443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D4BB5795-15E8-42E8-9590-B18653CF7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3" y="919679"/>
            <a:ext cx="4207933" cy="4351338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0DC9D02-A6BF-4142-A380-32C753FB41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151865"/>
              </p:ext>
            </p:extLst>
          </p:nvPr>
        </p:nvGraphicFramePr>
        <p:xfrm>
          <a:off x="1219200" y="1913142"/>
          <a:ext cx="1051560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8000">
                  <a:extLst>
                    <a:ext uri="{9D8B030D-6E8A-4147-A177-3AD203B41FA5}">
                      <a16:colId xmlns:a16="http://schemas.microsoft.com/office/drawing/2014/main" val="4285486361"/>
                    </a:ext>
                  </a:extLst>
                </a:gridCol>
                <a:gridCol w="6197600">
                  <a:extLst>
                    <a:ext uri="{9D8B030D-6E8A-4147-A177-3AD203B41FA5}">
                      <a16:colId xmlns:a16="http://schemas.microsoft.com/office/drawing/2014/main" val="139978498"/>
                    </a:ext>
                  </a:extLst>
                </a:gridCol>
              </a:tblGrid>
              <a:tr h="2269389">
                <a:tc>
                  <a:txBody>
                    <a:bodyPr/>
                    <a:lstStyle/>
                    <a:p>
                      <a:endParaRPr lang="en-CA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en-CA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CA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CA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CA" sz="20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INQ DATA LAW</a:t>
                      </a:r>
                    </a:p>
                    <a:p>
                      <a:r>
                        <a:rPr lang="en-CA" sz="2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405-1200 Bay Street</a:t>
                      </a:r>
                    </a:p>
                    <a:p>
                      <a:r>
                        <a:rPr lang="en-CA" sz="2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Toronto, ON</a:t>
                      </a:r>
                    </a:p>
                    <a:p>
                      <a:r>
                        <a:rPr lang="en-CA" sz="2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T: 416-967-7100 ext. 1-229</a:t>
                      </a:r>
                    </a:p>
                    <a:p>
                      <a:r>
                        <a:rPr lang="en-CA" sz="2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E: </a:t>
                      </a:r>
                      <a:r>
                        <a:rPr lang="en-CA" sz="2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cpiovesan@inqdatalaw.com</a:t>
                      </a:r>
                      <a:r>
                        <a:rPr lang="en-CA" sz="20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endParaRPr lang="en-CA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CA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701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543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781</Words>
  <Application>Microsoft Macintosh PowerPoint</Application>
  <PresentationFormat>Widescreen</PresentationFormat>
  <Paragraphs>60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Calibri Light</vt:lpstr>
      <vt:lpstr>Office Theme</vt:lpstr>
      <vt:lpstr>Are You AI Ready? </vt:lpstr>
      <vt:lpstr>PowerPoint Presentation</vt:lpstr>
      <vt:lpstr>Microsoft’s 10-K SEC filing (20180630)</vt:lpstr>
      <vt:lpstr>Drivers of AI Regulation</vt:lpstr>
      <vt:lpstr>Framework for Ethical AI</vt:lpstr>
      <vt:lpstr>PowerPoint Presentation</vt:lpstr>
      <vt:lpstr>Canada’s Leadership on Ethical AI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You AI Ready? </dc:title>
  <dc:creator>Simon Flood</dc:creator>
  <cp:lastModifiedBy>Simon Flood</cp:lastModifiedBy>
  <cp:revision>2</cp:revision>
  <dcterms:created xsi:type="dcterms:W3CDTF">2019-10-27T20:48:39Z</dcterms:created>
  <dcterms:modified xsi:type="dcterms:W3CDTF">2019-10-27T20:49:38Z</dcterms:modified>
</cp:coreProperties>
</file>