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jpeg" ContentType="image/jpeg"/>
  <Default Extension="png" ContentType="image/png"/>
  <Default Extension="xlsx" ContentType="application/vnd.openxmlformats-officedocument.spreadsheetml.sheet"/>
  <Default Extension="gif" ContentType="image/gif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/Relationships>
</file>

<file path=ppt/presentation.xml><?xml version="1.0" encoding="utf-8"?>
<!--Generated by Aspose.Slides for .NET 5.8.0.0--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1" id="2147483689"/>
  </p:sldMasterIdLst>
  <p:notesMasterIdLst>
    <p:notesMasterId r:id="rId16"/>
  </p:notesMasterIdLst>
  <p:handoutMasterIdLst>
    <p:handoutMasterId r:id="rId17"/>
  </p:handoutMasterIdLst>
  <p:sldIdLst>
    <p:sldId r:id="rId2" id="256"/>
    <p:sldId r:id="rId3" id="265"/>
    <p:sldId r:id="rId4" id="264"/>
    <p:sldId r:id="rId5" id="266"/>
    <p:sldId r:id="rId6" id="278"/>
    <p:sldId r:id="rId7" id="275"/>
    <p:sldId r:id="rId8" id="274"/>
    <p:sldId r:id="rId9" id="267"/>
    <p:sldId r:id="rId10" id="276"/>
    <p:sldId r:id="rId11" id="268"/>
    <p:sldId r:id="rId12" id="272"/>
    <p:sldId r:id="rId13" id="269"/>
    <p:sldId r:id="rId14" id="271"/>
    <p:sldId r:id="rId15" id="260"/>
  </p:sldIdLst>
  <p:sldSz cx="9144000" cy="6858000" type="screen4x3"/>
  <p:notesSz cx="7010400" cy="9296400"/>
  <p:defaultTextStyle>
    <a:defPPr>
      <a:defRPr lang="en-US"/>
    </a:defPPr>
    <a:lvl1pPr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E33534"/>
    <a:srgbClr val="0082B0"/>
    <a:srgbClr val="36424A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0450" autoAdjust="0"/>
  </p:normalViewPr>
  <p:slideViewPr>
    <p:cSldViewPr>
      <p:cViewPr>
        <p:scale>
          <a:sx n="90" d="100"/>
          <a:sy n="90" d="100"/>
        </p:scale>
        <p:origin x="-187" y="658"/>
      </p:cViewPr>
      <p:guideLst>
        <p:guide orient="horz" pos="2160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2466" y="-102"/>
      </p:cViewPr>
      <p:guideLst>
        <p:guide orient="horz" pos="2928"/>
        <p:guide pos="2208"/>
      </p:guideLst>
    </p:cSldViewPr>
  </p:notesViewPr>
  <p:gridSpacing cx="58989913" cy="58989913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notesMaster" Target="notesMasters/notesMaster1.xml" /><Relationship Id="rId17" Type="http://schemas.openxmlformats.org/officeDocument/2006/relationships/handoutMaster" Target="handoutMasters/handoutMaster1.xml" /><Relationship Id="rId18" Type="http://schemas.openxmlformats.org/officeDocument/2006/relationships/presProps" Target="presProps.xml" /><Relationship Id="rId19" Type="http://schemas.openxmlformats.org/officeDocument/2006/relationships/viewProps" Target="viewProps.xml" /><Relationship Id="rId2" Type="http://schemas.openxmlformats.org/officeDocument/2006/relationships/slide" Target="slides/slide1.xml" /><Relationship Id="rId20" Type="http://schemas.openxmlformats.org/officeDocument/2006/relationships/theme" Target="theme/theme2.xml" /><Relationship Id="rId21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Office_Excel_Worksheet1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216183886"/>
          <c:y val="0.00194242131"/>
          <c:w val="0.5099103"/>
          <c:h val="0.7648654"/>
        </c:manualLayout>
      </c:layout>
      <c:pieChart>
        <c:dLbls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2B9-42D6-ABDC-78E77CC9D69F}"/>
              </c:ext>
            </c:extLst>
          </c:dPt>
          <c:dPt>
            <c:idx val="2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2B9-42D6-ABDC-78E77CC9D69F}"/>
              </c:ext>
            </c:extLst>
          </c:dPt>
          <c:dPt>
            <c:idx val="3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2B9-42D6-ABDC-78E77CC9D69F}"/>
              </c:ext>
            </c:extLst>
          </c:dPt>
          <c:dPt>
            <c:idx val="5"/>
            <c:spPr>
              <a:solidFill>
                <a:schemeClr val="tx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2B9-42D6-ABDC-78E77CC9D69F}"/>
              </c:ext>
            </c:extLst>
          </c:dPt>
          <c:cat>
            <c:strRef>
              <c:f>Sheet1!$A$2:$A$5</c:f>
              <c:strCache>
                <c:ptCount val="4"/>
                <c:pt idx="0">
                  <c:v>ICT</c:v>
                </c:pt>
                <c:pt idx="1">
                  <c:v>Life sciences</c:v>
                </c:pt>
                <c:pt idx="2">
                  <c:v>Clean tech</c:v>
                </c:pt>
                <c:pt idx="3">
                  <c:v>Agri business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1379</c:v>
                </c:pt>
                <c:pt idx="1">
                  <c:v>647</c:v>
                </c:pt>
                <c:pt idx="2">
                  <c:v>135</c:v>
                </c:pt>
                <c:pt idx="3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2B9-42D6-ABDC-78E77CC9D69F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102083333"/>
          <c:y val="0.793945849"/>
          <c:w val="0.776472"/>
          <c:h val="0.16334252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1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/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/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505329C-C43C-48EA-AF28-FF7D8FE30854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/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/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C1A14D-8A89-4584-8703-533A2BB4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98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/>
        </p:spPr>
        <p:txBody>
          <a:bodyPr vert="horz" lIns="93177" tIns="46589" rIns="93177" bIns="46589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/>
        </p:spPr>
        <p:txBody>
          <a:bodyPr vert="horz" lIns="93177" tIns="46589" rIns="93177" bIns="46589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88FE95-B9AF-4004-A54A-4DE5B5954154}" type="datetimeFigureOut">
              <a:rPr lang="en-US"/>
              <a:t>10/19/2016</a:t>
            </a:fld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/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/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1"/>
              <a:t>Click to edit Master text styles</a:t>
            </a:r>
          </a:p>
          <a:p>
            <a:pPr lvl="1"/>
            <a:r>
              <a:rPr lang="en-US" noProof="0" dirty="1"/>
              <a:t>Second level</a:t>
            </a:r>
          </a:p>
          <a:p>
            <a:pPr lvl="2"/>
            <a:r>
              <a:rPr lang="en-US" noProof="0" dirty="1"/>
              <a:t>Third level</a:t>
            </a:r>
          </a:p>
          <a:p>
            <a:pPr lvl="3"/>
            <a:r>
              <a:rPr lang="en-US" noProof="0" dirty="1"/>
              <a:t>Fourth level</a:t>
            </a:r>
          </a:p>
          <a:p>
            <a:pPr lvl="4"/>
            <a:r>
              <a:rPr lang="en-US" noProof="0" dirty="1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/>
        </p:spPr>
        <p:txBody>
          <a:bodyPr vert="horz" lIns="93177" tIns="46589" rIns="93177" bIns="46589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/>
        </p:spPr>
        <p:txBody>
          <a:bodyPr vert="horz" lIns="93177" tIns="46589" rIns="93177" bIns="46589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941727-4ED4-4CCF-B241-A0A1874AFAC8}" type="slidenum">
              <a:rPr lang="en-US"/>
              <a:t>‹#›</a:t>
            </a:fld>
          </a:p>
        </p:txBody>
      </p:sp>
    </p:spTree>
    <p:extLst>
      <p:ext uri="{BB962C8B-B14F-4D97-AF65-F5344CB8AC3E}">
        <p14:creationId xmlns:p14="http://schemas.microsoft.com/office/powerpoint/2010/main" xmlns="" val="1974961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6562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1668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114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4663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845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2404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41727-4ED4-4CCF-B241-A0A1874A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305916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jpeg" /><Relationship Id="rId3" Type="http://schemas.openxmlformats.org/officeDocument/2006/relationships/image" Target="../media/image2.emf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emf" /><Relationship Id="rId3" Type="http://schemas.openxmlformats.org/officeDocument/2006/relationships/image" Target="../media/image4.png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emf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emf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emf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emf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emf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5.emf" /><Relationship Id="rId3" Type="http://schemas.openxmlformats.org/officeDocument/2006/relationships/image" Target="../media/image6.png" /><Relationship Id="rId4" Type="http://schemas.openxmlformats.org/officeDocument/2006/relationships/image" Target="../media/image7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Untitled-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/>
        </p:spPr>
      </p:pic>
      <p:grpSp>
        <p:nvGrpSpPr>
          <p:cNvPr id="12" name="Group 11"/>
          <p:cNvGrpSpPr/>
          <p:nvPr userDrawn="1"/>
        </p:nvGrpSpPr>
        <p:grpSpPr>
          <a:xfrm>
            <a:off x="0" y="0"/>
            <a:ext cx="9144000" cy="2286000"/>
            <a:chOff x="0" y="0"/>
            <a:chExt cx="9144000" cy="2286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2286000"/>
            </a:xfrm>
            <a:prstGeom prst="rect"/>
            <a:solidFill>
              <a:srgbClr val="36424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K:\Creative Services\Logos\McMillan\McMillan\emf\McMillan_Red (Microsoft).emf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>
            <a:xfrm>
              <a:off x="457200" y="1207637"/>
              <a:ext cx="2819400" cy="697363"/>
            </a:xfrm>
            <a:prstGeom prst="rect"/>
            <a:noFill/>
          </p:spPr>
        </p:pic>
        <p:cxnSp>
          <p:nvCxnSpPr>
            <p:cNvPr id="10" name="Straight Connector 9"/>
            <p:cNvCxnSpPr/>
            <p:nvPr userDrawn="1"/>
          </p:nvCxnSpPr>
          <p:spPr>
            <a:xfrm>
              <a:off x="0" y="2286000"/>
              <a:ext cx="9144000" cy="0"/>
            </a:xfrm>
            <a:prstGeom prst="line"/>
            <a:ln>
              <a:solidFill>
                <a:srgbClr val="E33534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2514600"/>
            <a:ext cx="6629400" cy="2133600"/>
          </a:xfrm>
          <a:prstGeom prst="rect"/>
          <a:solidFill>
            <a:schemeClr val="bg1"/>
          </a:solidFill>
          <a:ln>
            <a:noFill/>
          </a:ln>
          <a:effectLst>
            <a:outerShdw rotWithShape="0" sx="1000" sy="100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57200" y="4038600"/>
            <a:ext cx="5791200" cy="647700"/>
          </a:xfrm>
          <a:noFill/>
        </p:spPr>
        <p:txBody>
          <a:bodyPr lIns="0" tIns="0" rIns="91440" bIns="0">
            <a:noAutofit/>
          </a:bodyPr>
          <a:lstStyle>
            <a:lvl1pPr marL="0" indent="0" algn="l">
              <a:buNone/>
              <a:defRPr sz="1700">
                <a:solidFill>
                  <a:srgbClr val="36424A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686050"/>
            <a:ext cx="5791200" cy="1276350"/>
          </a:xfrm>
        </p:spPr>
        <p:txBody>
          <a:bodyPr anchor="b" anchorCtr="0">
            <a:noAutofit/>
          </a:bodyPr>
          <a:lstStyle>
            <a:lvl1pPr algn="l">
              <a:defRPr sz="2700">
                <a:solidFill>
                  <a:srgbClr val="E33534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1828800" y="5410200"/>
            <a:ext cx="5486400" cy="228600"/>
          </a:xfrm>
        </p:spPr>
        <p:txBody>
          <a:bodyPr lIns="182880" tIns="0" rIns="0" bIns="0">
            <a:noAutofit/>
          </a:bodyPr>
          <a:lstStyle>
            <a:lvl1pPr algn="ctr">
              <a:buNone/>
              <a:defRPr sz="1300" b="0" baseline="0">
                <a:solidFill>
                  <a:srgbClr val="36424A"/>
                </a:solidFill>
              </a:defRPr>
            </a:lvl1pPr>
            <a:lvl3pPr>
              <a:buNone/>
              <a:defRPr/>
            </a:lvl3pPr>
          </a:lstStyle>
          <a:p>
            <a:pPr lvl="0"/>
            <a:r>
              <a:rPr lang="en-US" dirty="1"/>
              <a:t>Please contact marketing for a custom image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2"/>
          <p:cNvSpPr>
            <a:spLocks noGrp="1"/>
          </p:cNvSpPr>
          <p:nvPr userDrawn="1">
            <p:ph type="title"/>
          </p:nvPr>
        </p:nvSpPr>
        <p:spPr>
          <a:xfrm>
            <a:off x="532800" y="114300"/>
            <a:ext cx="8078400" cy="876300"/>
          </a:xfrm>
        </p:spPr>
        <p:txBody>
          <a:bodyPr/>
          <a:lstStyle>
            <a:lvl1pPr>
              <a:defRPr sz="2100"/>
            </a:lvl1pPr>
          </a:lstStyle>
          <a:p>
            <a:endParaRPr lang="en-US"/>
          </a:p>
        </p:txBody>
      </p:sp>
      <p:pic>
        <p:nvPicPr>
          <p:cNvPr id="2" name="Picture 2" descr="K:\Creative Services\Logos\McMillan\McMillan\emf\McMillan_KO.e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33401" y="6520441"/>
            <a:ext cx="838199" cy="207324"/>
          </a:xfrm>
          <a:prstGeom prst="rect"/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066800"/>
            <a:ext cx="9144000" cy="0"/>
          </a:xfrm>
          <a:prstGeom prst="line"/>
          <a:ln>
            <a:solidFill>
              <a:srgbClr val="E3353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6"/>
          <p:cNvSpPr txBox="1">
            <a:spLocks noChangeArrowheads="1"/>
          </p:cNvSpPr>
          <p:nvPr userDrawn="1"/>
        </p:nvSpPr>
        <p:spPr>
          <a:xfrm>
            <a:off x="2851832" y="6520217"/>
            <a:ext cx="5903913" cy="215900"/>
          </a:xfrm>
          <a:prstGeom prst="rect"/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fontAlgn="auto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 </a:t>
            </a:r>
            <a:fld id="{B1E5D70B-113E-4D47-B27A-19F96FB8C016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‹#›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ＭＳ Ｐゴシック" charset="0"/>
              <a:cs typeface="Verdana"/>
            </a:endParaRPr>
          </a:p>
        </p:txBody>
      </p:sp>
      <p:sp>
        <p:nvSpPr>
          <p:cNvPr id="13" name="Content Placeholder 3"/>
          <p:cNvSpPr>
            <a:spLocks noGrp="1"/>
          </p:cNvSpPr>
          <p:nvPr>
            <p:ph idx="1"/>
          </p:nvPr>
        </p:nvSpPr>
        <p:spPr>
          <a:xfrm>
            <a:off x="532800" y="1440000"/>
            <a:ext cx="8078400" cy="4732200"/>
          </a:xfrm>
        </p:spPr>
        <p:txBody>
          <a:bodyPr lIns="0" tIns="0" rIns="0" bIns="0"/>
          <a:lstStyle>
            <a:lvl1pPr marL="228600" indent="-228600">
              <a:spcAft>
                <a:spcPct val="0"/>
              </a:spcAft>
              <a:defRPr/>
            </a:lvl1pPr>
          </a:lstStyle>
          <a:p>
            <a:endParaRPr lang="en-US"/>
          </a:p>
        </p:txBody>
      </p:sp>
      <p:pic>
        <p:nvPicPr>
          <p:cNvPr id="10" name="Picture 2" descr="Image result for blue hf law firm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1518829" y="6539778"/>
            <a:ext cx="600942" cy="193940"/>
          </a:xfrm>
          <a:prstGeom prst="rect"/>
          <a:noFill/>
        </p:spPr>
      </p:pic>
      <p:sp>
        <p:nvSpPr>
          <p:cNvPr id="14" name="Rectangle 13"/>
          <p:cNvSpPr/>
          <p:nvPr userDrawn="1"/>
        </p:nvSpPr>
        <p:spPr>
          <a:xfrm>
            <a:off x="1320821" y="6458481"/>
            <a:ext cx="248786" cy="369332"/>
          </a:xfrm>
          <a:prstGeom prst="rect"/>
          <a:ln>
            <a:noFill/>
          </a:ln>
        </p:spPr>
        <p:txBody>
          <a:bodyPr wrap="none">
            <a:spAutoFit/>
          </a:bodyPr>
          <a:lstStyle/>
          <a:p>
            <a:r>
              <a:rPr kumimoji="0" lang="en-US" sz="1800" b="0" i="0" u="none" strike="noStrike" kern="0" cap="none" spc="0" normalizeH="0" baseline="0" noProof="0" dirty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</a:t>
            </a:r>
            <a:endParaRPr lang="en-CA">
              <a:solidFill>
                <a:schemeClr val="bg1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2"/>
          <p:cNvSpPr>
            <a:spLocks noGrp="1"/>
          </p:cNvSpPr>
          <p:nvPr userDrawn="1">
            <p:ph type="title"/>
          </p:nvPr>
        </p:nvSpPr>
        <p:spPr>
          <a:xfrm>
            <a:off x="532800" y="114300"/>
            <a:ext cx="8078400" cy="876300"/>
          </a:xfrm>
        </p:spPr>
        <p:txBody>
          <a:bodyPr/>
          <a:lstStyle>
            <a:lvl1pPr>
              <a:defRPr sz="2100"/>
            </a:lvl1pPr>
          </a:lstStyle>
          <a:p>
            <a:endParaRPr lang="en-US"/>
          </a:p>
        </p:txBody>
      </p:sp>
      <p:pic>
        <p:nvPicPr>
          <p:cNvPr id="2" name="Picture 2" descr="K:\Creative Services\Logos\McMillan\McMillan\emf\McMillan_KO.e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33401" y="6520441"/>
            <a:ext cx="838199" cy="207324"/>
          </a:xfrm>
          <a:prstGeom prst="rect"/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066800"/>
            <a:ext cx="9144000" cy="0"/>
          </a:xfrm>
          <a:prstGeom prst="line"/>
          <a:ln>
            <a:solidFill>
              <a:srgbClr val="E3353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6"/>
          <p:cNvSpPr txBox="1">
            <a:spLocks noChangeArrowheads="1"/>
          </p:cNvSpPr>
          <p:nvPr userDrawn="1"/>
        </p:nvSpPr>
        <p:spPr>
          <a:xfrm>
            <a:off x="2851832" y="6520217"/>
            <a:ext cx="5903913" cy="215900"/>
          </a:xfrm>
          <a:prstGeom prst="rect"/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fontAlgn="auto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mcmillan.ca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 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 </a:t>
            </a:r>
            <a:fld id="{B1E5D70B-113E-4D47-B27A-19F96FB8C016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‹#›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ＭＳ Ｐゴシック" charset="0"/>
              <a:cs typeface="Verdana"/>
            </a:endParaRPr>
          </a:p>
        </p:txBody>
      </p:sp>
      <p:sp>
        <p:nvSpPr>
          <p:cNvPr id="12" name="Content Placeholder 3"/>
          <p:cNvSpPr>
            <a:spLocks noGrp="1"/>
          </p:cNvSpPr>
          <p:nvPr>
            <p:ph idx="11"/>
          </p:nvPr>
        </p:nvSpPr>
        <p:spPr>
          <a:xfrm>
            <a:off x="571500" y="1428750"/>
            <a:ext cx="3771900" cy="4732200"/>
          </a:xfrm>
        </p:spPr>
        <p:txBody>
          <a:bodyPr lIns="0" tIns="0" rIns="0" bIns="0"/>
          <a:lstStyle>
            <a:lvl1pPr marL="228600" indent="-228600">
              <a:spcAft>
                <a:spcPct val="0"/>
              </a:spcAft>
              <a:defRPr/>
            </a:lvl1pPr>
          </a:lstStyle>
          <a:p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idx="12"/>
          </p:nvPr>
        </p:nvSpPr>
        <p:spPr>
          <a:xfrm>
            <a:off x="4800600" y="1428750"/>
            <a:ext cx="3829050" cy="4732200"/>
          </a:xfrm>
        </p:spPr>
        <p:txBody>
          <a:bodyPr lIns="0" tIns="0" rIns="0" bIns="0"/>
          <a:lstStyle>
            <a:lvl1pPr marL="228600" indent="-228600">
              <a:spcAft>
                <a:spcPct val="0"/>
              </a:spcAft>
              <a:defRPr/>
            </a:lvl1pPr>
          </a:lstStyle>
          <a:p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2"/>
          <p:cNvSpPr>
            <a:spLocks noGrp="1"/>
          </p:cNvSpPr>
          <p:nvPr userDrawn="1">
            <p:ph type="title"/>
          </p:nvPr>
        </p:nvSpPr>
        <p:spPr>
          <a:xfrm>
            <a:off x="532800" y="114300"/>
            <a:ext cx="8078400" cy="876300"/>
          </a:xfrm>
        </p:spPr>
        <p:txBody>
          <a:bodyPr/>
          <a:lstStyle>
            <a:lvl1pPr>
              <a:defRPr sz="2100"/>
            </a:lvl1pPr>
          </a:lstStyle>
          <a:p>
            <a:endParaRPr lang="en-US"/>
          </a:p>
        </p:txBody>
      </p:sp>
      <p:pic>
        <p:nvPicPr>
          <p:cNvPr id="2" name="Picture 2" descr="K:\Creative Services\Logos\McMillan\McMillan\emf\McMillan_KO.e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33401" y="6520441"/>
            <a:ext cx="838199" cy="207324"/>
          </a:xfrm>
          <a:prstGeom prst="rect"/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066800"/>
            <a:ext cx="9144000" cy="0"/>
          </a:xfrm>
          <a:prstGeom prst="line"/>
          <a:ln>
            <a:solidFill>
              <a:srgbClr val="E3353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6"/>
          <p:cNvSpPr txBox="1">
            <a:spLocks noChangeArrowheads="1"/>
          </p:cNvSpPr>
          <p:nvPr userDrawn="1"/>
        </p:nvSpPr>
        <p:spPr>
          <a:xfrm>
            <a:off x="2851832" y="6520217"/>
            <a:ext cx="5903913" cy="215900"/>
          </a:xfrm>
          <a:prstGeom prst="rect"/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fontAlgn="auto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mcmillan.ca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 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 </a:t>
            </a:r>
            <a:fld id="{B1E5D70B-113E-4D47-B27A-19F96FB8C016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‹#›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ＭＳ Ｐゴシック" charset="0"/>
              <a:cs typeface="Verdana"/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K:\Creative Services\Logos\McMillan\McMillan\emf\McMillan_KO.e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33401" y="6520441"/>
            <a:ext cx="838199" cy="207324"/>
          </a:xfrm>
          <a:prstGeom prst="rect"/>
          <a:noFill/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>
          <a:xfrm>
            <a:off x="2851832" y="6520217"/>
            <a:ext cx="5903913" cy="215900"/>
          </a:xfrm>
          <a:prstGeom prst="rect"/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fontAlgn="auto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mcmillan.ca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 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 </a:t>
            </a:r>
            <a:fld id="{B1E5D70B-113E-4D47-B27A-19F96FB8C016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‹#›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ＭＳ Ｐゴシック" charset="0"/>
              <a:cs typeface="Verdana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 (1 to 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2" descr="K:\Creative Services\Logos\McMillan\McMillan\emf\McMillan_KO.e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33401" y="6520441"/>
            <a:ext cx="838199" cy="207324"/>
          </a:xfrm>
          <a:prstGeom prst="rect"/>
          <a:noFill/>
        </p:spPr>
      </p:pic>
      <p:sp>
        <p:nvSpPr>
          <p:cNvPr id="69" name="TextBox 6"/>
          <p:cNvSpPr txBox="1">
            <a:spLocks noChangeArrowheads="1"/>
          </p:cNvSpPr>
          <p:nvPr userDrawn="1"/>
        </p:nvSpPr>
        <p:spPr>
          <a:xfrm>
            <a:off x="2851832" y="6520217"/>
            <a:ext cx="5903913" cy="215900"/>
          </a:xfrm>
          <a:prstGeom prst="rect"/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fontAlgn="auto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mcmillan.ca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 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 </a:t>
            </a:r>
            <a:fld id="{B1E5D70B-113E-4D47-B27A-19F96FB8C016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‹#›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ＭＳ Ｐゴシック" charset="0"/>
              <a:cs typeface="Verdana"/>
            </a:endParaRPr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532800" y="114300"/>
            <a:ext cx="8078400" cy="876300"/>
          </a:xfrm>
        </p:spPr>
        <p:txBody>
          <a:bodyPr/>
          <a:lstStyle>
            <a:lvl1pPr>
              <a:defRPr sz="2100"/>
            </a:lvl1pPr>
          </a:lstStyle>
          <a:p>
            <a:endParaRPr lang="en-US"/>
          </a:p>
        </p:txBody>
      </p:sp>
      <p:sp>
        <p:nvSpPr>
          <p:cNvPr id="16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14350" y="34290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514350" y="365760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18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514350" y="40576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3314700" y="34290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3314700" y="365760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18"/>
          </p:nvPr>
        </p:nvSpPr>
        <p:spPr>
          <a:xfrm>
            <a:off x="514350" y="1885950"/>
            <a:ext cx="1771650" cy="1428750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6115050" y="34290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20" hasCustomPrompt="1"/>
          </p:nvPr>
        </p:nvSpPr>
        <p:spPr>
          <a:xfrm>
            <a:off x="6115050" y="365760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24" name="Text Placeholder 18"/>
          <p:cNvSpPr>
            <a:spLocks noGrp="1"/>
          </p:cNvSpPr>
          <p:nvPr>
            <p:ph type="body" sz="quarter" idx="21" hasCustomPrompt="1"/>
          </p:nvPr>
        </p:nvSpPr>
        <p:spPr>
          <a:xfrm>
            <a:off x="514350" y="42862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22" hasCustomPrompt="1"/>
          </p:nvPr>
        </p:nvSpPr>
        <p:spPr>
          <a:xfrm>
            <a:off x="3314700" y="40576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26" name="Text Placeholder 18"/>
          <p:cNvSpPr>
            <a:spLocks noGrp="1"/>
          </p:cNvSpPr>
          <p:nvPr>
            <p:ph type="body" sz="quarter" idx="23" hasCustomPrompt="1"/>
          </p:nvPr>
        </p:nvSpPr>
        <p:spPr>
          <a:xfrm>
            <a:off x="3314700" y="42862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27" name="Text Placeholder 18"/>
          <p:cNvSpPr>
            <a:spLocks noGrp="1"/>
          </p:cNvSpPr>
          <p:nvPr>
            <p:ph type="body" sz="quarter" idx="24" hasCustomPrompt="1"/>
          </p:nvPr>
        </p:nvSpPr>
        <p:spPr>
          <a:xfrm>
            <a:off x="6115050" y="40576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28" name="Text Placeholder 18"/>
          <p:cNvSpPr>
            <a:spLocks noGrp="1"/>
          </p:cNvSpPr>
          <p:nvPr>
            <p:ph type="body" sz="quarter" idx="25" hasCustomPrompt="1"/>
          </p:nvPr>
        </p:nvSpPr>
        <p:spPr>
          <a:xfrm>
            <a:off x="6115050" y="42862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29" name="Picture Placeholder 16"/>
          <p:cNvSpPr>
            <a:spLocks noGrp="1"/>
          </p:cNvSpPr>
          <p:nvPr>
            <p:ph type="pic" sz="quarter" idx="26"/>
          </p:nvPr>
        </p:nvSpPr>
        <p:spPr>
          <a:xfrm>
            <a:off x="3314700" y="1885950"/>
            <a:ext cx="1771650" cy="1428750"/>
          </a:xfrm>
        </p:spPr>
        <p:txBody>
          <a:bodyPr/>
          <a:lstStyle/>
          <a:p>
            <a:endParaRPr lang="en-US"/>
          </a:p>
        </p:txBody>
      </p:sp>
      <p:sp>
        <p:nvSpPr>
          <p:cNvPr id="30" name="Picture Placeholder 16"/>
          <p:cNvSpPr>
            <a:spLocks noGrp="1"/>
          </p:cNvSpPr>
          <p:nvPr>
            <p:ph type="pic" sz="quarter" idx="27"/>
          </p:nvPr>
        </p:nvSpPr>
        <p:spPr>
          <a:xfrm>
            <a:off x="6115050" y="1885950"/>
            <a:ext cx="1771650" cy="14287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 (4 to 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 userDrawn="1"/>
        </p:nvSpPr>
        <p:spPr>
          <a:xfrm>
            <a:off x="0" y="6400800"/>
            <a:ext cx="9144000" cy="457200"/>
          </a:xfrm>
          <a:prstGeom prst="rect"/>
          <a:solidFill>
            <a:srgbClr val="E335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2" descr="K:\Creative Services\Logos\McMillan\McMillan\emf\McMillan_KO.e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33401" y="6520441"/>
            <a:ext cx="838199" cy="207324"/>
          </a:xfrm>
          <a:prstGeom prst="rect"/>
          <a:noFill/>
        </p:spPr>
      </p:pic>
      <p:sp>
        <p:nvSpPr>
          <p:cNvPr id="69" name="TextBox 6"/>
          <p:cNvSpPr txBox="1">
            <a:spLocks noChangeArrowheads="1"/>
          </p:cNvSpPr>
          <p:nvPr userDrawn="1"/>
        </p:nvSpPr>
        <p:spPr>
          <a:xfrm>
            <a:off x="2851832" y="6520217"/>
            <a:ext cx="5903913" cy="215900"/>
          </a:xfrm>
          <a:prstGeom prst="rect"/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 eaLnBrk="0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42484E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fontAlgn="auto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mcmillan.ca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 </a:t>
            </a:r>
            <a:r>
              <a:rPr kumimoji="0" lang="en-US" sz="800" b="0" i="0" u="none" strike="noStrike" kern="0" cap="none" spc="0" normalizeH="0" baseline="0" noProof="0" dirty="1">
                <a:ln>
                  <a:noFill/>
                </a:ln>
                <a:solidFill>
                  <a:srgbClr val="3E464D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l </a:t>
            </a:r>
            <a:fld id="{B1E5D70B-113E-4D47-B27A-19F96FB8C016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ＭＳ Ｐゴシック" charset="0"/>
                <a:cs typeface="Verdana"/>
              </a:rPr>
              <a:t>‹#›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ＭＳ Ｐゴシック" charset="0"/>
              <a:cs typeface="Verdana"/>
            </a:endParaRPr>
          </a:p>
        </p:txBody>
      </p:sp>
      <p:sp>
        <p:nvSpPr>
          <p:cNvPr id="24" name="Title 2"/>
          <p:cNvSpPr>
            <a:spLocks noGrp="1"/>
          </p:cNvSpPr>
          <p:nvPr>
            <p:ph type="title"/>
          </p:nvPr>
        </p:nvSpPr>
        <p:spPr>
          <a:xfrm>
            <a:off x="532800" y="114300"/>
            <a:ext cx="8078400" cy="876300"/>
          </a:xfrm>
        </p:spPr>
        <p:txBody>
          <a:bodyPr/>
          <a:lstStyle>
            <a:lvl1pPr>
              <a:defRPr sz="2100"/>
            </a:lvl1pPr>
          </a:lstStyle>
          <a:p>
            <a:endParaRPr lang="en-US"/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14350" y="26289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26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514350" y="285750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27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514350" y="32575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28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3314700" y="26289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3314700" y="285750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30" name="Picture Placeholder 16"/>
          <p:cNvSpPr>
            <a:spLocks noGrp="1"/>
          </p:cNvSpPr>
          <p:nvPr>
            <p:ph type="pic" sz="quarter" idx="18"/>
          </p:nvPr>
        </p:nvSpPr>
        <p:spPr>
          <a:xfrm>
            <a:off x="514350" y="1257300"/>
            <a:ext cx="1559052" cy="12573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6115050" y="26289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32" name="Text Placeholder 18"/>
          <p:cNvSpPr>
            <a:spLocks noGrp="1"/>
          </p:cNvSpPr>
          <p:nvPr>
            <p:ph type="body" sz="quarter" idx="20" hasCustomPrompt="1"/>
          </p:nvPr>
        </p:nvSpPr>
        <p:spPr>
          <a:xfrm>
            <a:off x="6115050" y="285750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33" name="Text Placeholder 18"/>
          <p:cNvSpPr>
            <a:spLocks noGrp="1"/>
          </p:cNvSpPr>
          <p:nvPr>
            <p:ph type="body" sz="quarter" idx="21" hasCustomPrompt="1"/>
          </p:nvPr>
        </p:nvSpPr>
        <p:spPr>
          <a:xfrm>
            <a:off x="514350" y="34861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34" name="Text Placeholder 18"/>
          <p:cNvSpPr>
            <a:spLocks noGrp="1"/>
          </p:cNvSpPr>
          <p:nvPr>
            <p:ph type="body" sz="quarter" idx="22" hasCustomPrompt="1"/>
          </p:nvPr>
        </p:nvSpPr>
        <p:spPr>
          <a:xfrm>
            <a:off x="3314700" y="32575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35" name="Text Placeholder 18"/>
          <p:cNvSpPr>
            <a:spLocks noGrp="1"/>
          </p:cNvSpPr>
          <p:nvPr>
            <p:ph type="body" sz="quarter" idx="23" hasCustomPrompt="1"/>
          </p:nvPr>
        </p:nvSpPr>
        <p:spPr>
          <a:xfrm>
            <a:off x="3314700" y="34861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36" name="Text Placeholder 18"/>
          <p:cNvSpPr>
            <a:spLocks noGrp="1"/>
          </p:cNvSpPr>
          <p:nvPr>
            <p:ph type="body" sz="quarter" idx="24" hasCustomPrompt="1"/>
          </p:nvPr>
        </p:nvSpPr>
        <p:spPr>
          <a:xfrm>
            <a:off x="6115050" y="32575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37" name="Text Placeholder 18"/>
          <p:cNvSpPr>
            <a:spLocks noGrp="1"/>
          </p:cNvSpPr>
          <p:nvPr>
            <p:ph type="body" sz="quarter" idx="25" hasCustomPrompt="1"/>
          </p:nvPr>
        </p:nvSpPr>
        <p:spPr>
          <a:xfrm>
            <a:off x="6115050" y="34861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38" name="Picture Placeholder 16"/>
          <p:cNvSpPr>
            <a:spLocks noGrp="1"/>
          </p:cNvSpPr>
          <p:nvPr>
            <p:ph type="pic" sz="quarter" idx="26"/>
          </p:nvPr>
        </p:nvSpPr>
        <p:spPr>
          <a:xfrm>
            <a:off x="3314700" y="1257300"/>
            <a:ext cx="1559052" cy="1257300"/>
          </a:xfrm>
        </p:spPr>
        <p:txBody>
          <a:bodyPr/>
          <a:lstStyle/>
          <a:p>
            <a:endParaRPr lang="en-US"/>
          </a:p>
        </p:txBody>
      </p:sp>
      <p:sp>
        <p:nvSpPr>
          <p:cNvPr id="39" name="Picture Placeholder 16"/>
          <p:cNvSpPr>
            <a:spLocks noGrp="1"/>
          </p:cNvSpPr>
          <p:nvPr>
            <p:ph type="pic" sz="quarter" idx="27"/>
          </p:nvPr>
        </p:nvSpPr>
        <p:spPr>
          <a:xfrm>
            <a:off x="6115050" y="1257300"/>
            <a:ext cx="1559052" cy="12573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18"/>
          <p:cNvSpPr>
            <a:spLocks noGrp="1"/>
          </p:cNvSpPr>
          <p:nvPr>
            <p:ph type="body" sz="quarter" idx="28" hasCustomPrompt="1"/>
          </p:nvPr>
        </p:nvSpPr>
        <p:spPr>
          <a:xfrm>
            <a:off x="514350" y="52006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41" name="Text Placeholder 18"/>
          <p:cNvSpPr>
            <a:spLocks noGrp="1"/>
          </p:cNvSpPr>
          <p:nvPr>
            <p:ph type="body" sz="quarter" idx="29" hasCustomPrompt="1"/>
          </p:nvPr>
        </p:nvSpPr>
        <p:spPr>
          <a:xfrm>
            <a:off x="514350" y="542925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42" name="Text Placeholder 18"/>
          <p:cNvSpPr>
            <a:spLocks noGrp="1"/>
          </p:cNvSpPr>
          <p:nvPr>
            <p:ph type="body" sz="quarter" idx="30" hasCustomPrompt="1"/>
          </p:nvPr>
        </p:nvSpPr>
        <p:spPr>
          <a:xfrm>
            <a:off x="514350" y="58293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43" name="Text Placeholder 18"/>
          <p:cNvSpPr>
            <a:spLocks noGrp="1"/>
          </p:cNvSpPr>
          <p:nvPr>
            <p:ph type="body" sz="quarter" idx="31" hasCustomPrompt="1"/>
          </p:nvPr>
        </p:nvSpPr>
        <p:spPr>
          <a:xfrm>
            <a:off x="3314700" y="52006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44" name="Text Placeholder 18"/>
          <p:cNvSpPr>
            <a:spLocks noGrp="1"/>
          </p:cNvSpPr>
          <p:nvPr>
            <p:ph type="body" sz="quarter" idx="32" hasCustomPrompt="1"/>
          </p:nvPr>
        </p:nvSpPr>
        <p:spPr>
          <a:xfrm>
            <a:off x="3314700" y="542925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45" name="Picture Placeholder 16"/>
          <p:cNvSpPr>
            <a:spLocks noGrp="1"/>
          </p:cNvSpPr>
          <p:nvPr>
            <p:ph type="pic" sz="quarter" idx="33"/>
          </p:nvPr>
        </p:nvSpPr>
        <p:spPr>
          <a:xfrm>
            <a:off x="514350" y="3829050"/>
            <a:ext cx="1559052" cy="1257300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18"/>
          <p:cNvSpPr>
            <a:spLocks noGrp="1"/>
          </p:cNvSpPr>
          <p:nvPr>
            <p:ph type="body" sz="quarter" idx="34" hasCustomPrompt="1"/>
          </p:nvPr>
        </p:nvSpPr>
        <p:spPr>
          <a:xfrm>
            <a:off x="6115050" y="520065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sz="1100" b="1">
                <a:solidFill>
                  <a:srgbClr val="0082B0"/>
                </a:solidFill>
              </a:defRPr>
            </a:lvl1pPr>
          </a:lstStyle>
          <a:p>
            <a:pPr lvl="0"/>
            <a:r>
              <a:rPr lang="en-US" dirty="1"/>
              <a:t>Name</a:t>
            </a:r>
          </a:p>
        </p:txBody>
      </p:sp>
      <p:sp>
        <p:nvSpPr>
          <p:cNvPr id="47" name="Text Placeholder 18"/>
          <p:cNvSpPr>
            <a:spLocks noGrp="1"/>
          </p:cNvSpPr>
          <p:nvPr>
            <p:ph type="body" sz="quarter" idx="35" hasCustomPrompt="1"/>
          </p:nvPr>
        </p:nvSpPr>
        <p:spPr>
          <a:xfrm>
            <a:off x="6115050" y="5429250"/>
            <a:ext cx="2514600" cy="342900"/>
          </a:xfrm>
        </p:spPr>
        <p:txBody>
          <a:bodyPr lIns="0" tIns="0" rIns="0" bIns="0"/>
          <a:lstStyle>
            <a:lvl1pPr>
              <a:buFontTx/>
              <a:buNone/>
              <a:defRPr lang="en-US" sz="1100" b="0" smtClean="0">
                <a:solidFill>
                  <a:srgbClr val="36424A"/>
                </a:solidFill>
              </a:defRPr>
            </a:lvl1pPr>
          </a:lstStyle>
          <a:p>
            <a:pPr lvl="0"/>
            <a:r>
              <a:rPr lang="en-US" sz="900" dirty="1">
                <a:latin typeface="+mj-lt"/>
              </a:rPr>
              <a:t>title</a:t>
            </a:r>
            <a:endParaRPr lang="en-US"/>
          </a:p>
        </p:txBody>
      </p:sp>
      <p:sp>
        <p:nvSpPr>
          <p:cNvPr id="48" name="Text Placeholder 18"/>
          <p:cNvSpPr>
            <a:spLocks noGrp="1"/>
          </p:cNvSpPr>
          <p:nvPr>
            <p:ph type="body" sz="quarter" idx="36" hasCustomPrompt="1"/>
          </p:nvPr>
        </p:nvSpPr>
        <p:spPr>
          <a:xfrm>
            <a:off x="514350" y="60579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49" name="Text Placeholder 18"/>
          <p:cNvSpPr>
            <a:spLocks noGrp="1"/>
          </p:cNvSpPr>
          <p:nvPr>
            <p:ph type="body" sz="quarter" idx="37" hasCustomPrompt="1"/>
          </p:nvPr>
        </p:nvSpPr>
        <p:spPr>
          <a:xfrm>
            <a:off x="3314700" y="58293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50" name="Text Placeholder 18"/>
          <p:cNvSpPr>
            <a:spLocks noGrp="1"/>
          </p:cNvSpPr>
          <p:nvPr>
            <p:ph type="body" sz="quarter" idx="38" hasCustomPrompt="1"/>
          </p:nvPr>
        </p:nvSpPr>
        <p:spPr>
          <a:xfrm>
            <a:off x="3314700" y="60579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51" name="Text Placeholder 18"/>
          <p:cNvSpPr>
            <a:spLocks noGrp="1"/>
          </p:cNvSpPr>
          <p:nvPr>
            <p:ph type="body" sz="quarter" idx="39" hasCustomPrompt="1"/>
          </p:nvPr>
        </p:nvSpPr>
        <p:spPr>
          <a:xfrm>
            <a:off x="6115050" y="58293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t: xxx.xxx.xxxx</a:t>
            </a:r>
          </a:p>
        </p:txBody>
      </p:sp>
      <p:sp>
        <p:nvSpPr>
          <p:cNvPr id="52" name="Text Placeholder 18"/>
          <p:cNvSpPr>
            <a:spLocks noGrp="1"/>
          </p:cNvSpPr>
          <p:nvPr>
            <p:ph type="body" sz="quarter" idx="40" hasCustomPrompt="1"/>
          </p:nvPr>
        </p:nvSpPr>
        <p:spPr>
          <a:xfrm>
            <a:off x="6115050" y="6057900"/>
            <a:ext cx="2514600" cy="171450"/>
          </a:xfrm>
        </p:spPr>
        <p:txBody>
          <a:bodyPr lIns="0" tIns="0" rIns="0" bIns="0"/>
          <a:lstStyle>
            <a:lvl1pPr>
              <a:buFontTx/>
              <a:buNone/>
              <a:defRPr lang="en-US" sz="900">
                <a:solidFill>
                  <a:srgbClr val="0082B0"/>
                </a:solidFill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en-US" sz="900" dirty="1">
                <a:solidFill>
                  <a:srgbClr val="0082B0"/>
                </a:solidFill>
                <a:latin typeface="+mj-lt"/>
              </a:rPr>
              <a:t>xxxxxxxxxx.xxxxxxxxx@mcmillan.ca</a:t>
            </a:r>
            <a:endParaRPr lang="en-US" sz="900">
              <a:solidFill>
                <a:srgbClr val="0082B0"/>
              </a:solidFill>
              <a:latin typeface="+mn-lt"/>
            </a:endParaRPr>
          </a:p>
        </p:txBody>
      </p:sp>
      <p:sp>
        <p:nvSpPr>
          <p:cNvPr id="53" name="Picture Placeholder 16"/>
          <p:cNvSpPr>
            <a:spLocks noGrp="1"/>
          </p:cNvSpPr>
          <p:nvPr>
            <p:ph type="pic" sz="quarter" idx="41"/>
          </p:nvPr>
        </p:nvSpPr>
        <p:spPr>
          <a:xfrm>
            <a:off x="3314700" y="3829050"/>
            <a:ext cx="1559052" cy="1257300"/>
          </a:xfrm>
        </p:spPr>
        <p:txBody>
          <a:bodyPr/>
          <a:lstStyle/>
          <a:p>
            <a:endParaRPr lang="en-US"/>
          </a:p>
        </p:txBody>
      </p:sp>
      <p:sp>
        <p:nvSpPr>
          <p:cNvPr id="54" name="Picture Placeholder 16"/>
          <p:cNvSpPr>
            <a:spLocks noGrp="1"/>
          </p:cNvSpPr>
          <p:nvPr>
            <p:ph type="pic" sz="quarter" idx="42"/>
          </p:nvPr>
        </p:nvSpPr>
        <p:spPr>
          <a:xfrm>
            <a:off x="6115050" y="3829050"/>
            <a:ext cx="1559052" cy="12573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cMillan Offices Slide">
    <p:bg>
      <p:bgPr>
        <a:solidFill>
          <a:srgbClr val="3E4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world.e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2114550" y="1314450"/>
            <a:ext cx="4914900" cy="4914900"/>
          </a:xfrm>
          <a:prstGeom prst="rect"/>
        </p:spPr>
      </p:pic>
      <p:sp>
        <p:nvSpPr>
          <p:cNvPr id="35" name="Rectangle 34"/>
          <p:cNvSpPr/>
          <p:nvPr/>
        </p:nvSpPr>
        <p:spPr>
          <a:xfrm>
            <a:off x="0" y="6429375"/>
            <a:ext cx="9144000" cy="428625"/>
          </a:xfrm>
          <a:prstGeom prst="rect"/>
          <a:solidFill>
            <a:srgbClr val="E335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37" name="Picture 5" descr="McMillan_RGB_r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461062" y="2219253"/>
            <a:ext cx="2483652" cy="620482"/>
          </a:xfrm>
          <a:prstGeom prst="rect"/>
          <a:noFill/>
          <a:ln w="9525">
            <a:noFill/>
            <a:miter lim="800000"/>
          </a:ln>
        </p:spPr>
      </p:pic>
      <p:grpSp>
        <p:nvGrpSpPr>
          <p:cNvPr id="8" name="Group 54"/>
          <p:cNvGrpSpPr/>
          <p:nvPr userDrawn="1"/>
        </p:nvGrpSpPr>
        <p:grpSpPr>
          <a:xfrm>
            <a:off x="1691650" y="3160512"/>
            <a:ext cx="2971800" cy="1074986"/>
            <a:chOff x="857250" y="3429000"/>
            <a:chExt cx="2971800" cy="1074986"/>
          </a:xfrm>
        </p:grpSpPr>
        <p:sp>
          <p:nvSpPr>
            <p:cNvPr id="56" name="TextBox 55"/>
            <p:cNvSpPr txBox="1"/>
            <p:nvPr userDrawn="1"/>
          </p:nvSpPr>
          <p:spPr>
            <a:xfrm>
              <a:off x="857250" y="3429000"/>
              <a:ext cx="2800350" cy="169277"/>
            </a:xfrm>
            <a:prstGeom prst="rect"/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100" b="1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Montréal</a:t>
              </a:r>
              <a:endParaRPr lang="en-US" sz="1100" b="1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57" name="TextBox 56"/>
            <p:cNvSpPr txBox="1"/>
            <p:nvPr userDrawn="1"/>
          </p:nvSpPr>
          <p:spPr>
            <a:xfrm>
              <a:off x="857250" y="3657600"/>
              <a:ext cx="2971800" cy="846386"/>
            </a:xfrm>
            <a:prstGeom prst="rect"/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1000 Sherbrooke Street West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Suite 2700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Montréal, QC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Canada H3A 3G4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t: 514.987.5000</a:t>
              </a:r>
            </a:p>
          </p:txBody>
        </p:sp>
      </p:grpSp>
      <p:pic>
        <p:nvPicPr>
          <p:cNvPr id="27" name="Picture 2" descr="Image result for blue hf law firm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5517476" y="2242024"/>
            <a:ext cx="1892632" cy="610802"/>
          </a:xfrm>
          <a:prstGeom prst="rect"/>
          <a:noFill/>
        </p:spPr>
      </p:pic>
      <p:grpSp>
        <p:nvGrpSpPr>
          <p:cNvPr id="29" name="Group 54"/>
          <p:cNvGrpSpPr/>
          <p:nvPr userDrawn="1"/>
        </p:nvGrpSpPr>
        <p:grpSpPr>
          <a:xfrm>
            <a:off x="5517476" y="3160512"/>
            <a:ext cx="2971800" cy="1074986"/>
            <a:chOff x="857250" y="3429000"/>
            <a:chExt cx="2971800" cy="1074986"/>
          </a:xfrm>
        </p:grpSpPr>
        <p:sp>
          <p:nvSpPr>
            <p:cNvPr id="30" name="TextBox 29"/>
            <p:cNvSpPr txBox="1"/>
            <p:nvPr userDrawn="1"/>
          </p:nvSpPr>
          <p:spPr>
            <a:xfrm>
              <a:off x="857250" y="3429000"/>
              <a:ext cx="2800350" cy="169277"/>
            </a:xfrm>
            <a:prstGeom prst="rect"/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100" b="1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Montréal</a:t>
              </a:r>
              <a:endParaRPr lang="en-US" sz="1100" b="1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31" name="TextBox 30"/>
            <p:cNvSpPr txBox="1"/>
            <p:nvPr userDrawn="1"/>
          </p:nvSpPr>
          <p:spPr>
            <a:xfrm>
              <a:off x="857250" y="3657600"/>
              <a:ext cx="2971800" cy="846386"/>
            </a:xfrm>
            <a:prstGeom prst="rect"/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204 Notre-Dame Street West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Suite 350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Montréal, QC</a:t>
              </a: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Canada H2Y</a:t>
              </a:r>
              <a:r>
                <a:rPr lang="en-US" sz="1100" b="0" i="0" kern="1200" baseline="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 1T3</a:t>
              </a:r>
              <a:endParaRPr lang="en-US" sz="1100" b="0" i="0" kern="1200">
                <a:solidFill>
                  <a:srgbClr val="FFFFFF"/>
                </a:solidFill>
                <a:latin typeface="+mj-lt"/>
                <a:ea typeface="+mn-ea"/>
                <a:cs typeface="Arial" charset="0"/>
              </a:endParaRPr>
            </a:p>
            <a:p>
              <a:r>
                <a:rPr lang="en-US" sz="1100" b="0" i="0" kern="1200" dirty="1">
                  <a:solidFill>
                    <a:srgbClr val="FFFFFF"/>
                  </a:solidFill>
                  <a:latin typeface="+mj-lt"/>
                  <a:ea typeface="+mn-ea"/>
                  <a:cs typeface="Arial" charset="0"/>
                </a:rPr>
                <a:t>t: 514.667.7010</a:t>
              </a:r>
            </a:p>
          </p:txBody>
        </p:sp>
      </p:grp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2215"/>
            <a:ext cx="8229600" cy="902998"/>
          </a:xfrm>
          <a:prstGeom prst="rect"/>
        </p:spPr>
        <p:txBody>
          <a:bodyPr vert="horz" lIns="0" tIns="0" rIns="0" bIns="0" rtlCol="0" anchor="b" anchorCtr="0">
            <a:no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037" y="1456577"/>
            <a:ext cx="8172763" cy="4525963"/>
          </a:xfrm>
          <a:prstGeom prst="rect"/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  <a:p>
            <a:pPr lvl="5"/>
            <a:r>
              <a:rPr lang="en-US" dirty="1"/>
              <a:t>Six level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1066800"/>
            <a:ext cx="9144000" cy="0"/>
          </a:xfrm>
          <a:prstGeom prst="line"/>
          <a:ln w="12700">
            <a:solidFill>
              <a:srgbClr val="E3353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8865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6" r:id="rId2"/>
    <p:sldLayoutId id="2147483693" r:id="rId3"/>
    <p:sldLayoutId id="2147483692" r:id="rId4"/>
    <p:sldLayoutId id="2147483690" r:id="rId5"/>
    <p:sldLayoutId id="2147483694" r:id="rId6"/>
    <p:sldLayoutId id="2147483702" r:id="rId7"/>
    <p:sldLayoutId id="2147483701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2100" kern="1200">
          <a:solidFill>
            <a:srgbClr val="E33534"/>
          </a:solidFill>
          <a:latin typeface="Verdana"/>
          <a:ea typeface="+mj-ea"/>
          <a:cs typeface="Verdana"/>
        </a:defRPr>
      </a:lvl1pPr>
    </p:titleStyle>
    <p:bodyStyle>
      <a:lvl1pPr marL="228600" indent="228600" algn="l" defTabSz="457200" rtl="0" eaLnBrk="1" latinLnBrk="0" hangingPunct="1">
        <a:lnSpc>
          <a:spcPct val="100000"/>
        </a:lnSpc>
        <a:spcBef>
          <a:spcPts val="1200"/>
        </a:spcBef>
        <a:spcAft>
          <a:spcPct val="0"/>
        </a:spcAft>
        <a:buClr>
          <a:srgbClr val="E33534"/>
        </a:buClr>
        <a:buFont typeface="Wingdings" pitchFamily="2" charset="2"/>
        <a:buChar char="§"/>
        <a:defRPr sz="1300" kern="1200">
          <a:solidFill>
            <a:srgbClr val="3E464D"/>
          </a:solidFill>
          <a:latin typeface="Verdana"/>
          <a:ea typeface="+mn-ea"/>
          <a:cs typeface="Verdana"/>
        </a:defRPr>
      </a:lvl1pPr>
      <a:lvl2pPr marL="457200" indent="228600" algn="l" defTabSz="400050" rtl="0" eaLnBrk="1" latinLnBrk="0" hangingPunct="1">
        <a:lnSpc>
          <a:spcPct val="100000"/>
        </a:lnSpc>
        <a:spcBef>
          <a:spcPts val="1200"/>
        </a:spcBef>
        <a:spcAft>
          <a:spcPct val="0"/>
        </a:spcAft>
        <a:buClr>
          <a:srgbClr val="0082B0"/>
        </a:buClr>
        <a:buFont typeface="Wingdings" pitchFamily="2" charset="2"/>
        <a:buChar char="§"/>
        <a:defRPr sz="1300" kern="1200">
          <a:solidFill>
            <a:srgbClr val="3E464D"/>
          </a:solidFill>
          <a:latin typeface="Verdana"/>
          <a:ea typeface="+mn-ea"/>
          <a:cs typeface="Verdana"/>
        </a:defRPr>
      </a:lvl2pPr>
      <a:lvl3pPr marL="685800" indent="228600" algn="l" defTabSz="457200" rtl="0" eaLnBrk="1" latinLnBrk="0" hangingPunct="1">
        <a:lnSpc>
          <a:spcPct val="100000"/>
        </a:lnSpc>
        <a:spcBef>
          <a:spcPts val="1200"/>
        </a:spcBef>
        <a:spcAft>
          <a:spcPct val="0"/>
        </a:spcAft>
        <a:buClr>
          <a:srgbClr val="E33534"/>
        </a:buClr>
        <a:buSzTx/>
        <a:buFont typeface="Arial" pitchFamily="34" charset="0"/>
        <a:buChar char="•"/>
        <a:defRPr sz="1300" kern="1200">
          <a:solidFill>
            <a:srgbClr val="3E464D"/>
          </a:solidFill>
          <a:latin typeface="Verdana"/>
          <a:ea typeface="+mn-ea"/>
          <a:cs typeface="Verdana"/>
        </a:defRPr>
      </a:lvl3pPr>
      <a:lvl4pPr marL="914400" indent="228600" algn="l" defTabSz="1031875" rtl="0" eaLnBrk="1" latinLnBrk="0" hangingPunct="1">
        <a:lnSpc>
          <a:spcPct val="100000"/>
        </a:lnSpc>
        <a:spcBef>
          <a:spcPts val="1200"/>
        </a:spcBef>
        <a:spcAft>
          <a:spcPct val="0"/>
        </a:spcAft>
        <a:buClr>
          <a:srgbClr val="0082B0"/>
        </a:buClr>
        <a:buSzTx/>
        <a:buFont typeface="Arial" pitchFamily="34" charset="0"/>
        <a:buChar char="•"/>
        <a:defRPr sz="1300" kern="1200">
          <a:solidFill>
            <a:srgbClr val="3E464D"/>
          </a:solidFill>
          <a:latin typeface="Verdana"/>
          <a:ea typeface="+mn-ea"/>
          <a:cs typeface="Verdana"/>
        </a:defRPr>
      </a:lvl4pPr>
      <a:lvl5pPr marL="1143000" indent="228600" algn="l" defTabSz="1031875" rtl="0" eaLnBrk="1" latinLnBrk="0" hangingPunct="1">
        <a:lnSpc>
          <a:spcPct val="100000"/>
        </a:lnSpc>
        <a:spcBef>
          <a:spcPts val="1200"/>
        </a:spcBef>
        <a:spcAft>
          <a:spcPct val="0"/>
        </a:spcAft>
        <a:buClr>
          <a:srgbClr val="E33534"/>
        </a:buClr>
        <a:buSzPct val="90000"/>
        <a:buFont typeface="Verdana" pitchFamily="34" charset="0"/>
        <a:buChar char="–"/>
        <a:defRPr sz="1300" kern="1200" baseline="0">
          <a:solidFill>
            <a:srgbClr val="3E464D"/>
          </a:solidFill>
          <a:latin typeface="Verdana"/>
          <a:ea typeface="+mn-ea"/>
          <a:cs typeface="Verdana"/>
        </a:defRPr>
      </a:lvl5pPr>
      <a:lvl6pPr marL="1143000" indent="0" algn="l" defTabSz="457200" rtl="0" eaLnBrk="1" latinLnBrk="0" hangingPunct="1">
        <a:spcBef>
          <a:spcPts val="1200"/>
        </a:spcBef>
        <a:spcAft>
          <a:spcPct val="0"/>
        </a:spcAft>
        <a:buFontTx/>
        <a:buNone/>
        <a:defRPr sz="900" kern="1200">
          <a:solidFill>
            <a:schemeClr val="tx1"/>
          </a:solidFill>
          <a:latin typeface="+mj-lt"/>
          <a:ea typeface="+mn-ea"/>
          <a:cs typeface="+mn-cs"/>
        </a:defRPr>
      </a:lvl6pPr>
      <a:lvl7pPr marL="29718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8.jpeg" /><Relationship Id="rId4" Type="http://schemas.openxmlformats.org/officeDocument/2006/relationships/image" Target="../media/image9.png" /><Relationship Id="rId5" Type="http://schemas.openxmlformats.org/officeDocument/2006/relationships/image" Target="../media/image10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6.xml" /><Relationship Id="rId3" Type="http://schemas.openxmlformats.org/officeDocument/2006/relationships/chart" Target="../charts/chart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image" Target="../media/image11.png" /><Relationship Id="rId11" Type="http://schemas.openxmlformats.org/officeDocument/2006/relationships/image" Target="../media/image12.jpeg" /><Relationship Id="rId12" Type="http://schemas.openxmlformats.org/officeDocument/2006/relationships/image" Target="../media/image13.png" /><Relationship Id="rId13" Type="http://schemas.openxmlformats.org/officeDocument/2006/relationships/image" Target="../media/image14.png" /><Relationship Id="rId14" Type="http://schemas.openxmlformats.org/officeDocument/2006/relationships/image" Target="../media/image15.jpeg" /><Relationship Id="rId15" Type="http://schemas.openxmlformats.org/officeDocument/2006/relationships/image" Target="../media/image16.jpeg" /><Relationship Id="rId16" Type="http://schemas.openxmlformats.org/officeDocument/2006/relationships/image" Target="../media/image17.jpeg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8.png" /><Relationship Id="rId4" Type="http://schemas.openxmlformats.org/officeDocument/2006/relationships/image" Target="../media/image19.jpeg" /><Relationship Id="rId5" Type="http://schemas.openxmlformats.org/officeDocument/2006/relationships/image" Target="../media/image20.gif" /><Relationship Id="rId6" Type="http://schemas.openxmlformats.org/officeDocument/2006/relationships/image" Target="../media/image21.jpeg" /><Relationship Id="rId7" Type="http://schemas.openxmlformats.org/officeDocument/2006/relationships/image" Target="../media/image22.jpeg" /><Relationship Id="rId8" Type="http://schemas.openxmlformats.org/officeDocument/2006/relationships/image" Target="../media/image23.png" /><Relationship Id="rId9" Type="http://schemas.openxmlformats.org/officeDocument/2006/relationships/image" Target="../media/image24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25.png" /><Relationship Id="rId4" Type="http://schemas.openxmlformats.org/officeDocument/2006/relationships/image" Target="../media/image26.jpeg" /><Relationship Id="rId5" Type="http://schemas.openxmlformats.org/officeDocument/2006/relationships/image" Target="../media/image27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8.png" /><Relationship Id="rId4" Type="http://schemas.openxmlformats.org/officeDocument/2006/relationships/image" Target="../media/image29.jpeg" /><Relationship Id="rId5" Type="http://schemas.openxmlformats.org/officeDocument/2006/relationships/image" Target="../media/image30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31.png" /><Relationship Id="rId4" Type="http://schemas.openxmlformats.org/officeDocument/2006/relationships/image" Target="../media/image32.png" /><Relationship Id="rId5" Type="http://schemas.openxmlformats.org/officeDocument/2006/relationships/image" Target="../media/image33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image" Target="../media/image34.jpeg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35.png" /><Relationship Id="rId4" Type="http://schemas.openxmlformats.org/officeDocument/2006/relationships/image" Target="../media/image36.png" /><Relationship Id="rId5" Type="http://schemas.openxmlformats.org/officeDocument/2006/relationships/image" Target="../media/image37.png" /><Relationship Id="rId6" Type="http://schemas.openxmlformats.org/officeDocument/2006/relationships/image" Target="../media/image38.png" /><Relationship Id="rId7" Type="http://schemas.openxmlformats.org/officeDocument/2006/relationships/image" Target="../media/image39.png" /><Relationship Id="rId8" Type="http://schemas.openxmlformats.org/officeDocument/2006/relationships/image" Target="../media/image40.png" /><Relationship Id="rId9" Type="http://schemas.openxmlformats.org/officeDocument/2006/relationships/image" Target="../media/image41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42.png" /><Relationship Id="rId4" Type="http://schemas.openxmlformats.org/officeDocument/2006/relationships/image" Target="../media/image4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1">
                <a:solidFill>
                  <a:schemeClr val="tx1"/>
                </a:solidFill>
              </a:rPr>
              <a:t>From Seed to Exit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1"/>
              <a:t>Understanding the Lifecycle of a Tech Startup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1828800" y="5410199"/>
            <a:ext cx="5486400" cy="61111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CA" dirty="1"/>
              <a:t>Charles Chevrette, McMillan LLP</a:t>
            </a:r>
          </a:p>
          <a:p>
            <a:pPr>
              <a:spcBef>
                <a:spcPts val="600"/>
              </a:spcBef>
            </a:pPr>
            <a:r>
              <a:rPr lang="en-CA" dirty="1"/>
              <a:t>Julien Saulgrain, blue HF</a:t>
            </a:r>
          </a:p>
          <a:p>
            <a:pPr>
              <a:spcBef>
                <a:spcPts val="600"/>
              </a:spcBef>
            </a:pPr>
            <a:endParaRPr lang="en-CA"/>
          </a:p>
        </p:txBody>
      </p:sp>
      <p:pic>
        <p:nvPicPr>
          <p:cNvPr id="23554" name="Picture 2" descr="Image result for blue hf law fir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938323" y="1224825"/>
            <a:ext cx="2214994" cy="714840"/>
          </a:xfrm>
          <a:prstGeom prst="rect"/>
          <a:noFill/>
        </p:spPr>
      </p:pic>
      <p:sp>
        <p:nvSpPr>
          <p:cNvPr id="6" name="Plus 5"/>
          <p:cNvSpPr/>
          <p:nvPr/>
        </p:nvSpPr>
        <p:spPr>
          <a:xfrm>
            <a:off x="3427109" y="1423573"/>
            <a:ext cx="396000" cy="396000"/>
          </a:xfrm>
          <a:prstGeom prst="mathPlus">
            <a:avLst>
              <a:gd name="adj1" fmla="val 18816"/>
            </a:avLst>
          </a:prstGeom>
          <a:solidFill>
            <a:srgbClr val="E335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Subsequent Funding Rounds: A to C+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541864" y="2698214"/>
            <a:ext cx="458220" cy="1692000"/>
          </a:xfrm>
          <a:prstGeom prst="rightArrow">
            <a:avLst>
              <a:gd name="adj1" fmla="val 50000"/>
              <a:gd name="adj2" fmla="val 6900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218" name="AutoShape 2" descr="League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grpSp>
        <p:nvGrpSpPr>
          <p:cNvPr id="55" name="Group 54"/>
          <p:cNvGrpSpPr/>
          <p:nvPr/>
        </p:nvGrpSpPr>
        <p:grpSpPr>
          <a:xfrm>
            <a:off x="6645852" y="1164692"/>
            <a:ext cx="2340000" cy="4118768"/>
            <a:chOff x="6645852" y="1164692"/>
            <a:chExt cx="2340000" cy="4118768"/>
          </a:xfrm>
        </p:grpSpPr>
        <p:pic>
          <p:nvPicPr>
            <p:cNvPr id="8194" name="Picture 2" descr="Image result for lightspeed 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6852888" y="3771698"/>
              <a:ext cx="1925928" cy="570076"/>
            </a:xfrm>
            <a:prstGeom prst="rect"/>
            <a:noFill/>
          </p:spPr>
        </p:pic>
        <p:sp>
          <p:nvSpPr>
            <p:cNvPr id="28" name="TextBox 27"/>
            <p:cNvSpPr txBox="1"/>
            <p:nvPr/>
          </p:nvSpPr>
          <p:spPr>
            <a:xfrm>
              <a:off x="6645852" y="4452463"/>
              <a:ext cx="2340000" cy="830997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1">
                  <a:latin typeface="+mj-lt"/>
                </a:rPr>
                <a:t>$61m Series C in September 2015, round led by Caisse de D</a:t>
              </a:r>
              <a:r>
                <a:rPr lang="fr-CA" sz="1200" dirty="1">
                  <a:latin typeface="+mj-lt"/>
                </a:rPr>
                <a:t>é</a:t>
              </a:r>
              <a:r>
                <a:rPr lang="en-CA" sz="1200" dirty="1">
                  <a:latin typeface="+mj-lt"/>
                </a:rPr>
                <a:t>pôt et Placement du Quebec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45852" y="1164692"/>
              <a:ext cx="2340000" cy="1261884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b="1" dirty="1">
                  <a:latin typeface="+mj-lt"/>
                </a:rPr>
                <a:t>Series C+ / Bridge</a:t>
              </a:r>
              <a:endParaRPr lang="en-CA" sz="2000" b="1">
                <a:latin typeface="+mj-lt"/>
              </a:endParaRPr>
            </a:p>
            <a:p>
              <a:pPr algn="ctr"/>
              <a:r>
                <a:rPr lang="en-CA" sz="1200" b="1" i="1" dirty="1">
                  <a:latin typeface="+mj-lt"/>
                </a:rPr>
                <a:t>Established business with international scale </a:t>
              </a:r>
              <a:endParaRPr lang="en-CA" sz="1200" b="1">
                <a:latin typeface="+mj-lt"/>
              </a:endParaRPr>
            </a:p>
            <a:p>
              <a:pPr algn="ctr"/>
              <a:endParaRPr lang="en-CA" sz="2400" b="1">
                <a:latin typeface="+mj-lt"/>
              </a:endParaRPr>
            </a:p>
            <a:p>
              <a:endParaRPr lang="en-CA" sz="1200">
                <a:latin typeface="+mj-lt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645852" y="1988825"/>
              <a:ext cx="2340000" cy="1015663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Reach global scale 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Prepare for exit 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Make more significant acquisitions </a:t>
              </a:r>
            </a:p>
            <a:p>
              <a:pPr>
                <a:buFont typeface="Arial" pitchFamily="34" charset="0"/>
                <a:buChar char="•"/>
              </a:pPr>
              <a:endParaRPr lang="en-CA" sz="1200">
                <a:latin typeface="+mj-lt"/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ounded Rectangle 43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860035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3" name="Group 52"/>
          <p:cNvGrpSpPr/>
          <p:nvPr/>
        </p:nvGrpSpPr>
        <p:grpSpPr>
          <a:xfrm>
            <a:off x="1252681" y="1164692"/>
            <a:ext cx="2340000" cy="3934102"/>
            <a:chOff x="1194518" y="1164692"/>
            <a:chExt cx="2340000" cy="3934102"/>
          </a:xfrm>
        </p:grpSpPr>
        <p:sp>
          <p:nvSpPr>
            <p:cNvPr id="27" name="TextBox 26"/>
            <p:cNvSpPr txBox="1"/>
            <p:nvPr/>
          </p:nvSpPr>
          <p:spPr>
            <a:xfrm>
              <a:off x="1194518" y="4452463"/>
              <a:ext cx="2340000" cy="646331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1">
                  <a:latin typeface="+mj-lt"/>
                </a:rPr>
                <a:t>$5m Series A in April 2016, round led by White Star Capital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94518" y="1164692"/>
              <a:ext cx="2340000" cy="707886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b="1" dirty="1">
                  <a:latin typeface="+mj-lt"/>
                </a:rPr>
                <a:t>Series A</a:t>
              </a:r>
            </a:p>
            <a:p>
              <a:pPr algn="ctr"/>
              <a:r>
                <a:rPr lang="en-CA" sz="1200" b="1" i="1" dirty="1">
                  <a:latin typeface="+mj-lt"/>
                </a:rPr>
                <a:t>Product-market fit and good initial traction</a:t>
              </a:r>
              <a:endParaRPr lang="en-CA" sz="2400" b="1">
                <a:latin typeface="+mj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94518" y="1988825"/>
              <a:ext cx="2340000" cy="1323439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Hire experienced talent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Optimize distribution channels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Marketing / advertising 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Launch in new markets</a:t>
              </a:r>
            </a:p>
            <a:p>
              <a:endParaRPr lang="en-CA">
                <a:latin typeface="+mj-lt"/>
              </a:endParaRPr>
            </a:p>
          </p:txBody>
        </p:sp>
        <p:pic>
          <p:nvPicPr>
            <p:cNvPr id="11266" name="Picture 2" descr="https://www.bdc.ca/PublishingImages/venture_capital/vc_logos/large/immunio.p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1474175" y="3544214"/>
              <a:ext cx="1780686" cy="1025044"/>
            </a:xfrm>
            <a:prstGeom prst="rect"/>
            <a:noFill/>
          </p:spPr>
        </p:pic>
      </p:grpSp>
      <p:grpSp>
        <p:nvGrpSpPr>
          <p:cNvPr id="54" name="Group 53"/>
          <p:cNvGrpSpPr/>
          <p:nvPr/>
        </p:nvGrpSpPr>
        <p:grpSpPr>
          <a:xfrm>
            <a:off x="3949267" y="1164692"/>
            <a:ext cx="2340000" cy="3934102"/>
            <a:chOff x="3920184" y="1164692"/>
            <a:chExt cx="2340000" cy="3934102"/>
          </a:xfrm>
        </p:grpSpPr>
        <p:sp>
          <p:nvSpPr>
            <p:cNvPr id="30" name="TextBox 29"/>
            <p:cNvSpPr txBox="1"/>
            <p:nvPr/>
          </p:nvSpPr>
          <p:spPr>
            <a:xfrm>
              <a:off x="3920184" y="4452463"/>
              <a:ext cx="2340000" cy="646331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1">
                  <a:latin typeface="+mj-lt"/>
                </a:rPr>
                <a:t>$30m Series B in October 2016, round led by iNovia Capital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920184" y="1164692"/>
              <a:ext cx="2340000" cy="707886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b="1" dirty="1">
                  <a:latin typeface="+mj-lt"/>
                </a:rPr>
                <a:t>Series B</a:t>
              </a:r>
              <a:endParaRPr lang="en-CA" sz="2000" b="1">
                <a:latin typeface="+mj-lt"/>
              </a:endParaRPr>
            </a:p>
            <a:p>
              <a:pPr algn="ctr"/>
              <a:r>
                <a:rPr lang="en-CA" sz="1200" b="1" i="1" dirty="1">
                  <a:latin typeface="+mj-lt"/>
                </a:rPr>
                <a:t>Growth stage, opening new markets</a:t>
              </a:r>
              <a:endParaRPr lang="en-CA" sz="2400" b="1">
                <a:latin typeface="+mj-lt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920184" y="1988825"/>
              <a:ext cx="2340000" cy="1846659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Enter new geographies push towards global scale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Make acquisitions (entry to new markets etc.)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Sometimes provide some liquidity to founders</a:t>
              </a:r>
            </a:p>
            <a:p>
              <a:pPr marL="87313" indent="-87313">
                <a:buClr>
                  <a:srgbClr val="E33534"/>
                </a:buClr>
                <a:buFont typeface="Wingdings" pitchFamily="2" charset="2"/>
                <a:buChar char="§"/>
              </a:pPr>
              <a:r>
                <a:rPr lang="en-CA" sz="1200" dirty="1">
                  <a:latin typeface="+mj-lt"/>
                </a:rPr>
                <a:t>Hire experienced management team </a:t>
              </a:r>
            </a:p>
            <a:p>
              <a:pPr>
                <a:buFont typeface="Arial" pitchFamily="34" charset="0"/>
                <a:buChar char="•"/>
              </a:pPr>
              <a:endParaRPr lang="en-CA">
                <a:latin typeface="+mj-lt"/>
              </a:endParaRPr>
            </a:p>
          </p:txBody>
        </p:sp>
        <p:pic>
          <p:nvPicPr>
            <p:cNvPr id="51" name="Picture 2" descr="Image result for clearpath robotics logo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4206259" y="3832219"/>
              <a:ext cx="1767850" cy="449034"/>
            </a:xfrm>
            <a:prstGeom prst="rect"/>
            <a:noFill/>
          </p:spPr>
        </p:pic>
      </p:grpSp>
      <p:sp>
        <p:nvSpPr>
          <p:cNvPr id="52" name="Right Arrow 51"/>
          <p:cNvSpPr/>
          <p:nvPr/>
        </p:nvSpPr>
        <p:spPr>
          <a:xfrm>
            <a:off x="6238450" y="2698214"/>
            <a:ext cx="458220" cy="1692000"/>
          </a:xfrm>
          <a:prstGeom prst="rightArrow">
            <a:avLst>
              <a:gd name="adj1" fmla="val 50000"/>
              <a:gd name="adj2" fmla="val 6900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Rectangle 55"/>
          <p:cNvSpPr/>
          <p:nvPr/>
        </p:nvSpPr>
        <p:spPr>
          <a:xfrm>
            <a:off x="136261" y="1988825"/>
            <a:ext cx="1152000" cy="1440000"/>
          </a:xfrm>
          <a:prstGeom prst="rect"/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1">
                <a:solidFill>
                  <a:schemeClr val="tx1"/>
                </a:solidFill>
              </a:rPr>
              <a:t>Funds are used to...</a:t>
            </a:r>
            <a:endParaRPr lang="en-CA" sz="1400"/>
          </a:p>
        </p:txBody>
      </p:sp>
      <p:sp>
        <p:nvSpPr>
          <p:cNvPr id="57" name="Rectangle 56"/>
          <p:cNvSpPr/>
          <p:nvPr/>
        </p:nvSpPr>
        <p:spPr>
          <a:xfrm>
            <a:off x="136261" y="3601821"/>
            <a:ext cx="1152000" cy="1958400"/>
          </a:xfrm>
          <a:prstGeom prst="rect"/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1">
                <a:solidFill>
                  <a:schemeClr val="tx1"/>
                </a:solidFill>
              </a:rPr>
              <a:t>...and recent examples include...</a:t>
            </a:r>
            <a:endParaRPr lang="en-CA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Subsequent Funding Rounds: a Venture Capital Snapshot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6688" y="1258675"/>
            <a:ext cx="3974884" cy="4647426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600" dirty="1">
                <a:latin typeface="+mj-lt"/>
              </a:rPr>
              <a:t>In</a:t>
            </a:r>
            <a:r>
              <a:rPr lang="en-CA" sz="2000" dirty="1">
                <a:latin typeface="+mj-lt"/>
              </a:rPr>
              <a:t> </a:t>
            </a:r>
            <a:r>
              <a:rPr lang="en-CA" sz="2000" b="1" dirty="1">
                <a:latin typeface="+mj-lt"/>
              </a:rPr>
              <a:t>2015</a:t>
            </a:r>
            <a:r>
              <a:rPr lang="en-CA" sz="1600" dirty="1">
                <a:latin typeface="+mj-lt"/>
              </a:rPr>
              <a:t>:</a:t>
            </a:r>
          </a:p>
          <a:p>
            <a:endParaRPr lang="en-CA" sz="2000" b="1">
              <a:latin typeface="+mj-lt"/>
            </a:endParaRPr>
          </a:p>
          <a:p>
            <a:pPr marL="176213"/>
            <a:r>
              <a:rPr lang="en-CA" sz="2000" b="1" dirty="1">
                <a:latin typeface="+mj-lt"/>
              </a:rPr>
              <a:t>$2.3bn </a:t>
            </a:r>
            <a:r>
              <a:rPr lang="en-CA" sz="1600" dirty="1">
                <a:latin typeface="+mj-lt"/>
              </a:rPr>
              <a:t>of venture capital invested in </a:t>
            </a:r>
            <a:r>
              <a:rPr lang="en-CA" sz="2000" b="1" dirty="1">
                <a:latin typeface="+mj-lt"/>
              </a:rPr>
              <a:t>536</a:t>
            </a:r>
            <a:r>
              <a:rPr lang="en-CA" sz="1600" b="1" dirty="1">
                <a:latin typeface="+mj-lt"/>
              </a:rPr>
              <a:t> </a:t>
            </a:r>
            <a:r>
              <a:rPr lang="en-CA" sz="1600" dirty="1">
                <a:latin typeface="+mj-lt"/>
              </a:rPr>
              <a:t>Canadian companies</a:t>
            </a:r>
            <a:endParaRPr lang="en-CA" sz="1600" b="1">
              <a:latin typeface="+mj-lt"/>
            </a:endParaRPr>
          </a:p>
          <a:p>
            <a:pPr marL="176213"/>
            <a:endParaRPr lang="en-CA" sz="2000" b="1">
              <a:latin typeface="+mj-lt"/>
            </a:endParaRPr>
          </a:p>
          <a:p>
            <a:pPr marL="176213"/>
            <a:r>
              <a:rPr lang="en-CA" sz="2000" b="1" dirty="1">
                <a:latin typeface="+mj-lt"/>
              </a:rPr>
              <a:t>c.$700m </a:t>
            </a:r>
            <a:r>
              <a:rPr lang="en-CA" sz="1600" dirty="1">
                <a:latin typeface="+mj-lt"/>
              </a:rPr>
              <a:t>of which invested in</a:t>
            </a:r>
            <a:r>
              <a:rPr lang="en-CA" sz="2000" b="1" dirty="1">
                <a:latin typeface="+mj-lt"/>
              </a:rPr>
              <a:t> Quebec </a:t>
            </a:r>
          </a:p>
          <a:p>
            <a:pPr marL="176213"/>
            <a:endParaRPr lang="en-CA" sz="2000" b="1">
              <a:latin typeface="+mj-lt"/>
            </a:endParaRPr>
          </a:p>
          <a:p>
            <a:pPr marL="176213"/>
            <a:r>
              <a:rPr lang="en-CA" sz="2000" b="1" dirty="1">
                <a:latin typeface="+mj-lt"/>
              </a:rPr>
              <a:t>$1.4bn </a:t>
            </a:r>
            <a:r>
              <a:rPr lang="en-CA" sz="1600" dirty="1">
                <a:latin typeface="+mj-lt"/>
              </a:rPr>
              <a:t>invested in Information and Communication Technologies (ICT)</a:t>
            </a:r>
          </a:p>
          <a:p>
            <a:endParaRPr lang="fr-CA" sz="1600">
              <a:latin typeface="+mj-lt"/>
            </a:endParaRPr>
          </a:p>
          <a:p>
            <a:r>
              <a:rPr lang="fr-CA" sz="1600" dirty="1">
                <a:latin typeface="+mj-lt"/>
              </a:rPr>
              <a:t>In </a:t>
            </a:r>
            <a:r>
              <a:rPr lang="fr-CA" sz="2000" b="1" dirty="1">
                <a:latin typeface="+mj-lt"/>
              </a:rPr>
              <a:t>2016</a:t>
            </a:r>
            <a:r>
              <a:rPr lang="fr-CA" sz="1600" dirty="1">
                <a:latin typeface="+mj-lt"/>
              </a:rPr>
              <a:t>, on track to reach </a:t>
            </a:r>
            <a:r>
              <a:rPr lang="fr-CA" sz="2000" b="1" dirty="1">
                <a:latin typeface="+mj-lt"/>
              </a:rPr>
              <a:t>$3bn </a:t>
            </a:r>
            <a:r>
              <a:rPr lang="fr-CA" sz="1600" dirty="1">
                <a:latin typeface="+mj-lt"/>
              </a:rPr>
              <a:t>of venture capital </a:t>
            </a:r>
            <a:r>
              <a:rPr lang="en-CA" sz="1600" dirty="1">
                <a:latin typeface="+mj-lt"/>
              </a:rPr>
              <a:t>investments</a:t>
            </a:r>
            <a:endParaRPr lang="en-CA" sz="1200">
              <a:latin typeface="+mj-lt"/>
            </a:endParaRPr>
          </a:p>
          <a:p>
            <a:endParaRPr lang="en-CA" sz="1600">
              <a:latin typeface="+mj-lt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xmlns="" val="1188745737"/>
              </p:ext>
            </p:extLst>
          </p:nvPr>
        </p:nvGraphicFramePr>
        <p:xfrm>
          <a:off x="3707895" y="1297541"/>
          <a:ext cx="5299844" cy="3629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ounded Rectangle 11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60035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 3"/>
          <p:cNvSpPr/>
          <p:nvPr/>
        </p:nvSpPr>
        <p:spPr>
          <a:xfrm rot="8485623" flipH="1">
            <a:off x="3374999" y="2121928"/>
            <a:ext cx="1081806" cy="1343354"/>
          </a:xfrm>
          <a:prstGeom prst="swooshArrow">
            <a:avLst>
              <a:gd name="adj1" fmla="val 12990"/>
              <a:gd name="adj2" fmla="val 25209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Exit Strategies: Mergers &amp; Acquisitions</a:t>
            </a:r>
          </a:p>
        </p:txBody>
      </p:sp>
      <p:pic>
        <p:nvPicPr>
          <p:cNvPr id="5" name="Picture 6" descr="Image result for teachers pension plan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871844" y="1355148"/>
            <a:ext cx="1653974" cy="590706"/>
          </a:xfrm>
          <a:prstGeom prst="rect"/>
          <a:noFill/>
        </p:spPr>
      </p:pic>
      <p:pic>
        <p:nvPicPr>
          <p:cNvPr id="6" name="Picture 8" descr="Image result for cppib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641416" y="2507288"/>
            <a:ext cx="1821336" cy="452010"/>
          </a:xfrm>
          <a:prstGeom prst="rect"/>
          <a:noFill/>
        </p:spPr>
      </p:pic>
      <p:pic>
        <p:nvPicPr>
          <p:cNvPr id="7" name="Picture 10" descr="Image result for omers fun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410988" y="1988825"/>
            <a:ext cx="1566396" cy="378312"/>
          </a:xfrm>
          <a:prstGeom prst="rect"/>
          <a:noFill/>
        </p:spPr>
      </p:pic>
      <p:pic>
        <p:nvPicPr>
          <p:cNvPr id="8" name="Picture 12" descr="Image result for torquest logo"/>
          <p:cNvPicPr>
            <a:picLocks noChangeAspect="1" noChangeArrowheads="1"/>
          </p:cNvPicPr>
          <p:nvPr/>
        </p:nvPicPr>
        <p:blipFill>
          <a:blip r:embed="rId6"/>
          <a:srcRect t="28462" b="26178"/>
          <a:stretch>
            <a:fillRect/>
          </a:stretch>
        </p:blipFill>
        <p:spPr>
          <a:xfrm>
            <a:off x="9641416" y="5157210"/>
            <a:ext cx="1524000" cy="691284"/>
          </a:xfrm>
          <a:prstGeom prst="rect"/>
          <a:noFill/>
        </p:spPr>
      </p:pic>
      <p:pic>
        <p:nvPicPr>
          <p:cNvPr id="9" name="Picture 14" descr="Image result for onex log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9583809" y="951899"/>
            <a:ext cx="1991602" cy="438152"/>
          </a:xfrm>
          <a:prstGeom prst="rect"/>
          <a:noFill/>
        </p:spPr>
      </p:pic>
      <p:pic>
        <p:nvPicPr>
          <p:cNvPr id="10" name="Picture 20" descr="Image result for birch hill logo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9756630" y="4120284"/>
            <a:ext cx="1690342" cy="1008826"/>
          </a:xfrm>
          <a:prstGeom prst="rect"/>
          <a:noFill/>
        </p:spPr>
      </p:pic>
      <p:pic>
        <p:nvPicPr>
          <p:cNvPr id="11" name="Picture 22" descr="Image result for novacap logo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9526202" y="3256179"/>
            <a:ext cx="1419128" cy="337042"/>
          </a:xfrm>
          <a:prstGeom prst="rect"/>
          <a:noFill/>
        </p:spPr>
      </p:pic>
      <p:sp>
        <p:nvSpPr>
          <p:cNvPr id="37" name="TextBox 36"/>
          <p:cNvSpPr txBox="1"/>
          <p:nvPr/>
        </p:nvSpPr>
        <p:spPr>
          <a:xfrm>
            <a:off x="366688" y="1259441"/>
            <a:ext cx="5357452" cy="5262979"/>
          </a:xfrm>
          <a:prstGeom prst="rect"/>
          <a:noFill/>
        </p:spPr>
        <p:txBody>
          <a:bodyPr wrap="square" rtlCol="0">
            <a:spAutoFit/>
          </a:bodyPr>
          <a:lstStyle/>
          <a:p>
            <a:pPr indent="-228600" defTabSz="457200">
              <a:spcBef>
                <a:spcPts val="6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  <a:cs typeface="Verdana"/>
              </a:rPr>
              <a:t>Process driven involving investment bankers</a:t>
            </a:r>
          </a:p>
          <a:p>
            <a:pPr indent="-228600" defTabSz="457200">
              <a:spcBef>
                <a:spcPts val="6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  <a:cs typeface="Verdana"/>
              </a:rPr>
              <a:t>Little ability to maintain minority stock ownership</a:t>
            </a:r>
          </a:p>
          <a:p>
            <a:pPr indent="-228600" defTabSz="457200">
              <a:spcBef>
                <a:spcPts val="6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  <a:cs typeface="Verdana"/>
              </a:rPr>
              <a:t>Different types of acquirers:</a:t>
            </a:r>
          </a:p>
          <a:p>
            <a:pPr marL="457200" lvl="2" indent="-228600" defTabSz="457200">
              <a:spcBef>
                <a:spcPts val="600"/>
              </a:spcBef>
              <a:buClr>
                <a:srgbClr val="0082B0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  <a:cs typeface="Verdana"/>
              </a:rPr>
              <a:t>Strategics:</a:t>
            </a:r>
          </a:p>
          <a:p>
            <a:pPr marL="712788" lvl="4" indent="-260350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en-CA" sz="1400" dirty="1">
                <a:latin typeface="+mj-lt"/>
                <a:cs typeface="Verdana"/>
              </a:rPr>
              <a:t>Higher multiple paid justified by synergies</a:t>
            </a:r>
          </a:p>
          <a:p>
            <a:pPr marL="712788" lvl="4" indent="-260350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en-CA" sz="1400" dirty="1">
                <a:latin typeface="+mj-lt"/>
                <a:cs typeface="Verdana"/>
              </a:rPr>
              <a:t>Target’s operations often integrated in acquirer’s business</a:t>
            </a:r>
          </a:p>
          <a:p>
            <a:pPr marL="712788" lvl="4" indent="-260350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en-CA" sz="1400" dirty="1">
                <a:latin typeface="+mj-lt"/>
                <a:cs typeface="Verdana"/>
              </a:rPr>
              <a:t>Difficulties and failures of integration</a:t>
            </a:r>
          </a:p>
          <a:p>
            <a:pPr marL="457200" lvl="2" indent="-228600" defTabSz="457200">
              <a:spcBef>
                <a:spcPts val="600"/>
              </a:spcBef>
              <a:buClr>
                <a:srgbClr val="0082B0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  <a:cs typeface="Verdana"/>
              </a:rPr>
              <a:t>Buyout funds:</a:t>
            </a:r>
          </a:p>
          <a:p>
            <a:pPr marL="719138" lvl="4" indent="-269875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en-CA" sz="1400" dirty="1">
                <a:latin typeface="+mj-lt"/>
                <a:cs typeface="Verdana"/>
              </a:rPr>
              <a:t>Target will likely continue as standalone</a:t>
            </a:r>
          </a:p>
          <a:p>
            <a:pPr marL="719138" lvl="4" indent="-269875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en-CA" sz="1400" dirty="1">
                <a:latin typeface="+mj-lt"/>
                <a:cs typeface="Verdana"/>
              </a:rPr>
              <a:t>Higher debt - cash flow management is a core concern</a:t>
            </a:r>
          </a:p>
          <a:p>
            <a:pPr marL="719138" lvl="4" indent="-269875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en-CA" sz="1400" dirty="1">
                <a:latin typeface="+mj-lt"/>
                <a:cs typeface="Verdana"/>
              </a:rPr>
              <a:t>“Buy, improve and sell” strategy - investment funds usually hold to an investment 3 to 6 years</a:t>
            </a:r>
          </a:p>
          <a:p>
            <a:pPr marL="719138" lvl="4" indent="-269875" defTabSz="457200">
              <a:spcBef>
                <a:spcPts val="600"/>
              </a:spcBef>
              <a:buClr>
                <a:srgbClr val="E33534"/>
              </a:buClr>
              <a:buFont typeface="Arial" pitchFamily="34" charset="0"/>
              <a:buChar char="•"/>
            </a:pPr>
            <a:r>
              <a:rPr lang="fr-CA" sz="1400" dirty="1">
                <a:latin typeface="+mj-lt"/>
                <a:cs typeface="Verdana"/>
              </a:rPr>
              <a:t>Management can continue to be involved in the shareholding</a:t>
            </a:r>
            <a:endParaRPr lang="en-CA" sz="1400">
              <a:latin typeface="+mj-lt"/>
              <a:cs typeface="Verdana"/>
            </a:endParaRPr>
          </a:p>
          <a:p>
            <a:pPr indent="-228600" defTabSz="457200">
              <a:spcBef>
                <a:spcPts val="6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endParaRPr lang="en-CA" sz="1400">
              <a:latin typeface="+mj-lt"/>
              <a:cs typeface="Verdana"/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en-CA" sz="1400">
              <a:latin typeface="+mj-lt"/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en-CA" sz="1400">
              <a:latin typeface="+mj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Rounded Rectangle 32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221922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TextBox 42"/>
          <p:cNvSpPr txBox="1"/>
          <p:nvPr/>
        </p:nvSpPr>
        <p:spPr>
          <a:xfrm flipH="1">
            <a:off x="5295491" y="1263715"/>
            <a:ext cx="3888474" cy="338554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600" b="1" dirty="1"/>
              <a:t>Recent transactions include: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5666533" y="1571288"/>
            <a:ext cx="3241504" cy="936000"/>
            <a:chOff x="5666533" y="2610537"/>
            <a:chExt cx="3241504" cy="936000"/>
          </a:xfrm>
        </p:grpSpPr>
        <p:sp>
          <p:nvSpPr>
            <p:cNvPr id="32" name="Rectangle 31"/>
            <p:cNvSpPr/>
            <p:nvPr/>
          </p:nvSpPr>
          <p:spPr>
            <a:xfrm>
              <a:off x="5666533" y="2610537"/>
              <a:ext cx="3241504" cy="936000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5122" name="Picture 2" descr="Image result for wind mobile logo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7885299" y="2834073"/>
              <a:ext cx="762308" cy="488928"/>
            </a:xfrm>
            <a:prstGeom prst="rect"/>
            <a:noFill/>
          </p:spPr>
        </p:pic>
        <p:sp>
          <p:nvSpPr>
            <p:cNvPr id="27" name="TextBox 26"/>
            <p:cNvSpPr txBox="1"/>
            <p:nvPr/>
          </p:nvSpPr>
          <p:spPr>
            <a:xfrm>
              <a:off x="6917633" y="3266227"/>
              <a:ext cx="739305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$1.6bn</a:t>
              </a:r>
            </a:p>
          </p:txBody>
        </p:sp>
        <p:pic>
          <p:nvPicPr>
            <p:cNvPr id="5124" name="Picture 4" descr="Image result for shaw media logo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5923250" y="2758344"/>
              <a:ext cx="914838" cy="640386"/>
            </a:xfrm>
            <a:prstGeom prst="rect"/>
            <a:noFill/>
          </p:spPr>
        </p:pic>
        <p:sp>
          <p:nvSpPr>
            <p:cNvPr id="28" name="Chevron 27"/>
            <p:cNvSpPr/>
            <p:nvPr/>
          </p:nvSpPr>
          <p:spPr>
            <a:xfrm>
              <a:off x="7161285" y="2916537"/>
              <a:ext cx="252000" cy="324000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822254" y="2610537"/>
              <a:ext cx="930063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acquiring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666533" y="4638747"/>
            <a:ext cx="3321110" cy="936000"/>
            <a:chOff x="5666533" y="1585576"/>
            <a:chExt cx="3321110" cy="936000"/>
          </a:xfrm>
        </p:grpSpPr>
        <p:sp>
          <p:nvSpPr>
            <p:cNvPr id="31" name="Rectangle 30"/>
            <p:cNvSpPr/>
            <p:nvPr/>
          </p:nvSpPr>
          <p:spPr>
            <a:xfrm>
              <a:off x="5666533" y="1585576"/>
              <a:ext cx="3241504" cy="936000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Chevron 23"/>
            <p:cNvSpPr/>
            <p:nvPr/>
          </p:nvSpPr>
          <p:spPr>
            <a:xfrm>
              <a:off x="7161285" y="1891576"/>
              <a:ext cx="252000" cy="324000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26875" y="2249397"/>
              <a:ext cx="1120820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fr-CA" sz="1100" b="1" dirty="1">
                  <a:latin typeface="+mj-lt"/>
                </a:rPr>
                <a:t>undisclosed</a:t>
              </a:r>
              <a:endParaRPr lang="en-CA" sz="1100" b="1">
                <a:latin typeface="+mj-l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822254" y="1585576"/>
              <a:ext cx="930063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acquiring</a:t>
              </a:r>
            </a:p>
          </p:txBody>
        </p:sp>
        <p:pic>
          <p:nvPicPr>
            <p:cNvPr id="6148" name="Picture 4" descr="Image result for public mobile"/>
            <p:cNvPicPr>
              <a:picLocks noChangeAspect="1" noChangeArrowheads="1"/>
            </p:cNvPicPr>
            <p:nvPr/>
          </p:nvPicPr>
          <p:blipFill>
            <a:blip r:embed="rId12"/>
            <a:srcRect t="29390" b="28644"/>
            <a:stretch>
              <a:fillRect/>
            </a:stretch>
          </p:blipFill>
          <p:spPr>
            <a:xfrm>
              <a:off x="7545263" y="1866689"/>
              <a:ext cx="1442380" cy="373774"/>
            </a:xfrm>
            <a:prstGeom prst="rect"/>
            <a:noFill/>
          </p:spPr>
        </p:pic>
        <p:pic>
          <p:nvPicPr>
            <p:cNvPr id="6150" name="Picture 6" descr="Image result for telus logo"/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25312" b="24896"/>
            <a:stretch>
              <a:fillRect/>
            </a:stretch>
          </p:blipFill>
          <p:spPr>
            <a:xfrm>
              <a:off x="5686499" y="1880755"/>
              <a:ext cx="1388340" cy="345642"/>
            </a:xfrm>
            <a:prstGeom prst="rect"/>
            <a:noFill/>
          </p:spPr>
        </p:pic>
      </p:grpSp>
      <p:grpSp>
        <p:nvGrpSpPr>
          <p:cNvPr id="57" name="Group 56"/>
          <p:cNvGrpSpPr/>
          <p:nvPr/>
        </p:nvGrpSpPr>
        <p:grpSpPr>
          <a:xfrm>
            <a:off x="5666533" y="3616260"/>
            <a:ext cx="3241504" cy="936000"/>
            <a:chOff x="5666533" y="3635498"/>
            <a:chExt cx="3241504" cy="936000"/>
          </a:xfrm>
        </p:grpSpPr>
        <p:sp>
          <p:nvSpPr>
            <p:cNvPr id="41" name="Rectangle 40"/>
            <p:cNvSpPr/>
            <p:nvPr/>
          </p:nvSpPr>
          <p:spPr>
            <a:xfrm>
              <a:off x="5666533" y="3635498"/>
              <a:ext cx="3241504" cy="936000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48" name="Picture 2" descr="Image result for fibrenoire logo"/>
            <p:cNvPicPr>
              <a:picLocks noChangeAspect="1" noChangeArrowheads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5120" b="51616"/>
            <a:stretch>
              <a:fillRect/>
            </a:stretch>
          </p:blipFill>
          <p:spPr>
            <a:xfrm>
              <a:off x="7721171" y="3922116"/>
              <a:ext cx="1090564" cy="362764"/>
            </a:xfrm>
            <a:prstGeom prst="rect"/>
            <a:noFill/>
          </p:spPr>
        </p:pic>
        <p:pic>
          <p:nvPicPr>
            <p:cNvPr id="49" name="Picture 2" descr="Image result for fibrenoire logo"/>
            <p:cNvPicPr>
              <a:picLocks noChangeAspect="1" noChangeArrowheads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1408" b="15328"/>
            <a:stretch>
              <a:fillRect/>
            </a:stretch>
          </p:blipFill>
          <p:spPr>
            <a:xfrm>
              <a:off x="5807487" y="3912835"/>
              <a:ext cx="1146364" cy="381326"/>
            </a:xfrm>
            <a:prstGeom prst="rect"/>
            <a:noFill/>
          </p:spPr>
        </p:pic>
        <p:sp>
          <p:nvSpPr>
            <p:cNvPr id="50" name="TextBox 49"/>
            <p:cNvSpPr txBox="1"/>
            <p:nvPr/>
          </p:nvSpPr>
          <p:spPr>
            <a:xfrm>
              <a:off x="6918434" y="4293105"/>
              <a:ext cx="737702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$125m</a:t>
              </a:r>
            </a:p>
          </p:txBody>
        </p:sp>
        <p:sp>
          <p:nvSpPr>
            <p:cNvPr id="51" name="Chevron 50"/>
            <p:cNvSpPr/>
            <p:nvPr/>
          </p:nvSpPr>
          <p:spPr>
            <a:xfrm>
              <a:off x="7161285" y="3941498"/>
              <a:ext cx="252000" cy="324000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822254" y="3635498"/>
              <a:ext cx="930063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acquiring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666533" y="2593774"/>
            <a:ext cx="3241504" cy="936000"/>
            <a:chOff x="5666533" y="4660459"/>
            <a:chExt cx="3241504" cy="936000"/>
          </a:xfrm>
        </p:grpSpPr>
        <p:sp>
          <p:nvSpPr>
            <p:cNvPr id="42" name="Rectangle 41"/>
            <p:cNvSpPr/>
            <p:nvPr/>
          </p:nvSpPr>
          <p:spPr>
            <a:xfrm>
              <a:off x="5666533" y="4660459"/>
              <a:ext cx="3241504" cy="936000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811033" y="5330031"/>
              <a:ext cx="952505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US$252m</a:t>
              </a:r>
            </a:p>
          </p:txBody>
        </p:sp>
        <p:pic>
          <p:nvPicPr>
            <p:cNvPr id="6154" name="Picture 10" descr="Image result for distech controls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598" t="20855" r="9830" b="16580"/>
            <a:stretch>
              <a:fillRect/>
            </a:stretch>
          </p:blipFill>
          <p:spPr>
            <a:xfrm>
              <a:off x="7690383" y="4901063"/>
              <a:ext cx="1152140" cy="454792"/>
            </a:xfrm>
            <a:prstGeom prst="rect"/>
            <a:noFill/>
          </p:spPr>
        </p:pic>
        <p:sp>
          <p:nvSpPr>
            <p:cNvPr id="54" name="Chevron 53"/>
            <p:cNvSpPr/>
            <p:nvPr/>
          </p:nvSpPr>
          <p:spPr>
            <a:xfrm>
              <a:off x="7161285" y="4966459"/>
              <a:ext cx="252000" cy="324000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822254" y="4660459"/>
              <a:ext cx="930063" cy="261610"/>
            </a:xfrm>
            <a:prstGeom prst="rect"/>
            <a:noFill/>
          </p:spPr>
          <p:txBody>
            <a:bodyPr wrap="none" rtlCol="0">
              <a:spAutoFit/>
            </a:bodyPr>
            <a:lstStyle/>
            <a:p>
              <a:r>
                <a:rPr lang="en-CA" sz="1100" b="1" dirty="1">
                  <a:latin typeface="+mj-lt"/>
                </a:rPr>
                <a:t>acquiring</a:t>
              </a:r>
            </a:p>
          </p:txBody>
        </p:sp>
        <p:pic>
          <p:nvPicPr>
            <p:cNvPr id="6156" name="Picture 12" descr="Image result for acuity brands"/>
            <p:cNvPicPr>
              <a:picLocks noChangeAspect="1" noChangeArrowheads="1"/>
            </p:cNvPicPr>
            <p:nvPr/>
          </p:nvPicPr>
          <p:blipFill>
            <a:blip r:embed="rId1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35098" b="29804"/>
            <a:stretch>
              <a:fillRect/>
            </a:stretch>
          </p:blipFill>
          <p:spPr>
            <a:xfrm>
              <a:off x="5724140" y="4955638"/>
              <a:ext cx="1313058" cy="345642"/>
            </a:xfrm>
            <a:prstGeom prst="rect"/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Exit Strategies: Initial Public Offering</a:t>
            </a:r>
          </a:p>
        </p:txBody>
      </p:sp>
      <p:sp>
        <p:nvSpPr>
          <p:cNvPr id="18438" name="AutoShape 6" descr="Image result for shopify logo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sp>
        <p:nvSpPr>
          <p:cNvPr id="18440" name="AutoShape 8" descr="Image result for shopify logo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5219290" y="1643183"/>
            <a:ext cx="3823110" cy="1188000"/>
          </a:xfrm>
          <a:prstGeom prst="rect"/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8442" name="Picture 10" descr="Image result for shopify log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 l="13440" t="29030" r="11296" b="25005"/>
          <a:stretch>
            <a:fillRect/>
          </a:stretch>
        </p:blipFill>
        <p:spPr>
          <a:xfrm>
            <a:off x="5219291" y="2021218"/>
            <a:ext cx="1273056" cy="431930"/>
          </a:xfrm>
          <a:prstGeom prst="rect"/>
          <a:noFill/>
        </p:spPr>
      </p:pic>
      <p:sp>
        <p:nvSpPr>
          <p:cNvPr id="27" name="TextBox 26"/>
          <p:cNvSpPr txBox="1"/>
          <p:nvPr/>
        </p:nvSpPr>
        <p:spPr>
          <a:xfrm>
            <a:off x="6395760" y="1659164"/>
            <a:ext cx="2626976" cy="1169551"/>
          </a:xfrm>
          <a:prstGeom prst="rect"/>
          <a:noFill/>
        </p:spPr>
        <p:txBody>
          <a:bodyPr wrap="square" rtlCol="0">
            <a:spAutoFit/>
          </a:bodyPr>
          <a:lstStyle/>
          <a:p>
            <a:pPr marL="88900" indent="-88900"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NYSE: SHOP</a:t>
            </a:r>
          </a:p>
          <a:p>
            <a:pPr marL="88900" indent="-88900"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Valuation at IPO: US$968m</a:t>
            </a:r>
          </a:p>
          <a:p>
            <a:pPr marL="88900" indent="-88900"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Had raised US$122m in prior funding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19290" y="2982485"/>
            <a:ext cx="3823110" cy="1188000"/>
          </a:xfrm>
          <a:prstGeom prst="rect"/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8434" name="Picture 2" descr="Image result for stingray digital log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263284" y="3259647"/>
            <a:ext cx="1125380" cy="633676"/>
          </a:xfrm>
          <a:prstGeom prst="rect"/>
          <a:noFill/>
        </p:spPr>
      </p:pic>
      <p:sp>
        <p:nvSpPr>
          <p:cNvPr id="30" name="TextBox 29"/>
          <p:cNvSpPr txBox="1"/>
          <p:nvPr/>
        </p:nvSpPr>
        <p:spPr>
          <a:xfrm>
            <a:off x="366689" y="1261768"/>
            <a:ext cx="4262918" cy="4185761"/>
          </a:xfrm>
          <a:prstGeom prst="rect"/>
          <a:noFill/>
        </p:spPr>
        <p:txBody>
          <a:bodyPr wrap="square" rtlCol="0">
            <a:spAutoFit/>
          </a:bodyPr>
          <a:lstStyle/>
          <a:p>
            <a:pPr marL="228600" indent="-228600" defTabSz="457200"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US" sz="1400" dirty="1">
                <a:latin typeface="+mj-lt"/>
                <a:cs typeface="Verdana"/>
              </a:rPr>
              <a:t>Considerations: process, cost, disclosure requirements, compliance with accounting standards, possibility for liquidity, market appetite</a:t>
            </a:r>
            <a:endParaRPr lang="en-CA" sz="1400">
              <a:latin typeface="+mj-lt"/>
              <a:cs typeface="Verdana"/>
            </a:endParaRPr>
          </a:p>
          <a:p>
            <a:pPr marL="228600" indent="-228600" defTabSz="457200"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US" sz="1400" dirty="1">
                <a:latin typeface="+mj-lt"/>
                <a:cs typeface="Verdana"/>
              </a:rPr>
              <a:t>Not necessarily an exit if founders are locked-up</a:t>
            </a:r>
          </a:p>
          <a:p>
            <a:pPr marL="228600" indent="-228600" defTabSz="457200"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US" sz="1400" dirty="1">
                <a:latin typeface="+mj-lt"/>
                <a:cs typeface="Verdana"/>
              </a:rPr>
              <a:t>About 4 – 5 IPOs / year of VC-backed company in Canada</a:t>
            </a:r>
            <a:endParaRPr lang="en-CA" sz="1400">
              <a:latin typeface="+mj-lt"/>
              <a:cs typeface="Verdana"/>
            </a:endParaRPr>
          </a:p>
          <a:p>
            <a:pPr marL="228600" indent="-228600" defTabSz="457200"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r>
              <a:rPr lang="en-US" sz="1400" dirty="1">
                <a:latin typeface="+mj-lt"/>
                <a:cs typeface="Verdana"/>
              </a:rPr>
              <a:t>Regular reporting; ongoing disclosure of material information</a:t>
            </a:r>
            <a:endParaRPr lang="en-CA" sz="1400">
              <a:latin typeface="+mj-lt"/>
              <a:cs typeface="Verdana"/>
            </a:endParaRPr>
          </a:p>
          <a:p>
            <a:pPr marL="228600" lvl="1" indent="-228600" defTabSz="457200"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endParaRPr lang="en-CA" sz="1400">
              <a:latin typeface="+mj-lt"/>
              <a:cs typeface="Verdana"/>
            </a:endParaRPr>
          </a:p>
          <a:p>
            <a:pPr marL="228600" indent="-228600" defTabSz="457200"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</a:pPr>
            <a:endParaRPr lang="en-CA" sz="1400">
              <a:latin typeface="+mj-lt"/>
              <a:cs typeface="Verdana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CA" sz="1400">
              <a:latin typeface="+mj-lt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CA" sz="140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19290" y="4321786"/>
            <a:ext cx="3823110" cy="1188000"/>
          </a:xfrm>
          <a:prstGeom prst="rect"/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8436" name="Picture 4" descr="Image result for davids tea logo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8224" b="35488"/>
          <a:stretch>
            <a:fillRect/>
          </a:stretch>
        </p:blipFill>
        <p:spPr>
          <a:xfrm>
            <a:off x="5366421" y="4639849"/>
            <a:ext cx="1078964" cy="551874"/>
          </a:xfrm>
          <a:prstGeom prst="rect"/>
          <a:noFill/>
        </p:spPr>
      </p:pic>
      <p:sp>
        <p:nvSpPr>
          <p:cNvPr id="23" name="Rectangle 22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ounded Rectangle 23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221922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TextBox 44"/>
          <p:cNvSpPr txBox="1"/>
          <p:nvPr/>
        </p:nvSpPr>
        <p:spPr>
          <a:xfrm>
            <a:off x="6395760" y="3314875"/>
            <a:ext cx="2626976" cy="523220"/>
          </a:xfrm>
          <a:prstGeom prst="rect"/>
          <a:noFill/>
        </p:spPr>
        <p:txBody>
          <a:bodyPr wrap="square" rtlCol="0">
            <a:spAutoFit/>
          </a:bodyPr>
          <a:lstStyle/>
          <a:p>
            <a:pPr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TSE: RAY.A</a:t>
            </a:r>
          </a:p>
          <a:p>
            <a:pPr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Valuation at IPO: $296m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95760" y="4438733"/>
            <a:ext cx="2900014" cy="954107"/>
          </a:xfrm>
          <a:prstGeom prst="rect"/>
          <a:noFill/>
        </p:spPr>
        <p:txBody>
          <a:bodyPr wrap="square" rtlCol="0">
            <a:spAutoFit/>
          </a:bodyPr>
          <a:lstStyle/>
          <a:p>
            <a:pPr marL="88900" indent="-88900"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NASDAQ: DTEA</a:t>
            </a:r>
          </a:p>
          <a:p>
            <a:pPr marL="88900" indent="-88900"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>
                <a:latin typeface="+mj-lt"/>
              </a:rPr>
              <a:t>Valuation at IPO: US$440m</a:t>
            </a:r>
          </a:p>
          <a:p>
            <a:pPr marL="88900" indent="-88900">
              <a:buClr>
                <a:srgbClr val="E33534"/>
              </a:buClr>
              <a:buFont typeface="Wingdings" pitchFamily="2" charset="2"/>
              <a:buChar char="§"/>
            </a:pPr>
            <a:r>
              <a:rPr lang="en-CA" sz="1400" dirty="1"/>
              <a:t>Had raised US$14m in prior funding</a:t>
            </a:r>
            <a:endParaRPr lang="en-CA" sz="140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 flipH="1">
            <a:off x="5295491" y="1263715"/>
            <a:ext cx="3888474" cy="338554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600" b="1" dirty="1"/>
              <a:t>Recent transactions include: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Understanding the Lifecycle of a Tech Startup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1"/>
            </a:pPr>
            <a:r>
              <a:rPr lang="en-CA" sz="2400" dirty="1">
                <a:solidFill>
                  <a:schemeClr val="tx1"/>
                </a:solidFill>
              </a:rPr>
              <a:t>Advising a Tech Startup</a:t>
            </a:r>
          </a:p>
          <a:p>
            <a:pPr marL="457200" indent="-457200">
              <a:buFont typeface="+mj-lt"/>
              <a:buAutoNum type="arabicPeriod" startAt="1"/>
            </a:pPr>
            <a:r>
              <a:rPr lang="en-CA" sz="2400" dirty="1">
                <a:solidFill>
                  <a:schemeClr val="tx1"/>
                </a:solidFill>
              </a:rPr>
              <a:t>Processes and Challenges of Finding the Money</a:t>
            </a:r>
          </a:p>
          <a:p>
            <a:pPr marL="457200" indent="-457200">
              <a:buFont typeface="+mj-lt"/>
              <a:buAutoNum type="arabicPeriod" startAt="1"/>
            </a:pPr>
            <a:r>
              <a:rPr lang="en-CA" sz="2400" dirty="1">
                <a:solidFill>
                  <a:schemeClr val="tx1"/>
                </a:solidFill>
              </a:rPr>
              <a:t>Seed and Early Stage Investments</a:t>
            </a:r>
          </a:p>
          <a:p>
            <a:pPr marL="457200" indent="-457200">
              <a:buFont typeface="+mj-lt"/>
              <a:buAutoNum type="arabicPeriod" startAt="1"/>
            </a:pPr>
            <a:r>
              <a:rPr lang="en-CA" sz="2400" dirty="1">
                <a:solidFill>
                  <a:schemeClr val="tx1"/>
                </a:solidFill>
              </a:rPr>
              <a:t>Subsequent Funding Rounds</a:t>
            </a:r>
          </a:p>
          <a:p>
            <a:pPr marL="457200" indent="-457200">
              <a:buFont typeface="+mj-lt"/>
              <a:buAutoNum type="arabicPeriod" startAt="1"/>
            </a:pPr>
            <a:r>
              <a:rPr lang="en-CA" sz="2400" dirty="1">
                <a:solidFill>
                  <a:schemeClr val="tx1"/>
                </a:solidFill>
              </a:rPr>
              <a:t>Exit Strategies</a:t>
            </a:r>
          </a:p>
          <a:p>
            <a:pPr marL="228600" lvl="1" indent="0">
              <a:buNone/>
            </a:pPr>
            <a:endParaRPr lang="en-CA" sz="240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ounded Rectangle 4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Advising a Tech Startup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800" y="1259441"/>
            <a:ext cx="8078400" cy="4732200"/>
          </a:xfrm>
        </p:spPr>
        <p:txBody>
          <a:bodyPr/>
          <a:lstStyle/>
          <a:p>
            <a:r>
              <a:rPr lang="en-CA" sz="1600" dirty="1">
                <a:solidFill>
                  <a:schemeClr val="tx1"/>
                </a:solidFill>
              </a:rPr>
              <a:t>Pre-incorporation considerations: federal vs. provincial incorporation, tax considerations (holding, family trust, rollover), share capital (simple or not)</a:t>
            </a:r>
          </a:p>
          <a:p>
            <a:r>
              <a:rPr lang="en-CA" sz="1600" dirty="1">
                <a:solidFill>
                  <a:schemeClr val="tx1"/>
                </a:solidFill>
              </a:rPr>
              <a:t>Dos and don'ts: do not wait to set up your basic corporate (minute books, shareholders’ agreement) and commercial (T&amp;Cs, Privacy Policy, NDAs etc.) documents</a:t>
            </a:r>
          </a:p>
          <a:p>
            <a:r>
              <a:rPr lang="en-CA" sz="1600" dirty="1">
                <a:solidFill>
                  <a:schemeClr val="tx1"/>
                </a:solidFill>
              </a:rPr>
              <a:t>Be “Deal Ready” </a:t>
            </a:r>
          </a:p>
          <a:p>
            <a:r>
              <a:rPr lang="en-CA" sz="1600" dirty="1">
                <a:solidFill>
                  <a:schemeClr val="tx1"/>
                </a:solidFill>
              </a:rPr>
              <a:t>Protecting intellectual property: confidentiality (NDAs, beta test/evaluation), copyrighting / patenting (where relevant) and assignment of IP (founders, employees, consultants/developers)</a:t>
            </a:r>
          </a:p>
          <a:p>
            <a:r>
              <a:rPr lang="en-CA" sz="1600" dirty="1">
                <a:solidFill>
                  <a:schemeClr val="tx1"/>
                </a:solidFill>
              </a:rPr>
              <a:t>HR matters: employee retention (ESOP, grant of shares vs. options), </a:t>
            </a:r>
            <a:r>
              <a:rPr lang="en-CA" sz="1600" dirty="1" smtClean="0">
                <a:solidFill>
                  <a:schemeClr val="tx1"/>
                </a:solidFill>
              </a:rPr>
              <a:t>non-compete/non-solicit</a:t>
            </a:r>
          </a:p>
          <a:p>
            <a:r>
              <a:rPr lang="en-CA" sz="1600" dirty="1" smtClean="0">
                <a:solidFill>
                  <a:schemeClr val="tx1"/>
                </a:solidFill>
              </a:rPr>
              <a:t>Tax considerations: rollover, tax freeze, family trust, etc.</a:t>
            </a:r>
            <a:endParaRPr lang="en-CA" sz="1600">
              <a:solidFill>
                <a:schemeClr val="tx1"/>
              </a:solidFill>
            </a:endParaRPr>
          </a:p>
          <a:p>
            <a:endParaRPr lang="en-CA" sz="160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ounded Rectangle 16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6261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Processes and Challenges of Finding the Money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800" y="1258527"/>
            <a:ext cx="8078400" cy="4732200"/>
          </a:xfrm>
        </p:spPr>
        <p:txBody>
          <a:bodyPr/>
          <a:lstStyle/>
          <a:p>
            <a:pPr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Sources of funding and new types of funding: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friends and family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government programs and grants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crowdfunding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investors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incubators and accelerators</a:t>
            </a:r>
          </a:p>
          <a:p>
            <a:pPr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Key considerations when negotiating with investors: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valuation and composition of cap table  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founder vesting (reverse vesting on shares) </a:t>
            </a:r>
          </a:p>
          <a:p>
            <a:pPr lvl="2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good / bad leaver provisions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warranties / guarantees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share capital (common vs. preferred shares, anti-dilution provisions, exit right, pay to play)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board composition (do incoming investors get a seat at the table?)</a:t>
            </a:r>
          </a:p>
          <a:p>
            <a:pPr lvl="1"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specific rights in the shareholders’ agreement (veto, special majority, information rights, tag along, drag along)</a:t>
            </a:r>
          </a:p>
          <a:p>
            <a:pPr>
              <a:lnSpc>
                <a:spcPts val="1700"/>
              </a:lnSpc>
              <a:spcBef>
                <a:spcPct val="0"/>
              </a:spcBef>
            </a:pPr>
            <a:r>
              <a:rPr lang="en-CA" sz="1600" dirty="1">
                <a:solidFill>
                  <a:schemeClr val="tx1"/>
                </a:solidFill>
              </a:rPr>
              <a:t>Due diligence through the financing stages: keep your house in order from day 1 (minute books, resolutions, etc.)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ounded Rectangle 11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6261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Seed and Early Stage: </a:t>
            </a:r>
            <a:r>
              <a:rPr lang="en-GB" dirty="1"/>
              <a:t>Friends and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800" y="1265334"/>
            <a:ext cx="8078400" cy="4732200"/>
          </a:xfrm>
        </p:spPr>
        <p:txBody>
          <a:bodyPr/>
          <a:lstStyle/>
          <a:p>
            <a:r>
              <a:rPr lang="en-GB" sz="1600" dirty="1">
                <a:solidFill>
                  <a:schemeClr val="tx1"/>
                </a:solidFill>
              </a:rPr>
              <a:t>Best chance for founders to get initial startup capital for an idea / extremely early stage venture </a:t>
            </a:r>
          </a:p>
          <a:p>
            <a:r>
              <a:rPr lang="en-GB" sz="1600" dirty="1">
                <a:solidFill>
                  <a:schemeClr val="tx1"/>
                </a:solidFill>
              </a:rPr>
              <a:t>Great reality check for founders – does the entrepreneur believe sufficiently in product / vision to get those closest to them to back </a:t>
            </a:r>
            <a:r>
              <a:rPr lang="en-GB" sz="1600" dirty="1" smtClean="0">
                <a:solidFill>
                  <a:schemeClr val="tx1"/>
                </a:solidFill>
              </a:rPr>
              <a:t>it</a:t>
            </a:r>
            <a:endParaRPr lang="en-GB" sz="1600">
              <a:solidFill>
                <a:schemeClr val="tx1"/>
              </a:solidFill>
            </a:endParaRPr>
          </a:p>
          <a:p>
            <a:r>
              <a:rPr lang="en-GB" sz="1600" dirty="1">
                <a:solidFill>
                  <a:schemeClr val="tx1"/>
                </a:solidFill>
              </a:rPr>
              <a:t>Timeline is often quick and documentation light </a:t>
            </a:r>
          </a:p>
          <a:p>
            <a:r>
              <a:rPr lang="en-GB" sz="1600" dirty="1">
                <a:solidFill>
                  <a:schemeClr val="tx1"/>
                </a:solidFill>
              </a:rPr>
              <a:t>Flexible structures: loan, hybrid (i.e. convertible) or equity investment </a:t>
            </a:r>
          </a:p>
          <a:p>
            <a:r>
              <a:rPr lang="en-GB" sz="1600" dirty="1">
                <a:solidFill>
                  <a:schemeClr val="tx1"/>
                </a:solidFill>
              </a:rPr>
              <a:t>Terms are often entrepreneur friendly </a:t>
            </a:r>
          </a:p>
          <a:p>
            <a:pPr marL="812800" lvl="1" indent="-127000"/>
            <a:r>
              <a:rPr lang="en-GB" sz="1600" dirty="1">
                <a:solidFill>
                  <a:schemeClr val="tx1"/>
                </a:solidFill>
              </a:rPr>
              <a:t>If an equity round, entrepreneurs should ensure valuation is fair and equitable but also realistic (i.e. the market won’t necessarily ascribe to the same valuation a family member would and this could lead to ‘signalling issues’)</a:t>
            </a:r>
          </a:p>
          <a:p>
            <a:pPr marL="812800" lvl="1" indent="-127000"/>
            <a:r>
              <a:rPr lang="en-GB" sz="1600" dirty="1">
                <a:solidFill>
                  <a:schemeClr val="tx1"/>
                </a:solidFill>
              </a:rPr>
              <a:t>Common shares vs. preferred shares</a:t>
            </a:r>
          </a:p>
          <a:p>
            <a:endParaRPr lang="en-GB" sz="1600">
              <a:solidFill>
                <a:schemeClr val="tx1"/>
              </a:solidFill>
            </a:endParaRPr>
          </a:p>
          <a:p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ounded Rectangle 4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9" name="Rectangle 8"/>
          <p:cNvSpPr/>
          <p:nvPr/>
        </p:nvSpPr>
        <p:spPr>
          <a:xfrm>
            <a:off x="2498148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21732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4223" y="1305880"/>
            <a:ext cx="8860323" cy="972000"/>
            <a:chOff x="136261" y="1305880"/>
            <a:chExt cx="8860323" cy="972000"/>
          </a:xfrm>
        </p:grpSpPr>
        <p:sp>
          <p:nvSpPr>
            <p:cNvPr id="21" name="Rectangle 20"/>
            <p:cNvSpPr/>
            <p:nvPr/>
          </p:nvSpPr>
          <p:spPr>
            <a:xfrm>
              <a:off x="136261" y="1305880"/>
              <a:ext cx="8860323" cy="972000"/>
            </a:xfrm>
            <a:prstGeom prst="rect"/>
            <a:solidFill>
              <a:schemeClr val="bg1">
                <a:lumMod val="95000"/>
              </a:schemeClr>
            </a:solidFill>
            <a:ln w="28575">
              <a:noFill/>
              <a:prstDash val="lg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2050" name="Picture 2" descr="Image result for investissement quebec log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251476" y="1587801"/>
              <a:ext cx="1536586" cy="408158"/>
            </a:xfrm>
            <a:prstGeom prst="rect"/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1"/>
              <a:t>Seed and Early Stage: </a:t>
            </a:r>
            <a:r>
              <a:rPr lang="en-US" dirty="1"/>
              <a:t>Government</a:t>
            </a:r>
            <a:r>
              <a:rPr lang="fr-CA" dirty="1"/>
              <a:t> Programs and Grants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6207" y="1305880"/>
            <a:ext cx="7074506" cy="952074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r-CA" sz="1400" dirty="1">
                <a:solidFill>
                  <a:schemeClr val="tx1"/>
                </a:solidFill>
              </a:rPr>
              <a:t>Direct investment, in the </a:t>
            </a:r>
            <a:r>
              <a:rPr lang="en-US" sz="1400" dirty="1">
                <a:solidFill>
                  <a:schemeClr val="tx1"/>
                </a:solidFill>
              </a:rPr>
              <a:t>form</a:t>
            </a:r>
            <a:r>
              <a:rPr lang="fr-CA" sz="1400" dirty="1">
                <a:solidFill>
                  <a:schemeClr val="tx1"/>
                </a:solidFill>
              </a:rPr>
              <a:t> of equity or quasi-equity of at least $1m</a:t>
            </a:r>
          </a:p>
          <a:p>
            <a:pPr>
              <a:spcBef>
                <a:spcPts val="600"/>
              </a:spcBef>
            </a:pPr>
            <a:r>
              <a:rPr lang="fr-CA" sz="1400" dirty="1">
                <a:solidFill>
                  <a:schemeClr val="tx1"/>
                </a:solidFill>
              </a:rPr>
              <a:t>For Quebec-based companies who have: an experienced management team, an expectation of profitability in the short term and a sound financial and operating structure</a:t>
            </a:r>
            <a:endParaRPr lang="en-GB" sz="140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54223" y="3403959"/>
            <a:ext cx="8860323" cy="1152000"/>
            <a:chOff x="136261" y="2334467"/>
            <a:chExt cx="8860323" cy="1152000"/>
          </a:xfrm>
        </p:grpSpPr>
        <p:sp>
          <p:nvSpPr>
            <p:cNvPr id="22" name="Rectangle 21"/>
            <p:cNvSpPr/>
            <p:nvPr/>
          </p:nvSpPr>
          <p:spPr>
            <a:xfrm>
              <a:off x="136261" y="2334467"/>
              <a:ext cx="8860323" cy="1152000"/>
            </a:xfrm>
            <a:prstGeom prst="rect"/>
            <a:solidFill>
              <a:schemeClr val="bg1">
                <a:lumMod val="95000"/>
              </a:schemeClr>
            </a:solidFill>
            <a:ln w="28575">
              <a:noFill/>
              <a:prstDash val="lg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2052" name="Picture 4" descr="Image result for canada flag clip art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251475" y="2475186"/>
              <a:ext cx="450225" cy="294701"/>
            </a:xfrm>
            <a:prstGeom prst="rect"/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ontent Placeholder 2"/>
            <p:cNvSpPr txBox="1"/>
            <p:nvPr/>
          </p:nvSpPr>
          <p:spPr>
            <a:xfrm>
              <a:off x="1850638" y="2334467"/>
              <a:ext cx="7074506" cy="952074"/>
            </a:xfrm>
            <a:prstGeom prst="rect"/>
          </p:spPr>
          <p:txBody>
            <a:bodyPr vert="horz" lIns="0" tIns="0" rIns="0" bIns="0" rtlCol="0">
              <a:noAutofit/>
            </a:bodyPr>
            <a:lstStyle>
              <a:lvl1pPr marL="228600" indent="-228600" algn="l" defTabSz="457200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33534"/>
                </a:buClr>
                <a:buFont typeface="Wingdings" pitchFamily="2" charset="2"/>
                <a:buChar char="§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1pPr>
              <a:lvl2pPr marL="457200" indent="228600" algn="l" defTabSz="400050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0082B0"/>
                </a:buClr>
                <a:buFont typeface="Wingdings" pitchFamily="2" charset="2"/>
                <a:buChar char="§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2pPr>
              <a:lvl3pPr marL="685800" indent="228600" algn="l" defTabSz="457200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33534"/>
                </a:buClr>
                <a:buSzTx/>
                <a:buFont typeface="Arial" pitchFamily="34" charset="0"/>
                <a:buChar char="•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3pPr>
              <a:lvl4pPr marL="914400" indent="228600" algn="l" defTabSz="1031875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0082B0"/>
                </a:buClr>
                <a:buSzTx/>
                <a:buFont typeface="Arial" pitchFamily="34" charset="0"/>
                <a:buChar char="•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4pPr>
              <a:lvl5pPr marL="1143000" indent="228600" algn="l" defTabSz="1031875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33534"/>
                </a:buClr>
                <a:buSzPct val="90000"/>
                <a:buFont typeface="Verdana" pitchFamily="34" charset="0"/>
                <a:buChar char="–"/>
                <a:defRPr sz="1300" kern="1200" baseline="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5pPr>
              <a:lvl6pPr marL="1143000" indent="0" algn="l" defTabSz="457200" rtl="0" eaLnBrk="1" latinLnBrk="0" hangingPunct="1">
                <a:spcBef>
                  <a:spcPts val="1200"/>
                </a:spcBef>
                <a:spcAft>
                  <a:spcPct val="0"/>
                </a:spcAft>
                <a:buFontTx/>
                <a:buNone/>
                <a:defRPr sz="9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6pPr>
              <a:lvl7pPr marL="2971800" indent="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600"/>
                </a:spcBef>
              </a:pPr>
              <a:r>
                <a:rPr lang="en-US" sz="1400" dirty="1">
                  <a:solidFill>
                    <a:schemeClr val="tx1"/>
                  </a:solidFill>
                  <a:latin typeface="+mj-lt"/>
                </a:rPr>
                <a:t>Tax incentive program funding R&amp;D and innovation in Canada: income tax deduction, investment tax credit or refund. Over $3bn in tax incentives to over 20,000 claimants annually</a:t>
              </a:r>
            </a:p>
            <a:p>
              <a:pPr fontAlgn="auto">
                <a:spcBef>
                  <a:spcPts val="600"/>
                </a:spcBef>
              </a:pPr>
              <a:r>
                <a:rPr lang="en-US" sz="1400" dirty="1">
                  <a:solidFill>
                    <a:schemeClr val="tx1"/>
                  </a:solidFill>
                  <a:latin typeface="+mj-lt"/>
                </a:rPr>
                <a:t>Admissible types of research: basic research, applied research or experimental research </a:t>
              </a:r>
              <a:endParaRPr lang="en-GB" sz="140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3761" y="2750103"/>
              <a:ext cx="1863531" cy="600164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1">
                  <a:latin typeface="+mj-lt"/>
                </a:rPr>
                <a:t>Scientific Research and Experimental Development</a:t>
              </a:r>
              <a:endParaRPr lang="en-GB" sz="1100" b="1">
                <a:latin typeface="+mj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54223" y="4639327"/>
            <a:ext cx="8860323" cy="972000"/>
            <a:chOff x="136261" y="3601821"/>
            <a:chExt cx="8860323" cy="972000"/>
          </a:xfrm>
        </p:grpSpPr>
        <p:sp>
          <p:nvSpPr>
            <p:cNvPr id="23" name="Rectangle 22"/>
            <p:cNvSpPr/>
            <p:nvPr/>
          </p:nvSpPr>
          <p:spPr>
            <a:xfrm>
              <a:off x="136261" y="3601821"/>
              <a:ext cx="8860323" cy="972000"/>
            </a:xfrm>
            <a:prstGeom prst="rect"/>
            <a:solidFill>
              <a:schemeClr val="bg1">
                <a:lumMod val="95000"/>
              </a:schemeClr>
            </a:solidFill>
            <a:ln w="28575">
              <a:noFill/>
              <a:prstDash val="lg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4" name="Content Placeholder 2"/>
            <p:cNvSpPr txBox="1"/>
            <p:nvPr/>
          </p:nvSpPr>
          <p:spPr>
            <a:xfrm>
              <a:off x="1850638" y="3601821"/>
              <a:ext cx="7074506" cy="952074"/>
            </a:xfrm>
            <a:prstGeom prst="rect"/>
          </p:spPr>
          <p:txBody>
            <a:bodyPr vert="horz" lIns="0" tIns="0" rIns="0" bIns="0" rtlCol="0">
              <a:noAutofit/>
            </a:bodyPr>
            <a:lstStyle>
              <a:lvl1pPr marL="228600" indent="-228600" algn="l" defTabSz="457200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33534"/>
                </a:buClr>
                <a:buFont typeface="Wingdings" pitchFamily="2" charset="2"/>
                <a:buChar char="§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1pPr>
              <a:lvl2pPr marL="457200" indent="228600" algn="l" defTabSz="400050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0082B0"/>
                </a:buClr>
                <a:buFont typeface="Wingdings" pitchFamily="2" charset="2"/>
                <a:buChar char="§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2pPr>
              <a:lvl3pPr marL="685800" indent="228600" algn="l" defTabSz="457200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33534"/>
                </a:buClr>
                <a:buSzTx/>
                <a:buFont typeface="Arial" pitchFamily="34" charset="0"/>
                <a:buChar char="•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3pPr>
              <a:lvl4pPr marL="914400" indent="228600" algn="l" defTabSz="1031875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0082B0"/>
                </a:buClr>
                <a:buSzTx/>
                <a:buFont typeface="Arial" pitchFamily="34" charset="0"/>
                <a:buChar char="•"/>
                <a:defRPr sz="1300" kern="120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4pPr>
              <a:lvl5pPr marL="1143000" indent="228600" algn="l" defTabSz="1031875" rtl="0" eaLnBrk="1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33534"/>
                </a:buClr>
                <a:buSzPct val="90000"/>
                <a:buFont typeface="Verdana" pitchFamily="34" charset="0"/>
                <a:buChar char="–"/>
                <a:defRPr sz="1300" kern="1200" baseline="0">
                  <a:solidFill>
                    <a:srgbClr val="3E464D"/>
                  </a:solidFill>
                  <a:latin typeface="Verdana"/>
                  <a:ea typeface="+mn-ea"/>
                  <a:cs typeface="Verdana"/>
                </a:defRPr>
              </a:lvl5pPr>
              <a:lvl6pPr marL="1143000" indent="0" algn="l" defTabSz="457200" rtl="0" eaLnBrk="1" latinLnBrk="0" hangingPunct="1">
                <a:spcBef>
                  <a:spcPts val="1200"/>
                </a:spcBef>
                <a:spcAft>
                  <a:spcPct val="0"/>
                </a:spcAft>
                <a:buFontTx/>
                <a:buNone/>
                <a:defRPr sz="9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6pPr>
              <a:lvl7pPr marL="2971800" indent="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600"/>
                </a:spcBef>
              </a:pPr>
              <a:r>
                <a:rPr lang="en-US" sz="1400" dirty="1">
                  <a:solidFill>
                    <a:schemeClr val="tx1"/>
                  </a:solidFill>
                  <a:latin typeface="+mj-lt"/>
                </a:rPr>
                <a:t>Innovation assistance program for small and medium-sized enterprises</a:t>
              </a:r>
            </a:p>
            <a:p>
              <a:pPr fontAlgn="auto">
                <a:spcBef>
                  <a:spcPts val="600"/>
                </a:spcBef>
              </a:pPr>
              <a:r>
                <a:rPr lang="en-US" sz="1400" dirty="1">
                  <a:solidFill>
                    <a:schemeClr val="tx1"/>
                  </a:solidFill>
                  <a:latin typeface="+mj-lt"/>
                </a:rPr>
                <a:t>For SMEs who are incorporated, profit-oriented, with less than 500 employees and who develop and commercialize technology-driven products and services</a:t>
              </a:r>
              <a:endParaRPr lang="en-GB" sz="140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25" name="Picture 4" descr="Image result for canada flag clip art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251475" y="3684933"/>
              <a:ext cx="450225" cy="294701"/>
            </a:xfrm>
            <a:prstGeom prst="rect"/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173761" y="3946883"/>
              <a:ext cx="1863531" cy="600164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1">
                  <a:latin typeface="+mj-lt"/>
                </a:rPr>
                <a:t>NRC - Industrial Research Assistance Program</a:t>
              </a:r>
              <a:endParaRPr lang="en-GB" sz="1100" b="1">
                <a:latin typeface="+mj-lt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616" y="2361248"/>
            <a:ext cx="8917930" cy="959343"/>
            <a:chOff x="78654" y="2354443"/>
            <a:chExt cx="8917930" cy="959343"/>
          </a:xfrm>
        </p:grpSpPr>
        <p:grpSp>
          <p:nvGrpSpPr>
            <p:cNvPr id="30" name="Group 29"/>
            <p:cNvGrpSpPr/>
            <p:nvPr/>
          </p:nvGrpSpPr>
          <p:grpSpPr>
            <a:xfrm>
              <a:off x="136261" y="2354443"/>
              <a:ext cx="8860323" cy="959343"/>
              <a:chOff x="136261" y="3601821"/>
              <a:chExt cx="8860323" cy="959343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36261" y="3606594"/>
                <a:ext cx="8860323" cy="954570"/>
              </a:xfrm>
              <a:prstGeom prst="rect"/>
              <a:solidFill>
                <a:schemeClr val="bg1">
                  <a:lumMod val="95000"/>
                </a:schemeClr>
              </a:solidFill>
              <a:ln w="28575">
                <a:noFill/>
                <a:prstDash val="lg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Content Placeholder 2"/>
              <p:cNvSpPr txBox="1"/>
              <p:nvPr/>
            </p:nvSpPr>
            <p:spPr>
              <a:xfrm>
                <a:off x="1850638" y="3601821"/>
                <a:ext cx="7074506" cy="952074"/>
              </a:xfrm>
              <a:prstGeom prst="rect"/>
            </p:spPr>
            <p:txBody>
              <a:bodyPr vert="horz" lIns="0" tIns="0" rIns="0" bIns="0" rtlCol="0">
                <a:noAutofit/>
              </a:bodyPr>
              <a:lstStyle>
                <a:lvl1pPr marL="228600" indent="-228600" algn="l" defTabSz="457200" rtl="0" eaLnBrk="1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ct val="0"/>
                  </a:spcAft>
                  <a:buClr>
                    <a:srgbClr val="E33534"/>
                  </a:buClr>
                  <a:buFont typeface="Wingdings" pitchFamily="2" charset="2"/>
                  <a:buChar char="§"/>
                  <a:defRPr sz="1300" kern="1200">
                    <a:solidFill>
                      <a:srgbClr val="3E464D"/>
                    </a:solidFill>
                    <a:latin typeface="Verdana"/>
                    <a:ea typeface="+mn-ea"/>
                    <a:cs typeface="Verdana"/>
                  </a:defRPr>
                </a:lvl1pPr>
                <a:lvl2pPr marL="457200" indent="228600" algn="l" defTabSz="400050" rtl="0" eaLnBrk="1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ct val="0"/>
                  </a:spcAft>
                  <a:buClr>
                    <a:srgbClr val="0082B0"/>
                  </a:buClr>
                  <a:buFont typeface="Wingdings" pitchFamily="2" charset="2"/>
                  <a:buChar char="§"/>
                  <a:defRPr sz="1300" kern="1200">
                    <a:solidFill>
                      <a:srgbClr val="3E464D"/>
                    </a:solidFill>
                    <a:latin typeface="Verdana"/>
                    <a:ea typeface="+mn-ea"/>
                    <a:cs typeface="Verdana"/>
                  </a:defRPr>
                </a:lvl2pPr>
                <a:lvl3pPr marL="685800" indent="228600" algn="l" defTabSz="457200" rtl="0" eaLnBrk="1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ct val="0"/>
                  </a:spcAft>
                  <a:buClr>
                    <a:srgbClr val="E33534"/>
                  </a:buClr>
                  <a:buSzTx/>
                  <a:buFont typeface="Arial" pitchFamily="34" charset="0"/>
                  <a:buChar char="•"/>
                  <a:defRPr sz="1300" kern="1200">
                    <a:solidFill>
                      <a:srgbClr val="3E464D"/>
                    </a:solidFill>
                    <a:latin typeface="Verdana"/>
                    <a:ea typeface="+mn-ea"/>
                    <a:cs typeface="Verdana"/>
                  </a:defRPr>
                </a:lvl3pPr>
                <a:lvl4pPr marL="914400" indent="228600" algn="l" defTabSz="1031875" rtl="0" eaLnBrk="1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ct val="0"/>
                  </a:spcAft>
                  <a:buClr>
                    <a:srgbClr val="0082B0"/>
                  </a:buClr>
                  <a:buSzTx/>
                  <a:buFont typeface="Arial" pitchFamily="34" charset="0"/>
                  <a:buChar char="•"/>
                  <a:defRPr sz="1300" kern="1200">
                    <a:solidFill>
                      <a:srgbClr val="3E464D"/>
                    </a:solidFill>
                    <a:latin typeface="Verdana"/>
                    <a:ea typeface="+mn-ea"/>
                    <a:cs typeface="Verdana"/>
                  </a:defRPr>
                </a:lvl4pPr>
                <a:lvl5pPr marL="1143000" indent="228600" algn="l" defTabSz="1031875" rtl="0" eaLnBrk="1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ct val="0"/>
                  </a:spcAft>
                  <a:buClr>
                    <a:srgbClr val="E33534"/>
                  </a:buClr>
                  <a:buSzPct val="90000"/>
                  <a:buFont typeface="Verdana" pitchFamily="34" charset="0"/>
                  <a:buChar char="–"/>
                  <a:defRPr sz="1300" kern="1200" baseline="0">
                    <a:solidFill>
                      <a:srgbClr val="3E464D"/>
                    </a:solidFill>
                    <a:latin typeface="Verdana"/>
                    <a:ea typeface="+mn-ea"/>
                    <a:cs typeface="Verdana"/>
                  </a:defRPr>
                </a:lvl5pPr>
                <a:lvl6pPr marL="1143000" indent="0" algn="l" defTabSz="457200" rtl="0" eaLnBrk="1" latinLnBrk="0" hangingPunct="1">
                  <a:spcBef>
                    <a:spcPts val="1200"/>
                  </a:spcBef>
                  <a:spcAft>
                    <a:spcPct val="0"/>
                  </a:spcAft>
                  <a:buFontTx/>
                  <a:buNone/>
                  <a:defRPr sz="9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6pPr>
                <a:lvl7pPr marL="2971800" indent="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spcBef>
                    <a:spcPts val="600"/>
                  </a:spcBef>
                </a:pPr>
                <a:r>
                  <a:rPr lang="en-US" sz="1400" dirty="1">
                    <a:solidFill>
                      <a:schemeClr val="tx1"/>
                    </a:solidFill>
                  </a:rPr>
                  <a:t>Funds cleantech innovation through the SD Tech Fund, the SD Natural Gas Fund and the NextGen Biofuels Fund and the fundings are non-repayable grants (non-dilutive)</a:t>
                </a:r>
              </a:p>
              <a:p>
                <a:pPr fontAlgn="auto">
                  <a:spcBef>
                    <a:spcPts val="600"/>
                  </a:spcBef>
                </a:pPr>
                <a:r>
                  <a:rPr lang="en-GB" sz="1400" dirty="1">
                    <a:solidFill>
                      <a:schemeClr val="tx1"/>
                    </a:solidFill>
                  </a:rPr>
                  <a:t>For projects ready to be commercialized</a:t>
                </a:r>
                <a:endParaRPr lang="en-US" sz="1400">
                  <a:solidFill>
                    <a:schemeClr val="tx1"/>
                  </a:solidFill>
                </a:endParaRPr>
              </a:p>
              <a:p>
                <a:pPr fontAlgn="auto">
                  <a:spcBef>
                    <a:spcPts val="600"/>
                  </a:spcBef>
                </a:pPr>
                <a:endParaRPr lang="en-GB" sz="140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2054" name="Picture 6" descr="Image result for stdc logo canada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78654" y="2596437"/>
              <a:ext cx="1893070" cy="560012"/>
            </a:xfrm>
            <a:prstGeom prst="rect"/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Rectangle 27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ounded Rectangle 28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498148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9434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3304646" y="2012589"/>
            <a:ext cx="2649922" cy="3490263"/>
            <a:chOff x="251476" y="2334466"/>
            <a:chExt cx="2649922" cy="3168385"/>
          </a:xfrm>
        </p:grpSpPr>
        <p:sp>
          <p:nvSpPr>
            <p:cNvPr id="32" name="Rectangle 31"/>
            <p:cNvSpPr/>
            <p:nvPr/>
          </p:nvSpPr>
          <p:spPr>
            <a:xfrm>
              <a:off x="251476" y="2334466"/>
              <a:ext cx="2649922" cy="3168385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000366" y="2334467"/>
              <a:ext cx="1901030" cy="474968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r>
                <a:rPr lang="en-CA" sz="1400" b="1" dirty="1">
                  <a:latin typeface="+mj-lt"/>
                </a:rPr>
                <a:t>Prospectus exemptions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Seed and Early Stage: Crowdfunding</a:t>
            </a:r>
          </a:p>
        </p:txBody>
      </p:sp>
      <p:sp>
        <p:nvSpPr>
          <p:cNvPr id="22532" name="AutoShape 4" descr="Image result for real ventures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sp>
        <p:nvSpPr>
          <p:cNvPr id="22534" name="AutoShape 6" descr="Image result for real ventures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251476" y="1182327"/>
            <a:ext cx="8676000" cy="738664"/>
          </a:xfrm>
          <a:prstGeom prst="rect"/>
          <a:noFill/>
        </p:spPr>
        <p:txBody>
          <a:bodyPr wrap="square">
            <a:spAutoFit/>
          </a:bodyPr>
          <a:lstStyle/>
          <a:p>
            <a:pPr algn="ctr"/>
            <a:r>
              <a:rPr lang="en-CA" sz="1400" dirty="1">
                <a:latin typeface="+mj-lt"/>
              </a:rPr>
              <a:t>The process through which an individual or a business can raise small amounts of money from a large number of people (small amounts from each), typically via the Internet. The objective is to raise sufficient funds in order to carry out a specific project. </a:t>
            </a:r>
            <a:endParaRPr lang="en-CA" sz="140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51476" y="2012588"/>
            <a:ext cx="2649922" cy="3490263"/>
            <a:chOff x="251476" y="2334466"/>
            <a:chExt cx="2649922" cy="3168385"/>
          </a:xfrm>
        </p:grpSpPr>
        <p:sp>
          <p:nvSpPr>
            <p:cNvPr id="20" name="Rectangle 19"/>
            <p:cNvSpPr/>
            <p:nvPr/>
          </p:nvSpPr>
          <p:spPr>
            <a:xfrm>
              <a:off x="251476" y="2334466"/>
              <a:ext cx="2649922" cy="3168385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00366" y="2334467"/>
              <a:ext cx="1901030" cy="279393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r>
                <a:rPr lang="en-CA" sz="1400" b="1" dirty="1">
                  <a:latin typeface="+mj-lt"/>
                </a:rPr>
                <a:t>Different models</a:t>
              </a:r>
            </a:p>
          </p:txBody>
        </p:sp>
      </p:grp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251475" y="2659995"/>
            <a:ext cx="2649922" cy="2246672"/>
          </a:xfrm>
        </p:spPr>
        <p:txBody>
          <a:bodyPr/>
          <a:lstStyle/>
          <a:p>
            <a:r>
              <a:rPr lang="en-CA" sz="1400" dirty="1">
                <a:solidFill>
                  <a:schemeClr val="tx1"/>
                </a:solidFill>
              </a:rPr>
              <a:t>Donation: philanthropy or social sponsorship </a:t>
            </a:r>
          </a:p>
          <a:p>
            <a:r>
              <a:rPr lang="en-CA" sz="1400" dirty="1">
                <a:solidFill>
                  <a:schemeClr val="tx1"/>
                </a:solidFill>
              </a:rPr>
              <a:t>Reward: </a:t>
            </a:r>
            <a:r>
              <a:rPr lang="en-GB" sz="1400" dirty="1">
                <a:solidFill>
                  <a:schemeClr val="tx1"/>
                </a:solidFill>
              </a:rPr>
              <a:t>non-financial rewards in exchange for contributions</a:t>
            </a:r>
            <a:endParaRPr lang="en-CA" sz="1400">
              <a:solidFill>
                <a:schemeClr val="tx1"/>
              </a:solidFill>
            </a:endParaRPr>
          </a:p>
          <a:p>
            <a:r>
              <a:rPr lang="en-CA" sz="1400" dirty="1">
                <a:solidFill>
                  <a:schemeClr val="tx1"/>
                </a:solidFill>
              </a:rPr>
              <a:t>Lending: P2P or P2B lending</a:t>
            </a:r>
          </a:p>
          <a:p>
            <a:r>
              <a:rPr lang="en-CA" sz="1400" dirty="1">
                <a:solidFill>
                  <a:schemeClr val="tx1"/>
                </a:solidFill>
              </a:rPr>
              <a:t>Equity: equity stake in startup</a:t>
            </a:r>
          </a:p>
          <a:p>
            <a:endParaRPr lang="en-CA" sz="1400">
              <a:solidFill>
                <a:schemeClr val="tx1"/>
              </a:solidFill>
            </a:endParaRPr>
          </a:p>
        </p:txBody>
      </p:sp>
      <p:pic>
        <p:nvPicPr>
          <p:cNvPr id="28676" name="Picture 4" descr="Image result for book ic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304644" y="2012588"/>
            <a:ext cx="595552" cy="595552"/>
          </a:xfrm>
          <a:prstGeom prst="rect"/>
          <a:noFill/>
        </p:spPr>
      </p:pic>
      <p:pic>
        <p:nvPicPr>
          <p:cNvPr id="28678" name="Picture 6" descr="https://d30y9cdsu7xlg0.cloudfront.net/png/38516-20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9082" y="1988825"/>
            <a:ext cx="637646" cy="637646"/>
          </a:xfrm>
          <a:prstGeom prst="rect"/>
          <a:noFill/>
        </p:spPr>
      </p:pic>
      <p:grpSp>
        <p:nvGrpSpPr>
          <p:cNvPr id="35" name="Group 34"/>
          <p:cNvGrpSpPr/>
          <p:nvPr/>
        </p:nvGrpSpPr>
        <p:grpSpPr>
          <a:xfrm>
            <a:off x="6242603" y="2012589"/>
            <a:ext cx="2649922" cy="3490263"/>
            <a:chOff x="251476" y="2334466"/>
            <a:chExt cx="2649922" cy="3168385"/>
          </a:xfrm>
        </p:grpSpPr>
        <p:sp>
          <p:nvSpPr>
            <p:cNvPr id="36" name="Rectangle 35"/>
            <p:cNvSpPr/>
            <p:nvPr/>
          </p:nvSpPr>
          <p:spPr>
            <a:xfrm>
              <a:off x="251476" y="2334466"/>
              <a:ext cx="2649922" cy="3168385"/>
            </a:xfrm>
            <a:prstGeom prst="rect"/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000366" y="2334467"/>
              <a:ext cx="1901030" cy="474968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r>
                <a:rPr lang="en-CA" sz="1400" b="1" dirty="1">
                  <a:latin typeface="+mj-lt"/>
                </a:rPr>
                <a:t>Crowdfunding worldwide</a:t>
              </a:r>
            </a:p>
          </p:txBody>
        </p:sp>
      </p:grpSp>
      <p:sp>
        <p:nvSpPr>
          <p:cNvPr id="26" name="Content Placeholder 2"/>
          <p:cNvSpPr txBox="1"/>
          <p:nvPr/>
        </p:nvSpPr>
        <p:spPr>
          <a:xfrm>
            <a:off x="3304646" y="2659995"/>
            <a:ext cx="2649922" cy="2324394"/>
          </a:xfrm>
          <a:prstGeom prst="rect"/>
        </p:spPr>
        <p:txBody>
          <a:bodyPr vert="horz" lIns="0" tIns="0" rIns="0" bIns="0" rtlCol="0">
            <a:noAutofit/>
          </a:bodyPr>
          <a:lstStyle>
            <a:lvl1pPr marL="228600" indent="-228600" algn="l" defTabSz="4572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1pPr>
            <a:lvl2pPr marL="457200" indent="228600" algn="l" defTabSz="40005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82B0"/>
              </a:buClr>
              <a:buFont typeface="Wingdings" pitchFamily="2" charset="2"/>
              <a:buChar char="§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2pPr>
            <a:lvl3pPr marL="685800" indent="228600" algn="l" defTabSz="4572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SzTx/>
              <a:buFont typeface="Arial" pitchFamily="34" charset="0"/>
              <a:buChar char="•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3pPr>
            <a:lvl4pPr marL="914400" indent="228600" algn="l" defTabSz="1031875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82B0"/>
              </a:buClr>
              <a:buSzTx/>
              <a:buFont typeface="Arial" pitchFamily="34" charset="0"/>
              <a:buChar char="•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4pPr>
            <a:lvl5pPr marL="1143000" indent="228600" algn="l" defTabSz="1031875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SzPct val="90000"/>
              <a:buFont typeface="Verdana" pitchFamily="34" charset="0"/>
              <a:buChar char="–"/>
              <a:defRPr sz="1300" kern="1200" baseline="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5pPr>
            <a:lvl6pPr marL="1143000" indent="0" algn="l" defTabSz="457200" rtl="0" eaLnBrk="1" latinLnBrk="0" hangingPunct="1">
              <a:spcBef>
                <a:spcPts val="1200"/>
              </a:spcBef>
              <a:spcAft>
                <a:spcPct val="0"/>
              </a:spcAft>
              <a:buFontTx/>
              <a:buNone/>
              <a:defRPr sz="9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971800" indent="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1400" dirty="1">
                <a:solidFill>
                  <a:schemeClr val="tx1"/>
                </a:solidFill>
              </a:rPr>
              <a:t>For securities crowdfunding, exemptions exist, under which a prospectus may not be required: </a:t>
            </a:r>
          </a:p>
          <a:p>
            <a:pPr lvl="1" indent="-101600" fontAlgn="auto"/>
            <a:r>
              <a:rPr lang="en-US" sz="1400" dirty="1">
                <a:solidFill>
                  <a:schemeClr val="tx1"/>
                </a:solidFill>
              </a:rPr>
              <a:t>Start-up crowdfunding exemption</a:t>
            </a:r>
          </a:p>
          <a:p>
            <a:pPr lvl="1" indent="-101600" fontAlgn="auto"/>
            <a:r>
              <a:rPr lang="en-CA" sz="1400" dirty="1">
                <a:solidFill>
                  <a:schemeClr val="tx1"/>
                </a:solidFill>
              </a:rPr>
              <a:t>Crowdfunding exemption (Regulation 45-108)</a:t>
            </a:r>
          </a:p>
          <a:p>
            <a:pPr fontAlgn="auto"/>
            <a:endParaRPr lang="en-CA" sz="140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handshake ico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292546" y="2038768"/>
            <a:ext cx="583734" cy="583734"/>
          </a:xfrm>
          <a:prstGeom prst="rect"/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ontent Placeholder 2"/>
          <p:cNvSpPr txBox="1"/>
          <p:nvPr/>
        </p:nvSpPr>
        <p:spPr>
          <a:xfrm>
            <a:off x="6242603" y="2659995"/>
            <a:ext cx="2649922" cy="2324394"/>
          </a:xfrm>
          <a:prstGeom prst="rect"/>
        </p:spPr>
        <p:txBody>
          <a:bodyPr vert="horz" lIns="0" tIns="0" rIns="0" bIns="0" rtlCol="0">
            <a:noAutofit/>
          </a:bodyPr>
          <a:lstStyle>
            <a:lvl1pPr marL="228600" indent="-228600" algn="l" defTabSz="4572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Font typeface="Wingdings" pitchFamily="2" charset="2"/>
              <a:buChar char="§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1pPr>
            <a:lvl2pPr marL="457200" indent="228600" algn="l" defTabSz="40005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82B0"/>
              </a:buClr>
              <a:buFont typeface="Wingdings" pitchFamily="2" charset="2"/>
              <a:buChar char="§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2pPr>
            <a:lvl3pPr marL="685800" indent="228600" algn="l" defTabSz="4572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SzTx/>
              <a:buFont typeface="Arial" pitchFamily="34" charset="0"/>
              <a:buChar char="•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3pPr>
            <a:lvl4pPr marL="914400" indent="228600" algn="l" defTabSz="1031875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82B0"/>
              </a:buClr>
              <a:buSzTx/>
              <a:buFont typeface="Arial" pitchFamily="34" charset="0"/>
              <a:buChar char="•"/>
              <a:defRPr sz="1300" kern="120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4pPr>
            <a:lvl5pPr marL="1143000" indent="228600" algn="l" defTabSz="1031875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33534"/>
              </a:buClr>
              <a:buSzPct val="90000"/>
              <a:buFont typeface="Verdana" pitchFamily="34" charset="0"/>
              <a:buChar char="–"/>
              <a:defRPr sz="1300" kern="1200" baseline="0">
                <a:solidFill>
                  <a:srgbClr val="3E464D"/>
                </a:solidFill>
                <a:latin typeface="Verdana"/>
                <a:ea typeface="+mn-ea"/>
                <a:cs typeface="Verdana"/>
              </a:defRPr>
            </a:lvl5pPr>
            <a:lvl6pPr marL="1143000" indent="0" algn="l" defTabSz="457200" rtl="0" eaLnBrk="1" latinLnBrk="0" hangingPunct="1">
              <a:spcBef>
                <a:spcPts val="1200"/>
              </a:spcBef>
              <a:spcAft>
                <a:spcPct val="0"/>
              </a:spcAft>
              <a:buFontTx/>
              <a:buNone/>
              <a:defRPr sz="9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971800" indent="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1400" dirty="1">
                <a:solidFill>
                  <a:schemeClr val="tx1"/>
                </a:solidFill>
              </a:rPr>
              <a:t>US$16.2bn raised in 2014</a:t>
            </a:r>
          </a:p>
          <a:p>
            <a:pPr fontAlgn="auto"/>
            <a:r>
              <a:rPr lang="en-US" sz="1400" dirty="1">
                <a:solidFill>
                  <a:schemeClr val="tx1"/>
                </a:solidFill>
              </a:rPr>
              <a:t>Growth primarily driven by lending-based crowdfunding </a:t>
            </a:r>
          </a:p>
          <a:p>
            <a:pPr fontAlgn="auto"/>
            <a:r>
              <a:rPr lang="en-US" sz="1400" dirty="1">
                <a:solidFill>
                  <a:schemeClr val="tx1"/>
                </a:solidFill>
              </a:rPr>
              <a:t>North America is the market leader with crowdfunding volumes of US$9.5bn, followed by Asia with US$3.4bn  </a:t>
            </a:r>
            <a:endParaRPr lang="en-CA" sz="1400">
              <a:solidFill>
                <a:schemeClr val="tx1"/>
              </a:solidFill>
            </a:endParaRPr>
          </a:p>
          <a:p>
            <a:pPr fontAlgn="auto"/>
            <a:endParaRPr lang="en-CA" sz="140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ounded Rectangle 38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498148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1"/>
              <a:t>Seed and Early Stage: Investors</a:t>
            </a:r>
          </a:p>
        </p:txBody>
      </p:sp>
      <p:sp>
        <p:nvSpPr>
          <p:cNvPr id="22532" name="AutoShape 4" descr="Image result for real ventures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sp>
        <p:nvSpPr>
          <p:cNvPr id="22534" name="AutoShape 6" descr="Image result for real ventures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/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CA"/>
          </a:p>
        </p:txBody>
      </p:sp>
      <p:sp>
        <p:nvSpPr>
          <p:cNvPr id="64" name="Rectangle 63"/>
          <p:cNvSpPr/>
          <p:nvPr/>
        </p:nvSpPr>
        <p:spPr>
          <a:xfrm>
            <a:off x="4917642" y="2795322"/>
            <a:ext cx="3917276" cy="2717409"/>
          </a:xfrm>
          <a:prstGeom prst="rect"/>
          <a:noFill/>
          <a:ln w="28575">
            <a:noFill/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CA" sz="1600">
              <a:solidFill>
                <a:schemeClr val="tx2"/>
              </a:solidFill>
            </a:endParaRPr>
          </a:p>
        </p:txBody>
      </p:sp>
      <p:pic>
        <p:nvPicPr>
          <p:cNvPr id="1028" name="Picture 4" descr="https://crunchbase-production-res.cloudinary.com/image/upload/c_pad,h_140,w_140/v1472452762/de7lhh8w3jpjozgiifyn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8749" b="20556"/>
          <a:stretch>
            <a:fillRect/>
          </a:stretch>
        </p:blipFill>
        <p:spPr>
          <a:xfrm>
            <a:off x="6421317" y="1501343"/>
            <a:ext cx="1277454" cy="647604"/>
          </a:xfrm>
          <a:prstGeom prst="rect"/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 flipH="1">
            <a:off x="5894002" y="4375215"/>
            <a:ext cx="2822743" cy="461665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200" dirty="1">
                <a:latin typeface="+mj-lt"/>
              </a:rPr>
              <a:t>Sept. 2016: $2.4m seed (BDC, Real Ventures, Accel, Accomplice)</a:t>
            </a:r>
          </a:p>
        </p:txBody>
      </p:sp>
      <p:pic>
        <p:nvPicPr>
          <p:cNvPr id="1032" name="Picture 8" descr="https://crunchbase-production-res.cloudinary.com/image/upload/c_pad,h_140,w_140/v1475103662/ax7ayy7fegmav0eehhwc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263284" y="4349273"/>
            <a:ext cx="467383" cy="467383"/>
          </a:xfrm>
          <a:prstGeom prst="rect"/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TextBox 65"/>
          <p:cNvSpPr txBox="1"/>
          <p:nvPr/>
        </p:nvSpPr>
        <p:spPr>
          <a:xfrm flipH="1">
            <a:off x="5090463" y="4814365"/>
            <a:ext cx="1044000" cy="246221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000" b="1" dirty="1">
                <a:latin typeface="+mj-lt"/>
              </a:rPr>
              <a:t>(Transit)</a:t>
            </a:r>
          </a:p>
        </p:txBody>
      </p:sp>
      <p:sp>
        <p:nvSpPr>
          <p:cNvPr id="67" name="TextBox 66"/>
          <p:cNvSpPr txBox="1"/>
          <p:nvPr/>
        </p:nvSpPr>
        <p:spPr>
          <a:xfrm flipH="1">
            <a:off x="4975249" y="4005070"/>
            <a:ext cx="3888474" cy="338554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600" b="1" dirty="1"/>
              <a:t>Example seed investments include: </a:t>
            </a:r>
          </a:p>
        </p:txBody>
      </p:sp>
      <p:sp>
        <p:nvSpPr>
          <p:cNvPr id="68" name="TextBox 67"/>
          <p:cNvSpPr txBox="1"/>
          <p:nvPr/>
        </p:nvSpPr>
        <p:spPr>
          <a:xfrm flipH="1">
            <a:off x="5894002" y="5090061"/>
            <a:ext cx="2822743" cy="461665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200" dirty="1">
                <a:latin typeface="+mj-lt"/>
              </a:rPr>
              <a:t>Jan 2016: $0.8m seed (iNovia Capital and Otimo Retail)</a:t>
            </a:r>
          </a:p>
        </p:txBody>
      </p:sp>
      <p:pic>
        <p:nvPicPr>
          <p:cNvPr id="1034" name="Picture 10" descr="https://crunchbase-production-res.cloudinary.com/image/upload/c_pad,h_140,w_140/v1427840440/gxn79rrsvh0sjskrefb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342409" y="5077669"/>
            <a:ext cx="424894" cy="424894"/>
          </a:xfrm>
          <a:prstGeom prst="rect"/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 flipH="1">
            <a:off x="5032856" y="5443867"/>
            <a:ext cx="1044000" cy="246221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000" b="1" dirty="1">
                <a:latin typeface="+mj-lt"/>
              </a:rPr>
              <a:t>(Thirdshelf)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ounded Rectangle 28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498148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43" name="Group 42"/>
          <p:cNvGrpSpPr/>
          <p:nvPr/>
        </p:nvGrpSpPr>
        <p:grpSpPr>
          <a:xfrm>
            <a:off x="5000649" y="2852930"/>
            <a:ext cx="3917276" cy="1152140"/>
            <a:chOff x="4917642" y="1182327"/>
            <a:chExt cx="3917276" cy="1152140"/>
          </a:xfrm>
        </p:grpSpPr>
        <p:sp>
          <p:nvSpPr>
            <p:cNvPr id="44" name="Rectangle 43"/>
            <p:cNvSpPr/>
            <p:nvPr/>
          </p:nvSpPr>
          <p:spPr>
            <a:xfrm>
              <a:off x="4917642" y="1182327"/>
              <a:ext cx="3917276" cy="1152140"/>
            </a:xfrm>
            <a:prstGeom prst="rect"/>
            <a:solidFill>
              <a:schemeClr val="bg1">
                <a:lumMod val="85000"/>
              </a:schemeClr>
            </a:solidFill>
            <a:ln w="28575">
              <a:solidFill>
                <a:schemeClr val="bg1">
                  <a:lumMod val="50000"/>
                </a:schemeClr>
              </a:solidFill>
              <a:prstDash val="lg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45" name="Picture 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4954202" y="1247312"/>
              <a:ext cx="3844156" cy="1022170"/>
            </a:xfrm>
            <a:prstGeom prst="rect"/>
            <a:noFill/>
            <a:ln w="9525">
              <a:noFill/>
              <a:miter lim="800000"/>
            </a:ln>
          </p:spPr>
        </p:pic>
      </p:grpSp>
      <p:sp>
        <p:nvSpPr>
          <p:cNvPr id="47" name="Content Placeholder 2"/>
          <p:cNvSpPr>
            <a:spLocks noGrp="1"/>
          </p:cNvSpPr>
          <p:nvPr>
            <p:ph idx="1"/>
          </p:nvPr>
        </p:nvSpPr>
        <p:spPr>
          <a:xfrm>
            <a:off x="532800" y="1263715"/>
            <a:ext cx="4327235" cy="4732200"/>
          </a:xfrm>
        </p:spPr>
        <p:txBody>
          <a:bodyPr vert="horz" lIns="0" tIns="0" rIns="0" bIns="0" rtlCol="0">
            <a:noAutofit/>
          </a:bodyPr>
          <a:lstStyle/>
          <a:p>
            <a:pPr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VCs that invest at seed stage will typically follow on in later rounds (as they have a defined idea of what % they want to hold at exit) </a:t>
            </a:r>
          </a:p>
          <a:p>
            <a:pPr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The market has changed somewhat with companies remaining at seed stage for longer than before. Series A is reserved for businesses who have reached product market fit</a:t>
            </a:r>
          </a:p>
          <a:p>
            <a:pPr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Early / seed stage investment is used for: </a:t>
            </a:r>
          </a:p>
          <a:p>
            <a:pPr marL="533400" lvl="1" indent="-88900"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Hiring early stage team (external to founders) </a:t>
            </a:r>
          </a:p>
          <a:p>
            <a:pPr marL="533400" lvl="1" indent="-88900"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Business development / sales / marketing</a:t>
            </a:r>
          </a:p>
          <a:p>
            <a:pPr marL="533400" lvl="1" indent="-88900"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Iterating product based on initial customer feedback</a:t>
            </a:r>
          </a:p>
          <a:p>
            <a:pPr marL="266700" indent="-266700">
              <a:lnSpc>
                <a:spcPts val="1700"/>
              </a:lnSpc>
              <a:spcBef>
                <a:spcPct val="0"/>
              </a:spcBef>
            </a:pPr>
            <a:r>
              <a:rPr lang="en-CA" sz="1400" dirty="1">
                <a:solidFill>
                  <a:schemeClr val="tx1"/>
                </a:solidFill>
              </a:rPr>
              <a:t>Many VC funds in Canada are stage-agnostic and even though they may focus on a particular stage (i.e. series A) many will write seed cheques with some demonstration of traction</a:t>
            </a:r>
          </a:p>
          <a:p>
            <a:pPr marL="304800" indent="-88900">
              <a:lnSpc>
                <a:spcPts val="1700"/>
              </a:lnSpc>
              <a:spcBef>
                <a:spcPct val="0"/>
              </a:spcBef>
            </a:pPr>
            <a:endParaRPr lang="en-CA" sz="1400">
              <a:solidFill>
                <a:schemeClr val="tx1"/>
              </a:solidFill>
            </a:endParaRPr>
          </a:p>
        </p:txBody>
      </p:sp>
      <p:pic>
        <p:nvPicPr>
          <p:cNvPr id="48" name="Picture 2" descr="Image result for anges quebec log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5090463" y="1705801"/>
            <a:ext cx="1105292" cy="488052"/>
          </a:xfrm>
          <a:prstGeom prst="rect"/>
          <a:noFill/>
        </p:spPr>
      </p:pic>
      <p:pic>
        <p:nvPicPr>
          <p:cNvPr id="50" name="Picture 8" descr="Image result for real venture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5090463" y="2334467"/>
            <a:ext cx="1921706" cy="301602"/>
          </a:xfrm>
          <a:prstGeom prst="rect"/>
          <a:noFill/>
        </p:spPr>
      </p:pic>
      <p:sp>
        <p:nvSpPr>
          <p:cNvPr id="51" name="TextBox 50"/>
          <p:cNvSpPr txBox="1"/>
          <p:nvPr/>
        </p:nvSpPr>
        <p:spPr>
          <a:xfrm flipH="1">
            <a:off x="4975249" y="1263715"/>
            <a:ext cx="3888474" cy="338554"/>
          </a:xfrm>
          <a:prstGeom prst="rect"/>
          <a:noFill/>
        </p:spPr>
        <p:txBody>
          <a:bodyPr wrap="square" rtlCol="0">
            <a:spAutoFit/>
          </a:bodyPr>
          <a:lstStyle/>
          <a:p>
            <a:r>
              <a:rPr lang="en-CA" sz="1600" b="1" dirty="1"/>
              <a:t>Funds include:</a:t>
            </a:r>
          </a:p>
        </p:txBody>
      </p:sp>
      <p:pic>
        <p:nvPicPr>
          <p:cNvPr id="13314" name="Picture 2" descr="Image result for omers venture logo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7406596" y="1457531"/>
            <a:ext cx="1543536" cy="862226"/>
          </a:xfrm>
          <a:prstGeom prst="rect"/>
          <a:noFill/>
        </p:spPr>
      </p:pic>
      <p:pic>
        <p:nvPicPr>
          <p:cNvPr id="13318" name="Picture 6" descr="Image result for rho ventures logo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7509957" y="2219253"/>
            <a:ext cx="834544" cy="369982"/>
          </a:xfrm>
          <a:prstGeom prst="rect"/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31231" y="1239934"/>
            <a:ext cx="4104000" cy="1555389"/>
          </a:xfrm>
          <a:prstGeom prst="rect"/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6390" name="Picture 6" descr="Image result for demo day montreal"/>
          <p:cNvPicPr>
            <a:picLocks noChangeAspect="1" noChangeArrowheads="1"/>
          </p:cNvPicPr>
          <p:nvPr/>
        </p:nvPicPr>
        <p:blipFill>
          <a:blip r:embed="rId3"/>
          <a:srcRect l="1957" r="25975" b="65606"/>
          <a:stretch>
            <a:fillRect/>
          </a:stretch>
        </p:blipFill>
        <p:spPr>
          <a:xfrm>
            <a:off x="4831231" y="3486607"/>
            <a:ext cx="4104000" cy="1958638"/>
          </a:xfrm>
          <a:prstGeom prst="rect"/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Seed and Early Stage: Incubators and Accelerators </a:t>
            </a:r>
            <a:endParaRPr lang="en-GB"/>
          </a:p>
        </p:txBody>
      </p:sp>
      <p:grpSp>
        <p:nvGrpSpPr>
          <p:cNvPr id="24" name="Group 23"/>
          <p:cNvGrpSpPr/>
          <p:nvPr/>
        </p:nvGrpSpPr>
        <p:grpSpPr>
          <a:xfrm>
            <a:off x="4927105" y="1509796"/>
            <a:ext cx="3965419" cy="1169551"/>
            <a:chOff x="-1449747" y="3932394"/>
            <a:chExt cx="3498901" cy="1372952"/>
          </a:xfrm>
        </p:grpSpPr>
        <p:pic>
          <p:nvPicPr>
            <p:cNvPr id="26" name="Picture 3" descr="Image result for founder fuel 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-1449747" y="4122788"/>
              <a:ext cx="1160734" cy="676256"/>
            </a:xfrm>
            <a:prstGeom prst="rect"/>
            <a:noFill/>
          </p:spPr>
        </p:pic>
        <p:sp>
          <p:nvSpPr>
            <p:cNvPr id="27" name="TextBox 26"/>
            <p:cNvSpPr txBox="1"/>
            <p:nvPr/>
          </p:nvSpPr>
          <p:spPr>
            <a:xfrm flipH="1">
              <a:off x="-238184" y="3932394"/>
              <a:ext cx="2287338" cy="1372952"/>
            </a:xfrm>
            <a:prstGeom prst="rect"/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CA" sz="2000" b="1" dirty="1"/>
                <a:t>13 week </a:t>
              </a:r>
              <a:r>
                <a:rPr lang="en-CA" sz="1600" dirty="1"/>
                <a:t>program</a:t>
              </a:r>
              <a:r>
                <a:rPr lang="en-CA" sz="1600" b="1" dirty="1"/>
                <a:t> </a:t>
              </a:r>
            </a:p>
            <a:p>
              <a:pPr>
                <a:spcBef>
                  <a:spcPts val="600"/>
                </a:spcBef>
              </a:pPr>
              <a:r>
                <a:rPr lang="en-CA" sz="2000" b="1" dirty="1"/>
                <a:t>$100k </a:t>
              </a:r>
              <a:r>
                <a:rPr lang="en-CA" sz="1600" dirty="1"/>
                <a:t>investment for</a:t>
              </a:r>
            </a:p>
            <a:p>
              <a:pPr>
                <a:spcBef>
                  <a:spcPts val="600"/>
                </a:spcBef>
              </a:pPr>
              <a:r>
                <a:rPr lang="en-CA" sz="1600" dirty="1"/>
                <a:t> </a:t>
              </a:r>
              <a:r>
                <a:rPr lang="en-CA" sz="2000" b="1" dirty="1"/>
                <a:t>5% equity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424296" y="5848494"/>
            <a:ext cx="7949765" cy="288000"/>
          </a:xfrm>
          <a:prstGeom prst="rec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Rounded Rectangle 30"/>
          <p:cNvSpPr/>
          <p:nvPr/>
        </p:nvSpPr>
        <p:spPr>
          <a:xfrm>
            <a:off x="4917776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Series A, B, C+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65064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Advising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294132" y="576213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Exit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541420" y="5762066"/>
            <a:ext cx="1656000" cy="43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1"/>
              <a:t>Seed and early stage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498148" y="5661350"/>
            <a:ext cx="1764000" cy="648000"/>
          </a:xfrm>
          <a:prstGeom prst="rect"/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532800" y="1267179"/>
            <a:ext cx="4154414" cy="4005245"/>
          </a:xfrm>
        </p:spPr>
        <p:txBody>
          <a:bodyPr/>
          <a:lstStyle/>
          <a:p>
            <a:r>
              <a:rPr lang="en-CA" sz="1400" dirty="1">
                <a:solidFill>
                  <a:schemeClr val="tx1"/>
                </a:solidFill>
              </a:rPr>
              <a:t>Incubators and accelerators provide support, talent, funding and often workspaces for early stage businesses</a:t>
            </a:r>
          </a:p>
          <a:p>
            <a:r>
              <a:rPr lang="en-CA" sz="1400" dirty="1">
                <a:solidFill>
                  <a:schemeClr val="tx1"/>
                </a:solidFill>
              </a:rPr>
              <a:t>In exchange, they take an equity stake in the business</a:t>
            </a:r>
          </a:p>
          <a:p>
            <a:r>
              <a:rPr lang="en-CA" sz="1400" dirty="1">
                <a:solidFill>
                  <a:schemeClr val="tx1"/>
                </a:solidFill>
              </a:rPr>
              <a:t>Often these programmes culminate in demo days</a:t>
            </a:r>
          </a:p>
          <a:p>
            <a:r>
              <a:rPr lang="en-CA" sz="1400" dirty="1">
                <a:solidFill>
                  <a:schemeClr val="tx1"/>
                </a:solidFill>
              </a:rPr>
              <a:t>The networks that incubators and accelerators provide are helpful for entrepreneurs to be connected to VCs and other sources of outside funding for later stages of the company's journey </a:t>
            </a:r>
          </a:p>
          <a:p>
            <a:pPr>
              <a:buFont typeface="Arial" pitchFamily="34" charset="0"/>
              <a:buChar char="•"/>
            </a:pPr>
            <a:endParaRPr lang="en-CA" sz="140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CA" sz="1400">
              <a:solidFill>
                <a:schemeClr val="tx1"/>
              </a:solidFill>
            </a:endParaRPr>
          </a:p>
          <a:p>
            <a:endParaRPr lang="en-CA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385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Times New Roman"/>
        <a:font script="Jpan" typeface="ＭＳ Ｐゴシック"/>
        <a:font script="Sinh" typeface="Iskoola Pota"/>
        <a:font script="Hans" typeface="宋体"/>
        <a:font script="Arab" typeface="Times New Roman"/>
        <a:font script="Guru" typeface="Raavi"/>
        <a:font script="Deva" typeface="Mangal"/>
        <a:font script="Khmr" typeface="MoolBoran"/>
        <a:font script="Cher" typeface="Plantagenet Cherokee"/>
        <a:font script="Taml" typeface="Latha"/>
        <a:font script="Hang" typeface="맑은 고딕"/>
        <a:font script="Hebr" typeface="Times New Roman"/>
        <a:font script="Tibt" typeface="Microsoft Himalaya"/>
        <a:font script="Knda" typeface="Tunga"/>
        <a:font script="Yiii" typeface="Microsoft Yi Baiti"/>
        <a:font script="Mong" typeface="Mongolian Baiti"/>
        <a:font script="Thai" typeface="Angsana New"/>
        <a:font script="Ethi" typeface="Nyala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Arial"/>
        <a:font script="Jpan" typeface="ＭＳ Ｐゴシック"/>
        <a:font script="Sinh" typeface="Iskoola Pota"/>
        <a:font script="Hans" typeface="宋体"/>
        <a:font script="Arab" typeface="Arial"/>
        <a:font script="Guru" typeface="Raavi"/>
        <a:font script="Deva" typeface="Mangal"/>
        <a:font script="Khmr" typeface="DaunPenh"/>
        <a:font script="Cher" typeface="Plantagenet Cherokee"/>
        <a:font script="Taml" typeface="Latha"/>
        <a:font script="Hang" typeface="맑은 고딕"/>
        <a:font script="Hebr" typeface="Arial"/>
        <a:font script="Tibt" typeface="Microsoft Himalaya"/>
        <a:font script="Knda" typeface="Tunga"/>
        <a:font script="Yiii" typeface="Microsoft Yi Baiti"/>
        <a:font script="Mong" typeface="Mongolian Baiti"/>
        <a:font script="Thai" typeface="Cordia New"/>
        <a:font script="Ethi" typeface="Nyala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a="http://schemas.openxmlformats.org/drawingml/2006/main" name="McMillan">
  <a:themeElements>
    <a:clrScheme name="McMillan Colours">
      <a:dk1>
        <a:srgbClr val="3E464D"/>
      </a:dk1>
      <a:lt1>
        <a:srgbClr val="FFFFFF"/>
      </a:lt1>
      <a:dk2>
        <a:srgbClr val="EF4138"/>
      </a:dk2>
      <a:lt2>
        <a:srgbClr val="EEECE1"/>
      </a:lt2>
      <a:accent1>
        <a:srgbClr val="0082B0"/>
      </a:accent1>
      <a:accent2>
        <a:srgbClr val="698F0E"/>
      </a:accent2>
      <a:accent3>
        <a:srgbClr val="DDBB1D"/>
      </a:accent3>
      <a:accent4>
        <a:srgbClr val="7CBAD7"/>
      </a:accent4>
      <a:accent5>
        <a:srgbClr val="4BACC6"/>
      </a:accent5>
      <a:accent6>
        <a:srgbClr val="748D26"/>
      </a:accent6>
      <a:hlink>
        <a:srgbClr val="2D84AD"/>
      </a:hlink>
      <a:folHlink>
        <a:srgbClr val="83909B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Times New Roman"/>
        <a:font script="Jpan" typeface="ＭＳ Ｐゴシック"/>
        <a:font script="Sinh" typeface="Iskoola Pota"/>
        <a:font script="Hans" typeface="宋体"/>
        <a:font script="Arab" typeface="Times New Roman"/>
        <a:font script="Guru" typeface="Raavi"/>
        <a:font script="Deva" typeface="Mangal"/>
        <a:font script="Khmr" typeface="MoolBoran"/>
        <a:font script="Cher" typeface="Plantagenet Cherokee"/>
        <a:font script="Taml" typeface="Latha"/>
        <a:font script="Hang" typeface="맑은 고딕"/>
        <a:font script="Hebr" typeface="Times New Roman"/>
        <a:font script="Tibt" typeface="Microsoft Himalaya"/>
        <a:font script="Knda" typeface="Tunga"/>
        <a:font script="Yiii" typeface="Microsoft Yi Baiti"/>
        <a:font script="Mong" typeface="Mongolian Baiti"/>
        <a:font script="Thai" typeface="Angsana New"/>
        <a:font script="Ethi" typeface="Nyala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Arial"/>
        <a:font script="Jpan" typeface="ＭＳ Ｐゴシック"/>
        <a:font script="Sinh" typeface="Iskoola Pota"/>
        <a:font script="Hans" typeface="宋体"/>
        <a:font script="Arab" typeface="Arial"/>
        <a:font script="Guru" typeface="Raavi"/>
        <a:font script="Deva" typeface="Mangal"/>
        <a:font script="Khmr" typeface="DaunPenh"/>
        <a:font script="Cher" typeface="Plantagenet Cherokee"/>
        <a:font script="Taml" typeface="Latha"/>
        <a:font script="Hang" typeface="맑은 고딕"/>
        <a:font script="Hebr" typeface="Arial"/>
        <a:font script="Tibt" typeface="Microsoft Himalaya"/>
        <a:font script="Knda" typeface="Tunga"/>
        <a:font script="Yiii" typeface="Microsoft Yi Baiti"/>
        <a:font script="Mong" typeface="Mongolian Baiti"/>
        <a:font script="Thai" typeface="Cordia New"/>
        <a:font script="Ethi" typeface="Nyala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/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modified xsi:type="dcterms:W3CDTF">2016-10-19T19:42:01.0000000Z</dcterms:modified>
  <dcterms:created xsi:type="dcterms:W3CDTF">2016-10-19T15:48:52Z</dcterms:created>
  <cp:lastPrinted>2016-10-19T15:48:52Z</cp:lastPrinted>
</cp:coreProperties>
</file>