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8" r:id="rId3"/>
    <p:sldId id="306" r:id="rId4"/>
    <p:sldId id="296" r:id="rId5"/>
    <p:sldId id="310" r:id="rId6"/>
    <p:sldId id="307" r:id="rId7"/>
    <p:sldId id="305" r:id="rId8"/>
    <p:sldId id="311" r:id="rId9"/>
    <p:sldId id="274" r:id="rId10"/>
    <p:sldId id="308" r:id="rId11"/>
    <p:sldId id="309" r:id="rId12"/>
    <p:sldId id="299" r:id="rId13"/>
    <p:sldId id="300" r:id="rId14"/>
    <p:sldId id="301" r:id="rId15"/>
    <p:sldId id="303" r:id="rId16"/>
    <p:sldId id="304" r:id="rId17"/>
    <p:sldId id="292" r:id="rId18"/>
    <p:sldId id="312" r:id="rId19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Agenda" id="{7F14331A-42D0-4520-B9FA-D4B29A89CEF6}">
          <p14:sldIdLst>
            <p14:sldId id="258"/>
          </p14:sldIdLst>
        </p14:section>
        <p14:section name="What is blockchain?" id="{F0DDC829-4AB9-4E6D-9B04-9CC7028C5552}">
          <p14:sldIdLst>
            <p14:sldId id="306"/>
            <p14:sldId id="296"/>
            <p14:sldId id="310"/>
            <p14:sldId id="307"/>
            <p14:sldId id="305"/>
            <p14:sldId id="311"/>
            <p14:sldId id="274"/>
            <p14:sldId id="308"/>
            <p14:sldId id="309"/>
            <p14:sldId id="299"/>
            <p14:sldId id="300"/>
            <p14:sldId id="301"/>
            <p14:sldId id="303"/>
            <p14:sldId id="304"/>
            <p14:sldId id="292"/>
            <p14:sldId id="312"/>
          </p14:sldIdLst>
        </p14:section>
        <p14:section name="What work have we done?" id="{F6D3B7B7-9739-4173-A045-98EBC96C8547}">
          <p14:sldIdLst/>
        </p14:section>
        <p14:section name="Recommendations and Asks" id="{94A48FCB-5637-45E6-9675-B0CBCAC162E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696">
          <p15:clr>
            <a:srgbClr val="A4A3A4"/>
          </p15:clr>
        </p15:guide>
        <p15:guide id="2" orient="horz" pos="560">
          <p15:clr>
            <a:srgbClr val="A4A3A4"/>
          </p15:clr>
        </p15:guide>
        <p15:guide id="3" orient="horz" pos="3376">
          <p15:clr>
            <a:srgbClr val="A4A3A4"/>
          </p15:clr>
        </p15:guide>
        <p15:guide id="4" orient="horz" pos="2224">
          <p15:clr>
            <a:srgbClr val="A4A3A4"/>
          </p15:clr>
        </p15:guide>
        <p15:guide id="5" pos="2880">
          <p15:clr>
            <a:srgbClr val="A4A3A4"/>
          </p15:clr>
        </p15:guide>
        <p15:guide id="6" pos="5424">
          <p15:clr>
            <a:srgbClr val="A4A3A4"/>
          </p15:clr>
        </p15:guide>
        <p15:guide id="7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Tseng" initials="JT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4C3"/>
    <a:srgbClr val="F8F8F8"/>
    <a:srgbClr val="5C5C5F"/>
    <a:srgbClr val="546E8B"/>
    <a:srgbClr val="B64620"/>
    <a:srgbClr val="F3FDFF"/>
    <a:srgbClr val="2A4654"/>
    <a:srgbClr val="407696"/>
    <a:srgbClr val="15232E"/>
    <a:srgbClr val="1B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80" autoAdjust="0"/>
    <p:restoredTop sz="86410" autoAdjust="0"/>
  </p:normalViewPr>
  <p:slideViewPr>
    <p:cSldViewPr>
      <p:cViewPr varScale="1">
        <p:scale>
          <a:sx n="131" d="100"/>
          <a:sy n="131" d="100"/>
        </p:scale>
        <p:origin x="1104" y="96"/>
      </p:cViewPr>
      <p:guideLst>
        <p:guide orient="horz" pos="3696"/>
        <p:guide orient="horz" pos="560"/>
        <p:guide orient="horz" pos="3376"/>
        <p:guide orient="horz" pos="2224"/>
        <p:guide pos="2880"/>
        <p:guide pos="542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37601A-5E9D-46C3-8A0F-3AAF69A248E0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26D20-5958-4D02-BD1D-59288974D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6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00FC52-C310-4477-A503-FD84238E0D3C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B754E7-EA58-430B-8014-F0542F235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0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54E7-EA58-430B-8014-F0542F2355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1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54E7-EA58-430B-8014-F0542F2355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1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54E7-EA58-430B-8014-F0542F2355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1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B4F3-2279-4849-B33A-98374814093E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7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1F7E-E746-40B5-98D4-EC34ECC59D36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5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63D5-06E9-4E3B-98AC-CCE55B452C19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5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D Logo 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8" y="739783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19108" y="739783"/>
            <a:ext cx="9255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597" y="6537333"/>
            <a:ext cx="9140825" cy="320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2" tIns="45686" rIns="91372" bIns="45686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597" y="9"/>
            <a:ext cx="9140825" cy="320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2" tIns="45686" rIns="91372" bIns="45686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597" y="6477000"/>
            <a:ext cx="9140825" cy="0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2" tIns="45686" rIns="91372" bIns="4568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1164" y="1644649"/>
            <a:ext cx="7254875" cy="1252539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Master Title First Line </a:t>
            </a:r>
            <a:br>
              <a:rPr lang="en-US"/>
            </a:br>
            <a:r>
              <a:rPr lang="en-US"/>
              <a:t>Master Title Second Line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164" y="3016257"/>
            <a:ext cx="7254875" cy="71437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  <a:p>
            <a:r>
              <a:rPr lang="en-US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238194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A4B8-8681-48CE-85F1-2F9F06290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3032453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4" indent="0">
              <a:buNone/>
              <a:defRPr sz="1800"/>
            </a:lvl2pPr>
            <a:lvl3pPr marL="913722" indent="0">
              <a:buNone/>
              <a:defRPr sz="1600"/>
            </a:lvl3pPr>
            <a:lvl4pPr marL="1370584" indent="0">
              <a:buNone/>
              <a:defRPr sz="1400"/>
            </a:lvl4pPr>
            <a:lvl5pPr marL="1827444" indent="0">
              <a:buNone/>
              <a:defRPr sz="1400"/>
            </a:lvl5pPr>
            <a:lvl6pPr marL="2284305" indent="0">
              <a:buNone/>
              <a:defRPr sz="1400"/>
            </a:lvl6pPr>
            <a:lvl7pPr marL="2741165" indent="0">
              <a:buNone/>
              <a:defRPr sz="1400"/>
            </a:lvl7pPr>
            <a:lvl8pPr marL="3198027" indent="0">
              <a:buNone/>
              <a:defRPr sz="1400"/>
            </a:lvl8pPr>
            <a:lvl9pPr marL="365488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5AD4-907D-408A-BB80-4E366FEFB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2459570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8" y="1490665"/>
            <a:ext cx="3810001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8" y="1490665"/>
            <a:ext cx="3810001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AC037-3E7D-4F8A-969D-4BB012C8F9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2738942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4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4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5" indent="0">
              <a:buNone/>
              <a:defRPr sz="1600" b="1"/>
            </a:lvl6pPr>
            <a:lvl7pPr marL="2741165" indent="0">
              <a:buNone/>
              <a:defRPr sz="1600" b="1"/>
            </a:lvl7pPr>
            <a:lvl8pPr marL="3198027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4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4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5" indent="0">
              <a:buNone/>
              <a:defRPr sz="1600" b="1"/>
            </a:lvl6pPr>
            <a:lvl7pPr marL="2741165" indent="0">
              <a:buNone/>
              <a:defRPr sz="1600" b="1"/>
            </a:lvl7pPr>
            <a:lvl8pPr marL="3198027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59361-4C6C-46AD-98BF-A1E0EB731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133973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9827-48E1-4B5C-9EB9-B79E0FA3DD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3014848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0780-018C-48ED-B6A6-79B6C2DABE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305473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4" indent="0">
              <a:buNone/>
              <a:defRPr sz="1200"/>
            </a:lvl2pPr>
            <a:lvl3pPr marL="913722" indent="0">
              <a:buNone/>
              <a:defRPr sz="1000"/>
            </a:lvl3pPr>
            <a:lvl4pPr marL="1370584" indent="0">
              <a:buNone/>
              <a:defRPr sz="900"/>
            </a:lvl4pPr>
            <a:lvl5pPr marL="1827444" indent="0">
              <a:buNone/>
              <a:defRPr sz="900"/>
            </a:lvl5pPr>
            <a:lvl6pPr marL="2284305" indent="0">
              <a:buNone/>
              <a:defRPr sz="900"/>
            </a:lvl6pPr>
            <a:lvl7pPr marL="2741165" indent="0">
              <a:buNone/>
              <a:defRPr sz="900"/>
            </a:lvl7pPr>
            <a:lvl8pPr marL="3198027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61F7-BB5D-4B19-B483-E7DE795566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355980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50C4-376C-45CF-A5D0-589BC8DB1916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04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4" indent="0">
              <a:buNone/>
              <a:defRPr sz="2800"/>
            </a:lvl2pPr>
            <a:lvl3pPr marL="913722" indent="0">
              <a:buNone/>
              <a:defRPr sz="2400"/>
            </a:lvl3pPr>
            <a:lvl4pPr marL="1370584" indent="0">
              <a:buNone/>
              <a:defRPr sz="2000"/>
            </a:lvl4pPr>
            <a:lvl5pPr marL="1827444" indent="0">
              <a:buNone/>
              <a:defRPr sz="2000"/>
            </a:lvl5pPr>
            <a:lvl6pPr marL="2284305" indent="0">
              <a:buNone/>
              <a:defRPr sz="2000"/>
            </a:lvl6pPr>
            <a:lvl7pPr marL="2741165" indent="0">
              <a:buNone/>
              <a:defRPr sz="2000"/>
            </a:lvl7pPr>
            <a:lvl8pPr marL="3198027" indent="0">
              <a:buNone/>
              <a:defRPr sz="2000"/>
            </a:lvl8pPr>
            <a:lvl9pPr marL="365488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64" indent="0">
              <a:buNone/>
              <a:defRPr sz="1200"/>
            </a:lvl2pPr>
            <a:lvl3pPr marL="913722" indent="0">
              <a:buNone/>
              <a:defRPr sz="1000"/>
            </a:lvl3pPr>
            <a:lvl4pPr marL="1370584" indent="0">
              <a:buNone/>
              <a:defRPr sz="900"/>
            </a:lvl4pPr>
            <a:lvl5pPr marL="1827444" indent="0">
              <a:buNone/>
              <a:defRPr sz="900"/>
            </a:lvl5pPr>
            <a:lvl6pPr marL="2284305" indent="0">
              <a:buNone/>
              <a:defRPr sz="900"/>
            </a:lvl6pPr>
            <a:lvl7pPr marL="2741165" indent="0">
              <a:buNone/>
              <a:defRPr sz="900"/>
            </a:lvl7pPr>
            <a:lvl8pPr marL="3198027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96B13-26A3-4513-BAE1-433D96F03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2497686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3D1A2-01C8-40A2-BCA5-6BFA03112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357909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5771"/>
            <a:ext cx="1943100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5771"/>
            <a:ext cx="5676900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D5981-6E50-436F-9423-6268FEB20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1670997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9"/>
            <a:ext cx="7015163" cy="7810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90665"/>
            <a:ext cx="7772400" cy="46815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CC04B-62BF-4BEE-8CDF-119BED7FC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2266614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9"/>
            <a:ext cx="7015163" cy="7810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8" y="1490665"/>
            <a:ext cx="3810001" cy="468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8" y="1490665"/>
            <a:ext cx="3810001" cy="468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23A6-B931-4A24-B383-0CF5BD387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3002660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9"/>
            <a:ext cx="7015163" cy="7810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90665"/>
            <a:ext cx="7772400" cy="46815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E46EE-0E4D-4497-B4AE-49EC50474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1" y="6564321"/>
            <a:ext cx="5256213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4015698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468315" y="872717"/>
            <a:ext cx="8207375" cy="562987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16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973042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31AE-7F0E-4263-8DD9-E2CBFAB57DDE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5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5D4-E978-4634-A9D1-DD461F271BC7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7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2AB-4E54-42A3-8EF6-CDC5167E5EBA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2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8DF-89B6-4825-BDCF-65C213993635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0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C9EF-8472-4B75-AE47-A686F088278D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9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62D3-8100-47A1-A60F-FA632E1662A2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4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C62E-5B29-416C-ABCD-4FA2987C2068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0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1DC5-4C4F-4E11-AA07-EE01F1F51E2D}" type="datetime1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319C-92C0-4DB7-890C-C45A993FF2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l" descr="Internal"/>
          <p:cNvSpPr txBox="1"/>
          <p:nvPr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/>
              <a:t>Internal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11221353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5175" y="385769"/>
            <a:ext cx="7717750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2" tIns="45686" rIns="91372" bIns="456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Include Two Lines of Text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5175" y="1336663"/>
            <a:ext cx="8352316" cy="493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2" tIns="45686" rIns="91372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20" y="6575433"/>
            <a:ext cx="6477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6" rIns="91372" bIns="45686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B5E5B-CFCF-4A3E-B2CA-D08A1AC57B75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1597" y="6477000"/>
            <a:ext cx="9140825" cy="0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2" tIns="45686" rIns="91372" bIns="4568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1" name="Picture 12" descr="TD Logo BW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4" y="555634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TD Log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305804" y="555634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" descr="Internal"/>
          <p:cNvSpPr txBox="1"/>
          <p:nvPr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Internal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2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6864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3722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0584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7444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3192" indent="-233192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1400">
          <a:solidFill>
            <a:schemeClr val="bg2"/>
          </a:solidFill>
          <a:latin typeface="+mn-lt"/>
          <a:ea typeface="+mn-ea"/>
          <a:cs typeface="+mn-cs"/>
        </a:defRPr>
      </a:lvl1pPr>
      <a:lvl2pPr marL="410857" indent="-176082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200">
          <a:solidFill>
            <a:schemeClr val="bg2"/>
          </a:solidFill>
          <a:latin typeface="+mn-lt"/>
        </a:defRPr>
      </a:lvl2pPr>
      <a:lvl3pPr marL="575836" indent="-163392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100">
          <a:solidFill>
            <a:schemeClr val="bg2"/>
          </a:solidFill>
          <a:latin typeface="+mn-lt"/>
        </a:defRPr>
      </a:lvl3pPr>
      <a:lvl4pPr marL="750331" indent="-17290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100">
          <a:solidFill>
            <a:schemeClr val="bg2"/>
          </a:solidFill>
          <a:latin typeface="+mn-lt"/>
        </a:defRPr>
      </a:lvl4pPr>
      <a:lvl5pPr marL="916892" indent="-164976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100">
          <a:solidFill>
            <a:schemeClr val="bg2"/>
          </a:solidFill>
          <a:latin typeface="+mn-lt"/>
        </a:defRPr>
      </a:lvl5pPr>
      <a:lvl6pPr marL="1373754" indent="-164976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6pPr>
      <a:lvl7pPr marL="1830616" indent="-164976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7pPr>
      <a:lvl8pPr marL="2287478" indent="-164976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8pPr>
      <a:lvl9pPr marL="2744338" indent="-164976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5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5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7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ns.com.au/data/blockchain/index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forum.org/reports/the-future-of-financial-infrastructure-an-ambitious-look-at-how-blockchain-can-reshape-financial-servi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cointelegraph.com/storage/uploads/view/02d17f0567cdce615d1521a288e3e707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" r="13757" b="48400"/>
          <a:stretch/>
        </p:blipFill>
        <p:spPr bwMode="auto">
          <a:xfrm>
            <a:off x="2819400" y="3632200"/>
            <a:ext cx="63246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3632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57200" y="2921000"/>
            <a:ext cx="7772400" cy="70227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Blockchain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 Distributed Ledger Technology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33400" y="4241800"/>
            <a:ext cx="4495800" cy="812800"/>
          </a:xfrm>
        </p:spPr>
        <p:txBody>
          <a:bodyPr vert="horz" lIns="0" tIns="0" rIns="0" bIns="0" rtlCol="0" anchor="ctr">
            <a:no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buClr>
                <a:srgbClr val="6A737B"/>
              </a:buClr>
              <a:buSzPct val="80000"/>
              <a:buFont typeface="Wingdings" pitchFamily="2" charset="2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itchFamily="34" charset="0"/>
              </a:rPr>
              <a:t>Josh Death – AVP Legal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buClr>
                <a:srgbClr val="6A737B"/>
              </a:buClr>
              <a:buSzPct val="80000"/>
              <a:buFont typeface="Wingdings" pitchFamily="2" charset="2"/>
            </a:pP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itchFamily="34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itchFamily="34" charset="0"/>
              </a:rPr>
              <a:t>Oct 25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itchFamily="34" charset="0"/>
              </a:rPr>
              <a:t>th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 pitchFamily="34" charset="0"/>
              </a:rPr>
              <a:t>, 2016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57" y="177800"/>
            <a:ext cx="990600" cy="121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451600"/>
            <a:ext cx="17526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8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167" t="16666" r="15000" b="8110"/>
          <a:stretch/>
        </p:blipFill>
        <p:spPr>
          <a:xfrm>
            <a:off x="2438400" y="907694"/>
            <a:ext cx="4432012" cy="581500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Risk with Blockchain – Part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3178" y="586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Allens</a:t>
            </a:r>
            <a:r>
              <a:rPr lang="en-US" sz="900" dirty="0"/>
              <a:t> – Linklater – Blockchain Reaction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46495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/>
              <a:t>Development:</a:t>
            </a:r>
          </a:p>
          <a:p>
            <a:pPr lvl="1"/>
            <a:r>
              <a:rPr lang="en-US" sz="1600" dirty="0"/>
              <a:t>True collaboration</a:t>
            </a:r>
          </a:p>
          <a:p>
            <a:pPr lvl="1"/>
            <a:r>
              <a:rPr lang="en-US" sz="1600" dirty="0"/>
              <a:t>Novel business models/technology/code</a:t>
            </a:r>
          </a:p>
          <a:p>
            <a:pPr lvl="1"/>
            <a:r>
              <a:rPr lang="en-US" sz="1600" dirty="0"/>
              <a:t>Third party IT company</a:t>
            </a:r>
          </a:p>
          <a:p>
            <a:endParaRPr lang="en-US" sz="2000" dirty="0"/>
          </a:p>
          <a:p>
            <a:r>
              <a:rPr lang="en-US" sz="2000" dirty="0"/>
              <a:t>Management:</a:t>
            </a:r>
          </a:p>
          <a:p>
            <a:pPr lvl="1"/>
            <a:r>
              <a:rPr lang="en-US" sz="1600" dirty="0"/>
              <a:t>Who maintains it?</a:t>
            </a:r>
          </a:p>
          <a:p>
            <a:pPr lvl="1"/>
            <a:r>
              <a:rPr lang="en-US" sz="1600" dirty="0"/>
              <a:t>Is it hosted?</a:t>
            </a:r>
          </a:p>
          <a:p>
            <a:pPr lvl="1"/>
            <a:r>
              <a:rPr lang="en-US" sz="1600" dirty="0"/>
              <a:t>Governance</a:t>
            </a:r>
          </a:p>
          <a:p>
            <a:endParaRPr lang="en-US" sz="2000" dirty="0"/>
          </a:p>
          <a:p>
            <a:r>
              <a:rPr lang="en-US" sz="2000" dirty="0"/>
              <a:t>Platform:</a:t>
            </a:r>
          </a:p>
          <a:p>
            <a:pPr lvl="1"/>
            <a:r>
              <a:rPr lang="en-US" sz="1600" dirty="0"/>
              <a:t>OSS is often used</a:t>
            </a:r>
          </a:p>
          <a:p>
            <a:pPr lvl="1"/>
            <a:r>
              <a:rPr lang="en-US" sz="1600" dirty="0"/>
              <a:t>Proprietary platforms/integration</a:t>
            </a:r>
          </a:p>
          <a:p>
            <a:pPr lvl="1"/>
            <a:r>
              <a:rPr lang="en-US" sz="1600" dirty="0"/>
              <a:t>Fractured/siloed applications – middleware likely key</a:t>
            </a:r>
          </a:p>
          <a:p>
            <a:pPr lvl="1"/>
            <a:r>
              <a:rPr lang="en-US" sz="1600" dirty="0"/>
              <a:t>Patents arms race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Data Quality:</a:t>
            </a:r>
          </a:p>
          <a:p>
            <a:pPr lvl="1"/>
            <a:r>
              <a:rPr lang="en-US" sz="1600" dirty="0"/>
              <a:t>Garbage in/garbage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and Operational Risks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4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000" t="16667" r="25833" b="28667"/>
          <a:stretch/>
        </p:blipFill>
        <p:spPr>
          <a:xfrm>
            <a:off x="457200" y="990600"/>
            <a:ext cx="8001000" cy="556001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Services Commitment to Blockchain – To Date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5715000" y="5867400"/>
            <a:ext cx="2209800" cy="533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34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000" t="27332" r="25833" b="18001"/>
          <a:stretch/>
        </p:blipFill>
        <p:spPr>
          <a:xfrm>
            <a:off x="685800" y="1143000"/>
            <a:ext cx="7696200" cy="534820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Services &amp; Blockchain – Key Findings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0668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173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001" t="24667" r="25833" b="20667"/>
          <a:stretch/>
        </p:blipFill>
        <p:spPr>
          <a:xfrm>
            <a:off x="762000" y="1219200"/>
            <a:ext cx="7467600" cy="518934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Convergence – Blockchain will be an Enabler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1430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98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001" t="26001" r="25833" b="16666"/>
          <a:stretch/>
        </p:blipFill>
        <p:spPr>
          <a:xfrm>
            <a:off x="1143000" y="1219200"/>
            <a:ext cx="6839543" cy="498475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Services Challenge is Material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0668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6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96640" y="851243"/>
            <a:ext cx="5770221" cy="6077847"/>
            <a:chOff x="1105042" y="638432"/>
            <a:chExt cx="6487807" cy="4558385"/>
          </a:xfrm>
        </p:grpSpPr>
        <p:pic>
          <p:nvPicPr>
            <p:cNvPr id="1026" name="Picture 2" descr="http://www.mindsatwork.com.au/wp-content/uploads/2015/12/Hype-Cycle.png"/>
            <p:cNvPicPr>
              <a:picLocks noChangeAspect="1" noChangeArrowheads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42" y="638432"/>
              <a:ext cx="6481453" cy="4558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1276350" y="825500"/>
              <a:ext cx="400050" cy="3750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62200" y="742950"/>
              <a:ext cx="1066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9750" y="424815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2800" y="3790950"/>
              <a:ext cx="1066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5400" y="3257550"/>
              <a:ext cx="1066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26049" y="2805620"/>
              <a:ext cx="1066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4339755" y="1792759"/>
              <a:ext cx="458788" cy="5823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 or Hope?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535340" y="1202985"/>
            <a:ext cx="0" cy="4837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400000">
            <a:off x="8171914" y="5691550"/>
            <a:ext cx="369332" cy="10989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</a:rPr>
              <a:t>Maturity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4384858" y="5007510"/>
            <a:ext cx="338554" cy="15719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accent5"/>
                </a:solidFill>
              </a:rPr>
              <a:t>Technology Trigger</a:t>
            </a:r>
          </a:p>
        </p:txBody>
      </p:sp>
      <p:sp>
        <p:nvSpPr>
          <p:cNvPr id="40" name="TextBox 39"/>
          <p:cNvSpPr txBox="1"/>
          <p:nvPr/>
        </p:nvSpPr>
        <p:spPr>
          <a:xfrm rot="5400000">
            <a:off x="4725988" y="735707"/>
            <a:ext cx="492443" cy="13865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accent5"/>
                </a:solidFill>
              </a:rPr>
              <a:t>Peak of Inflated Expectations</a:t>
            </a:r>
          </a:p>
        </p:txBody>
      </p:sp>
      <p:sp>
        <p:nvSpPr>
          <p:cNvPr id="41" name="TextBox 40"/>
          <p:cNvSpPr txBox="1"/>
          <p:nvPr/>
        </p:nvSpPr>
        <p:spPr>
          <a:xfrm rot="5400000">
            <a:off x="5677376" y="4504218"/>
            <a:ext cx="492443" cy="13315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accent5"/>
                </a:solidFill>
              </a:rPr>
              <a:t>Trough of Disillusionment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7156285" y="3834802"/>
            <a:ext cx="492443" cy="10706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accent5"/>
                </a:solidFill>
              </a:rPr>
              <a:t>Slope of enlightenment</a:t>
            </a:r>
          </a:p>
        </p:txBody>
      </p:sp>
      <p:sp>
        <p:nvSpPr>
          <p:cNvPr id="43" name="TextBox 42"/>
          <p:cNvSpPr txBox="1"/>
          <p:nvPr/>
        </p:nvSpPr>
        <p:spPr>
          <a:xfrm rot="5400000">
            <a:off x="8293888" y="3276582"/>
            <a:ext cx="492443" cy="10706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accent5"/>
                </a:solidFill>
              </a:rPr>
              <a:t>Plateau of Productivity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3533409" y="6021783"/>
            <a:ext cx="53726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82" idx="6"/>
            <a:endCxn id="111" idx="2"/>
          </p:cNvCxnSpPr>
          <p:nvPr/>
        </p:nvCxnSpPr>
        <p:spPr>
          <a:xfrm>
            <a:off x="3001645" y="1462721"/>
            <a:ext cx="1766481" cy="565264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52596"/>
              </p:ext>
            </p:extLst>
          </p:nvPr>
        </p:nvGraphicFramePr>
        <p:xfrm>
          <a:off x="228601" y="1248452"/>
          <a:ext cx="2743201" cy="5388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3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Blockchain Technology Gets a Hearing Inside the </a:t>
                      </a:r>
                      <a:r>
                        <a:rPr lang="en-US" sz="800" b="1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Fed</a:t>
                      </a:r>
                      <a:r>
                        <a:rPr lang="en-US" sz="800" b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's Headquarters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3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Crowdfunding for the </a:t>
                      </a:r>
                      <a:r>
                        <a:rPr lang="en-US" sz="800" b="1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DAO (Decentralized</a:t>
                      </a:r>
                      <a:r>
                        <a:rPr lang="en-US" sz="800" b="1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Autonomous Organization) </a:t>
                      </a: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reaches </a:t>
                      </a:r>
                      <a:r>
                        <a:rPr lang="en-US" sz="800" b="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$160+mm (Ether)</a:t>
                      </a:r>
                      <a:endParaRPr lang="en-US" sz="800" b="0" dirty="0"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3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State of Delaware </a:t>
                      </a:r>
                      <a:r>
                        <a:rPr lang="en-US" sz="80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unveils</a:t>
                      </a: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progressive blockchain initiatives, other states follow suit</a:t>
                      </a:r>
                      <a:endParaRPr lang="en-US" sz="800" dirty="0"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VC funding </a:t>
                      </a:r>
                      <a:r>
                        <a:rPr lang="en-US" sz="80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 Bitcoin-related</a:t>
                      </a: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companies reaches $1.1B</a:t>
                      </a:r>
                      <a:b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b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Monies raised for blockchain and hybrid startups </a:t>
                      </a:r>
                      <a:r>
                        <a:rPr lang="en-US" sz="800" b="1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surpass funding for Bitcoin. </a:t>
                      </a:r>
                      <a:endParaRPr lang="en-US" sz="800" dirty="0"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3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Linux Hyperledger Project</a:t>
                      </a: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 launched, 40 broad members including FI's, R3 and DAH, IBM, Intel, Chain, etc.</a:t>
                      </a:r>
                      <a:endParaRPr lang="en-US" sz="800" dirty="0"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Two consortia launched specifically focused on financial services industry; </a:t>
                      </a:r>
                      <a:r>
                        <a:rPr lang="en-US" sz="800" b="1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R3 CEV </a:t>
                      </a:r>
                      <a:r>
                        <a:rPr lang="en-US" sz="800" b="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42 global banks),  </a:t>
                      </a:r>
                      <a:r>
                        <a:rPr lang="en-US" sz="800" b="1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Digital Asset Holdings</a:t>
                      </a:r>
                      <a:r>
                        <a:rPr lang="en-US" sz="800" b="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(13 varied members, securing $60+MM in funding)</a:t>
                      </a:r>
                      <a:endParaRPr lang="en-US" sz="800" dirty="0"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63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NASDAQ</a:t>
                      </a:r>
                      <a:r>
                        <a:rPr lang="en-US" sz="80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launches</a:t>
                      </a: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Linq, a blockchain-powered trading platform</a:t>
                      </a:r>
                      <a:endParaRPr lang="en-US" sz="800" dirty="0"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63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Santande</a:t>
                      </a:r>
                      <a:r>
                        <a:rPr lang="en-US" sz="80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</a:t>
                      </a: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announces distributed ledger technology could save banks $20bn a year by 2020</a:t>
                      </a:r>
                      <a:endParaRPr lang="en-US" sz="800" dirty="0"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63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Version 0.1</a:t>
                      </a: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of </a:t>
                      </a:r>
                      <a:r>
                        <a:rPr lang="en-US" sz="800" b="1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Bitcoin</a:t>
                      </a: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global digital currency is released</a:t>
                      </a:r>
                      <a:endParaRPr lang="en-US" sz="800" dirty="0"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63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Satoshi Nakamoto</a:t>
                      </a: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publishes initial while paper; "</a:t>
                      </a:r>
                      <a:r>
                        <a:rPr lang="en-US" sz="800" b="1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Bitcoin: A Peer-to-Peer Electronic Cash System</a:t>
                      </a:r>
                      <a:r>
                        <a:rPr lang="en-US" sz="80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"</a:t>
                      </a:r>
                      <a:endParaRPr lang="en-US" sz="800" dirty="0"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38" name="Picture 14" descr="https://daowiki.atlassian.net/wiki/download/attachments/655365/DAO?version=2&amp;modificationDate=1462133209864&amp;api=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0" y="1803400"/>
            <a:ext cx="233924" cy="3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bitcoin.org/img/icons/opengrap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" y="5533394"/>
            <a:ext cx="417127" cy="5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logok.org/wp-content/uploads/2014/10/Nasdaq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9" y="4395677"/>
            <a:ext cx="551750" cy="5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tatic1.squarespace.com/static/531a069fe4b05fcac6ac42e4/t/562d9604e4b0338f86870233/1445828101137/el-santander-compra-la-financiera-de-automoviles-canadiense-carfinco-2694.png?format=origin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0" y="4889549"/>
            <a:ext cx="403290" cy="5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upload.wikimedia.org/wikipedia/commons/thumb/1/1a/US_flag_48_stars.svg/220px-US_flag_48_stars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3" y="2363731"/>
            <a:ext cx="367945" cy="2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news.bitcoin.com/wp-content/uploads/2016/01/AAEAAQAAAAAAAATQAAAAJDlhZjAxOThiLTJjMGMtNGViNi1iZjJiLTU0Y2QyMjc0Yzc3Yg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7400" r="18681" b="45572"/>
          <a:stretch/>
        </p:blipFill>
        <p:spPr bwMode="auto">
          <a:xfrm>
            <a:off x="457200" y="4038601"/>
            <a:ext cx="330790" cy="3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Flowchart: Connector 81"/>
          <p:cNvSpPr>
            <a:spLocks noChangeAspect="1"/>
          </p:cNvSpPr>
          <p:nvPr/>
        </p:nvSpPr>
        <p:spPr>
          <a:xfrm>
            <a:off x="2948304" y="1428963"/>
            <a:ext cx="53340" cy="675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lowchart: Connector 103"/>
          <p:cNvSpPr>
            <a:spLocks noChangeAspect="1"/>
          </p:cNvSpPr>
          <p:nvPr/>
        </p:nvSpPr>
        <p:spPr>
          <a:xfrm>
            <a:off x="2948304" y="2417919"/>
            <a:ext cx="53340" cy="675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Flowchart: Connector 104"/>
          <p:cNvSpPr>
            <a:spLocks noChangeAspect="1"/>
          </p:cNvSpPr>
          <p:nvPr/>
        </p:nvSpPr>
        <p:spPr>
          <a:xfrm>
            <a:off x="2948304" y="2901507"/>
            <a:ext cx="53340" cy="675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lowchart: Connector 105"/>
          <p:cNvSpPr>
            <a:spLocks noChangeAspect="1"/>
          </p:cNvSpPr>
          <p:nvPr/>
        </p:nvSpPr>
        <p:spPr>
          <a:xfrm>
            <a:off x="2948304" y="3554694"/>
            <a:ext cx="53340" cy="675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Flowchart: Connector 106"/>
          <p:cNvSpPr>
            <a:spLocks noChangeAspect="1"/>
          </p:cNvSpPr>
          <p:nvPr/>
        </p:nvSpPr>
        <p:spPr>
          <a:xfrm>
            <a:off x="2948304" y="4514342"/>
            <a:ext cx="53340" cy="675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Flowchart: Connector 107"/>
          <p:cNvSpPr>
            <a:spLocks noChangeAspect="1"/>
          </p:cNvSpPr>
          <p:nvPr/>
        </p:nvSpPr>
        <p:spPr>
          <a:xfrm>
            <a:off x="2948304" y="4993665"/>
            <a:ext cx="53340" cy="675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Flowchart: Connector 108"/>
          <p:cNvSpPr>
            <a:spLocks noChangeAspect="1"/>
          </p:cNvSpPr>
          <p:nvPr/>
        </p:nvSpPr>
        <p:spPr>
          <a:xfrm>
            <a:off x="2948304" y="6157665"/>
            <a:ext cx="53340" cy="675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Flowchart: Connector 110"/>
          <p:cNvSpPr/>
          <p:nvPr/>
        </p:nvSpPr>
        <p:spPr>
          <a:xfrm>
            <a:off x="4768125" y="1979760"/>
            <a:ext cx="76200" cy="96451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lowchart: Connector 116"/>
          <p:cNvSpPr/>
          <p:nvPr/>
        </p:nvSpPr>
        <p:spPr>
          <a:xfrm>
            <a:off x="4023403" y="5450759"/>
            <a:ext cx="76200" cy="96451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8" name="Elbow Connector 117"/>
          <p:cNvCxnSpPr>
            <a:stCxn id="109" idx="6"/>
            <a:endCxn id="117" idx="2"/>
          </p:cNvCxnSpPr>
          <p:nvPr/>
        </p:nvCxnSpPr>
        <p:spPr>
          <a:xfrm flipV="1">
            <a:off x="3001645" y="5498985"/>
            <a:ext cx="1021759" cy="692439"/>
          </a:xfrm>
          <a:prstGeom prst="bentConnector3">
            <a:avLst>
              <a:gd name="adj1" fmla="val 74859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lowchart: Connector 121"/>
          <p:cNvSpPr/>
          <p:nvPr/>
        </p:nvSpPr>
        <p:spPr>
          <a:xfrm>
            <a:off x="4269206" y="4650188"/>
            <a:ext cx="76200" cy="96451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lowchart: Connector 122"/>
          <p:cNvSpPr/>
          <p:nvPr/>
        </p:nvSpPr>
        <p:spPr>
          <a:xfrm>
            <a:off x="4648200" y="2525957"/>
            <a:ext cx="76200" cy="96451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Flowchart: Connector 123"/>
          <p:cNvSpPr/>
          <p:nvPr/>
        </p:nvSpPr>
        <p:spPr>
          <a:xfrm>
            <a:off x="4575175" y="2901505"/>
            <a:ext cx="76200" cy="96451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Flowchart: Connector 124"/>
          <p:cNvSpPr/>
          <p:nvPr/>
        </p:nvSpPr>
        <p:spPr>
          <a:xfrm>
            <a:off x="4383506" y="4073394"/>
            <a:ext cx="76200" cy="96451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Flowchart: Connector 125"/>
          <p:cNvSpPr/>
          <p:nvPr/>
        </p:nvSpPr>
        <p:spPr>
          <a:xfrm>
            <a:off x="4514749" y="3248757"/>
            <a:ext cx="76200" cy="96451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7" name="Elbow Connector 126"/>
          <p:cNvCxnSpPr>
            <a:stCxn id="108" idx="6"/>
            <a:endCxn id="122" idx="2"/>
          </p:cNvCxnSpPr>
          <p:nvPr/>
        </p:nvCxnSpPr>
        <p:spPr>
          <a:xfrm flipV="1">
            <a:off x="3001644" y="4698414"/>
            <a:ext cx="1267562" cy="329009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107" idx="6"/>
            <a:endCxn id="125" idx="2"/>
          </p:cNvCxnSpPr>
          <p:nvPr/>
        </p:nvCxnSpPr>
        <p:spPr>
          <a:xfrm flipV="1">
            <a:off x="3001644" y="4121620"/>
            <a:ext cx="1381862" cy="426480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stCxn id="106" idx="6"/>
            <a:endCxn id="126" idx="2"/>
          </p:cNvCxnSpPr>
          <p:nvPr/>
        </p:nvCxnSpPr>
        <p:spPr>
          <a:xfrm flipV="1">
            <a:off x="3001645" y="3296983"/>
            <a:ext cx="1513105" cy="291469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>
            <a:stCxn id="105" idx="6"/>
            <a:endCxn id="124" idx="2"/>
          </p:cNvCxnSpPr>
          <p:nvPr/>
        </p:nvCxnSpPr>
        <p:spPr>
          <a:xfrm>
            <a:off x="3001645" y="2935266"/>
            <a:ext cx="1573531" cy="14465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>
            <a:stCxn id="104" idx="6"/>
            <a:endCxn id="123" idx="2"/>
          </p:cNvCxnSpPr>
          <p:nvPr/>
        </p:nvCxnSpPr>
        <p:spPr>
          <a:xfrm>
            <a:off x="3001644" y="2451678"/>
            <a:ext cx="1646556" cy="122505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Flowchart: Connector 187"/>
          <p:cNvSpPr/>
          <p:nvPr/>
        </p:nvSpPr>
        <p:spPr>
          <a:xfrm>
            <a:off x="4686300" y="2253667"/>
            <a:ext cx="76200" cy="96451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8" name="Picture 28" descr="https://upload.wikimedia.org/wikipedia/commons/thumb/5/5e/US-WhiteHouse-Logo.svg/720px-US-WhiteHouse-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2" y="1326147"/>
            <a:ext cx="364185" cy="3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30" descr="https://cdn4.iconfinder.com/data/icons/dot/256/usd_dollar_money_cash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2" y="2738321"/>
            <a:ext cx="451663" cy="6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coinfox.info/images/cache/2bd7c5ff5019bcfd2d8010df6d0c2d7a_w400_h300_cp_s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6" y="3851174"/>
            <a:ext cx="263185" cy="2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pbs.twimg.com/profile_images/697035383679295488/_6vl74tM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8" y="3385965"/>
            <a:ext cx="260876" cy="34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0" name="Elbow Connector 199"/>
          <p:cNvCxnSpPr>
            <a:stCxn id="201" idx="6"/>
            <a:endCxn id="188" idx="2"/>
          </p:cNvCxnSpPr>
          <p:nvPr/>
        </p:nvCxnSpPr>
        <p:spPr>
          <a:xfrm>
            <a:off x="3001644" y="1965295"/>
            <a:ext cx="1684656" cy="336597"/>
          </a:xfrm>
          <a:prstGeom prst="bentConnector3">
            <a:avLst>
              <a:gd name="adj1" fmla="val 47361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lowchart: Connector 200"/>
          <p:cNvSpPr>
            <a:spLocks noChangeAspect="1"/>
          </p:cNvSpPr>
          <p:nvPr/>
        </p:nvSpPr>
        <p:spPr>
          <a:xfrm>
            <a:off x="2948304" y="1931537"/>
            <a:ext cx="53340" cy="675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Flowchart: Connector 202"/>
          <p:cNvSpPr/>
          <p:nvPr/>
        </p:nvSpPr>
        <p:spPr>
          <a:xfrm>
            <a:off x="4099603" y="5308600"/>
            <a:ext cx="76200" cy="96451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Flowchart: Connector 203"/>
          <p:cNvSpPr/>
          <p:nvPr/>
        </p:nvSpPr>
        <p:spPr>
          <a:xfrm>
            <a:off x="4459706" y="3600772"/>
            <a:ext cx="76200" cy="96451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lowchart: Connector 213"/>
          <p:cNvSpPr>
            <a:spLocks noChangeAspect="1"/>
          </p:cNvSpPr>
          <p:nvPr/>
        </p:nvSpPr>
        <p:spPr>
          <a:xfrm>
            <a:off x="2948304" y="4009146"/>
            <a:ext cx="53340" cy="675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5" name="Elbow Connector 214"/>
          <p:cNvCxnSpPr>
            <a:stCxn id="214" idx="6"/>
            <a:endCxn id="204" idx="2"/>
          </p:cNvCxnSpPr>
          <p:nvPr/>
        </p:nvCxnSpPr>
        <p:spPr>
          <a:xfrm flipV="1">
            <a:off x="3001644" y="3648997"/>
            <a:ext cx="1458062" cy="393907"/>
          </a:xfrm>
          <a:prstGeom prst="bentConnector3">
            <a:avLst>
              <a:gd name="adj1" fmla="val 50000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Flowchart: Connector 219"/>
          <p:cNvSpPr>
            <a:spLocks noChangeAspect="1"/>
          </p:cNvSpPr>
          <p:nvPr/>
        </p:nvSpPr>
        <p:spPr>
          <a:xfrm>
            <a:off x="2948304" y="5519578"/>
            <a:ext cx="53340" cy="675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1" name="Elbow Connector 220"/>
          <p:cNvCxnSpPr>
            <a:stCxn id="220" idx="6"/>
          </p:cNvCxnSpPr>
          <p:nvPr/>
        </p:nvCxnSpPr>
        <p:spPr>
          <a:xfrm flipV="1">
            <a:off x="3001645" y="5362029"/>
            <a:ext cx="1110023" cy="191307"/>
          </a:xfrm>
          <a:prstGeom prst="bentConnector3">
            <a:avLst>
              <a:gd name="adj1" fmla="val 29978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TextBox 3071"/>
          <p:cNvSpPr txBox="1"/>
          <p:nvPr/>
        </p:nvSpPr>
        <p:spPr>
          <a:xfrm>
            <a:off x="3183385" y="1491380"/>
            <a:ext cx="369332" cy="1506577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</a:rPr>
              <a:t>Expectations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0" y="6451600"/>
            <a:ext cx="17526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14796" y="3224247"/>
            <a:ext cx="691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March 2016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96773" y="5887231"/>
            <a:ext cx="419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2008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14796" y="1069698"/>
            <a:ext cx="691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June</a:t>
            </a:r>
            <a:br>
              <a:rPr lang="en-US" sz="800" dirty="0"/>
            </a:br>
            <a:r>
              <a:rPr lang="en-US" sz="800" dirty="0"/>
              <a:t>2016</a:t>
            </a:r>
          </a:p>
        </p:txBody>
      </p:sp>
      <p:sp>
        <p:nvSpPr>
          <p:cNvPr id="72" name="Flowchart: Connector 71"/>
          <p:cNvSpPr/>
          <p:nvPr/>
        </p:nvSpPr>
        <p:spPr>
          <a:xfrm>
            <a:off x="5171821" y="1979760"/>
            <a:ext cx="76200" cy="9645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Elbow Connector 82"/>
          <p:cNvCxnSpPr>
            <a:stCxn id="72" idx="6"/>
            <a:endCxn id="78" idx="2"/>
          </p:cNvCxnSpPr>
          <p:nvPr/>
        </p:nvCxnSpPr>
        <p:spPr>
          <a:xfrm flipV="1">
            <a:off x="5248022" y="1946003"/>
            <a:ext cx="424159" cy="81983"/>
          </a:xfrm>
          <a:prstGeom prst="bentConnector3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45318"/>
              </p:ext>
            </p:extLst>
          </p:nvPr>
        </p:nvGraphicFramePr>
        <p:xfrm>
          <a:off x="5708665" y="1607518"/>
          <a:ext cx="2206577" cy="595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DAO</a:t>
                      </a:r>
                      <a:r>
                        <a:rPr lang="en-US" sz="800" b="0" baseline="0" dirty="0"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crowdfunding entity hacked, over $50MM of Ether stolen from crowd-sourced investment pool</a:t>
                      </a:r>
                      <a:endParaRPr lang="en-US" sz="800" b="0" dirty="0"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7" name="Picture 14" descr="https://daowiki.atlassian.net/wiki/download/attachments/655365/DAO?version=2&amp;modificationDate=1462133209864&amp;api=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34" y="1764312"/>
            <a:ext cx="233924" cy="3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1" y="6047793"/>
            <a:ext cx="17940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Gartner Technology Maturity Curve</a:t>
            </a:r>
          </a:p>
        </p:txBody>
      </p:sp>
      <p:sp>
        <p:nvSpPr>
          <p:cNvPr id="78" name="Flowchart: Connector 77"/>
          <p:cNvSpPr>
            <a:spLocks noChangeAspect="1"/>
          </p:cNvSpPr>
          <p:nvPr/>
        </p:nvSpPr>
        <p:spPr>
          <a:xfrm>
            <a:off x="5672180" y="1912245"/>
            <a:ext cx="53340" cy="675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6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Allens</a:t>
            </a:r>
            <a:r>
              <a:rPr lang="en-US" dirty="0"/>
              <a:t> – Linklater – Blockchain Reaction</a:t>
            </a:r>
          </a:p>
          <a:p>
            <a:r>
              <a:rPr lang="en-US" dirty="0">
                <a:hlinkClick r:id="rId3"/>
              </a:rPr>
              <a:t>https://www.allens.com.au/data/blockchain/index.htm</a:t>
            </a:r>
            <a:endParaRPr lang="en-US" dirty="0"/>
          </a:p>
          <a:p>
            <a:endParaRPr lang="en-US" dirty="0"/>
          </a:p>
          <a:p>
            <a:r>
              <a:rPr lang="en-US" dirty="0"/>
              <a:t>World Economic Forum – The Future of Financial Infrastructure</a:t>
            </a:r>
          </a:p>
          <a:p>
            <a:r>
              <a:rPr lang="en-CA" dirty="0">
                <a:hlinkClick r:id="rId4"/>
              </a:rPr>
              <a:t>https://www.weforum.org/reports/the-future-of-financial-infrastructure-an-ambitious-look-at-how-blockchain-can-reshape-financial-services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391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166" t="38367" r="30000" b="23333"/>
          <a:stretch/>
        </p:blipFill>
        <p:spPr>
          <a:xfrm>
            <a:off x="651965" y="1340695"/>
            <a:ext cx="8034835" cy="4710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608738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Allens</a:t>
            </a:r>
            <a:r>
              <a:rPr lang="en-US" sz="900" dirty="0"/>
              <a:t> – Linklater – Blockchain Reaction</a:t>
            </a:r>
            <a:endParaRPr lang="en-CA" sz="9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Ledger and Blockchain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3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/>
              <a:t>Centralized vs Distributed Ledgers - First Pillar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51600"/>
            <a:ext cx="17526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48412"/>
            <a:ext cx="6095999" cy="48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3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833" t="27333" r="31667" b="16666"/>
          <a:stretch/>
        </p:blipFill>
        <p:spPr>
          <a:xfrm>
            <a:off x="1600200" y="990600"/>
            <a:ext cx="6172200" cy="57607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Ledgers - Public vs Private – Second Pillar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584766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Allens</a:t>
            </a:r>
            <a:r>
              <a:rPr lang="en-US" sz="900" dirty="0"/>
              <a:t> – Linklater – Blockchain Reaction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57628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166" t="23333" r="30000" b="19334"/>
          <a:stretch/>
        </p:blipFill>
        <p:spPr>
          <a:xfrm>
            <a:off x="1295400" y="970708"/>
            <a:ext cx="6553200" cy="57507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Contracts – Not Smart, or Contracts – Third Pillar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586755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Allens</a:t>
            </a:r>
            <a:r>
              <a:rPr lang="en-US" sz="900" dirty="0"/>
              <a:t> – Linklater – Blockchain Reaction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416406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6</a:t>
            </a:fld>
            <a:endParaRPr lang="en-US" dirty="0"/>
          </a:p>
        </p:txBody>
      </p:sp>
      <p:pic>
        <p:nvPicPr>
          <p:cNvPr id="3074" name="Picture 2" descr="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5532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Basic Blockchain Tech Example – Public or Private/No Smart Contracts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0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001" t="19333" r="25833" b="26000"/>
          <a:stretch/>
        </p:blipFill>
        <p:spPr>
          <a:xfrm>
            <a:off x="838200" y="1143000"/>
            <a:ext cx="7467600" cy="518934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 Benefits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0668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: Rounded Corners 1"/>
          <p:cNvSpPr/>
          <p:nvPr/>
        </p:nvSpPr>
        <p:spPr>
          <a:xfrm>
            <a:off x="3276600" y="2667000"/>
            <a:ext cx="2057400" cy="3665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58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Ubiquitous Data State or Fantasy?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gray">
          <a:xfrm>
            <a:off x="1278738" y="2631135"/>
            <a:ext cx="429641" cy="0"/>
          </a:xfrm>
          <a:prstGeom prst="rect">
            <a:avLst/>
          </a:prstGeom>
          <a:solidFill>
            <a:srgbClr val="778888">
              <a:lumMod val="20000"/>
              <a:lumOff val="80000"/>
            </a:srgbClr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4572000" y="965200"/>
            <a:ext cx="0" cy="5689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2152011" y="1125523"/>
            <a:ext cx="413998" cy="582004"/>
            <a:chOff x="8563130" y="4009629"/>
            <a:chExt cx="642259" cy="677172"/>
          </a:xfrm>
        </p:grpSpPr>
        <p:sp>
          <p:nvSpPr>
            <p:cNvPr id="264" name="Freeform 31"/>
            <p:cNvSpPr>
              <a:spLocks/>
            </p:cNvSpPr>
            <p:nvPr/>
          </p:nvSpPr>
          <p:spPr bwMode="auto">
            <a:xfrm>
              <a:off x="8678700" y="4009629"/>
              <a:ext cx="355489" cy="434825"/>
            </a:xfrm>
            <a:custGeom>
              <a:avLst/>
              <a:gdLst>
                <a:gd name="T0" fmla="*/ 186 w 197"/>
                <a:gd name="T1" fmla="*/ 153 h 241"/>
                <a:gd name="T2" fmla="*/ 131 w 197"/>
                <a:gd name="T3" fmla="*/ 129 h 241"/>
                <a:gd name="T4" fmla="*/ 120 w 197"/>
                <a:gd name="T5" fmla="*/ 115 h 241"/>
                <a:gd name="T6" fmla="*/ 120 w 197"/>
                <a:gd name="T7" fmla="*/ 112 h 241"/>
                <a:gd name="T8" fmla="*/ 148 w 197"/>
                <a:gd name="T9" fmla="*/ 52 h 241"/>
                <a:gd name="T10" fmla="*/ 99 w 197"/>
                <a:gd name="T11" fmla="*/ 0 h 241"/>
                <a:gd name="T12" fmla="*/ 49 w 197"/>
                <a:gd name="T13" fmla="*/ 52 h 241"/>
                <a:gd name="T14" fmla="*/ 77 w 197"/>
                <a:gd name="T15" fmla="*/ 112 h 241"/>
                <a:gd name="T16" fmla="*/ 77 w 197"/>
                <a:gd name="T17" fmla="*/ 116 h 241"/>
                <a:gd name="T18" fmla="*/ 66 w 197"/>
                <a:gd name="T19" fmla="*/ 129 h 241"/>
                <a:gd name="T20" fmla="*/ 11 w 197"/>
                <a:gd name="T21" fmla="*/ 153 h 241"/>
                <a:gd name="T22" fmla="*/ 0 w 197"/>
                <a:gd name="T23" fmla="*/ 241 h 241"/>
                <a:gd name="T24" fmla="*/ 197 w 197"/>
                <a:gd name="T25" fmla="*/ 241 h 241"/>
                <a:gd name="T26" fmla="*/ 186 w 197"/>
                <a:gd name="T27" fmla="*/ 15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241">
                  <a:moveTo>
                    <a:pt x="186" y="153"/>
                  </a:moveTo>
                  <a:cubicBezTo>
                    <a:pt x="181" y="148"/>
                    <a:pt x="141" y="133"/>
                    <a:pt x="131" y="129"/>
                  </a:cubicBezTo>
                  <a:cubicBezTo>
                    <a:pt x="122" y="123"/>
                    <a:pt x="120" y="119"/>
                    <a:pt x="120" y="115"/>
                  </a:cubicBezTo>
                  <a:cubicBezTo>
                    <a:pt x="120" y="115"/>
                    <a:pt x="120" y="114"/>
                    <a:pt x="120" y="112"/>
                  </a:cubicBezTo>
                  <a:cubicBezTo>
                    <a:pt x="137" y="98"/>
                    <a:pt x="148" y="72"/>
                    <a:pt x="148" y="52"/>
                  </a:cubicBezTo>
                  <a:cubicBezTo>
                    <a:pt x="148" y="23"/>
                    <a:pt x="126" y="0"/>
                    <a:pt x="99" y="0"/>
                  </a:cubicBezTo>
                  <a:cubicBezTo>
                    <a:pt x="71" y="0"/>
                    <a:pt x="49" y="23"/>
                    <a:pt x="49" y="52"/>
                  </a:cubicBezTo>
                  <a:cubicBezTo>
                    <a:pt x="49" y="72"/>
                    <a:pt x="60" y="98"/>
                    <a:pt x="77" y="112"/>
                  </a:cubicBezTo>
                  <a:cubicBezTo>
                    <a:pt x="77" y="114"/>
                    <a:pt x="77" y="116"/>
                    <a:pt x="77" y="116"/>
                  </a:cubicBezTo>
                  <a:cubicBezTo>
                    <a:pt x="77" y="120"/>
                    <a:pt x="75" y="123"/>
                    <a:pt x="66" y="129"/>
                  </a:cubicBezTo>
                  <a:cubicBezTo>
                    <a:pt x="56" y="133"/>
                    <a:pt x="16" y="148"/>
                    <a:pt x="11" y="153"/>
                  </a:cubicBezTo>
                  <a:cubicBezTo>
                    <a:pt x="3" y="161"/>
                    <a:pt x="0" y="230"/>
                    <a:pt x="0" y="241"/>
                  </a:cubicBezTo>
                  <a:cubicBezTo>
                    <a:pt x="197" y="241"/>
                    <a:pt x="197" y="241"/>
                    <a:pt x="197" y="241"/>
                  </a:cubicBezTo>
                  <a:cubicBezTo>
                    <a:pt x="197" y="230"/>
                    <a:pt x="194" y="161"/>
                    <a:pt x="186" y="153"/>
                  </a:cubicBezTo>
                  <a:close/>
                </a:path>
              </a:pathLst>
            </a:custGeom>
            <a:solidFill>
              <a:srgbClr val="64CC4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65" name="TextBox 44"/>
            <p:cNvSpPr txBox="1"/>
            <p:nvPr/>
          </p:nvSpPr>
          <p:spPr>
            <a:xfrm>
              <a:off x="8563130" y="4460213"/>
              <a:ext cx="642259" cy="226588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noAutofit/>
            </a:bodyPr>
            <a:lstStyle/>
            <a:p>
              <a:pPr marL="0" marR="0" lvl="0" indent="0" algn="ctr" defTabSz="98764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337722"/>
                  </a:solidFill>
                  <a:effectLst/>
                  <a:uLnTx/>
                  <a:uFillTx/>
                  <a:cs typeface="Arial" charset="0"/>
                </a:rPr>
                <a:t>Patient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746519" y="3236251"/>
            <a:ext cx="325477" cy="70471"/>
            <a:chOff x="5660619" y="3268778"/>
            <a:chExt cx="504931" cy="81994"/>
          </a:xfrm>
        </p:grpSpPr>
        <p:cxnSp>
          <p:nvCxnSpPr>
            <p:cNvPr id="262" name="Straight Arrow Connector 119"/>
            <p:cNvCxnSpPr/>
            <p:nvPr/>
          </p:nvCxnSpPr>
          <p:spPr>
            <a:xfrm>
              <a:off x="5660619" y="3268778"/>
              <a:ext cx="504931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  <a:tailEnd type="triangle"/>
            </a:ln>
            <a:effectLst/>
          </p:spPr>
        </p:cxnSp>
        <p:cxnSp>
          <p:nvCxnSpPr>
            <p:cNvPr id="263" name="Straight Arrow Connector 125"/>
            <p:cNvCxnSpPr/>
            <p:nvPr/>
          </p:nvCxnSpPr>
          <p:spPr>
            <a:xfrm flipH="1">
              <a:off x="5660619" y="3350772"/>
              <a:ext cx="504931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78" name="Group 177"/>
          <p:cNvGrpSpPr/>
          <p:nvPr/>
        </p:nvGrpSpPr>
        <p:grpSpPr>
          <a:xfrm>
            <a:off x="3314661" y="3236251"/>
            <a:ext cx="325477" cy="70471"/>
            <a:chOff x="6849022" y="3268778"/>
            <a:chExt cx="504931" cy="81994"/>
          </a:xfrm>
        </p:grpSpPr>
        <p:cxnSp>
          <p:nvCxnSpPr>
            <p:cNvPr id="260" name="Straight Arrow Connector 119"/>
            <p:cNvCxnSpPr/>
            <p:nvPr/>
          </p:nvCxnSpPr>
          <p:spPr>
            <a:xfrm>
              <a:off x="6849022" y="3268778"/>
              <a:ext cx="504931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  <a:tailEnd type="triangle"/>
            </a:ln>
            <a:effectLst/>
          </p:spPr>
        </p:cxnSp>
        <p:cxnSp>
          <p:nvCxnSpPr>
            <p:cNvPr id="261" name="Straight Arrow Connector 125"/>
            <p:cNvCxnSpPr/>
            <p:nvPr/>
          </p:nvCxnSpPr>
          <p:spPr>
            <a:xfrm flipH="1">
              <a:off x="6849022" y="3350772"/>
              <a:ext cx="504931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  <a:tailEnd type="triangle"/>
            </a:ln>
            <a:effectLst/>
          </p:spPr>
        </p:cxnSp>
      </p:grpSp>
      <p:sp>
        <p:nvSpPr>
          <p:cNvPr id="179" name="TextBox 44"/>
          <p:cNvSpPr txBox="1"/>
          <p:nvPr/>
        </p:nvSpPr>
        <p:spPr>
          <a:xfrm>
            <a:off x="342314" y="2662138"/>
            <a:ext cx="860306" cy="191929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Ministry of Health</a:t>
            </a:r>
          </a:p>
        </p:txBody>
      </p:sp>
      <p:sp>
        <p:nvSpPr>
          <p:cNvPr id="180" name="Oval 151"/>
          <p:cNvSpPr>
            <a:spLocks noChangeAspect="1"/>
          </p:cNvSpPr>
          <p:nvPr/>
        </p:nvSpPr>
        <p:spPr>
          <a:xfrm>
            <a:off x="563596" y="2987867"/>
            <a:ext cx="424103" cy="565471"/>
          </a:xfrm>
          <a:prstGeom prst="roundRect">
            <a:avLst/>
          </a:prstGeom>
          <a:noFill/>
          <a:ln w="25400" cap="flat" cmpd="sng" algn="ctr">
            <a:solidFill>
              <a:srgbClr val="337722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876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181" name="Straight Connector 185"/>
          <p:cNvCxnSpPr>
            <a:stCxn id="179" idx="2"/>
            <a:endCxn id="182" idx="1"/>
          </p:cNvCxnSpPr>
          <p:nvPr/>
        </p:nvCxnSpPr>
        <p:spPr>
          <a:xfrm>
            <a:off x="772467" y="2854067"/>
            <a:ext cx="3178" cy="266029"/>
          </a:xfrm>
          <a:prstGeom prst="line">
            <a:avLst/>
          </a:prstGeom>
          <a:noFill/>
          <a:ln w="12700" cap="flat" cmpd="sng" algn="ctr">
            <a:solidFill>
              <a:srgbClr val="224433"/>
            </a:solidFill>
            <a:prstDash val="solid"/>
          </a:ln>
          <a:effectLst/>
        </p:spPr>
      </p:cxnSp>
      <p:sp>
        <p:nvSpPr>
          <p:cNvPr id="182" name="Can 150"/>
          <p:cNvSpPr/>
          <p:nvPr/>
        </p:nvSpPr>
        <p:spPr>
          <a:xfrm>
            <a:off x="625879" y="3120097"/>
            <a:ext cx="299532" cy="301009"/>
          </a:xfrm>
          <a:prstGeom prst="can">
            <a:avLst/>
          </a:prstGeom>
          <a:noFill/>
          <a:ln w="25400" cap="flat" cmpd="sng" algn="ctr">
            <a:solidFill>
              <a:srgbClr val="224433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876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3" name="TextBox 44"/>
          <p:cNvSpPr txBox="1"/>
          <p:nvPr/>
        </p:nvSpPr>
        <p:spPr>
          <a:xfrm>
            <a:off x="1403675" y="2662139"/>
            <a:ext cx="274855" cy="194747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Doctor</a:t>
            </a:r>
          </a:p>
        </p:txBody>
      </p:sp>
      <p:sp>
        <p:nvSpPr>
          <p:cNvPr id="184" name="Oval 151"/>
          <p:cNvSpPr>
            <a:spLocks noChangeAspect="1"/>
          </p:cNvSpPr>
          <p:nvPr/>
        </p:nvSpPr>
        <p:spPr>
          <a:xfrm>
            <a:off x="1325054" y="2987867"/>
            <a:ext cx="424103" cy="565471"/>
          </a:xfrm>
          <a:prstGeom prst="roundRect">
            <a:avLst/>
          </a:prstGeom>
          <a:noFill/>
          <a:ln w="25400" cap="flat" cmpd="sng" algn="ctr">
            <a:solidFill>
              <a:srgbClr val="337722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876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185" name="Straight Connector 185"/>
          <p:cNvCxnSpPr>
            <a:stCxn id="183" idx="2"/>
            <a:endCxn id="186" idx="1"/>
          </p:cNvCxnSpPr>
          <p:nvPr/>
        </p:nvCxnSpPr>
        <p:spPr>
          <a:xfrm flipH="1">
            <a:off x="1537104" y="2856885"/>
            <a:ext cx="3999" cy="263211"/>
          </a:xfrm>
          <a:prstGeom prst="line">
            <a:avLst/>
          </a:prstGeom>
          <a:noFill/>
          <a:ln w="12700" cap="flat" cmpd="sng" algn="ctr">
            <a:solidFill>
              <a:srgbClr val="224433"/>
            </a:solidFill>
            <a:prstDash val="solid"/>
          </a:ln>
          <a:effectLst/>
        </p:spPr>
      </p:cxnSp>
      <p:sp>
        <p:nvSpPr>
          <p:cNvPr id="186" name="Can 150"/>
          <p:cNvSpPr/>
          <p:nvPr/>
        </p:nvSpPr>
        <p:spPr>
          <a:xfrm>
            <a:off x="1387337" y="3120097"/>
            <a:ext cx="299532" cy="301009"/>
          </a:xfrm>
          <a:prstGeom prst="can">
            <a:avLst/>
          </a:prstGeom>
          <a:noFill/>
          <a:ln w="25400" cap="flat" cmpd="sng" algn="ctr">
            <a:solidFill>
              <a:srgbClr val="224433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876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7" name="TextBox 44"/>
          <p:cNvSpPr txBox="1"/>
          <p:nvPr/>
        </p:nvSpPr>
        <p:spPr>
          <a:xfrm>
            <a:off x="2075775" y="2662139"/>
            <a:ext cx="490235" cy="194747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Specialists</a:t>
            </a:r>
          </a:p>
        </p:txBody>
      </p:sp>
      <p:sp>
        <p:nvSpPr>
          <p:cNvPr id="188" name="Oval 151"/>
          <p:cNvSpPr>
            <a:spLocks noChangeAspect="1"/>
          </p:cNvSpPr>
          <p:nvPr/>
        </p:nvSpPr>
        <p:spPr>
          <a:xfrm>
            <a:off x="2104843" y="2987867"/>
            <a:ext cx="424103" cy="565471"/>
          </a:xfrm>
          <a:prstGeom prst="roundRect">
            <a:avLst/>
          </a:prstGeom>
          <a:noFill/>
          <a:ln w="25400" cap="flat" cmpd="sng" algn="ctr">
            <a:solidFill>
              <a:srgbClr val="337722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876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189" name="Straight Connector 185"/>
          <p:cNvCxnSpPr>
            <a:stCxn id="187" idx="2"/>
            <a:endCxn id="190" idx="1"/>
          </p:cNvCxnSpPr>
          <p:nvPr/>
        </p:nvCxnSpPr>
        <p:spPr>
          <a:xfrm flipH="1">
            <a:off x="2316893" y="2856885"/>
            <a:ext cx="3999" cy="263211"/>
          </a:xfrm>
          <a:prstGeom prst="line">
            <a:avLst/>
          </a:prstGeom>
          <a:noFill/>
          <a:ln w="12700" cap="flat" cmpd="sng" algn="ctr">
            <a:solidFill>
              <a:srgbClr val="224433"/>
            </a:solidFill>
            <a:prstDash val="solid"/>
          </a:ln>
          <a:effectLst/>
        </p:spPr>
      </p:cxnSp>
      <p:sp>
        <p:nvSpPr>
          <p:cNvPr id="190" name="Can 150"/>
          <p:cNvSpPr/>
          <p:nvPr/>
        </p:nvSpPr>
        <p:spPr>
          <a:xfrm>
            <a:off x="2167126" y="3120097"/>
            <a:ext cx="299532" cy="301009"/>
          </a:xfrm>
          <a:prstGeom prst="can">
            <a:avLst/>
          </a:prstGeom>
          <a:noFill/>
          <a:ln w="25400" cap="flat" cmpd="sng" algn="ctr">
            <a:solidFill>
              <a:srgbClr val="224433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876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1" name="TextBox 44"/>
          <p:cNvSpPr txBox="1"/>
          <p:nvPr/>
        </p:nvSpPr>
        <p:spPr>
          <a:xfrm>
            <a:off x="2788452" y="2659321"/>
            <a:ext cx="607986" cy="194747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Pharmacist</a:t>
            </a:r>
          </a:p>
        </p:txBody>
      </p:sp>
      <p:grpSp>
        <p:nvGrpSpPr>
          <p:cNvPr id="192" name="Group 191"/>
          <p:cNvGrpSpPr/>
          <p:nvPr/>
        </p:nvGrpSpPr>
        <p:grpSpPr>
          <a:xfrm rot="19098772">
            <a:off x="2229794" y="3600669"/>
            <a:ext cx="182194" cy="394465"/>
            <a:chOff x="5319416" y="2583735"/>
            <a:chExt cx="282648" cy="458967"/>
          </a:xfrm>
        </p:grpSpPr>
        <p:cxnSp>
          <p:nvCxnSpPr>
            <p:cNvPr id="258" name="Straight Arrow Connector 119"/>
            <p:cNvCxnSpPr/>
            <p:nvPr/>
          </p:nvCxnSpPr>
          <p:spPr>
            <a:xfrm flipV="1">
              <a:off x="5319416" y="2583735"/>
              <a:ext cx="282648" cy="321746"/>
            </a:xfrm>
            <a:prstGeom prst="straightConnector1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  <a:tailEnd type="triangle"/>
            </a:ln>
            <a:effectLst/>
          </p:spPr>
        </p:cxnSp>
        <p:cxnSp>
          <p:nvCxnSpPr>
            <p:cNvPr id="259" name="Straight Arrow Connector 125"/>
            <p:cNvCxnSpPr/>
            <p:nvPr/>
          </p:nvCxnSpPr>
          <p:spPr>
            <a:xfrm rot="2501228" flipH="1">
              <a:off x="5541541" y="2635937"/>
              <a:ext cx="3531" cy="406765"/>
            </a:xfrm>
            <a:prstGeom prst="straightConnector1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93" name="Group 192"/>
          <p:cNvGrpSpPr/>
          <p:nvPr/>
        </p:nvGrpSpPr>
        <p:grpSpPr>
          <a:xfrm>
            <a:off x="3031928" y="3584917"/>
            <a:ext cx="247235" cy="363932"/>
            <a:chOff x="6224103" y="2589278"/>
            <a:chExt cx="383550" cy="423441"/>
          </a:xfrm>
        </p:grpSpPr>
        <p:cxnSp>
          <p:nvCxnSpPr>
            <p:cNvPr id="256" name="Straight Arrow Connector 255"/>
            <p:cNvCxnSpPr/>
            <p:nvPr/>
          </p:nvCxnSpPr>
          <p:spPr>
            <a:xfrm>
              <a:off x="6224103" y="2668283"/>
              <a:ext cx="309937" cy="344436"/>
            </a:xfrm>
            <a:prstGeom prst="straightConnector1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  <a:tailEnd type="triangle"/>
            </a:ln>
            <a:effectLst/>
          </p:spPr>
        </p:cxnSp>
        <p:cxnSp>
          <p:nvCxnSpPr>
            <p:cNvPr id="257" name="Straight Arrow Connector 119"/>
            <p:cNvCxnSpPr/>
            <p:nvPr/>
          </p:nvCxnSpPr>
          <p:spPr>
            <a:xfrm flipH="1" flipV="1">
              <a:off x="6282658" y="2589278"/>
              <a:ext cx="324995" cy="368920"/>
            </a:xfrm>
            <a:prstGeom prst="straightConnector1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94" name="Group 193"/>
          <p:cNvGrpSpPr/>
          <p:nvPr/>
        </p:nvGrpSpPr>
        <p:grpSpPr>
          <a:xfrm>
            <a:off x="2878980" y="2856886"/>
            <a:ext cx="424103" cy="696452"/>
            <a:chOff x="7417472" y="3463572"/>
            <a:chExt cx="657935" cy="810335"/>
          </a:xfrm>
        </p:grpSpPr>
        <p:sp>
          <p:nvSpPr>
            <p:cNvPr id="252" name="Oval 151"/>
            <p:cNvSpPr>
              <a:spLocks noChangeAspect="1"/>
            </p:cNvSpPr>
            <p:nvPr/>
          </p:nvSpPr>
          <p:spPr>
            <a:xfrm>
              <a:off x="7417472" y="3615972"/>
              <a:ext cx="657935" cy="657935"/>
            </a:xfrm>
            <a:prstGeom prst="roundRect">
              <a:avLst/>
            </a:prstGeom>
            <a:noFill/>
            <a:ln w="25400" cap="flat" cmpd="sng" algn="ctr">
              <a:solidFill>
                <a:srgbClr val="337722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876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endParaRPr>
            </a:p>
          </p:txBody>
        </p:sp>
        <p:cxnSp>
          <p:nvCxnSpPr>
            <p:cNvPr id="253" name="Straight Connector 185"/>
            <p:cNvCxnSpPr>
              <a:endCxn id="254" idx="1"/>
            </p:cNvCxnSpPr>
            <p:nvPr/>
          </p:nvCxnSpPr>
          <p:spPr>
            <a:xfrm flipH="1">
              <a:off x="7746438" y="3463572"/>
              <a:ext cx="2196" cy="306251"/>
            </a:xfrm>
            <a:prstGeom prst="line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</a:ln>
            <a:effectLst/>
          </p:spPr>
        </p:cxnSp>
        <p:sp>
          <p:nvSpPr>
            <p:cNvPr id="254" name="Can 150"/>
            <p:cNvSpPr/>
            <p:nvPr/>
          </p:nvSpPr>
          <p:spPr>
            <a:xfrm>
              <a:off x="7514097" y="3769823"/>
              <a:ext cx="464682" cy="350230"/>
            </a:xfrm>
            <a:prstGeom prst="can">
              <a:avLst/>
            </a:prstGeom>
            <a:noFill/>
            <a:ln w="25400" cap="flat" cmpd="sng" algn="ctr">
              <a:solidFill>
                <a:srgbClr val="224433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876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55" name="Freeform 31"/>
            <p:cNvSpPr>
              <a:spLocks/>
            </p:cNvSpPr>
            <p:nvPr/>
          </p:nvSpPr>
          <p:spPr bwMode="auto">
            <a:xfrm>
              <a:off x="7722188" y="3934398"/>
              <a:ext cx="101402" cy="124032"/>
            </a:xfrm>
            <a:custGeom>
              <a:avLst/>
              <a:gdLst>
                <a:gd name="T0" fmla="*/ 186 w 197"/>
                <a:gd name="T1" fmla="*/ 153 h 241"/>
                <a:gd name="T2" fmla="*/ 131 w 197"/>
                <a:gd name="T3" fmla="*/ 129 h 241"/>
                <a:gd name="T4" fmla="*/ 120 w 197"/>
                <a:gd name="T5" fmla="*/ 115 h 241"/>
                <a:gd name="T6" fmla="*/ 120 w 197"/>
                <a:gd name="T7" fmla="*/ 112 h 241"/>
                <a:gd name="T8" fmla="*/ 148 w 197"/>
                <a:gd name="T9" fmla="*/ 52 h 241"/>
                <a:gd name="T10" fmla="*/ 99 w 197"/>
                <a:gd name="T11" fmla="*/ 0 h 241"/>
                <a:gd name="T12" fmla="*/ 49 w 197"/>
                <a:gd name="T13" fmla="*/ 52 h 241"/>
                <a:gd name="T14" fmla="*/ 77 w 197"/>
                <a:gd name="T15" fmla="*/ 112 h 241"/>
                <a:gd name="T16" fmla="*/ 77 w 197"/>
                <a:gd name="T17" fmla="*/ 116 h 241"/>
                <a:gd name="T18" fmla="*/ 66 w 197"/>
                <a:gd name="T19" fmla="*/ 129 h 241"/>
                <a:gd name="T20" fmla="*/ 11 w 197"/>
                <a:gd name="T21" fmla="*/ 153 h 241"/>
                <a:gd name="T22" fmla="*/ 0 w 197"/>
                <a:gd name="T23" fmla="*/ 241 h 241"/>
                <a:gd name="T24" fmla="*/ 197 w 197"/>
                <a:gd name="T25" fmla="*/ 241 h 241"/>
                <a:gd name="T26" fmla="*/ 186 w 197"/>
                <a:gd name="T27" fmla="*/ 15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241">
                  <a:moveTo>
                    <a:pt x="186" y="153"/>
                  </a:moveTo>
                  <a:cubicBezTo>
                    <a:pt x="181" y="148"/>
                    <a:pt x="141" y="133"/>
                    <a:pt x="131" y="129"/>
                  </a:cubicBezTo>
                  <a:cubicBezTo>
                    <a:pt x="122" y="123"/>
                    <a:pt x="120" y="119"/>
                    <a:pt x="120" y="115"/>
                  </a:cubicBezTo>
                  <a:cubicBezTo>
                    <a:pt x="120" y="115"/>
                    <a:pt x="120" y="114"/>
                    <a:pt x="120" y="112"/>
                  </a:cubicBezTo>
                  <a:cubicBezTo>
                    <a:pt x="137" y="98"/>
                    <a:pt x="148" y="72"/>
                    <a:pt x="148" y="52"/>
                  </a:cubicBezTo>
                  <a:cubicBezTo>
                    <a:pt x="148" y="23"/>
                    <a:pt x="126" y="0"/>
                    <a:pt x="99" y="0"/>
                  </a:cubicBezTo>
                  <a:cubicBezTo>
                    <a:pt x="71" y="0"/>
                    <a:pt x="49" y="23"/>
                    <a:pt x="49" y="52"/>
                  </a:cubicBezTo>
                  <a:cubicBezTo>
                    <a:pt x="49" y="72"/>
                    <a:pt x="60" y="98"/>
                    <a:pt x="77" y="112"/>
                  </a:cubicBezTo>
                  <a:cubicBezTo>
                    <a:pt x="77" y="114"/>
                    <a:pt x="77" y="116"/>
                    <a:pt x="77" y="116"/>
                  </a:cubicBezTo>
                  <a:cubicBezTo>
                    <a:pt x="77" y="120"/>
                    <a:pt x="75" y="123"/>
                    <a:pt x="66" y="129"/>
                  </a:cubicBezTo>
                  <a:cubicBezTo>
                    <a:pt x="56" y="133"/>
                    <a:pt x="16" y="148"/>
                    <a:pt x="11" y="153"/>
                  </a:cubicBezTo>
                  <a:cubicBezTo>
                    <a:pt x="3" y="161"/>
                    <a:pt x="0" y="230"/>
                    <a:pt x="0" y="241"/>
                  </a:cubicBezTo>
                  <a:cubicBezTo>
                    <a:pt x="197" y="241"/>
                    <a:pt x="197" y="241"/>
                    <a:pt x="197" y="241"/>
                  </a:cubicBezTo>
                  <a:cubicBezTo>
                    <a:pt x="197" y="230"/>
                    <a:pt x="194" y="161"/>
                    <a:pt x="186" y="153"/>
                  </a:cubicBezTo>
                  <a:close/>
                </a:path>
              </a:pathLst>
            </a:custGeom>
            <a:solidFill>
              <a:srgbClr val="64CC4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195" name="Freeform 31"/>
          <p:cNvSpPr>
            <a:spLocks/>
          </p:cNvSpPr>
          <p:nvPr/>
        </p:nvSpPr>
        <p:spPr bwMode="auto">
          <a:xfrm>
            <a:off x="744380" y="3254356"/>
            <a:ext cx="65363" cy="106601"/>
          </a:xfrm>
          <a:custGeom>
            <a:avLst/>
            <a:gdLst>
              <a:gd name="T0" fmla="*/ 186 w 197"/>
              <a:gd name="T1" fmla="*/ 153 h 241"/>
              <a:gd name="T2" fmla="*/ 131 w 197"/>
              <a:gd name="T3" fmla="*/ 129 h 241"/>
              <a:gd name="T4" fmla="*/ 120 w 197"/>
              <a:gd name="T5" fmla="*/ 115 h 241"/>
              <a:gd name="T6" fmla="*/ 120 w 197"/>
              <a:gd name="T7" fmla="*/ 112 h 241"/>
              <a:gd name="T8" fmla="*/ 148 w 197"/>
              <a:gd name="T9" fmla="*/ 52 h 241"/>
              <a:gd name="T10" fmla="*/ 99 w 197"/>
              <a:gd name="T11" fmla="*/ 0 h 241"/>
              <a:gd name="T12" fmla="*/ 49 w 197"/>
              <a:gd name="T13" fmla="*/ 52 h 241"/>
              <a:gd name="T14" fmla="*/ 77 w 197"/>
              <a:gd name="T15" fmla="*/ 112 h 241"/>
              <a:gd name="T16" fmla="*/ 77 w 197"/>
              <a:gd name="T17" fmla="*/ 116 h 241"/>
              <a:gd name="T18" fmla="*/ 66 w 197"/>
              <a:gd name="T19" fmla="*/ 129 h 241"/>
              <a:gd name="T20" fmla="*/ 11 w 197"/>
              <a:gd name="T21" fmla="*/ 153 h 241"/>
              <a:gd name="T22" fmla="*/ 0 w 197"/>
              <a:gd name="T23" fmla="*/ 241 h 241"/>
              <a:gd name="T24" fmla="*/ 197 w 197"/>
              <a:gd name="T25" fmla="*/ 241 h 241"/>
              <a:gd name="T26" fmla="*/ 186 w 197"/>
              <a:gd name="T27" fmla="*/ 153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7" h="241">
                <a:moveTo>
                  <a:pt x="186" y="153"/>
                </a:moveTo>
                <a:cubicBezTo>
                  <a:pt x="181" y="148"/>
                  <a:pt x="141" y="133"/>
                  <a:pt x="131" y="129"/>
                </a:cubicBezTo>
                <a:cubicBezTo>
                  <a:pt x="122" y="123"/>
                  <a:pt x="120" y="119"/>
                  <a:pt x="120" y="115"/>
                </a:cubicBezTo>
                <a:cubicBezTo>
                  <a:pt x="120" y="115"/>
                  <a:pt x="120" y="114"/>
                  <a:pt x="120" y="112"/>
                </a:cubicBezTo>
                <a:cubicBezTo>
                  <a:pt x="137" y="98"/>
                  <a:pt x="148" y="72"/>
                  <a:pt x="148" y="52"/>
                </a:cubicBezTo>
                <a:cubicBezTo>
                  <a:pt x="148" y="23"/>
                  <a:pt x="126" y="0"/>
                  <a:pt x="99" y="0"/>
                </a:cubicBezTo>
                <a:cubicBezTo>
                  <a:pt x="71" y="0"/>
                  <a:pt x="49" y="23"/>
                  <a:pt x="49" y="52"/>
                </a:cubicBezTo>
                <a:cubicBezTo>
                  <a:pt x="49" y="72"/>
                  <a:pt x="60" y="98"/>
                  <a:pt x="77" y="112"/>
                </a:cubicBezTo>
                <a:cubicBezTo>
                  <a:pt x="77" y="114"/>
                  <a:pt x="77" y="116"/>
                  <a:pt x="77" y="116"/>
                </a:cubicBezTo>
                <a:cubicBezTo>
                  <a:pt x="77" y="120"/>
                  <a:pt x="75" y="123"/>
                  <a:pt x="66" y="129"/>
                </a:cubicBezTo>
                <a:cubicBezTo>
                  <a:pt x="56" y="133"/>
                  <a:pt x="16" y="148"/>
                  <a:pt x="11" y="153"/>
                </a:cubicBezTo>
                <a:cubicBezTo>
                  <a:pt x="3" y="161"/>
                  <a:pt x="0" y="230"/>
                  <a:pt x="0" y="241"/>
                </a:cubicBezTo>
                <a:cubicBezTo>
                  <a:pt x="197" y="241"/>
                  <a:pt x="197" y="241"/>
                  <a:pt x="197" y="241"/>
                </a:cubicBezTo>
                <a:cubicBezTo>
                  <a:pt x="197" y="230"/>
                  <a:pt x="194" y="161"/>
                  <a:pt x="186" y="153"/>
                </a:cubicBezTo>
                <a:close/>
              </a:path>
            </a:pathLst>
          </a:custGeom>
          <a:solidFill>
            <a:srgbClr val="64CC4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6" name="Freeform 31"/>
          <p:cNvSpPr>
            <a:spLocks/>
          </p:cNvSpPr>
          <p:nvPr/>
        </p:nvSpPr>
        <p:spPr bwMode="auto">
          <a:xfrm>
            <a:off x="1504423" y="3257590"/>
            <a:ext cx="65363" cy="106601"/>
          </a:xfrm>
          <a:custGeom>
            <a:avLst/>
            <a:gdLst>
              <a:gd name="T0" fmla="*/ 186 w 197"/>
              <a:gd name="T1" fmla="*/ 153 h 241"/>
              <a:gd name="T2" fmla="*/ 131 w 197"/>
              <a:gd name="T3" fmla="*/ 129 h 241"/>
              <a:gd name="T4" fmla="*/ 120 w 197"/>
              <a:gd name="T5" fmla="*/ 115 h 241"/>
              <a:gd name="T6" fmla="*/ 120 w 197"/>
              <a:gd name="T7" fmla="*/ 112 h 241"/>
              <a:gd name="T8" fmla="*/ 148 w 197"/>
              <a:gd name="T9" fmla="*/ 52 h 241"/>
              <a:gd name="T10" fmla="*/ 99 w 197"/>
              <a:gd name="T11" fmla="*/ 0 h 241"/>
              <a:gd name="T12" fmla="*/ 49 w 197"/>
              <a:gd name="T13" fmla="*/ 52 h 241"/>
              <a:gd name="T14" fmla="*/ 77 w 197"/>
              <a:gd name="T15" fmla="*/ 112 h 241"/>
              <a:gd name="T16" fmla="*/ 77 w 197"/>
              <a:gd name="T17" fmla="*/ 116 h 241"/>
              <a:gd name="T18" fmla="*/ 66 w 197"/>
              <a:gd name="T19" fmla="*/ 129 h 241"/>
              <a:gd name="T20" fmla="*/ 11 w 197"/>
              <a:gd name="T21" fmla="*/ 153 h 241"/>
              <a:gd name="T22" fmla="*/ 0 w 197"/>
              <a:gd name="T23" fmla="*/ 241 h 241"/>
              <a:gd name="T24" fmla="*/ 197 w 197"/>
              <a:gd name="T25" fmla="*/ 241 h 241"/>
              <a:gd name="T26" fmla="*/ 186 w 197"/>
              <a:gd name="T27" fmla="*/ 153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7" h="241">
                <a:moveTo>
                  <a:pt x="186" y="153"/>
                </a:moveTo>
                <a:cubicBezTo>
                  <a:pt x="181" y="148"/>
                  <a:pt x="141" y="133"/>
                  <a:pt x="131" y="129"/>
                </a:cubicBezTo>
                <a:cubicBezTo>
                  <a:pt x="122" y="123"/>
                  <a:pt x="120" y="119"/>
                  <a:pt x="120" y="115"/>
                </a:cubicBezTo>
                <a:cubicBezTo>
                  <a:pt x="120" y="115"/>
                  <a:pt x="120" y="114"/>
                  <a:pt x="120" y="112"/>
                </a:cubicBezTo>
                <a:cubicBezTo>
                  <a:pt x="137" y="98"/>
                  <a:pt x="148" y="72"/>
                  <a:pt x="148" y="52"/>
                </a:cubicBezTo>
                <a:cubicBezTo>
                  <a:pt x="148" y="23"/>
                  <a:pt x="126" y="0"/>
                  <a:pt x="99" y="0"/>
                </a:cubicBezTo>
                <a:cubicBezTo>
                  <a:pt x="71" y="0"/>
                  <a:pt x="49" y="23"/>
                  <a:pt x="49" y="52"/>
                </a:cubicBezTo>
                <a:cubicBezTo>
                  <a:pt x="49" y="72"/>
                  <a:pt x="60" y="98"/>
                  <a:pt x="77" y="112"/>
                </a:cubicBezTo>
                <a:cubicBezTo>
                  <a:pt x="77" y="114"/>
                  <a:pt x="77" y="116"/>
                  <a:pt x="77" y="116"/>
                </a:cubicBezTo>
                <a:cubicBezTo>
                  <a:pt x="77" y="120"/>
                  <a:pt x="75" y="123"/>
                  <a:pt x="66" y="129"/>
                </a:cubicBezTo>
                <a:cubicBezTo>
                  <a:pt x="56" y="133"/>
                  <a:pt x="16" y="148"/>
                  <a:pt x="11" y="153"/>
                </a:cubicBezTo>
                <a:cubicBezTo>
                  <a:pt x="3" y="161"/>
                  <a:pt x="0" y="230"/>
                  <a:pt x="0" y="241"/>
                </a:cubicBezTo>
                <a:cubicBezTo>
                  <a:pt x="197" y="241"/>
                  <a:pt x="197" y="241"/>
                  <a:pt x="197" y="241"/>
                </a:cubicBezTo>
                <a:cubicBezTo>
                  <a:pt x="197" y="230"/>
                  <a:pt x="194" y="161"/>
                  <a:pt x="186" y="153"/>
                </a:cubicBezTo>
                <a:close/>
              </a:path>
            </a:pathLst>
          </a:custGeom>
          <a:solidFill>
            <a:srgbClr val="64CC4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7" name="Freeform 31"/>
          <p:cNvSpPr>
            <a:spLocks/>
          </p:cNvSpPr>
          <p:nvPr/>
        </p:nvSpPr>
        <p:spPr bwMode="auto">
          <a:xfrm>
            <a:off x="2287644" y="3257590"/>
            <a:ext cx="65363" cy="106601"/>
          </a:xfrm>
          <a:custGeom>
            <a:avLst/>
            <a:gdLst>
              <a:gd name="T0" fmla="*/ 186 w 197"/>
              <a:gd name="T1" fmla="*/ 153 h 241"/>
              <a:gd name="T2" fmla="*/ 131 w 197"/>
              <a:gd name="T3" fmla="*/ 129 h 241"/>
              <a:gd name="T4" fmla="*/ 120 w 197"/>
              <a:gd name="T5" fmla="*/ 115 h 241"/>
              <a:gd name="T6" fmla="*/ 120 w 197"/>
              <a:gd name="T7" fmla="*/ 112 h 241"/>
              <a:gd name="T8" fmla="*/ 148 w 197"/>
              <a:gd name="T9" fmla="*/ 52 h 241"/>
              <a:gd name="T10" fmla="*/ 99 w 197"/>
              <a:gd name="T11" fmla="*/ 0 h 241"/>
              <a:gd name="T12" fmla="*/ 49 w 197"/>
              <a:gd name="T13" fmla="*/ 52 h 241"/>
              <a:gd name="T14" fmla="*/ 77 w 197"/>
              <a:gd name="T15" fmla="*/ 112 h 241"/>
              <a:gd name="T16" fmla="*/ 77 w 197"/>
              <a:gd name="T17" fmla="*/ 116 h 241"/>
              <a:gd name="T18" fmla="*/ 66 w 197"/>
              <a:gd name="T19" fmla="*/ 129 h 241"/>
              <a:gd name="T20" fmla="*/ 11 w 197"/>
              <a:gd name="T21" fmla="*/ 153 h 241"/>
              <a:gd name="T22" fmla="*/ 0 w 197"/>
              <a:gd name="T23" fmla="*/ 241 h 241"/>
              <a:gd name="T24" fmla="*/ 197 w 197"/>
              <a:gd name="T25" fmla="*/ 241 h 241"/>
              <a:gd name="T26" fmla="*/ 186 w 197"/>
              <a:gd name="T27" fmla="*/ 153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7" h="241">
                <a:moveTo>
                  <a:pt x="186" y="153"/>
                </a:moveTo>
                <a:cubicBezTo>
                  <a:pt x="181" y="148"/>
                  <a:pt x="141" y="133"/>
                  <a:pt x="131" y="129"/>
                </a:cubicBezTo>
                <a:cubicBezTo>
                  <a:pt x="122" y="123"/>
                  <a:pt x="120" y="119"/>
                  <a:pt x="120" y="115"/>
                </a:cubicBezTo>
                <a:cubicBezTo>
                  <a:pt x="120" y="115"/>
                  <a:pt x="120" y="114"/>
                  <a:pt x="120" y="112"/>
                </a:cubicBezTo>
                <a:cubicBezTo>
                  <a:pt x="137" y="98"/>
                  <a:pt x="148" y="72"/>
                  <a:pt x="148" y="52"/>
                </a:cubicBezTo>
                <a:cubicBezTo>
                  <a:pt x="148" y="23"/>
                  <a:pt x="126" y="0"/>
                  <a:pt x="99" y="0"/>
                </a:cubicBezTo>
                <a:cubicBezTo>
                  <a:pt x="71" y="0"/>
                  <a:pt x="49" y="23"/>
                  <a:pt x="49" y="52"/>
                </a:cubicBezTo>
                <a:cubicBezTo>
                  <a:pt x="49" y="72"/>
                  <a:pt x="60" y="98"/>
                  <a:pt x="77" y="112"/>
                </a:cubicBezTo>
                <a:cubicBezTo>
                  <a:pt x="77" y="114"/>
                  <a:pt x="77" y="116"/>
                  <a:pt x="77" y="116"/>
                </a:cubicBezTo>
                <a:cubicBezTo>
                  <a:pt x="77" y="120"/>
                  <a:pt x="75" y="123"/>
                  <a:pt x="66" y="129"/>
                </a:cubicBezTo>
                <a:cubicBezTo>
                  <a:pt x="56" y="133"/>
                  <a:pt x="16" y="148"/>
                  <a:pt x="11" y="153"/>
                </a:cubicBezTo>
                <a:cubicBezTo>
                  <a:pt x="3" y="161"/>
                  <a:pt x="0" y="230"/>
                  <a:pt x="0" y="241"/>
                </a:cubicBezTo>
                <a:cubicBezTo>
                  <a:pt x="197" y="241"/>
                  <a:pt x="197" y="241"/>
                  <a:pt x="197" y="241"/>
                </a:cubicBezTo>
                <a:cubicBezTo>
                  <a:pt x="197" y="230"/>
                  <a:pt x="194" y="161"/>
                  <a:pt x="186" y="153"/>
                </a:cubicBezTo>
                <a:close/>
              </a:path>
            </a:pathLst>
          </a:custGeom>
          <a:solidFill>
            <a:srgbClr val="64CC4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cs typeface="Arial" charset="0"/>
            </a:endParaRPr>
          </a:p>
        </p:txBody>
      </p:sp>
      <p:grpSp>
        <p:nvGrpSpPr>
          <p:cNvPr id="247" name="Group 246"/>
          <p:cNvGrpSpPr/>
          <p:nvPr/>
        </p:nvGrpSpPr>
        <p:grpSpPr>
          <a:xfrm>
            <a:off x="3260912" y="3976309"/>
            <a:ext cx="424103" cy="678683"/>
            <a:chOff x="6842221" y="1364716"/>
            <a:chExt cx="657935" cy="789659"/>
          </a:xfrm>
        </p:grpSpPr>
        <p:sp>
          <p:nvSpPr>
            <p:cNvPr id="249" name="Oval 151"/>
            <p:cNvSpPr>
              <a:spLocks noChangeAspect="1"/>
            </p:cNvSpPr>
            <p:nvPr/>
          </p:nvSpPr>
          <p:spPr>
            <a:xfrm>
              <a:off x="6842221" y="1364716"/>
              <a:ext cx="657935" cy="657935"/>
            </a:xfrm>
            <a:prstGeom prst="roundRect">
              <a:avLst/>
            </a:prstGeom>
            <a:noFill/>
            <a:ln w="25400" cap="flat" cmpd="sng" algn="ctr">
              <a:solidFill>
                <a:srgbClr val="337722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876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50" name="Can 150"/>
            <p:cNvSpPr/>
            <p:nvPr/>
          </p:nvSpPr>
          <p:spPr>
            <a:xfrm>
              <a:off x="6938846" y="1518567"/>
              <a:ext cx="464682" cy="350230"/>
            </a:xfrm>
            <a:prstGeom prst="can">
              <a:avLst/>
            </a:prstGeom>
            <a:noFill/>
            <a:ln w="25400" cap="flat" cmpd="sng" algn="ctr">
              <a:solidFill>
                <a:srgbClr val="224433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876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endParaRPr>
            </a:p>
          </p:txBody>
        </p:sp>
        <p:cxnSp>
          <p:nvCxnSpPr>
            <p:cNvPr id="251" name="Straight Connector 185"/>
            <p:cNvCxnSpPr/>
            <p:nvPr/>
          </p:nvCxnSpPr>
          <p:spPr>
            <a:xfrm>
              <a:off x="7171189" y="1875024"/>
              <a:ext cx="0" cy="279351"/>
            </a:xfrm>
            <a:prstGeom prst="line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</a:ln>
            <a:effectLst/>
          </p:spPr>
        </p:cxnSp>
      </p:grpSp>
      <p:cxnSp>
        <p:nvCxnSpPr>
          <p:cNvPr id="199" name="Elbow Connector 198"/>
          <p:cNvCxnSpPr>
            <a:stCxn id="265" idx="2"/>
            <a:endCxn id="200" idx="0"/>
          </p:cNvCxnSpPr>
          <p:nvPr/>
        </p:nvCxnSpPr>
        <p:spPr>
          <a:xfrm rot="5400000">
            <a:off x="1342042" y="1132095"/>
            <a:ext cx="441537" cy="1592403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24433"/>
            </a:solidFill>
            <a:prstDash val="solid"/>
            <a:tailEnd type="triangle"/>
          </a:ln>
          <a:effectLst/>
        </p:spPr>
      </p:cxnSp>
      <p:sp>
        <p:nvSpPr>
          <p:cNvPr id="200" name="Rectangle 199"/>
          <p:cNvSpPr/>
          <p:nvPr/>
        </p:nvSpPr>
        <p:spPr bwMode="gray">
          <a:xfrm>
            <a:off x="573621" y="2149064"/>
            <a:ext cx="385972" cy="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01" name="Rectangle 200"/>
          <p:cNvSpPr/>
          <p:nvPr/>
        </p:nvSpPr>
        <p:spPr bwMode="gray">
          <a:xfrm>
            <a:off x="1333337" y="2149064"/>
            <a:ext cx="385972" cy="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02" name="Rectangle 201"/>
          <p:cNvSpPr/>
          <p:nvPr/>
        </p:nvSpPr>
        <p:spPr bwMode="gray">
          <a:xfrm>
            <a:off x="2094656" y="2149064"/>
            <a:ext cx="385972" cy="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03" name="Rectangle 202"/>
          <p:cNvSpPr/>
          <p:nvPr/>
        </p:nvSpPr>
        <p:spPr bwMode="gray">
          <a:xfrm>
            <a:off x="2862550" y="2149064"/>
            <a:ext cx="385972" cy="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cxnSp>
        <p:nvCxnSpPr>
          <p:cNvPr id="204" name="Elbow Connector 203"/>
          <p:cNvCxnSpPr>
            <a:stCxn id="265" idx="2"/>
            <a:endCxn id="203" idx="0"/>
          </p:cNvCxnSpPr>
          <p:nvPr/>
        </p:nvCxnSpPr>
        <p:spPr>
          <a:xfrm rot="16200000" flipH="1">
            <a:off x="2486506" y="1580032"/>
            <a:ext cx="441537" cy="69652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24433"/>
            </a:solidFill>
            <a:prstDash val="solid"/>
            <a:tailEnd type="triangle"/>
          </a:ln>
          <a:effectLst/>
        </p:spPr>
      </p:cxnSp>
      <p:cxnSp>
        <p:nvCxnSpPr>
          <p:cNvPr id="205" name="Elbow Connector 204"/>
          <p:cNvCxnSpPr>
            <a:stCxn id="265" idx="2"/>
            <a:endCxn id="201" idx="0"/>
          </p:cNvCxnSpPr>
          <p:nvPr/>
        </p:nvCxnSpPr>
        <p:spPr>
          <a:xfrm rot="5400000">
            <a:off x="1721899" y="1511953"/>
            <a:ext cx="441537" cy="83268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24433"/>
            </a:solidFill>
            <a:prstDash val="solid"/>
            <a:tailEnd type="triangle"/>
          </a:ln>
          <a:effectLst/>
        </p:spPr>
      </p:cxnSp>
      <p:cxnSp>
        <p:nvCxnSpPr>
          <p:cNvPr id="206" name="Elbow Connector 205"/>
          <p:cNvCxnSpPr>
            <a:stCxn id="265" idx="2"/>
            <a:endCxn id="202" idx="0"/>
          </p:cNvCxnSpPr>
          <p:nvPr/>
        </p:nvCxnSpPr>
        <p:spPr>
          <a:xfrm rot="5400000">
            <a:off x="2102559" y="1892611"/>
            <a:ext cx="441537" cy="7136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24433"/>
            </a:solidFill>
            <a:prstDash val="solid"/>
            <a:tailEnd type="triangle"/>
          </a:ln>
          <a:effectLst/>
        </p:spPr>
      </p:cxnSp>
      <p:sp>
        <p:nvSpPr>
          <p:cNvPr id="207" name="TextBox 44"/>
          <p:cNvSpPr txBox="1"/>
          <p:nvPr/>
        </p:nvSpPr>
        <p:spPr>
          <a:xfrm>
            <a:off x="3505200" y="2659322"/>
            <a:ext cx="812282" cy="194745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Drug Insurance</a:t>
            </a:r>
          </a:p>
        </p:txBody>
      </p:sp>
      <p:grpSp>
        <p:nvGrpSpPr>
          <p:cNvPr id="208" name="Group 207"/>
          <p:cNvGrpSpPr/>
          <p:nvPr/>
        </p:nvGrpSpPr>
        <p:grpSpPr>
          <a:xfrm>
            <a:off x="3668578" y="2856886"/>
            <a:ext cx="424103" cy="696452"/>
            <a:chOff x="7417472" y="3463572"/>
            <a:chExt cx="657935" cy="810335"/>
          </a:xfrm>
        </p:grpSpPr>
        <p:sp>
          <p:nvSpPr>
            <p:cNvPr id="243" name="Oval 151"/>
            <p:cNvSpPr>
              <a:spLocks noChangeAspect="1"/>
            </p:cNvSpPr>
            <p:nvPr/>
          </p:nvSpPr>
          <p:spPr>
            <a:xfrm>
              <a:off x="7417472" y="3615972"/>
              <a:ext cx="657935" cy="657935"/>
            </a:xfrm>
            <a:prstGeom prst="roundRect">
              <a:avLst/>
            </a:prstGeom>
            <a:noFill/>
            <a:ln w="25400" cap="flat" cmpd="sng" algn="ctr">
              <a:solidFill>
                <a:srgbClr val="337722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876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endParaRPr>
            </a:p>
          </p:txBody>
        </p:sp>
        <p:cxnSp>
          <p:nvCxnSpPr>
            <p:cNvPr id="244" name="Straight Connector 185"/>
            <p:cNvCxnSpPr>
              <a:endCxn id="245" idx="1"/>
            </p:cNvCxnSpPr>
            <p:nvPr/>
          </p:nvCxnSpPr>
          <p:spPr>
            <a:xfrm flipH="1">
              <a:off x="7746438" y="3463572"/>
              <a:ext cx="2196" cy="306251"/>
            </a:xfrm>
            <a:prstGeom prst="line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</a:ln>
            <a:effectLst/>
          </p:spPr>
        </p:cxnSp>
        <p:sp>
          <p:nvSpPr>
            <p:cNvPr id="245" name="Can 150"/>
            <p:cNvSpPr/>
            <p:nvPr/>
          </p:nvSpPr>
          <p:spPr>
            <a:xfrm>
              <a:off x="7514097" y="3769823"/>
              <a:ext cx="464682" cy="350230"/>
            </a:xfrm>
            <a:prstGeom prst="can">
              <a:avLst/>
            </a:prstGeom>
            <a:noFill/>
            <a:ln w="25400" cap="flat" cmpd="sng" algn="ctr">
              <a:solidFill>
                <a:srgbClr val="224433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876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46" name="Freeform 31"/>
            <p:cNvSpPr>
              <a:spLocks/>
            </p:cNvSpPr>
            <p:nvPr/>
          </p:nvSpPr>
          <p:spPr bwMode="auto">
            <a:xfrm>
              <a:off x="7722188" y="3934398"/>
              <a:ext cx="101402" cy="124032"/>
            </a:xfrm>
            <a:custGeom>
              <a:avLst/>
              <a:gdLst>
                <a:gd name="T0" fmla="*/ 186 w 197"/>
                <a:gd name="T1" fmla="*/ 153 h 241"/>
                <a:gd name="T2" fmla="*/ 131 w 197"/>
                <a:gd name="T3" fmla="*/ 129 h 241"/>
                <a:gd name="T4" fmla="*/ 120 w 197"/>
                <a:gd name="T5" fmla="*/ 115 h 241"/>
                <a:gd name="T6" fmla="*/ 120 w 197"/>
                <a:gd name="T7" fmla="*/ 112 h 241"/>
                <a:gd name="T8" fmla="*/ 148 w 197"/>
                <a:gd name="T9" fmla="*/ 52 h 241"/>
                <a:gd name="T10" fmla="*/ 99 w 197"/>
                <a:gd name="T11" fmla="*/ 0 h 241"/>
                <a:gd name="T12" fmla="*/ 49 w 197"/>
                <a:gd name="T13" fmla="*/ 52 h 241"/>
                <a:gd name="T14" fmla="*/ 77 w 197"/>
                <a:gd name="T15" fmla="*/ 112 h 241"/>
                <a:gd name="T16" fmla="*/ 77 w 197"/>
                <a:gd name="T17" fmla="*/ 116 h 241"/>
                <a:gd name="T18" fmla="*/ 66 w 197"/>
                <a:gd name="T19" fmla="*/ 129 h 241"/>
                <a:gd name="T20" fmla="*/ 11 w 197"/>
                <a:gd name="T21" fmla="*/ 153 h 241"/>
                <a:gd name="T22" fmla="*/ 0 w 197"/>
                <a:gd name="T23" fmla="*/ 241 h 241"/>
                <a:gd name="T24" fmla="*/ 197 w 197"/>
                <a:gd name="T25" fmla="*/ 241 h 241"/>
                <a:gd name="T26" fmla="*/ 186 w 197"/>
                <a:gd name="T27" fmla="*/ 15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241">
                  <a:moveTo>
                    <a:pt x="186" y="153"/>
                  </a:moveTo>
                  <a:cubicBezTo>
                    <a:pt x="181" y="148"/>
                    <a:pt x="141" y="133"/>
                    <a:pt x="131" y="129"/>
                  </a:cubicBezTo>
                  <a:cubicBezTo>
                    <a:pt x="122" y="123"/>
                    <a:pt x="120" y="119"/>
                    <a:pt x="120" y="115"/>
                  </a:cubicBezTo>
                  <a:cubicBezTo>
                    <a:pt x="120" y="115"/>
                    <a:pt x="120" y="114"/>
                    <a:pt x="120" y="112"/>
                  </a:cubicBezTo>
                  <a:cubicBezTo>
                    <a:pt x="137" y="98"/>
                    <a:pt x="148" y="72"/>
                    <a:pt x="148" y="52"/>
                  </a:cubicBezTo>
                  <a:cubicBezTo>
                    <a:pt x="148" y="23"/>
                    <a:pt x="126" y="0"/>
                    <a:pt x="99" y="0"/>
                  </a:cubicBezTo>
                  <a:cubicBezTo>
                    <a:pt x="71" y="0"/>
                    <a:pt x="49" y="23"/>
                    <a:pt x="49" y="52"/>
                  </a:cubicBezTo>
                  <a:cubicBezTo>
                    <a:pt x="49" y="72"/>
                    <a:pt x="60" y="98"/>
                    <a:pt x="77" y="112"/>
                  </a:cubicBezTo>
                  <a:cubicBezTo>
                    <a:pt x="77" y="114"/>
                    <a:pt x="77" y="116"/>
                    <a:pt x="77" y="116"/>
                  </a:cubicBezTo>
                  <a:cubicBezTo>
                    <a:pt x="77" y="120"/>
                    <a:pt x="75" y="123"/>
                    <a:pt x="66" y="129"/>
                  </a:cubicBezTo>
                  <a:cubicBezTo>
                    <a:pt x="56" y="133"/>
                    <a:pt x="16" y="148"/>
                    <a:pt x="11" y="153"/>
                  </a:cubicBezTo>
                  <a:cubicBezTo>
                    <a:pt x="3" y="161"/>
                    <a:pt x="0" y="230"/>
                    <a:pt x="0" y="241"/>
                  </a:cubicBezTo>
                  <a:cubicBezTo>
                    <a:pt x="197" y="241"/>
                    <a:pt x="197" y="241"/>
                    <a:pt x="197" y="241"/>
                  </a:cubicBezTo>
                  <a:cubicBezTo>
                    <a:pt x="197" y="230"/>
                    <a:pt x="194" y="161"/>
                    <a:pt x="186" y="153"/>
                  </a:cubicBezTo>
                  <a:close/>
                </a:path>
              </a:pathLst>
            </a:custGeom>
            <a:solidFill>
              <a:srgbClr val="64CC4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cxnSp>
        <p:nvCxnSpPr>
          <p:cNvPr id="209" name="Elbow Connector 208"/>
          <p:cNvCxnSpPr>
            <a:stCxn id="265" idx="2"/>
            <a:endCxn id="210" idx="0"/>
          </p:cNvCxnSpPr>
          <p:nvPr/>
        </p:nvCxnSpPr>
        <p:spPr>
          <a:xfrm rot="16200000" flipH="1">
            <a:off x="2895511" y="1171027"/>
            <a:ext cx="441537" cy="151453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24433"/>
            </a:solidFill>
            <a:prstDash val="solid"/>
            <a:tailEnd type="triangle"/>
          </a:ln>
          <a:effectLst/>
        </p:spPr>
      </p:cxnSp>
      <p:sp>
        <p:nvSpPr>
          <p:cNvPr id="210" name="Rectangle 209"/>
          <p:cNvSpPr/>
          <p:nvPr/>
        </p:nvSpPr>
        <p:spPr bwMode="gray">
          <a:xfrm>
            <a:off x="3680560" y="2149064"/>
            <a:ext cx="385972" cy="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 flipH="1">
            <a:off x="3688276" y="3584917"/>
            <a:ext cx="247235" cy="363932"/>
            <a:chOff x="6224103" y="2589278"/>
            <a:chExt cx="383550" cy="423441"/>
          </a:xfrm>
        </p:grpSpPr>
        <p:cxnSp>
          <p:nvCxnSpPr>
            <p:cNvPr id="241" name="Straight Arrow Connector 240"/>
            <p:cNvCxnSpPr/>
            <p:nvPr/>
          </p:nvCxnSpPr>
          <p:spPr>
            <a:xfrm>
              <a:off x="6224103" y="2668283"/>
              <a:ext cx="309937" cy="344436"/>
            </a:xfrm>
            <a:prstGeom prst="straightConnector1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  <a:tailEnd type="triangle"/>
            </a:ln>
            <a:effectLst/>
          </p:spPr>
        </p:cxnSp>
        <p:cxnSp>
          <p:nvCxnSpPr>
            <p:cNvPr id="242" name="Straight Arrow Connector 119"/>
            <p:cNvCxnSpPr/>
            <p:nvPr/>
          </p:nvCxnSpPr>
          <p:spPr>
            <a:xfrm flipH="1" flipV="1">
              <a:off x="6282658" y="2589278"/>
              <a:ext cx="324995" cy="368920"/>
            </a:xfrm>
            <a:prstGeom prst="straightConnector1">
              <a:avLst/>
            </a:prstGeom>
            <a:noFill/>
            <a:ln w="12700" cap="flat" cmpd="sng" algn="ctr">
              <a:solidFill>
                <a:srgbClr val="224433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12" name="Group 211"/>
          <p:cNvGrpSpPr/>
          <p:nvPr/>
        </p:nvGrpSpPr>
        <p:grpSpPr>
          <a:xfrm>
            <a:off x="1867383" y="3972099"/>
            <a:ext cx="961652" cy="1307755"/>
            <a:chOff x="5166920" y="4730035"/>
            <a:chExt cx="1491867" cy="1521598"/>
          </a:xfrm>
        </p:grpSpPr>
        <p:grpSp>
          <p:nvGrpSpPr>
            <p:cNvPr id="236" name="Group 235"/>
            <p:cNvGrpSpPr/>
            <p:nvPr/>
          </p:nvGrpSpPr>
          <p:grpSpPr>
            <a:xfrm>
              <a:off x="5572830" y="4730035"/>
              <a:ext cx="657935" cy="794555"/>
              <a:chOff x="6842221" y="1364716"/>
              <a:chExt cx="657935" cy="794555"/>
            </a:xfrm>
          </p:grpSpPr>
          <p:sp>
            <p:nvSpPr>
              <p:cNvPr id="238" name="Oval 151"/>
              <p:cNvSpPr>
                <a:spLocks noChangeAspect="1"/>
              </p:cNvSpPr>
              <p:nvPr/>
            </p:nvSpPr>
            <p:spPr>
              <a:xfrm>
                <a:off x="6842221" y="1364716"/>
                <a:ext cx="657935" cy="657935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337722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876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239" name="Can 150"/>
              <p:cNvSpPr/>
              <p:nvPr/>
            </p:nvSpPr>
            <p:spPr>
              <a:xfrm>
                <a:off x="6938846" y="1518567"/>
                <a:ext cx="464682" cy="350230"/>
              </a:xfrm>
              <a:prstGeom prst="can">
                <a:avLst/>
              </a:prstGeom>
              <a:noFill/>
              <a:ln w="25400" cap="flat" cmpd="sng" algn="ctr">
                <a:solidFill>
                  <a:srgbClr val="224433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876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cxnSp>
            <p:nvCxnSpPr>
              <p:cNvPr id="240" name="Straight Connector 185"/>
              <p:cNvCxnSpPr/>
              <p:nvPr/>
            </p:nvCxnSpPr>
            <p:spPr>
              <a:xfrm>
                <a:off x="7171187" y="1875025"/>
                <a:ext cx="2" cy="284246"/>
              </a:xfrm>
              <a:prstGeom prst="line">
                <a:avLst/>
              </a:prstGeom>
              <a:noFill/>
              <a:ln w="12700" cap="flat" cmpd="sng" algn="ctr">
                <a:solidFill>
                  <a:srgbClr val="224433"/>
                </a:solidFill>
                <a:prstDash val="solid"/>
              </a:ln>
              <a:effectLst/>
            </p:spPr>
          </p:cxnSp>
        </p:grpSp>
        <p:sp>
          <p:nvSpPr>
            <p:cNvPr id="237" name="TextBox 44"/>
            <p:cNvSpPr txBox="1"/>
            <p:nvPr/>
          </p:nvSpPr>
          <p:spPr>
            <a:xfrm>
              <a:off x="5166920" y="5845020"/>
              <a:ext cx="1491867" cy="406613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noAutofit/>
            </a:bodyPr>
            <a:lstStyle/>
            <a:p>
              <a:pPr marL="0" marR="0" lvl="0" indent="0" algn="ctr" defTabSz="98764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337722"/>
                  </a:solidFill>
                  <a:effectLst/>
                  <a:uLnTx/>
                  <a:uFillTx/>
                  <a:cs typeface="Arial" charset="0"/>
                </a:rPr>
                <a:t>Laboratory Information Systems (LIS)</a:t>
              </a:r>
            </a:p>
          </p:txBody>
        </p:sp>
      </p:grpSp>
      <p:pic>
        <p:nvPicPr>
          <p:cNvPr id="217" name="Picture 2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4724" y="2203840"/>
            <a:ext cx="244758" cy="392947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8960" y="2196801"/>
            <a:ext cx="273862" cy="392947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9678" y="2149609"/>
            <a:ext cx="292397" cy="506976"/>
          </a:xfrm>
          <a:prstGeom prst="rect">
            <a:avLst/>
          </a:prstGeom>
        </p:spPr>
      </p:pic>
      <p:grpSp>
        <p:nvGrpSpPr>
          <p:cNvPr id="220" name="Group 219"/>
          <p:cNvGrpSpPr/>
          <p:nvPr/>
        </p:nvGrpSpPr>
        <p:grpSpPr>
          <a:xfrm>
            <a:off x="2877211" y="2203916"/>
            <a:ext cx="412322" cy="455405"/>
            <a:chOff x="8721937" y="1760704"/>
            <a:chExt cx="639659" cy="529873"/>
          </a:xfrm>
        </p:grpSpPr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21937" y="1964780"/>
              <a:ext cx="273418" cy="325797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38176" y="1760704"/>
              <a:ext cx="423420" cy="420885"/>
            </a:xfrm>
            <a:prstGeom prst="rect">
              <a:avLst/>
            </a:prstGeom>
          </p:spPr>
        </p:pic>
      </p:grpSp>
      <p:sp>
        <p:nvSpPr>
          <p:cNvPr id="221" name="Freeform 27"/>
          <p:cNvSpPr>
            <a:spLocks noEditPoints="1"/>
          </p:cNvSpPr>
          <p:nvPr/>
        </p:nvSpPr>
        <p:spPr bwMode="auto">
          <a:xfrm>
            <a:off x="2215792" y="4687917"/>
            <a:ext cx="264837" cy="242471"/>
          </a:xfrm>
          <a:custGeom>
            <a:avLst/>
            <a:gdLst>
              <a:gd name="T0" fmla="*/ 136 w 336"/>
              <a:gd name="T1" fmla="*/ 37 h 327"/>
              <a:gd name="T2" fmla="*/ 0 w 336"/>
              <a:gd name="T3" fmla="*/ 311 h 327"/>
              <a:gd name="T4" fmla="*/ 115 w 336"/>
              <a:gd name="T5" fmla="*/ 296 h 327"/>
              <a:gd name="T6" fmla="*/ 84 w 336"/>
              <a:gd name="T7" fmla="*/ 63 h 327"/>
              <a:gd name="T8" fmla="*/ 115 w 336"/>
              <a:gd name="T9" fmla="*/ 94 h 327"/>
              <a:gd name="T10" fmla="*/ 84 w 336"/>
              <a:gd name="T11" fmla="*/ 63 h 327"/>
              <a:gd name="T12" fmla="*/ 115 w 336"/>
              <a:gd name="T13" fmla="*/ 122 h 327"/>
              <a:gd name="T14" fmla="*/ 84 w 336"/>
              <a:gd name="T15" fmla="*/ 153 h 327"/>
              <a:gd name="T16" fmla="*/ 84 w 336"/>
              <a:gd name="T17" fmla="*/ 180 h 327"/>
              <a:gd name="T18" fmla="*/ 115 w 336"/>
              <a:gd name="T19" fmla="*/ 211 h 327"/>
              <a:gd name="T20" fmla="*/ 84 w 336"/>
              <a:gd name="T21" fmla="*/ 180 h 327"/>
              <a:gd name="T22" fmla="*/ 21 w 336"/>
              <a:gd name="T23" fmla="*/ 270 h 327"/>
              <a:gd name="T24" fmla="*/ 53 w 336"/>
              <a:gd name="T25" fmla="*/ 238 h 327"/>
              <a:gd name="T26" fmla="*/ 53 w 336"/>
              <a:gd name="T27" fmla="*/ 211 h 327"/>
              <a:gd name="T28" fmla="*/ 21 w 336"/>
              <a:gd name="T29" fmla="*/ 180 h 327"/>
              <a:gd name="T30" fmla="*/ 53 w 336"/>
              <a:gd name="T31" fmla="*/ 211 h 327"/>
              <a:gd name="T32" fmla="*/ 21 w 336"/>
              <a:gd name="T33" fmla="*/ 153 h 327"/>
              <a:gd name="T34" fmla="*/ 53 w 336"/>
              <a:gd name="T35" fmla="*/ 122 h 327"/>
              <a:gd name="T36" fmla="*/ 53 w 336"/>
              <a:gd name="T37" fmla="*/ 94 h 327"/>
              <a:gd name="T38" fmla="*/ 21 w 336"/>
              <a:gd name="T39" fmla="*/ 63 h 327"/>
              <a:gd name="T40" fmla="*/ 53 w 336"/>
              <a:gd name="T41" fmla="*/ 94 h 327"/>
              <a:gd name="T42" fmla="*/ 115 w 336"/>
              <a:gd name="T43" fmla="*/ 238 h 327"/>
              <a:gd name="T44" fmla="*/ 84 w 336"/>
              <a:gd name="T45" fmla="*/ 270 h 327"/>
              <a:gd name="T46" fmla="*/ 314 w 336"/>
              <a:gd name="T47" fmla="*/ 307 h 327"/>
              <a:gd name="T48" fmla="*/ 148 w 336"/>
              <a:gd name="T49" fmla="*/ 0 h 327"/>
              <a:gd name="T50" fmla="*/ 126 w 336"/>
              <a:gd name="T51" fmla="*/ 307 h 327"/>
              <a:gd name="T52" fmla="*/ 148 w 336"/>
              <a:gd name="T53" fmla="*/ 327 h 327"/>
              <a:gd name="T54" fmla="*/ 336 w 336"/>
              <a:gd name="T55" fmla="*/ 327 h 327"/>
              <a:gd name="T56" fmla="*/ 314 w 336"/>
              <a:gd name="T57" fmla="*/ 307 h 327"/>
              <a:gd name="T58" fmla="*/ 206 w 336"/>
              <a:gd name="T59" fmla="*/ 307 h 327"/>
              <a:gd name="T60" fmla="*/ 255 w 336"/>
              <a:gd name="T61" fmla="*/ 267 h 327"/>
              <a:gd name="T62" fmla="*/ 292 w 336"/>
              <a:gd name="T63" fmla="*/ 240 h 327"/>
              <a:gd name="T64" fmla="*/ 169 w 336"/>
              <a:gd name="T65" fmla="*/ 225 h 327"/>
              <a:gd name="T66" fmla="*/ 292 w 336"/>
              <a:gd name="T67" fmla="*/ 240 h 327"/>
              <a:gd name="T68" fmla="*/ 169 w 336"/>
              <a:gd name="T69" fmla="*/ 201 h 327"/>
              <a:gd name="T70" fmla="*/ 292 w 336"/>
              <a:gd name="T71" fmla="*/ 186 h 327"/>
              <a:gd name="T72" fmla="*/ 292 w 336"/>
              <a:gd name="T73" fmla="*/ 163 h 327"/>
              <a:gd name="T74" fmla="*/ 169 w 336"/>
              <a:gd name="T75" fmla="*/ 147 h 327"/>
              <a:gd name="T76" fmla="*/ 292 w 336"/>
              <a:gd name="T77" fmla="*/ 163 h 327"/>
              <a:gd name="T78" fmla="*/ 169 w 336"/>
              <a:gd name="T79" fmla="*/ 124 h 327"/>
              <a:gd name="T80" fmla="*/ 292 w 336"/>
              <a:gd name="T81" fmla="*/ 108 h 327"/>
              <a:gd name="T82" fmla="*/ 292 w 336"/>
              <a:gd name="T83" fmla="*/ 85 h 327"/>
              <a:gd name="T84" fmla="*/ 169 w 336"/>
              <a:gd name="T85" fmla="*/ 69 h 327"/>
              <a:gd name="T86" fmla="*/ 292 w 336"/>
              <a:gd name="T87" fmla="*/ 85 h 327"/>
              <a:gd name="T88" fmla="*/ 169 w 336"/>
              <a:gd name="T89" fmla="*/ 46 h 327"/>
              <a:gd name="T90" fmla="*/ 292 w 336"/>
              <a:gd name="T91" fmla="*/ 3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6" h="327">
                <a:moveTo>
                  <a:pt x="136" y="296"/>
                </a:moveTo>
                <a:lnTo>
                  <a:pt x="136" y="37"/>
                </a:lnTo>
                <a:lnTo>
                  <a:pt x="0" y="37"/>
                </a:lnTo>
                <a:lnTo>
                  <a:pt x="0" y="311"/>
                </a:lnTo>
                <a:lnTo>
                  <a:pt x="115" y="311"/>
                </a:lnTo>
                <a:lnTo>
                  <a:pt x="115" y="296"/>
                </a:lnTo>
                <a:lnTo>
                  <a:pt x="136" y="296"/>
                </a:lnTo>
                <a:close/>
                <a:moveTo>
                  <a:pt x="84" y="63"/>
                </a:moveTo>
                <a:lnTo>
                  <a:pt x="115" y="63"/>
                </a:lnTo>
                <a:lnTo>
                  <a:pt x="115" y="94"/>
                </a:lnTo>
                <a:lnTo>
                  <a:pt x="84" y="94"/>
                </a:lnTo>
                <a:lnTo>
                  <a:pt x="84" y="63"/>
                </a:lnTo>
                <a:close/>
                <a:moveTo>
                  <a:pt x="84" y="122"/>
                </a:moveTo>
                <a:lnTo>
                  <a:pt x="115" y="122"/>
                </a:lnTo>
                <a:lnTo>
                  <a:pt x="115" y="153"/>
                </a:lnTo>
                <a:lnTo>
                  <a:pt x="84" y="153"/>
                </a:lnTo>
                <a:lnTo>
                  <a:pt x="84" y="122"/>
                </a:lnTo>
                <a:close/>
                <a:moveTo>
                  <a:pt x="84" y="180"/>
                </a:moveTo>
                <a:lnTo>
                  <a:pt x="115" y="180"/>
                </a:lnTo>
                <a:lnTo>
                  <a:pt x="115" y="211"/>
                </a:lnTo>
                <a:lnTo>
                  <a:pt x="84" y="211"/>
                </a:lnTo>
                <a:lnTo>
                  <a:pt x="84" y="180"/>
                </a:lnTo>
                <a:close/>
                <a:moveTo>
                  <a:pt x="53" y="270"/>
                </a:moveTo>
                <a:lnTo>
                  <a:pt x="21" y="270"/>
                </a:lnTo>
                <a:lnTo>
                  <a:pt x="21" y="238"/>
                </a:lnTo>
                <a:lnTo>
                  <a:pt x="53" y="238"/>
                </a:lnTo>
                <a:lnTo>
                  <a:pt x="53" y="270"/>
                </a:lnTo>
                <a:close/>
                <a:moveTo>
                  <a:pt x="53" y="211"/>
                </a:moveTo>
                <a:lnTo>
                  <a:pt x="21" y="211"/>
                </a:lnTo>
                <a:lnTo>
                  <a:pt x="21" y="180"/>
                </a:lnTo>
                <a:lnTo>
                  <a:pt x="53" y="180"/>
                </a:lnTo>
                <a:lnTo>
                  <a:pt x="53" y="211"/>
                </a:lnTo>
                <a:close/>
                <a:moveTo>
                  <a:pt x="53" y="153"/>
                </a:moveTo>
                <a:lnTo>
                  <a:pt x="21" y="153"/>
                </a:lnTo>
                <a:lnTo>
                  <a:pt x="21" y="122"/>
                </a:lnTo>
                <a:lnTo>
                  <a:pt x="53" y="122"/>
                </a:lnTo>
                <a:lnTo>
                  <a:pt x="53" y="153"/>
                </a:lnTo>
                <a:close/>
                <a:moveTo>
                  <a:pt x="53" y="94"/>
                </a:moveTo>
                <a:lnTo>
                  <a:pt x="21" y="94"/>
                </a:lnTo>
                <a:lnTo>
                  <a:pt x="21" y="63"/>
                </a:lnTo>
                <a:lnTo>
                  <a:pt x="53" y="63"/>
                </a:lnTo>
                <a:lnTo>
                  <a:pt x="53" y="94"/>
                </a:lnTo>
                <a:close/>
                <a:moveTo>
                  <a:pt x="84" y="238"/>
                </a:moveTo>
                <a:lnTo>
                  <a:pt x="115" y="238"/>
                </a:lnTo>
                <a:lnTo>
                  <a:pt x="115" y="270"/>
                </a:lnTo>
                <a:lnTo>
                  <a:pt x="84" y="270"/>
                </a:lnTo>
                <a:lnTo>
                  <a:pt x="84" y="238"/>
                </a:lnTo>
                <a:close/>
                <a:moveTo>
                  <a:pt x="314" y="307"/>
                </a:moveTo>
                <a:lnTo>
                  <a:pt x="314" y="0"/>
                </a:lnTo>
                <a:lnTo>
                  <a:pt x="148" y="0"/>
                </a:lnTo>
                <a:lnTo>
                  <a:pt x="148" y="307"/>
                </a:lnTo>
                <a:lnTo>
                  <a:pt x="126" y="307"/>
                </a:lnTo>
                <a:lnTo>
                  <a:pt x="126" y="327"/>
                </a:lnTo>
                <a:lnTo>
                  <a:pt x="148" y="327"/>
                </a:lnTo>
                <a:lnTo>
                  <a:pt x="314" y="327"/>
                </a:lnTo>
                <a:lnTo>
                  <a:pt x="336" y="327"/>
                </a:lnTo>
                <a:lnTo>
                  <a:pt x="336" y="307"/>
                </a:lnTo>
                <a:lnTo>
                  <a:pt x="314" y="307"/>
                </a:lnTo>
                <a:close/>
                <a:moveTo>
                  <a:pt x="255" y="307"/>
                </a:moveTo>
                <a:lnTo>
                  <a:pt x="206" y="307"/>
                </a:lnTo>
                <a:lnTo>
                  <a:pt x="206" y="267"/>
                </a:lnTo>
                <a:lnTo>
                  <a:pt x="255" y="267"/>
                </a:lnTo>
                <a:lnTo>
                  <a:pt x="255" y="307"/>
                </a:lnTo>
                <a:close/>
                <a:moveTo>
                  <a:pt x="292" y="240"/>
                </a:moveTo>
                <a:lnTo>
                  <a:pt x="169" y="240"/>
                </a:lnTo>
                <a:lnTo>
                  <a:pt x="169" y="225"/>
                </a:lnTo>
                <a:lnTo>
                  <a:pt x="292" y="225"/>
                </a:lnTo>
                <a:lnTo>
                  <a:pt x="292" y="240"/>
                </a:lnTo>
                <a:close/>
                <a:moveTo>
                  <a:pt x="292" y="201"/>
                </a:moveTo>
                <a:lnTo>
                  <a:pt x="169" y="201"/>
                </a:lnTo>
                <a:lnTo>
                  <a:pt x="169" y="186"/>
                </a:lnTo>
                <a:lnTo>
                  <a:pt x="292" y="186"/>
                </a:lnTo>
                <a:lnTo>
                  <a:pt x="292" y="201"/>
                </a:lnTo>
                <a:close/>
                <a:moveTo>
                  <a:pt x="292" y="163"/>
                </a:moveTo>
                <a:lnTo>
                  <a:pt x="169" y="163"/>
                </a:lnTo>
                <a:lnTo>
                  <a:pt x="169" y="147"/>
                </a:lnTo>
                <a:lnTo>
                  <a:pt x="292" y="147"/>
                </a:lnTo>
                <a:lnTo>
                  <a:pt x="292" y="163"/>
                </a:lnTo>
                <a:close/>
                <a:moveTo>
                  <a:pt x="292" y="124"/>
                </a:moveTo>
                <a:lnTo>
                  <a:pt x="169" y="124"/>
                </a:lnTo>
                <a:lnTo>
                  <a:pt x="169" y="108"/>
                </a:lnTo>
                <a:lnTo>
                  <a:pt x="292" y="108"/>
                </a:lnTo>
                <a:lnTo>
                  <a:pt x="292" y="124"/>
                </a:lnTo>
                <a:close/>
                <a:moveTo>
                  <a:pt x="292" y="85"/>
                </a:moveTo>
                <a:lnTo>
                  <a:pt x="169" y="85"/>
                </a:lnTo>
                <a:lnTo>
                  <a:pt x="169" y="69"/>
                </a:lnTo>
                <a:lnTo>
                  <a:pt x="292" y="69"/>
                </a:lnTo>
                <a:lnTo>
                  <a:pt x="292" y="85"/>
                </a:lnTo>
                <a:close/>
                <a:moveTo>
                  <a:pt x="292" y="46"/>
                </a:moveTo>
                <a:lnTo>
                  <a:pt x="169" y="46"/>
                </a:lnTo>
                <a:lnTo>
                  <a:pt x="169" y="30"/>
                </a:lnTo>
                <a:lnTo>
                  <a:pt x="292" y="30"/>
                </a:lnTo>
                <a:lnTo>
                  <a:pt x="292" y="46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vert="horz" wrap="square" lIns="74305" tIns="37152" rIns="74305" bIns="37152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fa Rotis Sans Serif" panose="00000700000000000000"/>
              <a:cs typeface="Arial" charset="0"/>
            </a:endParaRPr>
          </a:p>
        </p:txBody>
      </p:sp>
      <p:sp>
        <p:nvSpPr>
          <p:cNvPr id="222" name="Freeform 27"/>
          <p:cNvSpPr>
            <a:spLocks noEditPoints="1"/>
          </p:cNvSpPr>
          <p:nvPr/>
        </p:nvSpPr>
        <p:spPr bwMode="auto">
          <a:xfrm>
            <a:off x="3341003" y="4720791"/>
            <a:ext cx="263907" cy="252813"/>
          </a:xfrm>
          <a:custGeom>
            <a:avLst/>
            <a:gdLst>
              <a:gd name="T0" fmla="*/ 136 w 336"/>
              <a:gd name="T1" fmla="*/ 37 h 327"/>
              <a:gd name="T2" fmla="*/ 0 w 336"/>
              <a:gd name="T3" fmla="*/ 311 h 327"/>
              <a:gd name="T4" fmla="*/ 115 w 336"/>
              <a:gd name="T5" fmla="*/ 296 h 327"/>
              <a:gd name="T6" fmla="*/ 84 w 336"/>
              <a:gd name="T7" fmla="*/ 63 h 327"/>
              <a:gd name="T8" fmla="*/ 115 w 336"/>
              <a:gd name="T9" fmla="*/ 94 h 327"/>
              <a:gd name="T10" fmla="*/ 84 w 336"/>
              <a:gd name="T11" fmla="*/ 63 h 327"/>
              <a:gd name="T12" fmla="*/ 115 w 336"/>
              <a:gd name="T13" fmla="*/ 122 h 327"/>
              <a:gd name="T14" fmla="*/ 84 w 336"/>
              <a:gd name="T15" fmla="*/ 153 h 327"/>
              <a:gd name="T16" fmla="*/ 84 w 336"/>
              <a:gd name="T17" fmla="*/ 180 h 327"/>
              <a:gd name="T18" fmla="*/ 115 w 336"/>
              <a:gd name="T19" fmla="*/ 211 h 327"/>
              <a:gd name="T20" fmla="*/ 84 w 336"/>
              <a:gd name="T21" fmla="*/ 180 h 327"/>
              <a:gd name="T22" fmla="*/ 21 w 336"/>
              <a:gd name="T23" fmla="*/ 270 h 327"/>
              <a:gd name="T24" fmla="*/ 53 w 336"/>
              <a:gd name="T25" fmla="*/ 238 h 327"/>
              <a:gd name="T26" fmla="*/ 53 w 336"/>
              <a:gd name="T27" fmla="*/ 211 h 327"/>
              <a:gd name="T28" fmla="*/ 21 w 336"/>
              <a:gd name="T29" fmla="*/ 180 h 327"/>
              <a:gd name="T30" fmla="*/ 53 w 336"/>
              <a:gd name="T31" fmla="*/ 211 h 327"/>
              <a:gd name="T32" fmla="*/ 21 w 336"/>
              <a:gd name="T33" fmla="*/ 153 h 327"/>
              <a:gd name="T34" fmla="*/ 53 w 336"/>
              <a:gd name="T35" fmla="*/ 122 h 327"/>
              <a:gd name="T36" fmla="*/ 53 w 336"/>
              <a:gd name="T37" fmla="*/ 94 h 327"/>
              <a:gd name="T38" fmla="*/ 21 w 336"/>
              <a:gd name="T39" fmla="*/ 63 h 327"/>
              <a:gd name="T40" fmla="*/ 53 w 336"/>
              <a:gd name="T41" fmla="*/ 94 h 327"/>
              <a:gd name="T42" fmla="*/ 115 w 336"/>
              <a:gd name="T43" fmla="*/ 238 h 327"/>
              <a:gd name="T44" fmla="*/ 84 w 336"/>
              <a:gd name="T45" fmla="*/ 270 h 327"/>
              <a:gd name="T46" fmla="*/ 314 w 336"/>
              <a:gd name="T47" fmla="*/ 307 h 327"/>
              <a:gd name="T48" fmla="*/ 148 w 336"/>
              <a:gd name="T49" fmla="*/ 0 h 327"/>
              <a:gd name="T50" fmla="*/ 126 w 336"/>
              <a:gd name="T51" fmla="*/ 307 h 327"/>
              <a:gd name="T52" fmla="*/ 148 w 336"/>
              <a:gd name="T53" fmla="*/ 327 h 327"/>
              <a:gd name="T54" fmla="*/ 336 w 336"/>
              <a:gd name="T55" fmla="*/ 327 h 327"/>
              <a:gd name="T56" fmla="*/ 314 w 336"/>
              <a:gd name="T57" fmla="*/ 307 h 327"/>
              <a:gd name="T58" fmla="*/ 206 w 336"/>
              <a:gd name="T59" fmla="*/ 307 h 327"/>
              <a:gd name="T60" fmla="*/ 255 w 336"/>
              <a:gd name="T61" fmla="*/ 267 h 327"/>
              <a:gd name="T62" fmla="*/ 292 w 336"/>
              <a:gd name="T63" fmla="*/ 240 h 327"/>
              <a:gd name="T64" fmla="*/ 169 w 336"/>
              <a:gd name="T65" fmla="*/ 225 h 327"/>
              <a:gd name="T66" fmla="*/ 292 w 336"/>
              <a:gd name="T67" fmla="*/ 240 h 327"/>
              <a:gd name="T68" fmla="*/ 169 w 336"/>
              <a:gd name="T69" fmla="*/ 201 h 327"/>
              <a:gd name="T70" fmla="*/ 292 w 336"/>
              <a:gd name="T71" fmla="*/ 186 h 327"/>
              <a:gd name="T72" fmla="*/ 292 w 336"/>
              <a:gd name="T73" fmla="*/ 163 h 327"/>
              <a:gd name="T74" fmla="*/ 169 w 336"/>
              <a:gd name="T75" fmla="*/ 147 h 327"/>
              <a:gd name="T76" fmla="*/ 292 w 336"/>
              <a:gd name="T77" fmla="*/ 163 h 327"/>
              <a:gd name="T78" fmla="*/ 169 w 336"/>
              <a:gd name="T79" fmla="*/ 124 h 327"/>
              <a:gd name="T80" fmla="*/ 292 w 336"/>
              <a:gd name="T81" fmla="*/ 108 h 327"/>
              <a:gd name="T82" fmla="*/ 292 w 336"/>
              <a:gd name="T83" fmla="*/ 85 h 327"/>
              <a:gd name="T84" fmla="*/ 169 w 336"/>
              <a:gd name="T85" fmla="*/ 69 h 327"/>
              <a:gd name="T86" fmla="*/ 292 w 336"/>
              <a:gd name="T87" fmla="*/ 85 h 327"/>
              <a:gd name="T88" fmla="*/ 169 w 336"/>
              <a:gd name="T89" fmla="*/ 46 h 327"/>
              <a:gd name="T90" fmla="*/ 292 w 336"/>
              <a:gd name="T91" fmla="*/ 3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6" h="327">
                <a:moveTo>
                  <a:pt x="136" y="296"/>
                </a:moveTo>
                <a:lnTo>
                  <a:pt x="136" y="37"/>
                </a:lnTo>
                <a:lnTo>
                  <a:pt x="0" y="37"/>
                </a:lnTo>
                <a:lnTo>
                  <a:pt x="0" y="311"/>
                </a:lnTo>
                <a:lnTo>
                  <a:pt x="115" y="311"/>
                </a:lnTo>
                <a:lnTo>
                  <a:pt x="115" y="296"/>
                </a:lnTo>
                <a:lnTo>
                  <a:pt x="136" y="296"/>
                </a:lnTo>
                <a:close/>
                <a:moveTo>
                  <a:pt x="84" y="63"/>
                </a:moveTo>
                <a:lnTo>
                  <a:pt x="115" y="63"/>
                </a:lnTo>
                <a:lnTo>
                  <a:pt x="115" y="94"/>
                </a:lnTo>
                <a:lnTo>
                  <a:pt x="84" y="94"/>
                </a:lnTo>
                <a:lnTo>
                  <a:pt x="84" y="63"/>
                </a:lnTo>
                <a:close/>
                <a:moveTo>
                  <a:pt x="84" y="122"/>
                </a:moveTo>
                <a:lnTo>
                  <a:pt x="115" y="122"/>
                </a:lnTo>
                <a:lnTo>
                  <a:pt x="115" y="153"/>
                </a:lnTo>
                <a:lnTo>
                  <a:pt x="84" y="153"/>
                </a:lnTo>
                <a:lnTo>
                  <a:pt x="84" y="122"/>
                </a:lnTo>
                <a:close/>
                <a:moveTo>
                  <a:pt x="84" y="180"/>
                </a:moveTo>
                <a:lnTo>
                  <a:pt x="115" y="180"/>
                </a:lnTo>
                <a:lnTo>
                  <a:pt x="115" y="211"/>
                </a:lnTo>
                <a:lnTo>
                  <a:pt x="84" y="211"/>
                </a:lnTo>
                <a:lnTo>
                  <a:pt x="84" y="180"/>
                </a:lnTo>
                <a:close/>
                <a:moveTo>
                  <a:pt x="53" y="270"/>
                </a:moveTo>
                <a:lnTo>
                  <a:pt x="21" y="270"/>
                </a:lnTo>
                <a:lnTo>
                  <a:pt x="21" y="238"/>
                </a:lnTo>
                <a:lnTo>
                  <a:pt x="53" y="238"/>
                </a:lnTo>
                <a:lnTo>
                  <a:pt x="53" y="270"/>
                </a:lnTo>
                <a:close/>
                <a:moveTo>
                  <a:pt x="53" y="211"/>
                </a:moveTo>
                <a:lnTo>
                  <a:pt x="21" y="211"/>
                </a:lnTo>
                <a:lnTo>
                  <a:pt x="21" y="180"/>
                </a:lnTo>
                <a:lnTo>
                  <a:pt x="53" y="180"/>
                </a:lnTo>
                <a:lnTo>
                  <a:pt x="53" y="211"/>
                </a:lnTo>
                <a:close/>
                <a:moveTo>
                  <a:pt x="53" y="153"/>
                </a:moveTo>
                <a:lnTo>
                  <a:pt x="21" y="153"/>
                </a:lnTo>
                <a:lnTo>
                  <a:pt x="21" y="122"/>
                </a:lnTo>
                <a:lnTo>
                  <a:pt x="53" y="122"/>
                </a:lnTo>
                <a:lnTo>
                  <a:pt x="53" y="153"/>
                </a:lnTo>
                <a:close/>
                <a:moveTo>
                  <a:pt x="53" y="94"/>
                </a:moveTo>
                <a:lnTo>
                  <a:pt x="21" y="94"/>
                </a:lnTo>
                <a:lnTo>
                  <a:pt x="21" y="63"/>
                </a:lnTo>
                <a:lnTo>
                  <a:pt x="53" y="63"/>
                </a:lnTo>
                <a:lnTo>
                  <a:pt x="53" y="94"/>
                </a:lnTo>
                <a:close/>
                <a:moveTo>
                  <a:pt x="84" y="238"/>
                </a:moveTo>
                <a:lnTo>
                  <a:pt x="115" y="238"/>
                </a:lnTo>
                <a:lnTo>
                  <a:pt x="115" y="270"/>
                </a:lnTo>
                <a:lnTo>
                  <a:pt x="84" y="270"/>
                </a:lnTo>
                <a:lnTo>
                  <a:pt x="84" y="238"/>
                </a:lnTo>
                <a:close/>
                <a:moveTo>
                  <a:pt x="314" y="307"/>
                </a:moveTo>
                <a:lnTo>
                  <a:pt x="314" y="0"/>
                </a:lnTo>
                <a:lnTo>
                  <a:pt x="148" y="0"/>
                </a:lnTo>
                <a:lnTo>
                  <a:pt x="148" y="307"/>
                </a:lnTo>
                <a:lnTo>
                  <a:pt x="126" y="307"/>
                </a:lnTo>
                <a:lnTo>
                  <a:pt x="126" y="327"/>
                </a:lnTo>
                <a:lnTo>
                  <a:pt x="148" y="327"/>
                </a:lnTo>
                <a:lnTo>
                  <a:pt x="314" y="327"/>
                </a:lnTo>
                <a:lnTo>
                  <a:pt x="336" y="327"/>
                </a:lnTo>
                <a:lnTo>
                  <a:pt x="336" y="307"/>
                </a:lnTo>
                <a:lnTo>
                  <a:pt x="314" y="307"/>
                </a:lnTo>
                <a:close/>
                <a:moveTo>
                  <a:pt x="255" y="307"/>
                </a:moveTo>
                <a:lnTo>
                  <a:pt x="206" y="307"/>
                </a:lnTo>
                <a:lnTo>
                  <a:pt x="206" y="267"/>
                </a:lnTo>
                <a:lnTo>
                  <a:pt x="255" y="267"/>
                </a:lnTo>
                <a:lnTo>
                  <a:pt x="255" y="307"/>
                </a:lnTo>
                <a:close/>
                <a:moveTo>
                  <a:pt x="292" y="240"/>
                </a:moveTo>
                <a:lnTo>
                  <a:pt x="169" y="240"/>
                </a:lnTo>
                <a:lnTo>
                  <a:pt x="169" y="225"/>
                </a:lnTo>
                <a:lnTo>
                  <a:pt x="292" y="225"/>
                </a:lnTo>
                <a:lnTo>
                  <a:pt x="292" y="240"/>
                </a:lnTo>
                <a:close/>
                <a:moveTo>
                  <a:pt x="292" y="201"/>
                </a:moveTo>
                <a:lnTo>
                  <a:pt x="169" y="201"/>
                </a:lnTo>
                <a:lnTo>
                  <a:pt x="169" y="186"/>
                </a:lnTo>
                <a:lnTo>
                  <a:pt x="292" y="186"/>
                </a:lnTo>
                <a:lnTo>
                  <a:pt x="292" y="201"/>
                </a:lnTo>
                <a:close/>
                <a:moveTo>
                  <a:pt x="292" y="163"/>
                </a:moveTo>
                <a:lnTo>
                  <a:pt x="169" y="163"/>
                </a:lnTo>
                <a:lnTo>
                  <a:pt x="169" y="147"/>
                </a:lnTo>
                <a:lnTo>
                  <a:pt x="292" y="147"/>
                </a:lnTo>
                <a:lnTo>
                  <a:pt x="292" y="163"/>
                </a:lnTo>
                <a:close/>
                <a:moveTo>
                  <a:pt x="292" y="124"/>
                </a:moveTo>
                <a:lnTo>
                  <a:pt x="169" y="124"/>
                </a:lnTo>
                <a:lnTo>
                  <a:pt x="169" y="108"/>
                </a:lnTo>
                <a:lnTo>
                  <a:pt x="292" y="108"/>
                </a:lnTo>
                <a:lnTo>
                  <a:pt x="292" y="124"/>
                </a:lnTo>
                <a:close/>
                <a:moveTo>
                  <a:pt x="292" y="85"/>
                </a:moveTo>
                <a:lnTo>
                  <a:pt x="169" y="85"/>
                </a:lnTo>
                <a:lnTo>
                  <a:pt x="169" y="69"/>
                </a:lnTo>
                <a:lnTo>
                  <a:pt x="292" y="69"/>
                </a:lnTo>
                <a:lnTo>
                  <a:pt x="292" y="85"/>
                </a:lnTo>
                <a:close/>
                <a:moveTo>
                  <a:pt x="292" y="46"/>
                </a:moveTo>
                <a:lnTo>
                  <a:pt x="169" y="46"/>
                </a:lnTo>
                <a:lnTo>
                  <a:pt x="169" y="30"/>
                </a:lnTo>
                <a:lnTo>
                  <a:pt x="292" y="30"/>
                </a:lnTo>
                <a:lnTo>
                  <a:pt x="292" y="46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vert="horz" wrap="square" lIns="74305" tIns="37152" rIns="74305" bIns="37152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fa Rotis Sans Serif" panose="00000700000000000000"/>
              <a:cs typeface="Arial" charset="0"/>
            </a:endParaRPr>
          </a:p>
        </p:txBody>
      </p:sp>
      <p:sp>
        <p:nvSpPr>
          <p:cNvPr id="303" name="Rounded Rectangle 302"/>
          <p:cNvSpPr/>
          <p:nvPr/>
        </p:nvSpPr>
        <p:spPr bwMode="gray">
          <a:xfrm>
            <a:off x="274385" y="1141067"/>
            <a:ext cx="1295400" cy="315416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cs typeface="Arial" pitchFamily="34" charset="0"/>
              </a:rPr>
              <a:t>Current State</a:t>
            </a:r>
          </a:p>
        </p:txBody>
      </p:sp>
      <p:sp>
        <p:nvSpPr>
          <p:cNvPr id="304" name="Rounded Rectangle 303"/>
          <p:cNvSpPr/>
          <p:nvPr/>
        </p:nvSpPr>
        <p:spPr bwMode="gray">
          <a:xfrm>
            <a:off x="4686300" y="1141067"/>
            <a:ext cx="1295400" cy="315416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cs typeface="Arial" pitchFamily="34" charset="0"/>
              </a:rPr>
              <a:t>Target State</a:t>
            </a:r>
          </a:p>
        </p:txBody>
      </p:sp>
      <p:pic>
        <p:nvPicPr>
          <p:cNvPr id="2050" name="Picture 2" descr="C:\Users\Redirection\tsengj2\Downloads\plainicon.com-46110-512px-e8a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5" y="2108213"/>
            <a:ext cx="4381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/>
          <p:cNvSpPr/>
          <p:nvPr/>
        </p:nvSpPr>
        <p:spPr bwMode="gray">
          <a:xfrm>
            <a:off x="5604610" y="2674423"/>
            <a:ext cx="429641" cy="0"/>
          </a:xfrm>
          <a:prstGeom prst="rect">
            <a:avLst/>
          </a:prstGeom>
          <a:solidFill>
            <a:srgbClr val="778888">
              <a:lumMod val="20000"/>
              <a:lumOff val="80000"/>
            </a:srgbClr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6477883" y="1168811"/>
            <a:ext cx="413998" cy="582004"/>
            <a:chOff x="8563130" y="4009629"/>
            <a:chExt cx="642259" cy="677172"/>
          </a:xfrm>
        </p:grpSpPr>
        <p:sp>
          <p:nvSpPr>
            <p:cNvPr id="159" name="Freeform 31"/>
            <p:cNvSpPr>
              <a:spLocks/>
            </p:cNvSpPr>
            <p:nvPr/>
          </p:nvSpPr>
          <p:spPr bwMode="auto">
            <a:xfrm>
              <a:off x="8678700" y="4009629"/>
              <a:ext cx="355489" cy="434825"/>
            </a:xfrm>
            <a:custGeom>
              <a:avLst/>
              <a:gdLst>
                <a:gd name="T0" fmla="*/ 186 w 197"/>
                <a:gd name="T1" fmla="*/ 153 h 241"/>
                <a:gd name="T2" fmla="*/ 131 w 197"/>
                <a:gd name="T3" fmla="*/ 129 h 241"/>
                <a:gd name="T4" fmla="*/ 120 w 197"/>
                <a:gd name="T5" fmla="*/ 115 h 241"/>
                <a:gd name="T6" fmla="*/ 120 w 197"/>
                <a:gd name="T7" fmla="*/ 112 h 241"/>
                <a:gd name="T8" fmla="*/ 148 w 197"/>
                <a:gd name="T9" fmla="*/ 52 h 241"/>
                <a:gd name="T10" fmla="*/ 99 w 197"/>
                <a:gd name="T11" fmla="*/ 0 h 241"/>
                <a:gd name="T12" fmla="*/ 49 w 197"/>
                <a:gd name="T13" fmla="*/ 52 h 241"/>
                <a:gd name="T14" fmla="*/ 77 w 197"/>
                <a:gd name="T15" fmla="*/ 112 h 241"/>
                <a:gd name="T16" fmla="*/ 77 w 197"/>
                <a:gd name="T17" fmla="*/ 116 h 241"/>
                <a:gd name="T18" fmla="*/ 66 w 197"/>
                <a:gd name="T19" fmla="*/ 129 h 241"/>
                <a:gd name="T20" fmla="*/ 11 w 197"/>
                <a:gd name="T21" fmla="*/ 153 h 241"/>
                <a:gd name="T22" fmla="*/ 0 w 197"/>
                <a:gd name="T23" fmla="*/ 241 h 241"/>
                <a:gd name="T24" fmla="*/ 197 w 197"/>
                <a:gd name="T25" fmla="*/ 241 h 241"/>
                <a:gd name="T26" fmla="*/ 186 w 197"/>
                <a:gd name="T27" fmla="*/ 15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241">
                  <a:moveTo>
                    <a:pt x="186" y="153"/>
                  </a:moveTo>
                  <a:cubicBezTo>
                    <a:pt x="181" y="148"/>
                    <a:pt x="141" y="133"/>
                    <a:pt x="131" y="129"/>
                  </a:cubicBezTo>
                  <a:cubicBezTo>
                    <a:pt x="122" y="123"/>
                    <a:pt x="120" y="119"/>
                    <a:pt x="120" y="115"/>
                  </a:cubicBezTo>
                  <a:cubicBezTo>
                    <a:pt x="120" y="115"/>
                    <a:pt x="120" y="114"/>
                    <a:pt x="120" y="112"/>
                  </a:cubicBezTo>
                  <a:cubicBezTo>
                    <a:pt x="137" y="98"/>
                    <a:pt x="148" y="72"/>
                    <a:pt x="148" y="52"/>
                  </a:cubicBezTo>
                  <a:cubicBezTo>
                    <a:pt x="148" y="23"/>
                    <a:pt x="126" y="0"/>
                    <a:pt x="99" y="0"/>
                  </a:cubicBezTo>
                  <a:cubicBezTo>
                    <a:pt x="71" y="0"/>
                    <a:pt x="49" y="23"/>
                    <a:pt x="49" y="52"/>
                  </a:cubicBezTo>
                  <a:cubicBezTo>
                    <a:pt x="49" y="72"/>
                    <a:pt x="60" y="98"/>
                    <a:pt x="77" y="112"/>
                  </a:cubicBezTo>
                  <a:cubicBezTo>
                    <a:pt x="77" y="114"/>
                    <a:pt x="77" y="116"/>
                    <a:pt x="77" y="116"/>
                  </a:cubicBezTo>
                  <a:cubicBezTo>
                    <a:pt x="77" y="120"/>
                    <a:pt x="75" y="123"/>
                    <a:pt x="66" y="129"/>
                  </a:cubicBezTo>
                  <a:cubicBezTo>
                    <a:pt x="56" y="133"/>
                    <a:pt x="16" y="148"/>
                    <a:pt x="11" y="153"/>
                  </a:cubicBezTo>
                  <a:cubicBezTo>
                    <a:pt x="3" y="161"/>
                    <a:pt x="0" y="230"/>
                    <a:pt x="0" y="241"/>
                  </a:cubicBezTo>
                  <a:cubicBezTo>
                    <a:pt x="197" y="241"/>
                    <a:pt x="197" y="241"/>
                    <a:pt x="197" y="241"/>
                  </a:cubicBezTo>
                  <a:cubicBezTo>
                    <a:pt x="197" y="230"/>
                    <a:pt x="194" y="161"/>
                    <a:pt x="186" y="153"/>
                  </a:cubicBezTo>
                  <a:close/>
                </a:path>
              </a:pathLst>
            </a:custGeom>
            <a:solidFill>
              <a:srgbClr val="64CC4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0" name="TextBox 44"/>
            <p:cNvSpPr txBox="1"/>
            <p:nvPr/>
          </p:nvSpPr>
          <p:spPr>
            <a:xfrm>
              <a:off x="8563130" y="4460213"/>
              <a:ext cx="642259" cy="226588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noAutofit/>
            </a:bodyPr>
            <a:lstStyle/>
            <a:p>
              <a:pPr marL="0" marR="0" lvl="0" indent="0" algn="ctr" defTabSz="98764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337722"/>
                  </a:solidFill>
                  <a:effectLst/>
                  <a:uLnTx/>
                  <a:uFillTx/>
                  <a:cs typeface="Arial" charset="0"/>
                </a:rPr>
                <a:t>Patient</a:t>
              </a:r>
            </a:p>
          </p:txBody>
        </p:sp>
      </p:grpSp>
      <p:sp>
        <p:nvSpPr>
          <p:cNvPr id="167" name="TextBox 44"/>
          <p:cNvSpPr txBox="1"/>
          <p:nvPr/>
        </p:nvSpPr>
        <p:spPr>
          <a:xfrm>
            <a:off x="4668186" y="2705426"/>
            <a:ext cx="860306" cy="191929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Ministry of Health</a:t>
            </a:r>
          </a:p>
        </p:txBody>
      </p:sp>
      <p:sp>
        <p:nvSpPr>
          <p:cNvPr id="168" name="Oval 151"/>
          <p:cNvSpPr>
            <a:spLocks/>
          </p:cNvSpPr>
          <p:nvPr/>
        </p:nvSpPr>
        <p:spPr>
          <a:xfrm>
            <a:off x="4858741" y="3030370"/>
            <a:ext cx="3568733" cy="1553908"/>
          </a:xfrm>
          <a:prstGeom prst="roundRect">
            <a:avLst/>
          </a:prstGeom>
          <a:noFill/>
          <a:ln w="25400" cap="flat" cmpd="sng" algn="ctr">
            <a:solidFill>
              <a:srgbClr val="337722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876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169" name="Straight Connector 185"/>
          <p:cNvCxnSpPr>
            <a:stCxn id="167" idx="2"/>
          </p:cNvCxnSpPr>
          <p:nvPr/>
        </p:nvCxnSpPr>
        <p:spPr>
          <a:xfrm>
            <a:off x="5098339" y="2897355"/>
            <a:ext cx="0" cy="134424"/>
          </a:xfrm>
          <a:prstGeom prst="line">
            <a:avLst/>
          </a:prstGeom>
          <a:noFill/>
          <a:ln w="12700" cap="flat" cmpd="sng" algn="ctr">
            <a:solidFill>
              <a:srgbClr val="224433"/>
            </a:solidFill>
            <a:prstDash val="solid"/>
          </a:ln>
          <a:effectLst/>
        </p:spPr>
      </p:cxnSp>
      <p:sp>
        <p:nvSpPr>
          <p:cNvPr id="171" name="TextBox 44"/>
          <p:cNvSpPr txBox="1"/>
          <p:nvPr/>
        </p:nvSpPr>
        <p:spPr>
          <a:xfrm>
            <a:off x="5729547" y="2705427"/>
            <a:ext cx="274855" cy="194747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Doctor</a:t>
            </a:r>
          </a:p>
        </p:txBody>
      </p:sp>
      <p:cxnSp>
        <p:nvCxnSpPr>
          <p:cNvPr id="173" name="Straight Connector 185"/>
          <p:cNvCxnSpPr>
            <a:stCxn id="171" idx="2"/>
          </p:cNvCxnSpPr>
          <p:nvPr/>
        </p:nvCxnSpPr>
        <p:spPr>
          <a:xfrm>
            <a:off x="5866974" y="2900174"/>
            <a:ext cx="0" cy="131605"/>
          </a:xfrm>
          <a:prstGeom prst="line">
            <a:avLst/>
          </a:prstGeom>
          <a:noFill/>
          <a:ln w="12700" cap="flat" cmpd="sng" algn="ctr">
            <a:solidFill>
              <a:srgbClr val="224433"/>
            </a:solidFill>
            <a:prstDash val="solid"/>
          </a:ln>
          <a:effectLst/>
        </p:spPr>
      </p:cxnSp>
      <p:sp>
        <p:nvSpPr>
          <p:cNvPr id="274" name="TextBox 44"/>
          <p:cNvSpPr txBox="1"/>
          <p:nvPr/>
        </p:nvSpPr>
        <p:spPr>
          <a:xfrm>
            <a:off x="6401647" y="2705427"/>
            <a:ext cx="490235" cy="194747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Specialists</a:t>
            </a:r>
          </a:p>
        </p:txBody>
      </p:sp>
      <p:cxnSp>
        <p:nvCxnSpPr>
          <p:cNvPr id="276" name="Straight Connector 185"/>
          <p:cNvCxnSpPr>
            <a:stCxn id="274" idx="2"/>
            <a:endCxn id="168" idx="0"/>
          </p:cNvCxnSpPr>
          <p:nvPr/>
        </p:nvCxnSpPr>
        <p:spPr>
          <a:xfrm flipH="1">
            <a:off x="6643108" y="2900174"/>
            <a:ext cx="3657" cy="130196"/>
          </a:xfrm>
          <a:prstGeom prst="line">
            <a:avLst/>
          </a:prstGeom>
          <a:noFill/>
          <a:ln w="12700" cap="flat" cmpd="sng" algn="ctr">
            <a:solidFill>
              <a:srgbClr val="224433"/>
            </a:solidFill>
            <a:prstDash val="solid"/>
          </a:ln>
          <a:effectLst/>
        </p:spPr>
      </p:cxnSp>
      <p:sp>
        <p:nvSpPr>
          <p:cNvPr id="278" name="TextBox 44"/>
          <p:cNvSpPr txBox="1"/>
          <p:nvPr/>
        </p:nvSpPr>
        <p:spPr>
          <a:xfrm>
            <a:off x="7114324" y="2702609"/>
            <a:ext cx="607986" cy="194747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Pharmacist</a:t>
            </a:r>
          </a:p>
        </p:txBody>
      </p:sp>
      <p:cxnSp>
        <p:nvCxnSpPr>
          <p:cNvPr id="287" name="Straight Connector 185"/>
          <p:cNvCxnSpPr/>
          <p:nvPr/>
        </p:nvCxnSpPr>
        <p:spPr>
          <a:xfrm flipH="1">
            <a:off x="7416902" y="2900174"/>
            <a:ext cx="1416" cy="131605"/>
          </a:xfrm>
          <a:prstGeom prst="line">
            <a:avLst/>
          </a:prstGeom>
          <a:noFill/>
          <a:ln w="12700" cap="flat" cmpd="sng" algn="ctr">
            <a:solidFill>
              <a:srgbClr val="224433"/>
            </a:solidFill>
            <a:prstDash val="solid"/>
          </a:ln>
          <a:effectLst/>
        </p:spPr>
      </p:cxnSp>
      <p:cxnSp>
        <p:nvCxnSpPr>
          <p:cNvPr id="299" name="Elbow Connector 298"/>
          <p:cNvCxnSpPr>
            <a:stCxn id="160" idx="2"/>
            <a:endCxn id="300" idx="0"/>
          </p:cNvCxnSpPr>
          <p:nvPr/>
        </p:nvCxnSpPr>
        <p:spPr>
          <a:xfrm rot="5400000">
            <a:off x="5667914" y="1175383"/>
            <a:ext cx="441537" cy="1592403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24433"/>
            </a:solidFill>
            <a:prstDash val="solid"/>
            <a:tailEnd type="triangle"/>
          </a:ln>
          <a:effectLst/>
        </p:spPr>
      </p:cxnSp>
      <p:sp>
        <p:nvSpPr>
          <p:cNvPr id="300" name="Rectangle 299"/>
          <p:cNvSpPr/>
          <p:nvPr/>
        </p:nvSpPr>
        <p:spPr bwMode="gray">
          <a:xfrm>
            <a:off x="4899493" y="2192352"/>
            <a:ext cx="385972" cy="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01" name="Rectangle 300"/>
          <p:cNvSpPr/>
          <p:nvPr/>
        </p:nvSpPr>
        <p:spPr bwMode="gray">
          <a:xfrm>
            <a:off x="5659209" y="2192352"/>
            <a:ext cx="385972" cy="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02" name="Rectangle 301"/>
          <p:cNvSpPr/>
          <p:nvPr/>
        </p:nvSpPr>
        <p:spPr bwMode="gray">
          <a:xfrm>
            <a:off x="6420528" y="2192352"/>
            <a:ext cx="385972" cy="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05" name="Rectangle 304"/>
          <p:cNvSpPr/>
          <p:nvPr/>
        </p:nvSpPr>
        <p:spPr bwMode="gray">
          <a:xfrm>
            <a:off x="7188422" y="2192352"/>
            <a:ext cx="385972" cy="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cxnSp>
        <p:nvCxnSpPr>
          <p:cNvPr id="306" name="Elbow Connector 305"/>
          <p:cNvCxnSpPr>
            <a:stCxn id="160" idx="2"/>
            <a:endCxn id="305" idx="0"/>
          </p:cNvCxnSpPr>
          <p:nvPr/>
        </p:nvCxnSpPr>
        <p:spPr>
          <a:xfrm rot="16200000" flipH="1">
            <a:off x="6812378" y="1623320"/>
            <a:ext cx="441537" cy="69652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24433"/>
            </a:solidFill>
            <a:prstDash val="solid"/>
            <a:tailEnd type="triangle"/>
          </a:ln>
          <a:effectLst/>
        </p:spPr>
      </p:cxnSp>
      <p:cxnSp>
        <p:nvCxnSpPr>
          <p:cNvPr id="307" name="Elbow Connector 306"/>
          <p:cNvCxnSpPr>
            <a:stCxn id="160" idx="2"/>
            <a:endCxn id="301" idx="0"/>
          </p:cNvCxnSpPr>
          <p:nvPr/>
        </p:nvCxnSpPr>
        <p:spPr>
          <a:xfrm rot="5400000">
            <a:off x="6047772" y="1555241"/>
            <a:ext cx="441537" cy="83268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24433"/>
            </a:solidFill>
            <a:prstDash val="solid"/>
            <a:tailEnd type="triangle"/>
          </a:ln>
          <a:effectLst/>
        </p:spPr>
      </p:cxnSp>
      <p:cxnSp>
        <p:nvCxnSpPr>
          <p:cNvPr id="308" name="Elbow Connector 307"/>
          <p:cNvCxnSpPr>
            <a:stCxn id="160" idx="2"/>
            <a:endCxn id="302" idx="0"/>
          </p:cNvCxnSpPr>
          <p:nvPr/>
        </p:nvCxnSpPr>
        <p:spPr>
          <a:xfrm rot="5400000">
            <a:off x="6428431" y="1935899"/>
            <a:ext cx="441537" cy="7136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24433"/>
            </a:solidFill>
            <a:prstDash val="solid"/>
            <a:tailEnd type="triangle"/>
          </a:ln>
          <a:effectLst/>
        </p:spPr>
      </p:cxnSp>
      <p:sp>
        <p:nvSpPr>
          <p:cNvPr id="309" name="TextBox 44"/>
          <p:cNvSpPr txBox="1"/>
          <p:nvPr/>
        </p:nvSpPr>
        <p:spPr>
          <a:xfrm>
            <a:off x="7810754" y="2711530"/>
            <a:ext cx="812282" cy="194745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Drug Insurance</a:t>
            </a:r>
          </a:p>
        </p:txBody>
      </p:sp>
      <p:cxnSp>
        <p:nvCxnSpPr>
          <p:cNvPr id="315" name="Elbow Connector 314"/>
          <p:cNvCxnSpPr>
            <a:stCxn id="160" idx="2"/>
            <a:endCxn id="316" idx="0"/>
          </p:cNvCxnSpPr>
          <p:nvPr/>
        </p:nvCxnSpPr>
        <p:spPr>
          <a:xfrm rot="16200000" flipH="1">
            <a:off x="7221383" y="1214315"/>
            <a:ext cx="441537" cy="151453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224433"/>
            </a:solidFill>
            <a:prstDash val="solid"/>
            <a:tailEnd type="triangle"/>
          </a:ln>
          <a:effectLst/>
        </p:spPr>
      </p:cxnSp>
      <p:sp>
        <p:nvSpPr>
          <p:cNvPr id="316" name="Rectangle 315"/>
          <p:cNvSpPr/>
          <p:nvPr/>
        </p:nvSpPr>
        <p:spPr bwMode="gray">
          <a:xfrm>
            <a:off x="8006432" y="2192352"/>
            <a:ext cx="385972" cy="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CA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22" name="TextBox 44"/>
          <p:cNvSpPr txBox="1"/>
          <p:nvPr/>
        </p:nvSpPr>
        <p:spPr>
          <a:xfrm>
            <a:off x="6043855" y="4973605"/>
            <a:ext cx="1247351" cy="349468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Laboratory Information Systems (LIS)</a:t>
            </a:r>
          </a:p>
        </p:txBody>
      </p:sp>
      <p:pic>
        <p:nvPicPr>
          <p:cNvPr id="326" name="Picture 3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0596" y="2247128"/>
            <a:ext cx="244758" cy="392947"/>
          </a:xfrm>
          <a:prstGeom prst="rect">
            <a:avLst/>
          </a:prstGeom>
        </p:spPr>
      </p:pic>
      <p:pic>
        <p:nvPicPr>
          <p:cNvPr id="327" name="Picture 3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4832" y="2240089"/>
            <a:ext cx="273862" cy="392947"/>
          </a:xfrm>
          <a:prstGeom prst="rect">
            <a:avLst/>
          </a:prstGeom>
        </p:spPr>
      </p:pic>
      <p:pic>
        <p:nvPicPr>
          <p:cNvPr id="328" name="Picture 3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5550" y="2192897"/>
            <a:ext cx="292397" cy="506976"/>
          </a:xfrm>
          <a:prstGeom prst="rect">
            <a:avLst/>
          </a:prstGeom>
        </p:spPr>
      </p:pic>
      <p:grpSp>
        <p:nvGrpSpPr>
          <p:cNvPr id="329" name="Group 328"/>
          <p:cNvGrpSpPr/>
          <p:nvPr/>
        </p:nvGrpSpPr>
        <p:grpSpPr>
          <a:xfrm>
            <a:off x="7203083" y="2247204"/>
            <a:ext cx="412322" cy="455405"/>
            <a:chOff x="8721937" y="1760704"/>
            <a:chExt cx="639659" cy="529873"/>
          </a:xfrm>
        </p:grpSpPr>
        <p:pic>
          <p:nvPicPr>
            <p:cNvPr id="330" name="Picture 32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21937" y="1964780"/>
              <a:ext cx="273418" cy="325797"/>
            </a:xfrm>
            <a:prstGeom prst="rect">
              <a:avLst/>
            </a:prstGeom>
          </p:spPr>
        </p:pic>
        <p:pic>
          <p:nvPicPr>
            <p:cNvPr id="331" name="Picture 33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38176" y="1760704"/>
              <a:ext cx="423420" cy="420885"/>
            </a:xfrm>
            <a:prstGeom prst="rect">
              <a:avLst/>
            </a:prstGeom>
          </p:spPr>
        </p:pic>
      </p:grpSp>
      <p:pic>
        <p:nvPicPr>
          <p:cNvPr id="334" name="Picture 2" descr="C:\Users\Redirection\tsengj2\Downloads\plainicon.com-46110-512px-e8a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67" y="2151501"/>
            <a:ext cx="4381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44"/>
          <p:cNvSpPr txBox="1"/>
          <p:nvPr/>
        </p:nvSpPr>
        <p:spPr>
          <a:xfrm>
            <a:off x="7283565" y="5064086"/>
            <a:ext cx="1302691" cy="349468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Drug Information Systems (DIS)</a:t>
            </a:r>
          </a:p>
        </p:txBody>
      </p:sp>
      <p:cxnSp>
        <p:nvCxnSpPr>
          <p:cNvPr id="213" name="Straight Connector 185"/>
          <p:cNvCxnSpPr/>
          <p:nvPr/>
        </p:nvCxnSpPr>
        <p:spPr>
          <a:xfrm>
            <a:off x="6667822" y="4589187"/>
            <a:ext cx="0" cy="131605"/>
          </a:xfrm>
          <a:prstGeom prst="line">
            <a:avLst/>
          </a:prstGeom>
          <a:noFill/>
          <a:ln w="12700" cap="flat" cmpd="sng" algn="ctr">
            <a:solidFill>
              <a:srgbClr val="224433"/>
            </a:solidFill>
            <a:prstDash val="solid"/>
          </a:ln>
          <a:effectLst/>
        </p:spPr>
      </p:cxnSp>
      <p:cxnSp>
        <p:nvCxnSpPr>
          <p:cNvPr id="214" name="Straight Connector 185"/>
          <p:cNvCxnSpPr/>
          <p:nvPr/>
        </p:nvCxnSpPr>
        <p:spPr>
          <a:xfrm>
            <a:off x="7810754" y="4601098"/>
            <a:ext cx="0" cy="131605"/>
          </a:xfrm>
          <a:prstGeom prst="line">
            <a:avLst/>
          </a:prstGeom>
          <a:noFill/>
          <a:ln w="12700" cap="flat" cmpd="sng" algn="ctr">
            <a:solidFill>
              <a:srgbClr val="224433"/>
            </a:solidFill>
            <a:prstDash val="solid"/>
          </a:ln>
          <a:effectLst/>
        </p:spPr>
      </p:cxnSp>
      <p:cxnSp>
        <p:nvCxnSpPr>
          <p:cNvPr id="215" name="Straight Connector 185"/>
          <p:cNvCxnSpPr/>
          <p:nvPr/>
        </p:nvCxnSpPr>
        <p:spPr>
          <a:xfrm>
            <a:off x="8233776" y="2897356"/>
            <a:ext cx="0" cy="131605"/>
          </a:xfrm>
          <a:prstGeom prst="line">
            <a:avLst/>
          </a:prstGeom>
          <a:noFill/>
          <a:ln w="12700" cap="flat" cmpd="sng" algn="ctr">
            <a:solidFill>
              <a:srgbClr val="224433"/>
            </a:solidFill>
            <a:prstDash val="solid"/>
          </a:ln>
          <a:effectLst/>
        </p:spPr>
      </p:cxnSp>
      <p:grpSp>
        <p:nvGrpSpPr>
          <p:cNvPr id="339" name="Group 338"/>
          <p:cNvGrpSpPr/>
          <p:nvPr/>
        </p:nvGrpSpPr>
        <p:grpSpPr>
          <a:xfrm>
            <a:off x="5663143" y="3113374"/>
            <a:ext cx="2106951" cy="1436615"/>
            <a:chOff x="5683255" y="2553383"/>
            <a:chExt cx="2228488" cy="1141846"/>
          </a:xfrm>
        </p:grpSpPr>
        <p:grpSp>
          <p:nvGrpSpPr>
            <p:cNvPr id="340" name="Group 339"/>
            <p:cNvGrpSpPr/>
            <p:nvPr/>
          </p:nvGrpSpPr>
          <p:grpSpPr>
            <a:xfrm>
              <a:off x="5683255" y="2553383"/>
              <a:ext cx="2160592" cy="1053843"/>
              <a:chOff x="3680010" y="3553479"/>
              <a:chExt cx="2160592" cy="1053843"/>
            </a:xfrm>
          </p:grpSpPr>
          <p:cxnSp>
            <p:nvCxnSpPr>
              <p:cNvPr id="347" name="Straight Connector 185"/>
              <p:cNvCxnSpPr>
                <a:stCxn id="351" idx="1"/>
                <a:endCxn id="350" idx="3"/>
              </p:cNvCxnSpPr>
              <p:nvPr/>
            </p:nvCxnSpPr>
            <p:spPr>
              <a:xfrm flipV="1">
                <a:off x="5608261" y="3903709"/>
                <a:ext cx="0" cy="353383"/>
              </a:xfrm>
              <a:prstGeom prst="line">
                <a:avLst/>
              </a:prstGeom>
              <a:noFill/>
              <a:ln w="12700" cap="flat" cmpd="sng" algn="ctr">
                <a:solidFill>
                  <a:srgbClr val="224433"/>
                </a:solidFill>
                <a:prstDash val="solid"/>
              </a:ln>
              <a:effectLst/>
            </p:spPr>
          </p:cxnSp>
          <p:sp>
            <p:nvSpPr>
              <p:cNvPr id="348" name="Can 150"/>
              <p:cNvSpPr/>
              <p:nvPr/>
            </p:nvSpPr>
            <p:spPr>
              <a:xfrm>
                <a:off x="3680012" y="3553479"/>
                <a:ext cx="464682" cy="350230"/>
              </a:xfrm>
              <a:prstGeom prst="can">
                <a:avLst/>
              </a:prstGeom>
              <a:noFill/>
              <a:ln w="25400" cap="flat" cmpd="sng" algn="ctr">
                <a:solidFill>
                  <a:srgbClr val="224433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876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cs typeface="Arial" charset="0"/>
                  </a:rPr>
                  <a:t>Patient</a:t>
                </a:r>
              </a:p>
              <a:p>
                <a:pPr marL="0" marR="0" lvl="0" indent="0" algn="ctr" defTabSz="9876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cs typeface="Arial" charset="0"/>
                  </a:rPr>
                  <a:t>History</a:t>
                </a:r>
              </a:p>
            </p:txBody>
          </p:sp>
          <p:sp>
            <p:nvSpPr>
              <p:cNvPr id="349" name="Can 150"/>
              <p:cNvSpPr/>
              <p:nvPr/>
            </p:nvSpPr>
            <p:spPr>
              <a:xfrm>
                <a:off x="4511824" y="3553479"/>
                <a:ext cx="464682" cy="350230"/>
              </a:xfrm>
              <a:prstGeom prst="can">
                <a:avLst/>
              </a:prstGeom>
              <a:noFill/>
              <a:ln w="25400" cap="flat" cmpd="sng" algn="ctr">
                <a:solidFill>
                  <a:srgbClr val="224433"/>
                </a:solidFill>
                <a:prstDash val="solid"/>
              </a:ln>
              <a:effectLst/>
            </p:spPr>
            <p:txBody>
              <a:bodyPr wrap="square" lIns="0" rIns="0" rtlCol="0" anchor="ctr">
                <a:noAutofit/>
              </a:bodyPr>
              <a:lstStyle/>
              <a:p>
                <a:pPr marL="0" marR="0" lvl="0" indent="0" algn="ctr" defTabSz="9876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cs typeface="Arial" charset="0"/>
                  </a:rPr>
                  <a:t>Regulatory</a:t>
                </a:r>
              </a:p>
            </p:txBody>
          </p:sp>
          <p:sp>
            <p:nvSpPr>
              <p:cNvPr id="350" name="Can 150"/>
              <p:cNvSpPr/>
              <p:nvPr/>
            </p:nvSpPr>
            <p:spPr>
              <a:xfrm>
                <a:off x="5375920" y="3553479"/>
                <a:ext cx="464682" cy="350230"/>
              </a:xfrm>
              <a:prstGeom prst="can">
                <a:avLst/>
              </a:prstGeom>
              <a:noFill/>
              <a:ln w="25400" cap="flat" cmpd="sng" algn="ctr">
                <a:solidFill>
                  <a:srgbClr val="224433"/>
                </a:solidFill>
                <a:prstDash val="solid"/>
              </a:ln>
              <a:effectLst/>
            </p:spPr>
            <p:txBody>
              <a:bodyPr wrap="square" lIns="0" rIns="0" rtlCol="0" anchor="ctr">
                <a:noAutofit/>
              </a:bodyPr>
              <a:lstStyle/>
              <a:p>
                <a:pPr marL="0" marR="0" lvl="0" indent="0" algn="ctr" defTabSz="9876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cs typeface="Arial" charset="0"/>
                  </a:rPr>
                  <a:t>Insurance</a:t>
                </a:r>
              </a:p>
            </p:txBody>
          </p:sp>
          <p:sp>
            <p:nvSpPr>
              <p:cNvPr id="351" name="Can 150"/>
              <p:cNvSpPr/>
              <p:nvPr/>
            </p:nvSpPr>
            <p:spPr>
              <a:xfrm>
                <a:off x="5375920" y="4257092"/>
                <a:ext cx="464682" cy="350230"/>
              </a:xfrm>
              <a:prstGeom prst="can">
                <a:avLst/>
              </a:prstGeom>
              <a:noFill/>
              <a:ln w="25400" cap="flat" cmpd="sng" algn="ctr">
                <a:solidFill>
                  <a:srgbClr val="224433"/>
                </a:solidFill>
                <a:prstDash val="solid"/>
              </a:ln>
              <a:effectLst/>
            </p:spPr>
            <p:txBody>
              <a:bodyPr wrap="square" lIns="0" rIns="0" rtlCol="0" anchor="ctr">
                <a:noAutofit/>
              </a:bodyPr>
              <a:lstStyle/>
              <a:p>
                <a:pPr marL="0" marR="0" lvl="0" indent="0" algn="ctr" defTabSz="9876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cs typeface="Arial" charset="0"/>
                  </a:rPr>
                  <a:t>Diagnostic Imaging</a:t>
                </a:r>
              </a:p>
            </p:txBody>
          </p:sp>
          <p:sp>
            <p:nvSpPr>
              <p:cNvPr id="352" name="Can 150"/>
              <p:cNvSpPr/>
              <p:nvPr/>
            </p:nvSpPr>
            <p:spPr>
              <a:xfrm>
                <a:off x="4511824" y="4257092"/>
                <a:ext cx="464682" cy="350230"/>
              </a:xfrm>
              <a:prstGeom prst="can">
                <a:avLst/>
              </a:prstGeom>
              <a:noFill/>
              <a:ln w="25400" cap="flat" cmpd="sng" algn="ctr">
                <a:solidFill>
                  <a:srgbClr val="224433"/>
                </a:solidFill>
                <a:prstDash val="solid"/>
              </a:ln>
              <a:effectLst/>
            </p:spPr>
            <p:txBody>
              <a:bodyPr wrap="square" lIns="0" rIns="0" rtlCol="0" anchor="ctr">
                <a:noAutofit/>
              </a:bodyPr>
              <a:lstStyle/>
              <a:p>
                <a:pPr marL="0" marR="0" lvl="0" indent="0" algn="ctr" defTabSz="9876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cs typeface="Arial" charset="0"/>
                  </a:rPr>
                  <a:t>Drug Info Systems</a:t>
                </a:r>
              </a:p>
            </p:txBody>
          </p:sp>
          <p:sp>
            <p:nvSpPr>
              <p:cNvPr id="353" name="Can 150"/>
              <p:cNvSpPr/>
              <p:nvPr/>
            </p:nvSpPr>
            <p:spPr>
              <a:xfrm>
                <a:off x="3680010" y="4257092"/>
                <a:ext cx="464682" cy="350230"/>
              </a:xfrm>
              <a:prstGeom prst="can">
                <a:avLst/>
              </a:prstGeom>
              <a:noFill/>
              <a:ln w="25400" cap="flat" cmpd="sng" algn="ctr">
                <a:solidFill>
                  <a:srgbClr val="224433"/>
                </a:solidFill>
                <a:prstDash val="solid"/>
              </a:ln>
              <a:effectLst/>
            </p:spPr>
            <p:txBody>
              <a:bodyPr wrap="square" lIns="0" rIns="0" rtlCol="0" anchor="ctr">
                <a:noAutofit/>
              </a:bodyPr>
              <a:lstStyle/>
              <a:p>
                <a:pPr marL="0" marR="0" lvl="0" indent="0" algn="ctr" defTabSz="9876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cs typeface="Arial" charset="0"/>
                  </a:rPr>
                  <a:t>Public Health Data</a:t>
                </a:r>
              </a:p>
            </p:txBody>
          </p:sp>
          <p:cxnSp>
            <p:nvCxnSpPr>
              <p:cNvPr id="354" name="Elbow Connector 353"/>
              <p:cNvCxnSpPr>
                <a:stCxn id="349" idx="3"/>
                <a:endCxn id="351" idx="1"/>
              </p:cNvCxnSpPr>
              <p:nvPr/>
            </p:nvCxnSpPr>
            <p:spPr>
              <a:xfrm rot="16200000" flipH="1">
                <a:off x="4999522" y="3648352"/>
                <a:ext cx="353383" cy="864096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rgbClr val="224433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355" name="Elbow Connector 354"/>
              <p:cNvCxnSpPr>
                <a:stCxn id="349" idx="3"/>
                <a:endCxn id="353" idx="1"/>
              </p:cNvCxnSpPr>
              <p:nvPr/>
            </p:nvCxnSpPr>
            <p:spPr>
              <a:xfrm rot="5400000">
                <a:off x="4151567" y="3664493"/>
                <a:ext cx="353383" cy="831814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rgbClr val="224433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356" name="Elbow Connector 355"/>
              <p:cNvCxnSpPr>
                <a:stCxn id="348" idx="3"/>
                <a:endCxn id="352" idx="1"/>
              </p:cNvCxnSpPr>
              <p:nvPr/>
            </p:nvCxnSpPr>
            <p:spPr>
              <a:xfrm rot="16200000" flipH="1">
                <a:off x="4151568" y="3664494"/>
                <a:ext cx="353383" cy="831812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rgbClr val="224433"/>
                </a:solidFill>
                <a:prstDash val="solid"/>
                <a:tailEnd type="none"/>
              </a:ln>
              <a:effectLst/>
            </p:spPr>
          </p:cxnSp>
        </p:grpSp>
        <p:pic>
          <p:nvPicPr>
            <p:cNvPr id="341" name="Picture 340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C00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064894" y="2804868"/>
              <a:ext cx="156275" cy="199652"/>
            </a:xfrm>
            <a:prstGeom prst="rect">
              <a:avLst/>
            </a:prstGeom>
          </p:spPr>
        </p:pic>
        <p:pic>
          <p:nvPicPr>
            <p:cNvPr id="342" name="Picture 341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C00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897892" y="2804868"/>
              <a:ext cx="156275" cy="199652"/>
            </a:xfrm>
            <a:prstGeom prst="rect">
              <a:avLst/>
            </a:prstGeom>
          </p:spPr>
        </p:pic>
        <p:pic>
          <p:nvPicPr>
            <p:cNvPr id="343" name="Picture 34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C00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7755468" y="2804868"/>
              <a:ext cx="156275" cy="199652"/>
            </a:xfrm>
            <a:prstGeom prst="rect">
              <a:avLst/>
            </a:prstGeom>
          </p:spPr>
        </p:pic>
        <p:pic>
          <p:nvPicPr>
            <p:cNvPr id="344" name="Picture 34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C00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064894" y="3495577"/>
              <a:ext cx="156275" cy="199652"/>
            </a:xfrm>
            <a:prstGeom prst="rect">
              <a:avLst/>
            </a:prstGeom>
          </p:spPr>
        </p:pic>
        <p:pic>
          <p:nvPicPr>
            <p:cNvPr id="345" name="Picture 344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C00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897892" y="3495577"/>
              <a:ext cx="156275" cy="199652"/>
            </a:xfrm>
            <a:prstGeom prst="rect">
              <a:avLst/>
            </a:prstGeom>
          </p:spPr>
        </p:pic>
        <p:pic>
          <p:nvPicPr>
            <p:cNvPr id="346" name="Picture 34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C00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7755468" y="3495577"/>
              <a:ext cx="156275" cy="199652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4764270" y="5765800"/>
            <a:ext cx="3439404" cy="7112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 lIns="91440" tIns="36000" rIns="91440" bIns="36000" rtlCol="0" anchor="ctr">
            <a:noAutofit/>
          </a:bodyPr>
          <a:lstStyle/>
          <a:p>
            <a:pPr marL="225425" marR="0" lvl="0" indent="-225425" defTabSz="914400" eaLnBrk="0" fontAlgn="base" latinLnBrk="0" hangingPunct="0">
              <a:lnSpc>
                <a:spcPts val="5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800" kern="0" dirty="0">
                <a:solidFill>
                  <a:srgbClr val="666666">
                    <a:lumMod val="50000"/>
                  </a:srgbClr>
                </a:solidFill>
                <a:cs typeface="Arial" charset="0"/>
              </a:rPr>
              <a:t>Common shared book of record, one source of truth</a:t>
            </a:r>
          </a:p>
          <a:p>
            <a:pPr marL="225425" marR="0" lvl="0" indent="-225425" defTabSz="914400" eaLnBrk="0" fontAlgn="base" latinLnBrk="0" hangingPunct="0">
              <a:lnSpc>
                <a:spcPts val="5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cs typeface="Arial" charset="0"/>
              </a:rPr>
              <a:t>Accurate and complete end-to-end</a:t>
            </a:r>
            <a:r>
              <a:rPr kumimoji="0" lang="en-US" sz="800" b="0" i="0" u="none" strike="noStrike" kern="0" cap="none" spc="0" normalizeH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cs typeface="Arial" charset="0"/>
              </a:rPr>
              <a:t> view</a:t>
            </a:r>
          </a:p>
          <a:p>
            <a:pPr marL="225425" marR="0" lvl="0" indent="-225425" defTabSz="914400" eaLnBrk="0" fontAlgn="base" latinLnBrk="0" hangingPunct="0">
              <a:lnSpc>
                <a:spcPts val="5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800" kern="0" baseline="0" dirty="0">
                <a:solidFill>
                  <a:srgbClr val="666666">
                    <a:lumMod val="50000"/>
                  </a:srgbClr>
                </a:solidFill>
                <a:cs typeface="Arial" charset="0"/>
              </a:rPr>
              <a:t>Improved</a:t>
            </a:r>
            <a:r>
              <a:rPr lang="en-US" sz="800" kern="0" dirty="0">
                <a:solidFill>
                  <a:srgbClr val="666666">
                    <a:lumMod val="50000"/>
                  </a:srgbClr>
                </a:solidFill>
                <a:cs typeface="Arial" charset="0"/>
              </a:rPr>
              <a:t> security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8" name="Rounded Rectangle 147"/>
          <p:cNvSpPr/>
          <p:nvPr/>
        </p:nvSpPr>
        <p:spPr bwMode="gray">
          <a:xfrm>
            <a:off x="274385" y="5432153"/>
            <a:ext cx="816298" cy="315416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uLnTx/>
                <a:uFillTx/>
                <a:cs typeface="Arial" pitchFamily="34" charset="0"/>
              </a:rPr>
              <a:t>Challenges</a:t>
            </a:r>
          </a:p>
        </p:txBody>
      </p:sp>
      <p:sp>
        <p:nvSpPr>
          <p:cNvPr id="149" name="Rounded Rectangle 148"/>
          <p:cNvSpPr/>
          <p:nvPr/>
        </p:nvSpPr>
        <p:spPr bwMode="gray">
          <a:xfrm>
            <a:off x="4760497" y="5433357"/>
            <a:ext cx="816298" cy="315416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CA" sz="800" b="1" kern="0" dirty="0">
                <a:solidFill>
                  <a:schemeClr val="accent5">
                    <a:lumMod val="90000"/>
                    <a:lumOff val="10000"/>
                  </a:schemeClr>
                </a:solidFill>
                <a:cs typeface="Arial" pitchFamily="34" charset="0"/>
              </a:rPr>
              <a:t>Resolution</a:t>
            </a:r>
            <a:endParaRPr kumimoji="0" lang="en-CA" sz="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249481" y="5747569"/>
            <a:ext cx="3438794" cy="0"/>
          </a:xfrm>
          <a:prstGeom prst="line">
            <a:avLst/>
          </a:prstGeom>
          <a:ln w="31750">
            <a:solidFill>
              <a:srgbClr val="00B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764880" y="5747569"/>
            <a:ext cx="3438794" cy="0"/>
          </a:xfrm>
          <a:prstGeom prst="line">
            <a:avLst/>
          </a:prstGeom>
          <a:ln w="31750">
            <a:solidFill>
              <a:srgbClr val="00B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Freeform 27"/>
          <p:cNvSpPr>
            <a:spLocks noEditPoints="1"/>
          </p:cNvSpPr>
          <p:nvPr/>
        </p:nvSpPr>
        <p:spPr bwMode="auto">
          <a:xfrm>
            <a:off x="6545793" y="4769882"/>
            <a:ext cx="264837" cy="242471"/>
          </a:xfrm>
          <a:custGeom>
            <a:avLst/>
            <a:gdLst>
              <a:gd name="T0" fmla="*/ 136 w 336"/>
              <a:gd name="T1" fmla="*/ 37 h 327"/>
              <a:gd name="T2" fmla="*/ 0 w 336"/>
              <a:gd name="T3" fmla="*/ 311 h 327"/>
              <a:gd name="T4" fmla="*/ 115 w 336"/>
              <a:gd name="T5" fmla="*/ 296 h 327"/>
              <a:gd name="T6" fmla="*/ 84 w 336"/>
              <a:gd name="T7" fmla="*/ 63 h 327"/>
              <a:gd name="T8" fmla="*/ 115 w 336"/>
              <a:gd name="T9" fmla="*/ 94 h 327"/>
              <a:gd name="T10" fmla="*/ 84 w 336"/>
              <a:gd name="T11" fmla="*/ 63 h 327"/>
              <a:gd name="T12" fmla="*/ 115 w 336"/>
              <a:gd name="T13" fmla="*/ 122 h 327"/>
              <a:gd name="T14" fmla="*/ 84 w 336"/>
              <a:gd name="T15" fmla="*/ 153 h 327"/>
              <a:gd name="T16" fmla="*/ 84 w 336"/>
              <a:gd name="T17" fmla="*/ 180 h 327"/>
              <a:gd name="T18" fmla="*/ 115 w 336"/>
              <a:gd name="T19" fmla="*/ 211 h 327"/>
              <a:gd name="T20" fmla="*/ 84 w 336"/>
              <a:gd name="T21" fmla="*/ 180 h 327"/>
              <a:gd name="T22" fmla="*/ 21 w 336"/>
              <a:gd name="T23" fmla="*/ 270 h 327"/>
              <a:gd name="T24" fmla="*/ 53 w 336"/>
              <a:gd name="T25" fmla="*/ 238 h 327"/>
              <a:gd name="T26" fmla="*/ 53 w 336"/>
              <a:gd name="T27" fmla="*/ 211 h 327"/>
              <a:gd name="T28" fmla="*/ 21 w 336"/>
              <a:gd name="T29" fmla="*/ 180 h 327"/>
              <a:gd name="T30" fmla="*/ 53 w 336"/>
              <a:gd name="T31" fmla="*/ 211 h 327"/>
              <a:gd name="T32" fmla="*/ 21 w 336"/>
              <a:gd name="T33" fmla="*/ 153 h 327"/>
              <a:gd name="T34" fmla="*/ 53 w 336"/>
              <a:gd name="T35" fmla="*/ 122 h 327"/>
              <a:gd name="T36" fmla="*/ 53 w 336"/>
              <a:gd name="T37" fmla="*/ 94 h 327"/>
              <a:gd name="T38" fmla="*/ 21 w 336"/>
              <a:gd name="T39" fmla="*/ 63 h 327"/>
              <a:gd name="T40" fmla="*/ 53 w 336"/>
              <a:gd name="T41" fmla="*/ 94 h 327"/>
              <a:gd name="T42" fmla="*/ 115 w 336"/>
              <a:gd name="T43" fmla="*/ 238 h 327"/>
              <a:gd name="T44" fmla="*/ 84 w 336"/>
              <a:gd name="T45" fmla="*/ 270 h 327"/>
              <a:gd name="T46" fmla="*/ 314 w 336"/>
              <a:gd name="T47" fmla="*/ 307 h 327"/>
              <a:gd name="T48" fmla="*/ 148 w 336"/>
              <a:gd name="T49" fmla="*/ 0 h 327"/>
              <a:gd name="T50" fmla="*/ 126 w 336"/>
              <a:gd name="T51" fmla="*/ 307 h 327"/>
              <a:gd name="T52" fmla="*/ 148 w 336"/>
              <a:gd name="T53" fmla="*/ 327 h 327"/>
              <a:gd name="T54" fmla="*/ 336 w 336"/>
              <a:gd name="T55" fmla="*/ 327 h 327"/>
              <a:gd name="T56" fmla="*/ 314 w 336"/>
              <a:gd name="T57" fmla="*/ 307 h 327"/>
              <a:gd name="T58" fmla="*/ 206 w 336"/>
              <a:gd name="T59" fmla="*/ 307 h 327"/>
              <a:gd name="T60" fmla="*/ 255 w 336"/>
              <a:gd name="T61" fmla="*/ 267 h 327"/>
              <a:gd name="T62" fmla="*/ 292 w 336"/>
              <a:gd name="T63" fmla="*/ 240 h 327"/>
              <a:gd name="T64" fmla="*/ 169 w 336"/>
              <a:gd name="T65" fmla="*/ 225 h 327"/>
              <a:gd name="T66" fmla="*/ 292 w 336"/>
              <a:gd name="T67" fmla="*/ 240 h 327"/>
              <a:gd name="T68" fmla="*/ 169 w 336"/>
              <a:gd name="T69" fmla="*/ 201 h 327"/>
              <a:gd name="T70" fmla="*/ 292 w 336"/>
              <a:gd name="T71" fmla="*/ 186 h 327"/>
              <a:gd name="T72" fmla="*/ 292 w 336"/>
              <a:gd name="T73" fmla="*/ 163 h 327"/>
              <a:gd name="T74" fmla="*/ 169 w 336"/>
              <a:gd name="T75" fmla="*/ 147 h 327"/>
              <a:gd name="T76" fmla="*/ 292 w 336"/>
              <a:gd name="T77" fmla="*/ 163 h 327"/>
              <a:gd name="T78" fmla="*/ 169 w 336"/>
              <a:gd name="T79" fmla="*/ 124 h 327"/>
              <a:gd name="T80" fmla="*/ 292 w 336"/>
              <a:gd name="T81" fmla="*/ 108 h 327"/>
              <a:gd name="T82" fmla="*/ 292 w 336"/>
              <a:gd name="T83" fmla="*/ 85 h 327"/>
              <a:gd name="T84" fmla="*/ 169 w 336"/>
              <a:gd name="T85" fmla="*/ 69 h 327"/>
              <a:gd name="T86" fmla="*/ 292 w 336"/>
              <a:gd name="T87" fmla="*/ 85 h 327"/>
              <a:gd name="T88" fmla="*/ 169 w 336"/>
              <a:gd name="T89" fmla="*/ 46 h 327"/>
              <a:gd name="T90" fmla="*/ 292 w 336"/>
              <a:gd name="T91" fmla="*/ 3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6" h="327">
                <a:moveTo>
                  <a:pt x="136" y="296"/>
                </a:moveTo>
                <a:lnTo>
                  <a:pt x="136" y="37"/>
                </a:lnTo>
                <a:lnTo>
                  <a:pt x="0" y="37"/>
                </a:lnTo>
                <a:lnTo>
                  <a:pt x="0" y="311"/>
                </a:lnTo>
                <a:lnTo>
                  <a:pt x="115" y="311"/>
                </a:lnTo>
                <a:lnTo>
                  <a:pt x="115" y="296"/>
                </a:lnTo>
                <a:lnTo>
                  <a:pt x="136" y="296"/>
                </a:lnTo>
                <a:close/>
                <a:moveTo>
                  <a:pt x="84" y="63"/>
                </a:moveTo>
                <a:lnTo>
                  <a:pt x="115" y="63"/>
                </a:lnTo>
                <a:lnTo>
                  <a:pt x="115" y="94"/>
                </a:lnTo>
                <a:lnTo>
                  <a:pt x="84" y="94"/>
                </a:lnTo>
                <a:lnTo>
                  <a:pt x="84" y="63"/>
                </a:lnTo>
                <a:close/>
                <a:moveTo>
                  <a:pt x="84" y="122"/>
                </a:moveTo>
                <a:lnTo>
                  <a:pt x="115" y="122"/>
                </a:lnTo>
                <a:lnTo>
                  <a:pt x="115" y="153"/>
                </a:lnTo>
                <a:lnTo>
                  <a:pt x="84" y="153"/>
                </a:lnTo>
                <a:lnTo>
                  <a:pt x="84" y="122"/>
                </a:lnTo>
                <a:close/>
                <a:moveTo>
                  <a:pt x="84" y="180"/>
                </a:moveTo>
                <a:lnTo>
                  <a:pt x="115" y="180"/>
                </a:lnTo>
                <a:lnTo>
                  <a:pt x="115" y="211"/>
                </a:lnTo>
                <a:lnTo>
                  <a:pt x="84" y="211"/>
                </a:lnTo>
                <a:lnTo>
                  <a:pt x="84" y="180"/>
                </a:lnTo>
                <a:close/>
                <a:moveTo>
                  <a:pt x="53" y="270"/>
                </a:moveTo>
                <a:lnTo>
                  <a:pt x="21" y="270"/>
                </a:lnTo>
                <a:lnTo>
                  <a:pt x="21" y="238"/>
                </a:lnTo>
                <a:lnTo>
                  <a:pt x="53" y="238"/>
                </a:lnTo>
                <a:lnTo>
                  <a:pt x="53" y="270"/>
                </a:lnTo>
                <a:close/>
                <a:moveTo>
                  <a:pt x="53" y="211"/>
                </a:moveTo>
                <a:lnTo>
                  <a:pt x="21" y="211"/>
                </a:lnTo>
                <a:lnTo>
                  <a:pt x="21" y="180"/>
                </a:lnTo>
                <a:lnTo>
                  <a:pt x="53" y="180"/>
                </a:lnTo>
                <a:lnTo>
                  <a:pt x="53" y="211"/>
                </a:lnTo>
                <a:close/>
                <a:moveTo>
                  <a:pt x="53" y="153"/>
                </a:moveTo>
                <a:lnTo>
                  <a:pt x="21" y="153"/>
                </a:lnTo>
                <a:lnTo>
                  <a:pt x="21" y="122"/>
                </a:lnTo>
                <a:lnTo>
                  <a:pt x="53" y="122"/>
                </a:lnTo>
                <a:lnTo>
                  <a:pt x="53" y="153"/>
                </a:lnTo>
                <a:close/>
                <a:moveTo>
                  <a:pt x="53" y="94"/>
                </a:moveTo>
                <a:lnTo>
                  <a:pt x="21" y="94"/>
                </a:lnTo>
                <a:lnTo>
                  <a:pt x="21" y="63"/>
                </a:lnTo>
                <a:lnTo>
                  <a:pt x="53" y="63"/>
                </a:lnTo>
                <a:lnTo>
                  <a:pt x="53" y="94"/>
                </a:lnTo>
                <a:close/>
                <a:moveTo>
                  <a:pt x="84" y="238"/>
                </a:moveTo>
                <a:lnTo>
                  <a:pt x="115" y="238"/>
                </a:lnTo>
                <a:lnTo>
                  <a:pt x="115" y="270"/>
                </a:lnTo>
                <a:lnTo>
                  <a:pt x="84" y="270"/>
                </a:lnTo>
                <a:lnTo>
                  <a:pt x="84" y="238"/>
                </a:lnTo>
                <a:close/>
                <a:moveTo>
                  <a:pt x="314" y="307"/>
                </a:moveTo>
                <a:lnTo>
                  <a:pt x="314" y="0"/>
                </a:lnTo>
                <a:lnTo>
                  <a:pt x="148" y="0"/>
                </a:lnTo>
                <a:lnTo>
                  <a:pt x="148" y="307"/>
                </a:lnTo>
                <a:lnTo>
                  <a:pt x="126" y="307"/>
                </a:lnTo>
                <a:lnTo>
                  <a:pt x="126" y="327"/>
                </a:lnTo>
                <a:lnTo>
                  <a:pt x="148" y="327"/>
                </a:lnTo>
                <a:lnTo>
                  <a:pt x="314" y="327"/>
                </a:lnTo>
                <a:lnTo>
                  <a:pt x="336" y="327"/>
                </a:lnTo>
                <a:lnTo>
                  <a:pt x="336" y="307"/>
                </a:lnTo>
                <a:lnTo>
                  <a:pt x="314" y="307"/>
                </a:lnTo>
                <a:close/>
                <a:moveTo>
                  <a:pt x="255" y="307"/>
                </a:moveTo>
                <a:lnTo>
                  <a:pt x="206" y="307"/>
                </a:lnTo>
                <a:lnTo>
                  <a:pt x="206" y="267"/>
                </a:lnTo>
                <a:lnTo>
                  <a:pt x="255" y="267"/>
                </a:lnTo>
                <a:lnTo>
                  <a:pt x="255" y="307"/>
                </a:lnTo>
                <a:close/>
                <a:moveTo>
                  <a:pt x="292" y="240"/>
                </a:moveTo>
                <a:lnTo>
                  <a:pt x="169" y="240"/>
                </a:lnTo>
                <a:lnTo>
                  <a:pt x="169" y="225"/>
                </a:lnTo>
                <a:lnTo>
                  <a:pt x="292" y="225"/>
                </a:lnTo>
                <a:lnTo>
                  <a:pt x="292" y="240"/>
                </a:lnTo>
                <a:close/>
                <a:moveTo>
                  <a:pt x="292" y="201"/>
                </a:moveTo>
                <a:lnTo>
                  <a:pt x="169" y="201"/>
                </a:lnTo>
                <a:lnTo>
                  <a:pt x="169" y="186"/>
                </a:lnTo>
                <a:lnTo>
                  <a:pt x="292" y="186"/>
                </a:lnTo>
                <a:lnTo>
                  <a:pt x="292" y="201"/>
                </a:lnTo>
                <a:close/>
                <a:moveTo>
                  <a:pt x="292" y="163"/>
                </a:moveTo>
                <a:lnTo>
                  <a:pt x="169" y="163"/>
                </a:lnTo>
                <a:lnTo>
                  <a:pt x="169" y="147"/>
                </a:lnTo>
                <a:lnTo>
                  <a:pt x="292" y="147"/>
                </a:lnTo>
                <a:lnTo>
                  <a:pt x="292" y="163"/>
                </a:lnTo>
                <a:close/>
                <a:moveTo>
                  <a:pt x="292" y="124"/>
                </a:moveTo>
                <a:lnTo>
                  <a:pt x="169" y="124"/>
                </a:lnTo>
                <a:lnTo>
                  <a:pt x="169" y="108"/>
                </a:lnTo>
                <a:lnTo>
                  <a:pt x="292" y="108"/>
                </a:lnTo>
                <a:lnTo>
                  <a:pt x="292" y="124"/>
                </a:lnTo>
                <a:close/>
                <a:moveTo>
                  <a:pt x="292" y="85"/>
                </a:moveTo>
                <a:lnTo>
                  <a:pt x="169" y="85"/>
                </a:lnTo>
                <a:lnTo>
                  <a:pt x="169" y="69"/>
                </a:lnTo>
                <a:lnTo>
                  <a:pt x="292" y="69"/>
                </a:lnTo>
                <a:lnTo>
                  <a:pt x="292" y="85"/>
                </a:lnTo>
                <a:close/>
                <a:moveTo>
                  <a:pt x="292" y="46"/>
                </a:moveTo>
                <a:lnTo>
                  <a:pt x="169" y="46"/>
                </a:lnTo>
                <a:lnTo>
                  <a:pt x="169" y="30"/>
                </a:lnTo>
                <a:lnTo>
                  <a:pt x="292" y="30"/>
                </a:lnTo>
                <a:lnTo>
                  <a:pt x="292" y="46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vert="horz" wrap="square" lIns="74305" tIns="37152" rIns="74305" bIns="37152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fa Rotis Sans Serif" panose="00000700000000000000"/>
              <a:cs typeface="Arial" charset="0"/>
            </a:endParaRPr>
          </a:p>
        </p:txBody>
      </p:sp>
      <p:sp>
        <p:nvSpPr>
          <p:cNvPr id="162" name="Freeform 27"/>
          <p:cNvSpPr>
            <a:spLocks noEditPoints="1"/>
          </p:cNvSpPr>
          <p:nvPr/>
        </p:nvSpPr>
        <p:spPr bwMode="auto">
          <a:xfrm>
            <a:off x="7671004" y="4793154"/>
            <a:ext cx="263907" cy="242469"/>
          </a:xfrm>
          <a:custGeom>
            <a:avLst/>
            <a:gdLst>
              <a:gd name="T0" fmla="*/ 136 w 336"/>
              <a:gd name="T1" fmla="*/ 37 h 327"/>
              <a:gd name="T2" fmla="*/ 0 w 336"/>
              <a:gd name="T3" fmla="*/ 311 h 327"/>
              <a:gd name="T4" fmla="*/ 115 w 336"/>
              <a:gd name="T5" fmla="*/ 296 h 327"/>
              <a:gd name="T6" fmla="*/ 84 w 336"/>
              <a:gd name="T7" fmla="*/ 63 h 327"/>
              <a:gd name="T8" fmla="*/ 115 w 336"/>
              <a:gd name="T9" fmla="*/ 94 h 327"/>
              <a:gd name="T10" fmla="*/ 84 w 336"/>
              <a:gd name="T11" fmla="*/ 63 h 327"/>
              <a:gd name="T12" fmla="*/ 115 w 336"/>
              <a:gd name="T13" fmla="*/ 122 h 327"/>
              <a:gd name="T14" fmla="*/ 84 w 336"/>
              <a:gd name="T15" fmla="*/ 153 h 327"/>
              <a:gd name="T16" fmla="*/ 84 w 336"/>
              <a:gd name="T17" fmla="*/ 180 h 327"/>
              <a:gd name="T18" fmla="*/ 115 w 336"/>
              <a:gd name="T19" fmla="*/ 211 h 327"/>
              <a:gd name="T20" fmla="*/ 84 w 336"/>
              <a:gd name="T21" fmla="*/ 180 h 327"/>
              <a:gd name="T22" fmla="*/ 21 w 336"/>
              <a:gd name="T23" fmla="*/ 270 h 327"/>
              <a:gd name="T24" fmla="*/ 53 w 336"/>
              <a:gd name="T25" fmla="*/ 238 h 327"/>
              <a:gd name="T26" fmla="*/ 53 w 336"/>
              <a:gd name="T27" fmla="*/ 211 h 327"/>
              <a:gd name="T28" fmla="*/ 21 w 336"/>
              <a:gd name="T29" fmla="*/ 180 h 327"/>
              <a:gd name="T30" fmla="*/ 53 w 336"/>
              <a:gd name="T31" fmla="*/ 211 h 327"/>
              <a:gd name="T32" fmla="*/ 21 w 336"/>
              <a:gd name="T33" fmla="*/ 153 h 327"/>
              <a:gd name="T34" fmla="*/ 53 w 336"/>
              <a:gd name="T35" fmla="*/ 122 h 327"/>
              <a:gd name="T36" fmla="*/ 53 w 336"/>
              <a:gd name="T37" fmla="*/ 94 h 327"/>
              <a:gd name="T38" fmla="*/ 21 w 336"/>
              <a:gd name="T39" fmla="*/ 63 h 327"/>
              <a:gd name="T40" fmla="*/ 53 w 336"/>
              <a:gd name="T41" fmla="*/ 94 h 327"/>
              <a:gd name="T42" fmla="*/ 115 w 336"/>
              <a:gd name="T43" fmla="*/ 238 h 327"/>
              <a:gd name="T44" fmla="*/ 84 w 336"/>
              <a:gd name="T45" fmla="*/ 270 h 327"/>
              <a:gd name="T46" fmla="*/ 314 w 336"/>
              <a:gd name="T47" fmla="*/ 307 h 327"/>
              <a:gd name="T48" fmla="*/ 148 w 336"/>
              <a:gd name="T49" fmla="*/ 0 h 327"/>
              <a:gd name="T50" fmla="*/ 126 w 336"/>
              <a:gd name="T51" fmla="*/ 307 h 327"/>
              <a:gd name="T52" fmla="*/ 148 w 336"/>
              <a:gd name="T53" fmla="*/ 327 h 327"/>
              <a:gd name="T54" fmla="*/ 336 w 336"/>
              <a:gd name="T55" fmla="*/ 327 h 327"/>
              <a:gd name="T56" fmla="*/ 314 w 336"/>
              <a:gd name="T57" fmla="*/ 307 h 327"/>
              <a:gd name="T58" fmla="*/ 206 w 336"/>
              <a:gd name="T59" fmla="*/ 307 h 327"/>
              <a:gd name="T60" fmla="*/ 255 w 336"/>
              <a:gd name="T61" fmla="*/ 267 h 327"/>
              <a:gd name="T62" fmla="*/ 292 w 336"/>
              <a:gd name="T63" fmla="*/ 240 h 327"/>
              <a:gd name="T64" fmla="*/ 169 w 336"/>
              <a:gd name="T65" fmla="*/ 225 h 327"/>
              <a:gd name="T66" fmla="*/ 292 w 336"/>
              <a:gd name="T67" fmla="*/ 240 h 327"/>
              <a:gd name="T68" fmla="*/ 169 w 336"/>
              <a:gd name="T69" fmla="*/ 201 h 327"/>
              <a:gd name="T70" fmla="*/ 292 w 336"/>
              <a:gd name="T71" fmla="*/ 186 h 327"/>
              <a:gd name="T72" fmla="*/ 292 w 336"/>
              <a:gd name="T73" fmla="*/ 163 h 327"/>
              <a:gd name="T74" fmla="*/ 169 w 336"/>
              <a:gd name="T75" fmla="*/ 147 h 327"/>
              <a:gd name="T76" fmla="*/ 292 w 336"/>
              <a:gd name="T77" fmla="*/ 163 h 327"/>
              <a:gd name="T78" fmla="*/ 169 w 336"/>
              <a:gd name="T79" fmla="*/ 124 h 327"/>
              <a:gd name="T80" fmla="*/ 292 w 336"/>
              <a:gd name="T81" fmla="*/ 108 h 327"/>
              <a:gd name="T82" fmla="*/ 292 w 336"/>
              <a:gd name="T83" fmla="*/ 85 h 327"/>
              <a:gd name="T84" fmla="*/ 169 w 336"/>
              <a:gd name="T85" fmla="*/ 69 h 327"/>
              <a:gd name="T86" fmla="*/ 292 w 336"/>
              <a:gd name="T87" fmla="*/ 85 h 327"/>
              <a:gd name="T88" fmla="*/ 169 w 336"/>
              <a:gd name="T89" fmla="*/ 46 h 327"/>
              <a:gd name="T90" fmla="*/ 292 w 336"/>
              <a:gd name="T91" fmla="*/ 3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6" h="327">
                <a:moveTo>
                  <a:pt x="136" y="296"/>
                </a:moveTo>
                <a:lnTo>
                  <a:pt x="136" y="37"/>
                </a:lnTo>
                <a:lnTo>
                  <a:pt x="0" y="37"/>
                </a:lnTo>
                <a:lnTo>
                  <a:pt x="0" y="311"/>
                </a:lnTo>
                <a:lnTo>
                  <a:pt x="115" y="311"/>
                </a:lnTo>
                <a:lnTo>
                  <a:pt x="115" y="296"/>
                </a:lnTo>
                <a:lnTo>
                  <a:pt x="136" y="296"/>
                </a:lnTo>
                <a:close/>
                <a:moveTo>
                  <a:pt x="84" y="63"/>
                </a:moveTo>
                <a:lnTo>
                  <a:pt x="115" y="63"/>
                </a:lnTo>
                <a:lnTo>
                  <a:pt x="115" y="94"/>
                </a:lnTo>
                <a:lnTo>
                  <a:pt x="84" y="94"/>
                </a:lnTo>
                <a:lnTo>
                  <a:pt x="84" y="63"/>
                </a:lnTo>
                <a:close/>
                <a:moveTo>
                  <a:pt x="84" y="122"/>
                </a:moveTo>
                <a:lnTo>
                  <a:pt x="115" y="122"/>
                </a:lnTo>
                <a:lnTo>
                  <a:pt x="115" y="153"/>
                </a:lnTo>
                <a:lnTo>
                  <a:pt x="84" y="153"/>
                </a:lnTo>
                <a:lnTo>
                  <a:pt x="84" y="122"/>
                </a:lnTo>
                <a:close/>
                <a:moveTo>
                  <a:pt x="84" y="180"/>
                </a:moveTo>
                <a:lnTo>
                  <a:pt x="115" y="180"/>
                </a:lnTo>
                <a:lnTo>
                  <a:pt x="115" y="211"/>
                </a:lnTo>
                <a:lnTo>
                  <a:pt x="84" y="211"/>
                </a:lnTo>
                <a:lnTo>
                  <a:pt x="84" y="180"/>
                </a:lnTo>
                <a:close/>
                <a:moveTo>
                  <a:pt x="53" y="270"/>
                </a:moveTo>
                <a:lnTo>
                  <a:pt x="21" y="270"/>
                </a:lnTo>
                <a:lnTo>
                  <a:pt x="21" y="238"/>
                </a:lnTo>
                <a:lnTo>
                  <a:pt x="53" y="238"/>
                </a:lnTo>
                <a:lnTo>
                  <a:pt x="53" y="270"/>
                </a:lnTo>
                <a:close/>
                <a:moveTo>
                  <a:pt x="53" y="211"/>
                </a:moveTo>
                <a:lnTo>
                  <a:pt x="21" y="211"/>
                </a:lnTo>
                <a:lnTo>
                  <a:pt x="21" y="180"/>
                </a:lnTo>
                <a:lnTo>
                  <a:pt x="53" y="180"/>
                </a:lnTo>
                <a:lnTo>
                  <a:pt x="53" y="211"/>
                </a:lnTo>
                <a:close/>
                <a:moveTo>
                  <a:pt x="53" y="153"/>
                </a:moveTo>
                <a:lnTo>
                  <a:pt x="21" y="153"/>
                </a:lnTo>
                <a:lnTo>
                  <a:pt x="21" y="122"/>
                </a:lnTo>
                <a:lnTo>
                  <a:pt x="53" y="122"/>
                </a:lnTo>
                <a:lnTo>
                  <a:pt x="53" y="153"/>
                </a:lnTo>
                <a:close/>
                <a:moveTo>
                  <a:pt x="53" y="94"/>
                </a:moveTo>
                <a:lnTo>
                  <a:pt x="21" y="94"/>
                </a:lnTo>
                <a:lnTo>
                  <a:pt x="21" y="63"/>
                </a:lnTo>
                <a:lnTo>
                  <a:pt x="53" y="63"/>
                </a:lnTo>
                <a:lnTo>
                  <a:pt x="53" y="94"/>
                </a:lnTo>
                <a:close/>
                <a:moveTo>
                  <a:pt x="84" y="238"/>
                </a:moveTo>
                <a:lnTo>
                  <a:pt x="115" y="238"/>
                </a:lnTo>
                <a:lnTo>
                  <a:pt x="115" y="270"/>
                </a:lnTo>
                <a:lnTo>
                  <a:pt x="84" y="270"/>
                </a:lnTo>
                <a:lnTo>
                  <a:pt x="84" y="238"/>
                </a:lnTo>
                <a:close/>
                <a:moveTo>
                  <a:pt x="314" y="307"/>
                </a:moveTo>
                <a:lnTo>
                  <a:pt x="314" y="0"/>
                </a:lnTo>
                <a:lnTo>
                  <a:pt x="148" y="0"/>
                </a:lnTo>
                <a:lnTo>
                  <a:pt x="148" y="307"/>
                </a:lnTo>
                <a:lnTo>
                  <a:pt x="126" y="307"/>
                </a:lnTo>
                <a:lnTo>
                  <a:pt x="126" y="327"/>
                </a:lnTo>
                <a:lnTo>
                  <a:pt x="148" y="327"/>
                </a:lnTo>
                <a:lnTo>
                  <a:pt x="314" y="327"/>
                </a:lnTo>
                <a:lnTo>
                  <a:pt x="336" y="327"/>
                </a:lnTo>
                <a:lnTo>
                  <a:pt x="336" y="307"/>
                </a:lnTo>
                <a:lnTo>
                  <a:pt x="314" y="307"/>
                </a:lnTo>
                <a:close/>
                <a:moveTo>
                  <a:pt x="255" y="307"/>
                </a:moveTo>
                <a:lnTo>
                  <a:pt x="206" y="307"/>
                </a:lnTo>
                <a:lnTo>
                  <a:pt x="206" y="267"/>
                </a:lnTo>
                <a:lnTo>
                  <a:pt x="255" y="267"/>
                </a:lnTo>
                <a:lnTo>
                  <a:pt x="255" y="307"/>
                </a:lnTo>
                <a:close/>
                <a:moveTo>
                  <a:pt x="292" y="240"/>
                </a:moveTo>
                <a:lnTo>
                  <a:pt x="169" y="240"/>
                </a:lnTo>
                <a:lnTo>
                  <a:pt x="169" y="225"/>
                </a:lnTo>
                <a:lnTo>
                  <a:pt x="292" y="225"/>
                </a:lnTo>
                <a:lnTo>
                  <a:pt x="292" y="240"/>
                </a:lnTo>
                <a:close/>
                <a:moveTo>
                  <a:pt x="292" y="201"/>
                </a:moveTo>
                <a:lnTo>
                  <a:pt x="169" y="201"/>
                </a:lnTo>
                <a:lnTo>
                  <a:pt x="169" y="186"/>
                </a:lnTo>
                <a:lnTo>
                  <a:pt x="292" y="186"/>
                </a:lnTo>
                <a:lnTo>
                  <a:pt x="292" y="201"/>
                </a:lnTo>
                <a:close/>
                <a:moveTo>
                  <a:pt x="292" y="163"/>
                </a:moveTo>
                <a:lnTo>
                  <a:pt x="169" y="163"/>
                </a:lnTo>
                <a:lnTo>
                  <a:pt x="169" y="147"/>
                </a:lnTo>
                <a:lnTo>
                  <a:pt x="292" y="147"/>
                </a:lnTo>
                <a:lnTo>
                  <a:pt x="292" y="163"/>
                </a:lnTo>
                <a:close/>
                <a:moveTo>
                  <a:pt x="292" y="124"/>
                </a:moveTo>
                <a:lnTo>
                  <a:pt x="169" y="124"/>
                </a:lnTo>
                <a:lnTo>
                  <a:pt x="169" y="108"/>
                </a:lnTo>
                <a:lnTo>
                  <a:pt x="292" y="108"/>
                </a:lnTo>
                <a:lnTo>
                  <a:pt x="292" y="124"/>
                </a:lnTo>
                <a:close/>
                <a:moveTo>
                  <a:pt x="292" y="85"/>
                </a:moveTo>
                <a:lnTo>
                  <a:pt x="169" y="85"/>
                </a:lnTo>
                <a:lnTo>
                  <a:pt x="169" y="69"/>
                </a:lnTo>
                <a:lnTo>
                  <a:pt x="292" y="69"/>
                </a:lnTo>
                <a:lnTo>
                  <a:pt x="292" y="85"/>
                </a:lnTo>
                <a:close/>
                <a:moveTo>
                  <a:pt x="292" y="46"/>
                </a:moveTo>
                <a:lnTo>
                  <a:pt x="169" y="46"/>
                </a:lnTo>
                <a:lnTo>
                  <a:pt x="169" y="30"/>
                </a:lnTo>
                <a:lnTo>
                  <a:pt x="292" y="30"/>
                </a:lnTo>
                <a:lnTo>
                  <a:pt x="292" y="46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vert="horz" wrap="square" lIns="74305" tIns="37152" rIns="74305" bIns="37152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fa Rotis Sans Serif" panose="00000700000000000000"/>
              <a:cs typeface="Arial" charset="0"/>
            </a:endParaRPr>
          </a:p>
        </p:txBody>
      </p:sp>
      <p:sp>
        <p:nvSpPr>
          <p:cNvPr id="163" name="TextBox 44"/>
          <p:cNvSpPr txBox="1"/>
          <p:nvPr/>
        </p:nvSpPr>
        <p:spPr>
          <a:xfrm>
            <a:off x="2941264" y="5012353"/>
            <a:ext cx="1302691" cy="349468"/>
          </a:xfrm>
          <a:prstGeom prst="rect">
            <a:avLst/>
          </a:prstGeom>
          <a:noFill/>
        </p:spPr>
        <p:txBody>
          <a:bodyPr wrap="square" lIns="0" tIns="36000" rIns="0" bIns="36000" rtlCol="0">
            <a:noAutofit/>
          </a:bodyPr>
          <a:lstStyle/>
          <a:p>
            <a:pPr marL="0" marR="0" lvl="0" indent="0" algn="ctr" defTabSz="98764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337722"/>
                </a:solidFill>
                <a:effectLst/>
                <a:uLnTx/>
                <a:uFillTx/>
                <a:cs typeface="Arial" charset="0"/>
              </a:rPr>
              <a:t>Drug Information Systems (DIS)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0" y="6451600"/>
            <a:ext cx="17526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249481" y="5765800"/>
            <a:ext cx="3438794" cy="7112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 lIns="91440" tIns="36000" rIns="91440" bIns="36000" rtlCol="0" anchor="ctr">
            <a:noAutofit/>
          </a:bodyPr>
          <a:lstStyle/>
          <a:p>
            <a:pPr marL="225425" marR="0" lvl="0" indent="-225425" defTabSz="914400" eaLnBrk="0" fontAlgn="base" latinLnBrk="0" hangingPunct="0">
              <a:lnSpc>
                <a:spcPts val="5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800" kern="0" dirty="0">
                <a:solidFill>
                  <a:srgbClr val="666666">
                    <a:lumMod val="50000"/>
                  </a:srgbClr>
                </a:solidFill>
                <a:cs typeface="Arial" charset="0"/>
              </a:rPr>
              <a:t>Fragmented, redundant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cs typeface="Arial" charset="0"/>
              </a:rPr>
              <a:t>, and inconsistent data</a:t>
            </a:r>
          </a:p>
          <a:p>
            <a:pPr marL="225425" marR="0" lvl="0" indent="-225425" defTabSz="914400" eaLnBrk="0" fontAlgn="base" latinLnBrk="0" hangingPunct="0">
              <a:lnSpc>
                <a:spcPts val="5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cs typeface="Arial" charset="0"/>
              </a:rPr>
              <a:t>Incomplete</a:t>
            </a:r>
            <a:r>
              <a:rPr kumimoji="0" lang="en-US" sz="800" b="0" i="0" u="none" strike="noStrike" kern="0" cap="none" spc="0" normalizeH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cs typeface="Arial" charset="0"/>
              </a:rPr>
              <a:t> view of transaction end-to-end</a:t>
            </a:r>
          </a:p>
          <a:p>
            <a:pPr marL="225425" marR="0" lvl="0" indent="-225425" defTabSz="914400" eaLnBrk="0" fontAlgn="base" latinLnBrk="0" hangingPunct="0">
              <a:lnSpc>
                <a:spcPts val="5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800" kern="0" baseline="0" dirty="0">
                <a:solidFill>
                  <a:srgbClr val="666666">
                    <a:lumMod val="50000"/>
                  </a:srgbClr>
                </a:solidFill>
                <a:cs typeface="Arial" charset="0"/>
              </a:rPr>
              <a:t>Multiple opportunities for data breach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1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19C-92C0-4DB7-890C-C45A993FF206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332" t="16867" r="50435" b="11522"/>
          <a:stretch/>
        </p:blipFill>
        <p:spPr>
          <a:xfrm>
            <a:off x="2286000" y="1009122"/>
            <a:ext cx="4648200" cy="569650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8" y="177800"/>
            <a:ext cx="547173" cy="6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177800"/>
            <a:ext cx="8596827" cy="6734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Risks with Blockchain – Part 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0856" y="584621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Allens</a:t>
            </a:r>
            <a:r>
              <a:rPr lang="en-US" sz="900" dirty="0"/>
              <a:t> – Linklater – Blockchain Reaction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794751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TD Custom">
      <a:dk1>
        <a:sysClr val="windowText" lastClr="000000"/>
      </a:dk1>
      <a:lt1>
        <a:sysClr val="window" lastClr="FFFFFF"/>
      </a:lt1>
      <a:dk2>
        <a:srgbClr val="00B624"/>
      </a:dk2>
      <a:lt2>
        <a:srgbClr val="E0EBE7"/>
      </a:lt2>
      <a:accent1>
        <a:srgbClr val="808083"/>
      </a:accent1>
      <a:accent2>
        <a:srgbClr val="E8B400"/>
      </a:accent2>
      <a:accent3>
        <a:srgbClr val="619ABC"/>
      </a:accent3>
      <a:accent4>
        <a:srgbClr val="86CA72"/>
      </a:accent4>
      <a:accent5>
        <a:srgbClr val="163D22"/>
      </a:accent5>
      <a:accent6>
        <a:srgbClr val="3E6856"/>
      </a:accent6>
      <a:hlink>
        <a:srgbClr val="AED99E"/>
      </a:hlink>
      <a:folHlink>
        <a:srgbClr val="7392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D_Band_Light">
  <a:themeElements>
    <a:clrScheme name="Custom 1">
      <a:dk1>
        <a:srgbClr val="000000"/>
      </a:dk1>
      <a:lt1>
        <a:srgbClr val="FFFFFF"/>
      </a:lt1>
      <a:dk2>
        <a:srgbClr val="00B624"/>
      </a:dk2>
      <a:lt2>
        <a:srgbClr val="000000"/>
      </a:lt2>
      <a:accent1>
        <a:srgbClr val="00B624"/>
      </a:accent1>
      <a:accent2>
        <a:srgbClr val="163D22"/>
      </a:accent2>
      <a:accent3>
        <a:srgbClr val="FFFFFF"/>
      </a:accent3>
      <a:accent4>
        <a:srgbClr val="000000"/>
      </a:accent4>
      <a:accent5>
        <a:srgbClr val="AAD7AC"/>
      </a:accent5>
      <a:accent6>
        <a:srgbClr val="13361E"/>
      </a:accent6>
      <a:hlink>
        <a:srgbClr val="8CC63F"/>
      </a:hlink>
      <a:folHlink>
        <a:srgbClr val="6A6A6A"/>
      </a:folHlink>
    </a:clrScheme>
    <a:fontScheme name="TD_Band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_Band_Light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00B624"/>
        </a:accent1>
        <a:accent2>
          <a:srgbClr val="163D22"/>
        </a:accent2>
        <a:accent3>
          <a:srgbClr val="FFFFFF"/>
        </a:accent3>
        <a:accent4>
          <a:srgbClr val="000000"/>
        </a:accent4>
        <a:accent5>
          <a:srgbClr val="AAD7AC"/>
        </a:accent5>
        <a:accent6>
          <a:srgbClr val="13361E"/>
        </a:accent6>
        <a:hlink>
          <a:srgbClr val="8CC63F"/>
        </a:hlink>
        <a:folHlink>
          <a:srgbClr val="6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10224</TotalTime>
  <Words>503</Words>
  <Application>Microsoft Office PowerPoint</Application>
  <PresentationFormat>Letter Paper (8.5x11 in)</PresentationFormat>
  <Paragraphs>121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Agfa Rotis Sans Serif</vt:lpstr>
      <vt:lpstr>Arial</vt:lpstr>
      <vt:lpstr>Arial Unicode MS</vt:lpstr>
      <vt:lpstr>Calibri</vt:lpstr>
      <vt:lpstr>Wingdings</vt:lpstr>
      <vt:lpstr>Office Theme</vt:lpstr>
      <vt:lpstr>TD_Band_Light</vt:lpstr>
      <vt:lpstr>think-cell Slide</vt:lpstr>
      <vt:lpstr>Blockchain A Distributed Ledger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Update</dc:title>
  <dc:creator>Julie Tseng</dc:creator>
  <cp:keywords>Internal</cp:keywords>
  <cp:lastModifiedBy>Josh</cp:lastModifiedBy>
  <cp:revision>493</cp:revision>
  <cp:lastPrinted>2016-07-29T12:48:20Z</cp:lastPrinted>
  <dcterms:created xsi:type="dcterms:W3CDTF">2016-06-10T16:33:51Z</dcterms:created>
  <dcterms:modified xsi:type="dcterms:W3CDTF">2016-10-24T03:28:49Z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668ad6db-adee-4cc8-b697-caa74d4f4ffa</vt:lpwstr>
  </property>
  <property fmtid="{D5CDD505-2E9C-101B-9397-08002B2CF9AE}" pid="3" name="aliashDocumentMarking">
    <vt:lpwstr>Internal</vt:lpwstr>
  </property>
  <property fmtid="{D5CDD505-2E9C-101B-9397-08002B2CF9AE}" pid="4" name="TDDCSClassification">
    <vt:lpwstr>Internal</vt:lpwstr>
  </property>
  <property fmtid="{D5CDD505-2E9C-101B-9397-08002B2CF9AE}" pid="5" name="kjhasxiQ">
    <vt:lpwstr>Internal</vt:lpwstr>
  </property>
</Properties>
</file>