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10.0.0-->
<p:presentation xmlns:r="http://schemas.openxmlformats.org/officeDocument/2006/relationships" xmlns:a="http://schemas.openxmlformats.org/drawingml/2006/main" xmlns:p="http://schemas.openxmlformats.org/presentationml/2006/main" removePersonalInfoOnSave="1" saveSubsetFonts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7010400" cy="92964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tags" Target="tags/tag1.xml" /><Relationship Id="rId23" Type="http://schemas.openxmlformats.org/officeDocument/2006/relationships/presProps" Target="presProps.xml" /><Relationship Id="rId24" Type="http://schemas.openxmlformats.org/officeDocument/2006/relationships/viewProps" Target="viewProps.xml" /><Relationship Id="rId25" Type="http://schemas.openxmlformats.org/officeDocument/2006/relationships/theme" Target="theme/theme1.xml" /><Relationship Id="rId26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940E332-BFE0-48DD-8769-47F8C5D6D78C}" type="datetimeFigureOut">
              <a:rPr lang="fr-CA" smtClean="0"/>
              <a:t>2016-11-15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4BE45C9-DECE-42B0-8865-815E1C61C0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47293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Modifiez le style du titre</a:t>
            </a:r>
            <a:endParaRPr lang="en-US" noProof="0" smtClean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32175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noProof="0" smtClean="0"/>
              <a:t>Modifiez le style des sous-titres du masque</a:t>
            </a:r>
            <a:endParaRPr lang="en-US" noProof="0" smtClean="0"/>
          </a:p>
        </p:txBody>
      </p:sp>
      <p:sp>
        <p:nvSpPr>
          <p:cNvPr id="9" name="Line 17"/>
          <p:cNvSpPr>
            <a:spLocks noChangeShapeType="1"/>
          </p:cNvSpPr>
          <p:nvPr userDrawn="1"/>
        </p:nvSpPr>
        <p:spPr bwMode="auto">
          <a:xfrm>
            <a:off x="-7938" y="6727825"/>
            <a:ext cx="9151938" cy="0"/>
          </a:xfrm>
          <a:prstGeom prst="line">
            <a:avLst/>
          </a:prstGeom>
          <a:noFill/>
          <a:ln w="266700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5715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657600" y="57150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57200" y="5715000"/>
            <a:ext cx="762000" cy="476250"/>
          </a:xfrm>
        </p:spPr>
        <p:txBody>
          <a:bodyPr/>
          <a:lstStyle>
            <a:lvl1pPr>
              <a:defRPr/>
            </a:lvl1pPr>
          </a:lstStyle>
          <a:p>
            <a:fld id="{E114FE1A-73E7-4C27-8942-47A6617D4F3E}" type="slidenum">
              <a:rPr lang="en-US"/>
              <a:t>‹N°›</a:t>
            </a:fld>
          </a:p>
        </p:txBody>
      </p:sp>
      <p:pic>
        <p:nvPicPr>
          <p:cNvPr id="14" name="Picture 15" descr="BLA-logo_No_Tag"/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3250" y="5848350"/>
            <a:ext cx="2057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0939670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038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5715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57150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5715000"/>
            <a:ext cx="762000" cy="476250"/>
          </a:xfrm>
        </p:spPr>
        <p:txBody>
          <a:bodyPr/>
          <a:lstStyle>
            <a:lvl1pPr>
              <a:defRPr/>
            </a:lvl1pPr>
          </a:lstStyle>
          <a:p>
            <a:fld id="{0AB595B1-321E-4802-8529-1409D405DC22}" type="slidenum">
              <a:rPr lang="en-US"/>
              <a:t>‹N°›</a:t>
            </a:fld>
          </a:p>
        </p:txBody>
      </p:sp>
    </p:spTree>
    <p:extLst>
      <p:ext uri="{BB962C8B-B14F-4D97-AF65-F5344CB8AC3E}">
        <p14:creationId xmlns:p14="http://schemas.microsoft.com/office/powerpoint/2010/main" val="420509873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2879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5715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57150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5715000"/>
            <a:ext cx="762000" cy="476250"/>
          </a:xfrm>
        </p:spPr>
        <p:txBody>
          <a:bodyPr/>
          <a:lstStyle>
            <a:lvl1pPr>
              <a:defRPr/>
            </a:lvl1pPr>
          </a:lstStyle>
          <a:p>
            <a:fld id="{0AB595B1-321E-4802-8529-1409D405DC22}" type="slidenum">
              <a:rPr lang="en-US"/>
              <a:t>‹N°›</a:t>
            </a:fld>
          </a:p>
        </p:txBody>
      </p:sp>
    </p:spTree>
    <p:extLst>
      <p:ext uri="{BB962C8B-B14F-4D97-AF65-F5344CB8AC3E}">
        <p14:creationId xmlns:p14="http://schemas.microsoft.com/office/powerpoint/2010/main" val="312139136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593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5715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57150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5715000"/>
            <a:ext cx="762000" cy="476250"/>
          </a:xfrm>
        </p:spPr>
        <p:txBody>
          <a:bodyPr/>
          <a:lstStyle>
            <a:lvl1pPr>
              <a:defRPr/>
            </a:lvl1pPr>
          </a:lstStyle>
          <a:p>
            <a:fld id="{BA10302A-EDD8-48C1-9985-266701A18B23}" type="slidenum">
              <a:rPr lang="en-US"/>
              <a:t>‹N°›</a:t>
            </a:fld>
          </a:p>
        </p:txBody>
      </p:sp>
    </p:spTree>
    <p:extLst>
      <p:ext uri="{BB962C8B-B14F-4D97-AF65-F5344CB8AC3E}">
        <p14:creationId xmlns:p14="http://schemas.microsoft.com/office/powerpoint/2010/main" val="3292997345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5715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57150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5715000"/>
            <a:ext cx="762000" cy="476250"/>
          </a:xfrm>
        </p:spPr>
        <p:txBody>
          <a:bodyPr/>
          <a:lstStyle>
            <a:lvl1pPr>
              <a:defRPr/>
            </a:lvl1pPr>
          </a:lstStyle>
          <a:p>
            <a:fld id="{9FD2395B-4E1F-4081-8F20-C5EBFB703165}" type="slidenum">
              <a:rPr lang="en-US"/>
              <a:t>‹N°›</a:t>
            </a:fld>
          </a:p>
        </p:txBody>
      </p:sp>
    </p:spTree>
    <p:extLst>
      <p:ext uri="{BB962C8B-B14F-4D97-AF65-F5344CB8AC3E}">
        <p14:creationId xmlns:p14="http://schemas.microsoft.com/office/powerpoint/2010/main" val="3822390842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95935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95935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5715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57150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5715000"/>
            <a:ext cx="762000" cy="476250"/>
          </a:xfrm>
        </p:spPr>
        <p:txBody>
          <a:bodyPr/>
          <a:lstStyle>
            <a:lvl1pPr>
              <a:defRPr/>
            </a:lvl1pPr>
          </a:lstStyle>
          <a:p>
            <a:fld id="{F40FABFB-5C3A-4517-8369-48D1C44E68BA}" type="slidenum">
              <a:rPr lang="en-US"/>
              <a:t>‹N°›</a:t>
            </a:fld>
          </a:p>
        </p:txBody>
      </p:sp>
    </p:spTree>
    <p:extLst>
      <p:ext uri="{BB962C8B-B14F-4D97-AF65-F5344CB8AC3E}">
        <p14:creationId xmlns:p14="http://schemas.microsoft.com/office/powerpoint/2010/main" val="426760398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31927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31927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0"/>
          </p:nvPr>
        </p:nvSpPr>
        <p:spPr>
          <a:xfrm>
            <a:off x="1371600" y="5715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57600" y="57150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57200" y="5715000"/>
            <a:ext cx="762000" cy="476250"/>
          </a:xfrm>
        </p:spPr>
        <p:txBody>
          <a:bodyPr/>
          <a:lstStyle>
            <a:lvl1pPr>
              <a:defRPr/>
            </a:lvl1pPr>
          </a:lstStyle>
          <a:p>
            <a:fld id="{1F3B57BE-6A57-4A89-8B69-3C77F4B9AD67}" type="slidenum">
              <a:rPr lang="en-US"/>
              <a:t>‹N°›</a:t>
            </a:fld>
          </a:p>
        </p:txBody>
      </p:sp>
    </p:spTree>
    <p:extLst>
      <p:ext uri="{BB962C8B-B14F-4D97-AF65-F5344CB8AC3E}">
        <p14:creationId xmlns:p14="http://schemas.microsoft.com/office/powerpoint/2010/main" val="126932216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>
          <a:xfrm>
            <a:off x="1371600" y="5715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57600" y="57150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57200" y="5715000"/>
            <a:ext cx="762000" cy="476250"/>
          </a:xfrm>
        </p:spPr>
        <p:txBody>
          <a:bodyPr/>
          <a:lstStyle>
            <a:lvl1pPr>
              <a:defRPr/>
            </a:lvl1pPr>
          </a:lstStyle>
          <a:p>
            <a:fld id="{1F3B57BE-6A57-4A89-8B69-3C77F4B9AD67}" type="slidenum">
              <a:rPr lang="en-US"/>
              <a:t>‹N°›</a:t>
            </a:fld>
          </a:p>
        </p:txBody>
      </p:sp>
    </p:spTree>
    <p:extLst>
      <p:ext uri="{BB962C8B-B14F-4D97-AF65-F5344CB8AC3E}">
        <p14:creationId xmlns:p14="http://schemas.microsoft.com/office/powerpoint/2010/main" val="113619847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>
          <a:xfrm>
            <a:off x="1371600" y="5715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57600" y="57150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57200" y="5715000"/>
            <a:ext cx="762000" cy="476250"/>
          </a:xfrm>
        </p:spPr>
        <p:txBody>
          <a:bodyPr/>
          <a:lstStyle>
            <a:lvl1pPr>
              <a:defRPr/>
            </a:lvl1pPr>
          </a:lstStyle>
          <a:p>
            <a:fld id="{1F3B57BE-6A57-4A89-8B69-3C77F4B9AD67}" type="slidenum">
              <a:rPr lang="en-US"/>
              <a:t>‹N°›</a:t>
            </a:fld>
          </a:p>
        </p:txBody>
      </p:sp>
    </p:spTree>
    <p:extLst>
      <p:ext uri="{BB962C8B-B14F-4D97-AF65-F5344CB8AC3E}">
        <p14:creationId xmlns:p14="http://schemas.microsoft.com/office/powerpoint/2010/main" val="254196777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3657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0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5715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57150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5715000"/>
            <a:ext cx="762000" cy="476250"/>
          </a:xfrm>
        </p:spPr>
        <p:txBody>
          <a:bodyPr/>
          <a:lstStyle>
            <a:lvl1pPr>
              <a:defRPr/>
            </a:lvl1pPr>
          </a:lstStyle>
          <a:p>
            <a:fld id="{5A08D60C-8C95-4744-9A34-931170B6F9E1}" type="slidenum">
              <a:rPr lang="en-US"/>
              <a:t>‹N°›</a:t>
            </a:fld>
          </a:p>
        </p:txBody>
      </p:sp>
    </p:spTree>
    <p:extLst>
      <p:ext uri="{BB962C8B-B14F-4D97-AF65-F5344CB8AC3E}">
        <p14:creationId xmlns:p14="http://schemas.microsoft.com/office/powerpoint/2010/main" val="429041640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38729921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57150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5715000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5715000"/>
            <a:ext cx="762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3BB0B04-A615-4CFE-87BE-1303AAC06454}" type="slidenum">
              <a:rPr lang="en-US"/>
              <a:t>‹N°›</a:t>
            </a:fld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-7938" y="6727825"/>
            <a:ext cx="9151938" cy="0"/>
          </a:xfrm>
          <a:prstGeom prst="line">
            <a:avLst/>
          </a:prstGeom>
          <a:noFill/>
          <a:ln w="266700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" name="Picture 15" descr="BLA-logo_No_Ta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3250" y="5848350"/>
            <a:ext cx="2057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Line 12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6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</p:spPr>
        <p:txBody>
          <a:bodyPr/>
          <a:lstStyle/>
          <a:p>
            <a:r>
              <a:rPr lang="en-US" sz="3600" b="1" smtClean="0"/>
              <a:t>KEY ELEMENTS OF CLOUD COMPUTING CONTRACTS</a:t>
            </a:r>
            <a:endParaRPr lang="en-US" sz="3600" b="1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733129"/>
          </a:xfrm>
        </p:spPr>
        <p:txBody>
          <a:bodyPr/>
          <a:lstStyle/>
          <a:p>
            <a:r>
              <a:rPr lang="en-US" sz="2400" b="1" smtClean="0"/>
              <a:t>Presented to </a:t>
            </a:r>
          </a:p>
          <a:p>
            <a:r>
              <a:rPr lang="en-US" sz="2400" b="1" smtClean="0"/>
              <a:t>IT.Can</a:t>
            </a:r>
          </a:p>
          <a:p>
            <a:r>
              <a:rPr lang="en-US" sz="2400" b="1" smtClean="0"/>
              <a:t>by Hélène Deschamps Marquis</a:t>
            </a:r>
          </a:p>
          <a:p>
            <a:endParaRPr lang="en-US" sz="2400" b="1" smtClean="0"/>
          </a:p>
          <a:p>
            <a:endParaRPr lang="en-US" sz="2400" b="1"/>
          </a:p>
          <a:p>
            <a:r>
              <a:rPr lang="en-US" sz="2000" b="1" smtClean="0"/>
              <a:t>Monday, October 24, 2016 </a:t>
            </a:r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1233897678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2" y="1844824"/>
            <a:ext cx="8098159" cy="2490069"/>
          </a:xfrm>
        </p:spPr>
        <p:txBody>
          <a:bodyPr/>
          <a:lstStyle/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Limit use of data to service delivery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Notify client of requests data access or breach of an obligation of confidentiality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Facilitate data access in case of requests for information access 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Territorial restriction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432048" cy="378296"/>
          </a:xfrm>
        </p:spPr>
        <p:txBody>
          <a:bodyPr/>
          <a:lstStyle/>
          <a:p>
            <a:pPr algn="ctr"/>
            <a:r>
              <a:rPr lang="en-US" smtClean="0"/>
              <a:t>10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73363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700808"/>
            <a:ext cx="7772400" cy="3960441"/>
          </a:xfrm>
        </p:spPr>
        <p:txBody>
          <a:bodyPr/>
          <a:lstStyle/>
          <a:p>
            <a:pPr marL="355600" indent="-3556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Support service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Description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Contact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Maximum time to address problems (response time/repairs)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Regular reports on performance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Escalation in decision-making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Remedies: credits, escalation and termination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Source code access and escrow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432048" cy="378296"/>
          </a:xfrm>
        </p:spPr>
        <p:txBody>
          <a:bodyPr/>
          <a:lstStyle/>
          <a:p>
            <a:pPr algn="ctr"/>
            <a:r>
              <a:rPr lang="en-US" smtClean="0"/>
              <a:t>11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51070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844824"/>
            <a:ext cx="7772400" cy="3024335"/>
          </a:xfrm>
        </p:spPr>
        <p:txBody>
          <a:bodyPr/>
          <a:lstStyle/>
          <a:p>
            <a:pPr marL="355600" indent="-3556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Intellectual Property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Software licence and reproduction licence (interface software/simple data exchange)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Ownership of data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Ownership of modifications?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Service provider right in the software (software licence, relationship with the provider)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432048" cy="378296"/>
          </a:xfrm>
        </p:spPr>
        <p:txBody>
          <a:bodyPr/>
          <a:lstStyle/>
          <a:p>
            <a:pPr algn="ctr"/>
            <a:r>
              <a:rPr lang="en-US" smtClean="0"/>
              <a:t>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5351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700808"/>
            <a:ext cx="7772400" cy="4392488"/>
          </a:xfrm>
        </p:spPr>
        <p:txBody>
          <a:bodyPr/>
          <a:lstStyle/>
          <a:p>
            <a:pPr marL="355600" indent="-3556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Security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Guaranteed security of the system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Data backup copies and emergency system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Insurance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List of jurisdictions where hardware is hosted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Notice of security breach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Response protocol in case of security breaches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Data encryption level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Infrastructure redundancy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Recovery plan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931024"/>
            <a:ext cx="432048" cy="378296"/>
          </a:xfrm>
        </p:spPr>
        <p:txBody>
          <a:bodyPr/>
          <a:lstStyle/>
          <a:p>
            <a:pPr algn="ctr"/>
            <a:r>
              <a:rPr lang="en-US" smtClean="0"/>
              <a:t>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8496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2" y="1700809"/>
            <a:ext cx="8026151" cy="3888431"/>
          </a:xfrm>
        </p:spPr>
        <p:txBody>
          <a:bodyPr/>
          <a:lstStyle/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Audit standards: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mtClean="0">
                <a:solidFill>
                  <a:schemeClr val="tx1"/>
                </a:solidFill>
              </a:rPr>
              <a:t>Check if certain objectives/mechanisms are in place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mtClean="0">
                <a:solidFill>
                  <a:schemeClr val="tx1"/>
                </a:solidFill>
              </a:rPr>
              <a:t>Client can establish the following objectives:</a:t>
            </a:r>
          </a:p>
          <a:p>
            <a:pPr marL="1589087" indent="-514350">
              <a:buClrTx/>
              <a:buFont typeface="+mj-lt"/>
              <a:buAutoNum type="romanLcPeriod"/>
            </a:pPr>
            <a:r>
              <a:rPr lang="fr-CA" b="1" smtClean="0">
                <a:solidFill>
                  <a:schemeClr val="tx1"/>
                </a:solidFill>
              </a:rPr>
              <a:t>Canada: </a:t>
            </a:r>
            <a:r>
              <a:rPr lang="fr-CA" smtClean="0">
                <a:solidFill>
                  <a:schemeClr val="tx1"/>
                </a:solidFill>
              </a:rPr>
              <a:t>CSAE 3416 (before Dec. 2011: 5970 Audit)</a:t>
            </a:r>
          </a:p>
          <a:p>
            <a:pPr marL="1614488">
              <a:buClrTx/>
            </a:pPr>
            <a:r>
              <a:rPr lang="fr-CA" i="1" u="sng" smtClean="0">
                <a:solidFill>
                  <a:schemeClr val="tx1"/>
                </a:solidFill>
              </a:rPr>
              <a:t>Type 1</a:t>
            </a:r>
            <a:r>
              <a:rPr lang="fr-CA" i="1" smtClean="0">
                <a:solidFill>
                  <a:schemeClr val="tx1"/>
                </a:solidFill>
              </a:rPr>
              <a:t> (specific date): Design and implementation of controls</a:t>
            </a:r>
          </a:p>
          <a:p>
            <a:pPr marL="1614488">
              <a:buClrTx/>
            </a:pPr>
            <a:r>
              <a:rPr lang="fr-CA" i="1" u="sng" smtClean="0">
                <a:solidFill>
                  <a:schemeClr val="tx1"/>
                </a:solidFill>
              </a:rPr>
              <a:t>Type 2</a:t>
            </a:r>
            <a:r>
              <a:rPr lang="fr-CA" i="1" smtClean="0">
                <a:solidFill>
                  <a:schemeClr val="tx1"/>
                </a:solidFill>
              </a:rPr>
              <a:t> (time period): Design and implementation of controls and evaluation of effectiveness</a:t>
            </a:r>
          </a:p>
          <a:p>
            <a:pPr marL="1589087" indent="-514350">
              <a:buClrTx/>
              <a:buFont typeface="+mj-lt"/>
              <a:buAutoNum type="romanLcPeriod"/>
            </a:pPr>
            <a:r>
              <a:rPr lang="fr-CA" b="1" smtClean="0">
                <a:solidFill>
                  <a:schemeClr val="tx1"/>
                </a:solidFill>
              </a:rPr>
              <a:t>United States: </a:t>
            </a:r>
            <a:r>
              <a:rPr lang="fr-CA" smtClean="0">
                <a:solidFill>
                  <a:schemeClr val="tx1"/>
                </a:solidFill>
              </a:rPr>
              <a:t>SSAE (before June 2011: SAS 70) (SOC 1, SOC 2, SOC 3)</a:t>
            </a:r>
          </a:p>
          <a:p>
            <a:pPr marL="1589087" indent="-514350">
              <a:buClrTx/>
              <a:buFont typeface="+mj-lt"/>
              <a:buAutoNum type="romanLcPeriod"/>
            </a:pPr>
            <a:r>
              <a:rPr lang="fr-CA" b="1" smtClean="0">
                <a:solidFill>
                  <a:schemeClr val="tx1"/>
                </a:solidFill>
              </a:rPr>
              <a:t>International: </a:t>
            </a:r>
            <a:r>
              <a:rPr lang="fr-CA" smtClean="0">
                <a:solidFill>
                  <a:schemeClr val="tx1"/>
                </a:solidFill>
              </a:rPr>
              <a:t>ISAE 3402</a:t>
            </a:r>
            <a:endParaRPr lang="fr-CA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432048" cy="378296"/>
          </a:xfrm>
        </p:spPr>
        <p:txBody>
          <a:bodyPr/>
          <a:lstStyle/>
          <a:p>
            <a:pPr algn="ctr"/>
            <a:r>
              <a:rPr lang="en-US" smtClean="0"/>
              <a:t>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8037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772817"/>
            <a:ext cx="7772400" cy="2634084"/>
          </a:xfrm>
        </p:spPr>
        <p:txBody>
          <a:bodyPr/>
          <a:lstStyle/>
          <a:p>
            <a:pPr marL="355600" indent="-3556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Indemnisation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Client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z="2400" smtClean="0">
                <a:solidFill>
                  <a:schemeClr val="tx1"/>
                </a:solidFill>
              </a:rPr>
              <a:t>Client: maximum amount equal to the fees paid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z="2400" smtClean="0">
                <a:solidFill>
                  <a:schemeClr val="tx1"/>
                </a:solidFill>
              </a:rPr>
              <a:t>Service provider: no limit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z="2400" smtClean="0">
                <a:solidFill>
                  <a:schemeClr val="tx1"/>
                </a:solidFill>
              </a:rPr>
              <a:t>Intellectual property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z="2400" smtClean="0">
                <a:solidFill>
                  <a:schemeClr val="tx1"/>
                </a:solidFill>
              </a:rPr>
              <a:t>Third party claim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432048" cy="378296"/>
          </a:xfrm>
        </p:spPr>
        <p:txBody>
          <a:bodyPr/>
          <a:lstStyle/>
          <a:p>
            <a:pPr algn="ctr"/>
            <a:r>
              <a:rPr lang="en-US" smtClean="0"/>
              <a:t>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03330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772817"/>
            <a:ext cx="7772400" cy="2592288"/>
          </a:xfrm>
        </p:spPr>
        <p:txBody>
          <a:bodyPr/>
          <a:lstStyle/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Service provider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z="2400" smtClean="0">
                <a:solidFill>
                  <a:schemeClr val="tx1"/>
                </a:solidFill>
              </a:rPr>
              <a:t>Maximum amount equal to the fees paid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z="2400" smtClean="0">
                <a:solidFill>
                  <a:schemeClr val="tx1"/>
                </a:solidFill>
              </a:rPr>
              <a:t>Damages if access via the client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z="2400" smtClean="0">
                <a:solidFill>
                  <a:schemeClr val="tx1"/>
                </a:solidFill>
              </a:rPr>
              <a:t>Data containing viruses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z="2400" smtClean="0">
                <a:solidFill>
                  <a:schemeClr val="tx1"/>
                </a:solidFill>
              </a:rPr>
              <a:t>Intellectual property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z="2400" smtClean="0">
                <a:solidFill>
                  <a:schemeClr val="tx1"/>
                </a:solidFill>
              </a:rPr>
              <a:t>No warranty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432048" cy="378296"/>
          </a:xfrm>
        </p:spPr>
        <p:txBody>
          <a:bodyPr/>
          <a:lstStyle/>
          <a:p>
            <a:pPr algn="ctr"/>
            <a:r>
              <a:rPr lang="en-US" smtClean="0"/>
              <a:t>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85628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772816"/>
            <a:ext cx="7772400" cy="3024336"/>
          </a:xfrm>
        </p:spPr>
        <p:txBody>
          <a:bodyPr/>
          <a:lstStyle/>
          <a:p>
            <a:pPr marL="355600" indent="-3556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Others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Right to terminate the contract at all times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Purchase of additional software or hardware 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Go-live date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Guidelines of the Office of the Superintendant of Financial Institutions of Canada (OSFI)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Force majeure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432048" cy="378296"/>
          </a:xfrm>
        </p:spPr>
        <p:txBody>
          <a:bodyPr/>
          <a:lstStyle/>
          <a:p>
            <a:pPr algn="ctr"/>
            <a:r>
              <a:rPr lang="en-US" smtClean="0"/>
              <a:t>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01486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756312"/>
            <a:ext cx="7772400" cy="3544896"/>
          </a:xfrm>
        </p:spPr>
        <p:txBody>
          <a:bodyPr/>
          <a:lstStyle/>
          <a:p>
            <a:pPr marL="352425" indent="-3429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Role of the legal team </a:t>
            </a:r>
          </a:p>
          <a:p>
            <a:pPr marL="352425" indent="-3429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Identification of data</a:t>
            </a:r>
          </a:p>
          <a:p>
            <a:pPr marL="352425" indent="-3429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Due diligence of the legal and contractual restrictions regarding such data</a:t>
            </a:r>
          </a:p>
          <a:p>
            <a:pPr marL="352425" indent="-3429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Update of the privacy protection policy</a:t>
            </a:r>
          </a:p>
          <a:p>
            <a:pPr marL="352425" indent="-3429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Information to employees and/or clients</a:t>
            </a:r>
          </a:p>
          <a:p>
            <a:pPr marL="352425" indent="-3429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Analysis of political impact/perception</a:t>
            </a:r>
            <a:endParaRPr lang="fr-CA" sz="28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39552" y="677932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CONCLUSION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432048" cy="378296"/>
          </a:xfrm>
        </p:spPr>
        <p:txBody>
          <a:bodyPr/>
          <a:lstStyle/>
          <a:p>
            <a:pPr algn="ctr"/>
            <a:r>
              <a:rPr lang="en-US" smtClean="0"/>
              <a:t>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010056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ZoneTexte 3"/>
          <p:cNvSpPr txBox="1"/>
          <p:nvPr/>
        </p:nvSpPr>
        <p:spPr>
          <a:xfrm>
            <a:off x="539552" y="677932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QUESTIONS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432048" cy="378296"/>
          </a:xfrm>
        </p:spPr>
        <p:txBody>
          <a:bodyPr/>
          <a:lstStyle/>
          <a:p>
            <a:pPr algn="ctr"/>
            <a:r>
              <a:rPr lang="en-US" smtClean="0"/>
              <a:t>19</a:t>
            </a:r>
            <a:endParaRPr lang="en-US"/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476500"/>
            <a:ext cx="3657600" cy="2608263"/>
          </a:xfrm>
          <a:noFill/>
        </p:spPr>
      </p:pic>
    </p:spTree>
    <p:extLst>
      <p:ext uri="{BB962C8B-B14F-4D97-AF65-F5344CB8AC3E}">
        <p14:creationId xmlns:p14="http://schemas.microsoft.com/office/powerpoint/2010/main" val="3451946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3568" y="1844825"/>
            <a:ext cx="7811145" cy="108011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Internal due diligence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Key elements of the contract</a:t>
            </a:r>
            <a:endParaRPr lang="fr-CA" sz="28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83568" y="67793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INTRODUCTION</a:t>
            </a:r>
            <a:endParaRPr lang="fr-CA" sz="3600" b="1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338336" cy="378296"/>
          </a:xfrm>
        </p:spPr>
        <p:txBody>
          <a:bodyPr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47011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628800"/>
            <a:ext cx="7738119" cy="266429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>
                <a:solidFill>
                  <a:schemeClr val="tx1"/>
                </a:solidFill>
              </a:rPr>
              <a:t>Identification</a:t>
            </a:r>
            <a:r>
              <a:rPr lang="fr-CA" sz="2800" smtClean="0">
                <a:solidFill>
                  <a:schemeClr val="tx1"/>
                </a:solidFill>
              </a:rPr>
              <a:t> of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>
                <a:solidFill>
                  <a:schemeClr val="tx1"/>
                </a:solidFill>
              </a:rPr>
              <a:t>Identification</a:t>
            </a:r>
            <a:r>
              <a:rPr lang="fr-CA" sz="2800" smtClean="0">
                <a:solidFill>
                  <a:schemeClr val="tx1"/>
                </a:solidFill>
              </a:rPr>
              <a:t> of laws applicable to the management of such data</a:t>
            </a:r>
          </a:p>
          <a:p>
            <a:pPr marL="698500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Act establishing the organization (if applicable)</a:t>
            </a:r>
          </a:p>
          <a:p>
            <a:pPr marL="698500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Laws applicable to data management (e.g.: </a:t>
            </a:r>
            <a:r>
              <a:rPr lang="fr-CA" sz="2400" i="1" smtClean="0">
                <a:solidFill>
                  <a:schemeClr val="tx1"/>
                </a:solidFill>
              </a:rPr>
              <a:t>Library and Archives of Canada Act</a:t>
            </a:r>
            <a:r>
              <a:rPr lang="fr-CA" sz="2400" smtClean="0">
                <a:solidFill>
                  <a:schemeClr val="tx1"/>
                </a:solidFill>
              </a:rPr>
              <a:t>, SC 2004, c 11)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83568" y="67793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INTERNAL DUE DILIGENCE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338336" cy="378296"/>
          </a:xfrm>
        </p:spPr>
        <p:txBody>
          <a:bodyPr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0185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700808"/>
            <a:ext cx="7772400" cy="3528392"/>
          </a:xfrm>
        </p:spPr>
        <p:txBody>
          <a:bodyPr/>
          <a:lstStyle/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Privacy</a:t>
            </a:r>
            <a:r>
              <a:rPr lang="fr-CA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sz="2400" smtClean="0">
                <a:solidFill>
                  <a:schemeClr val="tx1"/>
                </a:solidFill>
              </a:rPr>
              <a:t>protection issues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z="2400" smtClean="0">
                <a:solidFill>
                  <a:schemeClr val="tx1"/>
                </a:solidFill>
              </a:rPr>
              <a:t>Decisive factors: </a:t>
            </a:r>
          </a:p>
          <a:p>
            <a:pPr marL="1249363" indent="-342900">
              <a:buFontTx/>
              <a:buChar char="-"/>
            </a:pPr>
            <a:r>
              <a:rPr lang="fr-CA" smtClean="0">
                <a:solidFill>
                  <a:schemeClr val="tx1"/>
                </a:solidFill>
              </a:rPr>
              <a:t>Type of data</a:t>
            </a:r>
          </a:p>
          <a:p>
            <a:pPr marL="1249363" indent="-342900">
              <a:buFontTx/>
              <a:buChar char="-"/>
            </a:pPr>
            <a:r>
              <a:rPr lang="fr-CA" smtClean="0">
                <a:solidFill>
                  <a:schemeClr val="tx1"/>
                </a:solidFill>
              </a:rPr>
              <a:t>Applicable laws:</a:t>
            </a:r>
          </a:p>
          <a:p>
            <a:pPr marL="1435100" indent="-342900">
              <a:buFont typeface="Arial" panose="020b0604020202020204" pitchFamily="34" charset="0"/>
              <a:buChar char="»"/>
            </a:pPr>
            <a:r>
              <a:rPr lang="fr-CA" smtClean="0">
                <a:solidFill>
                  <a:schemeClr val="tx1"/>
                </a:solidFill>
              </a:rPr>
              <a:t>Province</a:t>
            </a:r>
          </a:p>
          <a:p>
            <a:pPr marL="1435100" indent="-342900">
              <a:buFont typeface="Arial" panose="020b0604020202020204" pitchFamily="34" charset="0"/>
              <a:buChar char="»"/>
            </a:pPr>
            <a:r>
              <a:rPr lang="fr-CA" smtClean="0">
                <a:solidFill>
                  <a:schemeClr val="tx1"/>
                </a:solidFill>
              </a:rPr>
              <a:t>Public sector</a:t>
            </a:r>
          </a:p>
          <a:p>
            <a:pPr marL="1435100" indent="-342900">
              <a:buFont typeface="Arial" panose="020b0604020202020204" pitchFamily="34" charset="0"/>
              <a:buChar char="»"/>
            </a:pPr>
            <a:r>
              <a:rPr lang="fr-CA" smtClean="0">
                <a:solidFill>
                  <a:schemeClr val="tx1"/>
                </a:solidFill>
              </a:rPr>
              <a:t>Private sector</a:t>
            </a:r>
          </a:p>
          <a:p>
            <a:pPr marL="1435100" indent="-342900">
              <a:buFont typeface="Arial" panose="020b0604020202020204" pitchFamily="34" charset="0"/>
              <a:buChar char="»"/>
            </a:pPr>
            <a:r>
              <a:rPr lang="fr-CA" smtClean="0">
                <a:solidFill>
                  <a:schemeClr val="tx1"/>
                </a:solidFill>
              </a:rPr>
              <a:t>Countries (Canada, united States, Europe)</a:t>
            </a:r>
          </a:p>
          <a:p>
            <a:pPr marL="1249363" indent="-352425">
              <a:buFontTx/>
              <a:buChar char="-"/>
            </a:pPr>
            <a:r>
              <a:rPr lang="fr-CA" smtClean="0">
                <a:solidFill>
                  <a:schemeClr val="tx1"/>
                </a:solidFill>
              </a:rPr>
              <a:t>Industry</a:t>
            </a:r>
            <a:endParaRPr lang="fr-CA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83568" y="67793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INTERNAL DUE DILIGENCE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338336" cy="378296"/>
          </a:xfrm>
        </p:spPr>
        <p:txBody>
          <a:bodyPr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8578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731019"/>
            <a:ext cx="7772400" cy="2922117"/>
          </a:xfrm>
        </p:spPr>
        <p:txBody>
          <a:bodyPr/>
          <a:lstStyle/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Other potential restrictions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mtClean="0">
                <a:solidFill>
                  <a:schemeClr val="tx1"/>
                </a:solidFill>
              </a:rPr>
              <a:t>Income Tax Act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mtClean="0">
                <a:solidFill>
                  <a:schemeClr val="tx1"/>
                </a:solidFill>
              </a:rPr>
              <a:t>Evidence rules </a:t>
            </a:r>
          </a:p>
          <a:p>
            <a:pPr marL="1071563" indent="-342900">
              <a:buFont typeface="Arial" panose="020b0604020202020204" pitchFamily="34" charset="0"/>
              <a:buChar char="•"/>
            </a:pPr>
            <a:r>
              <a:rPr lang="fr-CA" smtClean="0">
                <a:solidFill>
                  <a:schemeClr val="tx1"/>
                </a:solidFill>
              </a:rPr>
              <a:t>Import and export of encrypted information</a:t>
            </a:r>
          </a:p>
          <a:p>
            <a:pPr marL="355600" indent="-355600">
              <a:buFont typeface="Arial" panose="020b0604020202020204" pitchFamily="34" charset="0"/>
              <a:buChar char="•"/>
            </a:pPr>
            <a:r>
              <a:rPr lang="fr-CA" sz="2800" smtClean="0">
                <a:solidFill>
                  <a:schemeClr val="tx1"/>
                </a:solidFill>
              </a:rPr>
              <a:t>Contractual limitations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Obligations of confidentiality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Software licences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83568" y="67793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INTERNAL DUE DILIGENCE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338336" cy="378296"/>
          </a:xfrm>
        </p:spPr>
        <p:txBody>
          <a:bodyPr/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21681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772816"/>
            <a:ext cx="7772400" cy="1728192"/>
          </a:xfrm>
        </p:spPr>
        <p:txBody>
          <a:bodyPr/>
          <a:lstStyle/>
          <a:p>
            <a:pPr marL="355600" indent="-355600">
              <a:buFont typeface="Arial" panose="020b0604020202020204" pitchFamily="34" charset="0"/>
              <a:buChar char="•"/>
            </a:pPr>
            <a:r>
              <a:rPr lang="fr-CA" sz="2800">
                <a:solidFill>
                  <a:schemeClr val="tx1"/>
                </a:solidFill>
              </a:rPr>
              <a:t>Implementation</a:t>
            </a:r>
            <a:r>
              <a:rPr lang="fr-CA" smtClean="0">
                <a:solidFill>
                  <a:schemeClr val="tx1"/>
                </a:solidFill>
              </a:rPr>
              <a:t> </a:t>
            </a:r>
            <a:r>
              <a:rPr lang="fr-CA" sz="2800">
                <a:solidFill>
                  <a:schemeClr val="tx1"/>
                </a:solidFill>
              </a:rPr>
              <a:t>of transition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 party implementation?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Ownership of implemented components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</a:t>
            </a:r>
            <a:endParaRPr lang="fr-CA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338336" cy="378296"/>
          </a:xfrm>
        </p:spPr>
        <p:txBody>
          <a:bodyPr/>
          <a:lstStyle/>
          <a:p>
            <a:pPr algn="ctr"/>
            <a:r>
              <a:rPr lang="en-US" smtClean="0"/>
              <a:t>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18349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731020"/>
            <a:ext cx="7772400" cy="3570188"/>
          </a:xfrm>
        </p:spPr>
        <p:txBody>
          <a:bodyPr/>
          <a:lstStyle/>
          <a:p>
            <a:pPr marL="355600" indent="-355600">
              <a:buFont typeface="Arial" panose="020b0604020202020204" pitchFamily="34" charset="0"/>
              <a:buChar char="•"/>
            </a:pPr>
            <a:r>
              <a:rPr lang="fr-CA" sz="2800">
                <a:solidFill>
                  <a:schemeClr val="tx1"/>
                </a:solidFill>
              </a:rPr>
              <a:t>Service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Service description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Performance level (availability)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Website response time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Software and hardware update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Number of users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Subcontractors?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Remedies: credits, escalation and termination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338336" cy="378296"/>
          </a:xfrm>
        </p:spPr>
        <p:txBody>
          <a:bodyPr/>
          <a:lstStyle/>
          <a:p>
            <a:pPr algn="ctr"/>
            <a:r>
              <a:rPr lang="en-US" smtClean="0"/>
              <a:t>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11000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1700809"/>
            <a:ext cx="7772400" cy="345638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sz="2800">
                <a:solidFill>
                  <a:schemeClr val="tx1"/>
                </a:solidFill>
              </a:rPr>
              <a:t>Confidentiality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Stringent obligations of confidentiality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Survival after contract termination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Employees and subcontractors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Destruction or return of confidential information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Confirmation of destruction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Disposition or destruction of data without client authorization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338336" cy="378296"/>
          </a:xfrm>
        </p:spPr>
        <p:txBody>
          <a:bodyPr/>
          <a:lstStyle/>
          <a:p>
            <a:pPr algn="ctr"/>
            <a:r>
              <a:rPr lang="en-US" smtClean="0"/>
              <a:t>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12436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2" y="1772816"/>
            <a:ext cx="8170167" cy="3456384"/>
          </a:xfrm>
        </p:spPr>
        <p:txBody>
          <a:bodyPr/>
          <a:lstStyle/>
          <a:p>
            <a:pPr marL="355600" indent="-355600">
              <a:buFont typeface="Arial" panose="020b0604020202020204" pitchFamily="34" charset="0"/>
              <a:buChar char="•"/>
            </a:pPr>
            <a:r>
              <a:rPr lang="fr-CA" sz="2800">
                <a:solidFill>
                  <a:schemeClr val="tx1"/>
                </a:solidFill>
              </a:rPr>
              <a:t>Data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Ownership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Prohibition of data retention in case of dispute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Requirement to return data at the client’s request in a format, a form</a:t>
            </a:r>
            <a:r>
              <a:rPr lang="fr-CA" sz="2400">
                <a:solidFill>
                  <a:schemeClr val="tx1"/>
                </a:solidFill>
              </a:rPr>
              <a:t> </a:t>
            </a:r>
            <a:r>
              <a:rPr lang="fr-CA" sz="2400" smtClean="0">
                <a:solidFill>
                  <a:schemeClr val="tx1"/>
                </a:solidFill>
              </a:rPr>
              <a:t>and, if applicable, at a pre-approved cost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Levels of segregation between differents clients data</a:t>
            </a:r>
          </a:p>
          <a:p>
            <a:pPr marL="715963" indent="-342900">
              <a:buFont typeface="Arial" panose="020b0604020202020204" pitchFamily="34" charset="0"/>
              <a:buChar char="̶"/>
            </a:pPr>
            <a:r>
              <a:rPr lang="fr-CA" sz="2400" smtClean="0">
                <a:solidFill>
                  <a:schemeClr val="tx1"/>
                </a:solidFill>
              </a:rPr>
              <a:t>Right to use de-identified data</a:t>
            </a:r>
            <a:endParaRPr lang="fr-CA" sz="240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67793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smtClean="0"/>
              <a:t>KEY ELEMENTS OF THE CONTRACT</a:t>
            </a:r>
            <a:endParaRPr lang="fr-CA" sz="3600" b="1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355976" y="5715000"/>
            <a:ext cx="338336" cy="378296"/>
          </a:xfrm>
        </p:spPr>
        <p:txBody>
          <a:bodyPr/>
          <a:lstStyle/>
          <a:p>
            <a:pPr algn="ctr"/>
            <a:r>
              <a:rPr lang="en-US" smtClean="0"/>
              <a:t>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5793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1.7601 Service Pack 1"/>
  <p:tag name="AS_RELEASE_DATE" val="2015.11.27"/>
  <p:tag name="AS_TITLE" val="Aspose.Slides for .NET 4.0"/>
  <p:tag name="AS_VERSION" val="15.10.0.0"/>
</p:tagLst>
</file>

<file path=ppt/theme/theme1.xml><?xml version="1.0" encoding="utf-8"?>
<a:theme xmlns:r="http://schemas.openxmlformats.org/officeDocument/2006/relationships" xmlns:a="http://schemas.openxmlformats.org/drawingml/2006/main" name="Blakes">
  <a:themeElements>
    <a:clrScheme name="Blakes">
      <a:dk1>
        <a:srgbClr val="0F0F0F"/>
      </a:dk1>
      <a:lt1>
        <a:sysClr val="window" lastClr="FFFFFF"/>
      </a:lt1>
      <a:dk2>
        <a:srgbClr val="808285"/>
      </a:dk2>
      <a:lt2>
        <a:srgbClr val="FFFFFF"/>
      </a:lt2>
      <a:accent1>
        <a:srgbClr val="E31836"/>
      </a:accent1>
      <a:accent2>
        <a:srgbClr val="808285"/>
      </a:accent2>
      <a:accent3>
        <a:srgbClr val="D1D3D4"/>
      </a:accent3>
      <a:accent4>
        <a:srgbClr val="4E67C8"/>
      </a:accent4>
      <a:accent5>
        <a:srgbClr val="A7EA52"/>
      </a:accent5>
      <a:accent6>
        <a:srgbClr val="FF8021"/>
      </a:accent6>
      <a:hlink>
        <a:srgbClr val="0000FF"/>
      </a:hlink>
      <a:folHlink>
        <a:srgbClr val="800080"/>
      </a:folHlink>
    </a:clrScheme>
    <a:fontScheme name="Blakes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>
  <Template>Blakes</Template>
  <Manager/>
  <Company/>
  <PresentationFormat>Affichage à l'écran (4:3)</PresentationFormat>
  <SharedDoc>0</SharedDoc>
  <Application>Aspose.Slides for .NET</Application>
  <AppVersion>15.1000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1601-01-01T00:00:00.000</cp:lastPrinted>
  <dcterms:created xsi:type="dcterms:W3CDTF">1601-01-01T00:00:00Z</dcterms:created>
  <dcterms:modified xsi:type="dcterms:W3CDTF">1601-01-01T00:00:00Z</dcterms:modified>
</cp:coreProperties>
</file>