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3" r:id="rId1"/>
  </p:sldMasterIdLst>
  <p:notesMasterIdLst>
    <p:notesMasterId r:id="rId9"/>
  </p:notesMasterIdLst>
  <p:sldIdLst>
    <p:sldId id="256" r:id="rId2"/>
    <p:sldId id="1843" r:id="rId3"/>
    <p:sldId id="1987" r:id="rId4"/>
    <p:sldId id="1939" r:id="rId5"/>
    <p:sldId id="1972" r:id="rId6"/>
    <p:sldId id="1988" r:id="rId7"/>
    <p:sldId id="1847" r:id="rId8"/>
  </p:sldIdLst>
  <p:sldSz cx="9144000" cy="6858000" type="screen4x3"/>
  <p:notesSz cx="6954838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88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7" autoAdjust="0"/>
    <p:restoredTop sz="91758" autoAdjust="0"/>
  </p:normalViewPr>
  <p:slideViewPr>
    <p:cSldViewPr snapToGrid="0">
      <p:cViewPr varScale="1">
        <p:scale>
          <a:sx n="79" d="100"/>
          <a:sy n="79" d="100"/>
        </p:scale>
        <p:origin x="1834" y="53"/>
      </p:cViewPr>
      <p:guideLst>
        <p:guide orient="horz" pos="88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301439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8878" y="0"/>
            <a:ext cx="301439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C376F-C00E-430A-8147-6394E4A4758F}" type="datetimeFigureOut">
              <a:rPr lang="en-US" smtClean="0"/>
              <a:t>10/25/2019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00175" y="1152525"/>
            <a:ext cx="4154488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114" y="4445007"/>
            <a:ext cx="5562610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8772526"/>
            <a:ext cx="301439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8878" y="8772526"/>
            <a:ext cx="301439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2E2B0-A509-4F29-9932-87000E0D35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21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A2E2B0-A509-4F29-9932-87000E0D353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5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A2E2B0-A509-4F29-9932-87000E0D353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296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A2E2B0-A509-4F29-9932-87000E0D353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856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“ownership construct” to data not always helpful; more productive to talk about use rights.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A2E2B0-A509-4F29-9932-87000E0D353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358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A2E2B0-A509-4F29-9932-87000E0D353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07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866" y="0"/>
            <a:ext cx="9235440" cy="6929629"/>
          </a:xfrm>
          <a:prstGeom prst="rect">
            <a:avLst/>
          </a:prstGeom>
          <a:effectLst/>
        </p:spPr>
      </p:pic>
      <p:sp>
        <p:nvSpPr>
          <p:cNvPr id="7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04672" y="3291840"/>
            <a:ext cx="1765300" cy="557213"/>
          </a:xfrm>
          <a:prstGeom prst="rect">
            <a:avLst/>
          </a:prstGeom>
        </p:spPr>
        <p:txBody>
          <a:bodyPr anchor="ctr" anchorCtr="0"/>
          <a:lstStyle>
            <a:defPPr>
              <a:defRPr kern="1200" smtId="4294967295"/>
            </a:defPPr>
            <a:lvl1pPr marL="0" indent="0">
              <a:buNone/>
              <a:defRPr sz="1200" baseline="0"/>
            </a:lvl1pPr>
          </a:lstStyle>
          <a:p>
            <a:r>
              <a:rPr lang="en-US" dirty="0"/>
              <a:t>Click to add logo</a:t>
            </a:r>
            <a:br>
              <a:rPr lang="en-US" dirty="0"/>
            </a:br>
            <a:r>
              <a:rPr lang="en-US" dirty="0"/>
              <a:t>(optional)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26280" y="685800"/>
            <a:ext cx="384962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CA" sz="1200" b="1" i="0" u="none" strike="noStrike" kern="120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Osler, Hoskin &amp; Harcourt </a:t>
            </a:r>
            <a:r>
              <a:rPr lang="en-CA" sz="1200" b="0" i="0" u="none" strike="noStrike" kern="1200" cap="small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  <a:t>llp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811582" y="4082214"/>
            <a:ext cx="4133850" cy="84772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CA" sz="2000" kern="1200" baseline="0" dirty="0" smtClean="0">
                <a:solidFill>
                  <a:srgbClr val="41414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/>
              <a:t>Click to add Presenter(s)</a:t>
            </a:r>
          </a:p>
          <a:p>
            <a:pPr lvl="0"/>
            <a:endParaRPr lang="en-CA" dirty="0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>
          <a:xfrm>
            <a:off x="777667" y="1684157"/>
            <a:ext cx="7571232" cy="1150483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rgbClr val="CD163F"/>
                </a:solidFill>
              </a:defRPr>
            </a:lvl1pPr>
          </a:lstStyle>
          <a:p>
            <a:r>
              <a:rPr lang="en-US" dirty="0"/>
              <a:t>Click to add presentation title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813816" y="5925312"/>
            <a:ext cx="1581912" cy="3931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00" baseline="0">
                <a:solidFill>
                  <a:schemeClr val="bg1"/>
                </a:solidFill>
              </a:defRPr>
            </a:lvl1pPr>
            <a:lvl2pPr marL="457200" indent="0"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CA" dirty="0"/>
              <a:t>Click to add Month Year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95528" y="2898648"/>
            <a:ext cx="7571232" cy="18288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buNone/>
              <a:defRPr sz="1600" cap="all" baseline="0">
                <a:solidFill>
                  <a:srgbClr val="414141"/>
                </a:solidFill>
              </a:defRPr>
            </a:lvl1pPr>
          </a:lstStyle>
          <a:p>
            <a:pPr lvl="0"/>
            <a:r>
              <a:rPr lang="en-CA" sz="1600" dirty="0"/>
              <a:t>Click to add subtitle – this is optional, delete if not needed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454380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0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ice Locations 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793" y="1167936"/>
            <a:ext cx="5687568" cy="517245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61053" y="4810146"/>
            <a:ext cx="1846162" cy="13721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Toronto</a:t>
            </a:r>
            <a:br>
              <a:rPr lang="en-US" sz="1400" dirty="0"/>
            </a:br>
            <a:r>
              <a:rPr lang="en-US" sz="1200" dirty="0"/>
              <a:t>100 King Street West</a:t>
            </a:r>
            <a:br>
              <a:rPr lang="en-US" sz="1200" dirty="0"/>
            </a:br>
            <a:r>
              <a:rPr lang="en-US" sz="1200" dirty="0"/>
              <a:t>1 First Canadian Place</a:t>
            </a:r>
            <a:br>
              <a:rPr lang="en-US" sz="1200" dirty="0"/>
            </a:br>
            <a:r>
              <a:rPr lang="fr-FR" sz="1200" dirty="0"/>
              <a:t>Suite 6200, P.O. Box 50</a:t>
            </a:r>
            <a:br>
              <a:rPr lang="en-US" sz="1200" dirty="0"/>
            </a:br>
            <a:r>
              <a:rPr lang="en-US" sz="1200" dirty="0"/>
              <a:t>Toronto ON  M5X 1B8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200" dirty="0"/>
              <a:t>Tel: 416.362.2111</a:t>
            </a:r>
            <a:br>
              <a:rPr lang="en-US" sz="1200" dirty="0"/>
            </a:br>
            <a:r>
              <a:rPr lang="en-US" sz="1200" dirty="0"/>
              <a:t>Fax: 416.862.6666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97210" y="1560740"/>
            <a:ext cx="1846162" cy="11926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Ottawa</a:t>
            </a:r>
            <a:br>
              <a:rPr lang="en-US" sz="1400" dirty="0"/>
            </a:br>
            <a:r>
              <a:rPr lang="en-US" sz="1200" dirty="0"/>
              <a:t>Suite 1900</a:t>
            </a:r>
            <a:br>
              <a:rPr lang="en-US" sz="1200" dirty="0"/>
            </a:br>
            <a:r>
              <a:rPr lang="en-US" sz="1200" dirty="0"/>
              <a:t>340 Albert Street</a:t>
            </a:r>
            <a:br>
              <a:rPr lang="en-US" sz="1200" dirty="0"/>
            </a:br>
            <a:r>
              <a:rPr lang="en-US" sz="1200" dirty="0"/>
              <a:t>Ottawa  ON  K1R 7Y6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200" dirty="0"/>
              <a:t>Tel: 613.235.7234</a:t>
            </a:r>
            <a:br>
              <a:rPr lang="en-US" sz="1200" dirty="0"/>
            </a:br>
            <a:r>
              <a:rPr lang="en-US" sz="1200" dirty="0"/>
              <a:t>Fax: 613.235.2867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97210" y="3175658"/>
            <a:ext cx="1846162" cy="13721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Montreal</a:t>
            </a:r>
            <a:br>
              <a:rPr lang="en-US" sz="1400" dirty="0"/>
            </a:br>
            <a:r>
              <a:rPr lang="fr-FR" sz="1200" dirty="0"/>
              <a:t>1000, </a:t>
            </a:r>
            <a:br>
              <a:rPr lang="fr-FR" sz="1200" dirty="0"/>
            </a:br>
            <a:r>
              <a:rPr lang="fr-FR" sz="1200" dirty="0"/>
              <a:t>rue De La Gauchetière Ouest</a:t>
            </a:r>
            <a:br>
              <a:rPr lang="fr-FR" sz="1200" dirty="0"/>
            </a:br>
            <a:r>
              <a:rPr lang="fr-FR" sz="1200" dirty="0"/>
              <a:t>Bureau 2100</a:t>
            </a:r>
            <a:br>
              <a:rPr lang="fr-FR" sz="1200" dirty="0"/>
            </a:br>
            <a:r>
              <a:rPr lang="fr-FR" sz="1200" dirty="0"/>
              <a:t>Montréal  QC  H3B 4W5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fr-FR" sz="1200" dirty="0"/>
              <a:t>Tel: 514.904.8100</a:t>
            </a:r>
            <a:br>
              <a:rPr lang="fr-FR" sz="1200" dirty="0"/>
            </a:br>
            <a:r>
              <a:rPr lang="fr-FR" sz="1200" dirty="0"/>
              <a:t>Fax: 514.904.8101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097210" y="4834794"/>
            <a:ext cx="1846162" cy="13721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New York</a:t>
            </a:r>
            <a:br>
              <a:rPr lang="en-US" sz="1400" dirty="0"/>
            </a:br>
            <a:r>
              <a:rPr lang="en-US" sz="1200" dirty="0"/>
              <a:t>620 8th Avenue</a:t>
            </a:r>
            <a:br>
              <a:rPr lang="en-US" sz="1200" dirty="0"/>
            </a:br>
            <a:r>
              <a:rPr lang="en-US" sz="1200" dirty="0"/>
              <a:t>36th Floor</a:t>
            </a:r>
            <a:br>
              <a:rPr lang="en-US" sz="1200" dirty="0"/>
            </a:br>
            <a:r>
              <a:rPr lang="en-US" sz="1200" dirty="0"/>
              <a:t>New York NY  10018</a:t>
            </a:r>
            <a:br>
              <a:rPr lang="en-US" sz="1200" dirty="0"/>
            </a:br>
            <a:r>
              <a:rPr lang="en-US" sz="1200" dirty="0"/>
              <a:t>USA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200" dirty="0"/>
              <a:t>Tel: 212.867.5800</a:t>
            </a:r>
            <a:br>
              <a:rPr lang="en-US" sz="1200" dirty="0"/>
            </a:br>
            <a:r>
              <a:rPr lang="en-US" sz="1200" dirty="0"/>
              <a:t>Fax: 212.867.5802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1053" y="1548665"/>
            <a:ext cx="1846162" cy="13721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Calgary</a:t>
            </a:r>
            <a:br>
              <a:rPr lang="en-US" sz="1400" dirty="0"/>
            </a:br>
            <a:r>
              <a:rPr lang="en-US" sz="1200" dirty="0"/>
              <a:t>Suite 2500</a:t>
            </a:r>
            <a:br>
              <a:rPr lang="en-US" sz="1200" dirty="0"/>
            </a:br>
            <a:r>
              <a:rPr lang="en-US" sz="1200" dirty="0"/>
              <a:t>TransCanada Tower</a:t>
            </a:r>
            <a:br>
              <a:rPr lang="en-US" sz="1200" dirty="0"/>
            </a:br>
            <a:r>
              <a:rPr lang="en-US" sz="1200" dirty="0"/>
              <a:t>450 - 1st St. S.W.</a:t>
            </a:r>
            <a:br>
              <a:rPr lang="en-US" sz="1200" dirty="0"/>
            </a:br>
            <a:r>
              <a:rPr lang="en-US" sz="1200" dirty="0"/>
              <a:t>Calgary AB  T2P 5H1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200" dirty="0"/>
              <a:t>Tel: 403.260.7000</a:t>
            </a:r>
            <a:br>
              <a:rPr lang="en-US" sz="1200" dirty="0"/>
            </a:br>
            <a:r>
              <a:rPr lang="en-US" sz="1200" dirty="0"/>
              <a:t>Fax: 403.260.7024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61053" y="3192569"/>
            <a:ext cx="1846162" cy="13721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kern="1200" smtId="4294967295"/>
            </a:defPPr>
          </a:lstStyle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400" b="1" dirty="0"/>
              <a:t>Vancouver</a:t>
            </a:r>
            <a:br>
              <a:rPr lang="en-US" sz="1400" dirty="0"/>
            </a:br>
            <a:r>
              <a:rPr lang="en-US" sz="1200" dirty="0"/>
              <a:t>1055 West Hastings Street</a:t>
            </a:r>
            <a:br>
              <a:rPr lang="en-US" sz="1200" dirty="0"/>
            </a:br>
            <a:r>
              <a:rPr lang="en-US" sz="1200" dirty="0"/>
              <a:t>Suite 1700 </a:t>
            </a:r>
            <a:br>
              <a:rPr lang="en-US" sz="1200" dirty="0"/>
            </a:br>
            <a:r>
              <a:rPr lang="en-US" sz="1200" dirty="0"/>
              <a:t>The Guinness Tower</a:t>
            </a:r>
            <a:br>
              <a:rPr lang="en-US" sz="1200" dirty="0"/>
            </a:br>
            <a:r>
              <a:rPr lang="en-US" sz="1200" dirty="0"/>
              <a:t>Vancouver, BC  V6E 2E9</a:t>
            </a:r>
          </a:p>
          <a:p>
            <a:pPr>
              <a:lnSpc>
                <a:spcPts val="1400"/>
              </a:lnSpc>
              <a:spcAft>
                <a:spcPts val="900"/>
              </a:spcAft>
            </a:pPr>
            <a:r>
              <a:rPr lang="en-US" sz="1200" dirty="0"/>
              <a:t>Tel: 1.888.675.3755</a:t>
            </a:r>
            <a:br>
              <a:rPr lang="en-US" sz="1200" dirty="0"/>
            </a:br>
            <a:r>
              <a:rPr lang="en-US" sz="1200" dirty="0"/>
              <a:t>Fax: 778.785.2745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1088610"/>
            <a:ext cx="8229599" cy="4001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500"/>
              </a:spcBef>
              <a:spcAft>
                <a:spcPts val="0"/>
              </a:spcAft>
            </a:pPr>
            <a:r>
              <a:rPr lang="en-CA" sz="2600" dirty="0">
                <a:solidFill>
                  <a:schemeClr val="accent2"/>
                </a:solidFill>
              </a:rPr>
              <a:t>Contact 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1053" y="432263"/>
            <a:ext cx="8225746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>
                <a:solidFill>
                  <a:schemeClr val="accent2"/>
                </a:solidFill>
              </a:rPr>
              <a:t>OFFICE LOCATIONS</a:t>
            </a:r>
          </a:p>
        </p:txBody>
      </p:sp>
    </p:spTree>
    <p:extLst>
      <p:ext uri="{BB962C8B-B14F-4D97-AF65-F5344CB8AC3E}">
        <p14:creationId xmlns:p14="http://schemas.microsoft.com/office/powerpoint/2010/main" val="531379993"/>
      </p:ext>
    </p:extLst>
  </p:cSld>
  <p:clrMapOvr>
    <a:masterClrMapping/>
  </p:clrMapOvr>
  <p:transition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ew Section/Topic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21792" y="0"/>
            <a:ext cx="8064290" cy="6858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defPPr>
              <a:defRPr kern="1200" smtId="4294967295"/>
            </a:defPPr>
            <a:lvl1pPr algn="l">
              <a:lnSpc>
                <a:spcPts val="6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New section/topic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0776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63550" y="1624013"/>
            <a:ext cx="1549400" cy="1133861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defPPr>
              <a:defRPr kern="1200" smtId="4294967295"/>
            </a:defPPr>
            <a:lvl1pPr marL="0" indent="0">
              <a:buNone/>
              <a:defRPr sz="20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82244" y="3317946"/>
            <a:ext cx="1549400" cy="1133861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defPPr>
              <a:defRPr kern="1200" smtId="4294967295"/>
            </a:defPPr>
            <a:lvl1pPr marL="0" indent="0">
              <a:buNone/>
              <a:defRPr sz="20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69331" y="4998184"/>
            <a:ext cx="1549400" cy="1133861"/>
          </a:xfrm>
          <a:prstGeom prst="rect">
            <a:avLst/>
          </a:prstGeom>
          <a:solidFill>
            <a:schemeClr val="bg2"/>
          </a:solidFill>
        </p:spPr>
        <p:txBody>
          <a:bodyPr anchor="ctr" anchorCtr="0">
            <a:normAutofit/>
          </a:bodyPr>
          <a:lstStyle>
            <a:defPPr>
              <a:defRPr kern="1200" smtId="4294967295"/>
            </a:defPPr>
            <a:lvl1pPr marL="0" indent="0">
              <a:buNone/>
              <a:defRPr sz="20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Title 2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26298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20000"/>
              </a:lnSpc>
              <a:spcAft>
                <a:spcPts val="600"/>
              </a:spcAft>
              <a:defRPr lang="en-CA" sz="2600" kern="12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4"/>
          </p:nvPr>
        </p:nvSpPr>
        <p:spPr>
          <a:xfrm>
            <a:off x="2152650" y="1627632"/>
            <a:ext cx="6530848" cy="11338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0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800"/>
            </a:lvl2pPr>
            <a:lvl3pPr>
              <a:lnSpc>
                <a:spcPct val="120000"/>
              </a:lnSpc>
              <a:spcBef>
                <a:spcPts val="500"/>
              </a:spcBef>
              <a:defRPr sz="16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400"/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45"/>
          </p:nvPr>
        </p:nvSpPr>
        <p:spPr>
          <a:xfrm>
            <a:off x="2152650" y="3317951"/>
            <a:ext cx="6530848" cy="11338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0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800"/>
            </a:lvl2pPr>
            <a:lvl3pPr>
              <a:lnSpc>
                <a:spcPct val="120000"/>
              </a:lnSpc>
              <a:spcBef>
                <a:spcPts val="500"/>
              </a:spcBef>
              <a:defRPr sz="16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400"/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46"/>
          </p:nvPr>
        </p:nvSpPr>
        <p:spPr>
          <a:xfrm>
            <a:off x="2152650" y="5001768"/>
            <a:ext cx="6534150" cy="113385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0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800"/>
            </a:lvl2pPr>
            <a:lvl3pPr>
              <a:lnSpc>
                <a:spcPct val="120000"/>
              </a:lnSpc>
              <a:spcBef>
                <a:spcPts val="500"/>
              </a:spcBef>
              <a:defRPr sz="16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400"/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12716"/>
      </p:ext>
    </p:extLst>
  </p:cSld>
  <p:clrMapOvr>
    <a:masterClrMapping/>
  </p:clrMapOvr>
  <p:transition/>
  <p:hf hdr="0" ftr="0" dt="0"/>
  <p:extLst>
    <p:ext uri="{DCECCB84-F9BA-43D5-87BE-67443E8EF086}">
      <p15:sldGuideLst xmlns:p15="http://schemas.microsoft.com/office/powerpoint/2012/main">
        <p15:guide id="1" orient="horz" pos="1728">
          <p15:clr>
            <a:srgbClr val="FBAE40"/>
          </p15:clr>
        </p15:guide>
        <p15:guide id="2" pos="134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38744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20000"/>
              </a:lnSpc>
              <a:spcAft>
                <a:spcPts val="600"/>
              </a:spcAft>
              <a:defRPr lang="en-CA" sz="2600" kern="12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8"/>
          </p:nvPr>
        </p:nvSpPr>
        <p:spPr>
          <a:xfrm>
            <a:off x="457200" y="1621760"/>
            <a:ext cx="8239125" cy="45354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defRPr sz="22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◦"/>
              <a:defRPr sz="2000"/>
            </a:lvl2pPr>
            <a:lvl3pPr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defRPr sz="18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Font typeface="Calibri" panose="020F0502020204030204" pitchFamily="34" charset="0"/>
              <a:buChar char="◦"/>
              <a:defRPr sz="1600"/>
            </a:lvl4pPr>
            <a:lvl5pPr marL="2171700" indent="-34290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86796039"/>
      </p:ext>
    </p:extLst>
  </p:cSld>
  <p:clrMapOvr>
    <a:masterClrMapping/>
  </p:clrMapOvr>
  <p:transition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38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38744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20000"/>
              </a:lnSpc>
              <a:spcAft>
                <a:spcPts val="600"/>
              </a:spcAft>
              <a:defRPr lang="en-CA" sz="2600" kern="12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9"/>
          </p:nvPr>
        </p:nvSpPr>
        <p:spPr>
          <a:xfrm>
            <a:off x="457200" y="1728216"/>
            <a:ext cx="3886200" cy="439826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2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2000"/>
            </a:lvl2pPr>
            <a:lvl3pPr>
              <a:lnSpc>
                <a:spcPct val="120000"/>
              </a:lnSpc>
              <a:spcBef>
                <a:spcPts val="500"/>
              </a:spcBef>
              <a:defRPr sz="18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600"/>
            </a:lvl4pPr>
            <a:lvl5pPr marL="2114550" indent="-28575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0"/>
          </p:nvPr>
        </p:nvSpPr>
        <p:spPr>
          <a:xfrm>
            <a:off x="4800600" y="1728216"/>
            <a:ext cx="3886200" cy="43989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2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2000"/>
            </a:lvl2pPr>
            <a:lvl3pPr>
              <a:lnSpc>
                <a:spcPct val="120000"/>
              </a:lnSpc>
              <a:spcBef>
                <a:spcPts val="500"/>
              </a:spcBef>
              <a:defRPr sz="18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600"/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54663648"/>
      </p:ext>
    </p:extLst>
  </p:cSld>
  <p:clrMapOvr>
    <a:masterClrMapping/>
  </p:clrMapOvr>
  <p:transition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29600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lnSpc>
                <a:spcPct val="120000"/>
              </a:lnSpc>
              <a:spcAft>
                <a:spcPts val="600"/>
              </a:spcAft>
              <a:defRPr sz="2600">
                <a:solidFill>
                  <a:srgbClr val="CD163F"/>
                </a:solidFill>
              </a:defRPr>
            </a:lvl1pPr>
          </a:lstStyle>
          <a:p>
            <a:r>
              <a:rPr lang="en-US" dirty="0"/>
              <a:t>Click to add text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</p:spTree>
    <p:extLst>
      <p:ext uri="{BB962C8B-B14F-4D97-AF65-F5344CB8AC3E}">
        <p14:creationId xmlns:p14="http://schemas.microsoft.com/office/powerpoint/2010/main" val="341351467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&amp; 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2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38744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lnSpc>
                <a:spcPct val="120000"/>
              </a:lnSpc>
              <a:spcAft>
                <a:spcPts val="600"/>
              </a:spcAft>
              <a:defRPr lang="en-CA" sz="2600" kern="1200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1"/>
          </p:nvPr>
        </p:nvSpPr>
        <p:spPr>
          <a:xfrm>
            <a:off x="457200" y="1632240"/>
            <a:ext cx="8229600" cy="1625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500"/>
              </a:spcBef>
              <a:defRPr sz="2200"/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2000"/>
            </a:lvl2pPr>
            <a:lvl3pPr>
              <a:lnSpc>
                <a:spcPct val="120000"/>
              </a:lnSpc>
              <a:spcBef>
                <a:spcPts val="500"/>
              </a:spcBef>
              <a:defRPr sz="1800"/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Calibri" panose="020F0502020204030204" pitchFamily="34" charset="0"/>
              <a:buChar char="◦"/>
              <a:defRPr sz="1600"/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8" hasCustomPrompt="1"/>
          </p:nvPr>
        </p:nvSpPr>
        <p:spPr>
          <a:xfrm>
            <a:off x="465138" y="3300984"/>
            <a:ext cx="2647950" cy="28346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Add chart or table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39" hasCustomPrompt="1"/>
          </p:nvPr>
        </p:nvSpPr>
        <p:spPr>
          <a:xfrm>
            <a:off x="3251993" y="3300984"/>
            <a:ext cx="2647950" cy="28346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US"/>
              <a:t>Add chart or table</a:t>
            </a:r>
          </a:p>
        </p:txBody>
      </p:sp>
      <p:sp>
        <p:nvSpPr>
          <p:cNvPr id="14" name="Content Placeholder 8"/>
          <p:cNvSpPr>
            <a:spLocks noGrp="1"/>
          </p:cNvSpPr>
          <p:nvPr>
            <p:ph sz="quarter" idx="40" hasCustomPrompt="1"/>
          </p:nvPr>
        </p:nvSpPr>
        <p:spPr>
          <a:xfrm>
            <a:off x="6038848" y="3300984"/>
            <a:ext cx="2647950" cy="28346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US"/>
              <a:t>Add chart or table</a:t>
            </a:r>
          </a:p>
        </p:txBody>
      </p:sp>
    </p:spTree>
    <p:extLst>
      <p:ext uri="{BB962C8B-B14F-4D97-AF65-F5344CB8AC3E}">
        <p14:creationId xmlns:p14="http://schemas.microsoft.com/office/powerpoint/2010/main" val="2696396008"/>
      </p:ext>
    </p:extLst>
  </p:cSld>
  <p:clrMapOvr>
    <a:masterClrMapping/>
  </p:clrMapOvr>
  <p:transition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8238744" cy="53949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lnSpc>
                <a:spcPct val="120000"/>
              </a:lnSpc>
              <a:defRPr sz="26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add text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57200" y="1620150"/>
            <a:ext cx="8229600" cy="914400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defRPr sz="2200"/>
            </a:lvl1pPr>
            <a:lvl2pPr marL="742950" indent="-285750">
              <a:buFont typeface="Calibri" panose="020F0502020204030204" pitchFamily="34" charset="0"/>
              <a:buChar char="◦"/>
              <a:defRPr sz="2000"/>
            </a:lvl2pPr>
            <a:lvl3pPr>
              <a:defRPr sz="1800"/>
            </a:lvl3pPr>
            <a:lvl4pPr marL="1600200" indent="-228600">
              <a:buFont typeface="Calibri" panose="020F0502020204030204" pitchFamily="34" charset="0"/>
              <a:buChar char="◦"/>
              <a:defRPr sz="1600" baseline="0"/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37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quarter" idx="38" hasCustomPrompt="1"/>
          </p:nvPr>
        </p:nvSpPr>
        <p:spPr>
          <a:xfrm>
            <a:off x="465138" y="2534550"/>
            <a:ext cx="8221662" cy="3594788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Add chart or table</a:t>
            </a:r>
          </a:p>
        </p:txBody>
      </p:sp>
    </p:spTree>
    <p:extLst>
      <p:ext uri="{BB962C8B-B14F-4D97-AF65-F5344CB8AC3E}">
        <p14:creationId xmlns:p14="http://schemas.microsoft.com/office/powerpoint/2010/main" val="2894663007"/>
      </p:ext>
    </p:extLst>
  </p:cSld>
  <p:clrMapOvr>
    <a:masterClrMapping/>
  </p:clrMapOvr>
  <p:transition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o -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457200" y="1609344"/>
            <a:ext cx="850392" cy="914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463062" y="1254417"/>
            <a:ext cx="2586867" cy="29080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1464016" y="1609725"/>
            <a:ext cx="1585913" cy="1011941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12000"/>
              </a:lnSpc>
              <a:spcBef>
                <a:spcPct val="0"/>
              </a:spcBef>
              <a:spcAft>
                <a:spcPts val="600"/>
              </a:spcAft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Title and contact info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34"/>
          </p:nvPr>
        </p:nvSpPr>
        <p:spPr>
          <a:xfrm>
            <a:off x="3283352" y="1609344"/>
            <a:ext cx="850392" cy="914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3289214" y="1254417"/>
            <a:ext cx="2586867" cy="29080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90168" y="1609725"/>
            <a:ext cx="1585913" cy="1011941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12000"/>
              </a:lnSpc>
              <a:spcBef>
                <a:spcPct val="0"/>
              </a:spcBef>
              <a:spcAft>
                <a:spcPts val="600"/>
              </a:spcAft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Title and contact info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38"/>
          </p:nvPr>
        </p:nvSpPr>
        <p:spPr>
          <a:xfrm>
            <a:off x="6103642" y="1609344"/>
            <a:ext cx="850392" cy="9144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9" hasCustomPrompt="1"/>
          </p:nvPr>
        </p:nvSpPr>
        <p:spPr>
          <a:xfrm>
            <a:off x="6109504" y="1254417"/>
            <a:ext cx="2586867" cy="29080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7110458" y="1609725"/>
            <a:ext cx="1585913" cy="1011941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12000"/>
              </a:lnSpc>
              <a:spcBef>
                <a:spcPct val="0"/>
              </a:spcBef>
              <a:spcAft>
                <a:spcPts val="600"/>
              </a:spcAft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Title and contact info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42" hasCustomPrompt="1"/>
          </p:nvPr>
        </p:nvSpPr>
        <p:spPr>
          <a:xfrm>
            <a:off x="457198" y="424602"/>
            <a:ext cx="8229600" cy="217793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buNone/>
              <a:defRPr sz="1300" cap="all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ADD main Presentation title or new section/Topic title</a:t>
            </a: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33" hasCustomPrompt="1"/>
          </p:nvPr>
        </p:nvSpPr>
        <p:spPr>
          <a:xfrm>
            <a:off x="457200" y="2743200"/>
            <a:ext cx="2587752" cy="3339296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30000"/>
              </a:lnSpc>
              <a:spcBef>
                <a:spcPct val="0"/>
              </a:spcBef>
              <a:spcAft>
                <a:spcPts val="90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Bio</a:t>
            </a: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37" hasCustomPrompt="1"/>
          </p:nvPr>
        </p:nvSpPr>
        <p:spPr>
          <a:xfrm>
            <a:off x="3283352" y="2743200"/>
            <a:ext cx="2587752" cy="3339296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30000"/>
              </a:lnSpc>
              <a:spcBef>
                <a:spcPct val="0"/>
              </a:spcBef>
              <a:spcAft>
                <a:spcPts val="90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Bio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41" hasCustomPrompt="1"/>
          </p:nvPr>
        </p:nvSpPr>
        <p:spPr>
          <a:xfrm>
            <a:off x="6103642" y="2743200"/>
            <a:ext cx="2587752" cy="3339296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>
              <a:lnSpc>
                <a:spcPct val="130000"/>
              </a:lnSpc>
              <a:spcBef>
                <a:spcPct val="0"/>
              </a:spcBef>
              <a:spcAft>
                <a:spcPts val="900"/>
              </a:spcAft>
              <a:buNone/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Bio</a:t>
            </a:r>
          </a:p>
        </p:txBody>
      </p:sp>
    </p:spTree>
    <p:extLst>
      <p:ext uri="{BB962C8B-B14F-4D97-AF65-F5344CB8AC3E}">
        <p14:creationId xmlns:p14="http://schemas.microsoft.com/office/powerpoint/2010/main" val="12638079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 flipV="1">
            <a:off x="457200" y="630820"/>
            <a:ext cx="8212699" cy="5788"/>
          </a:xfrm>
          <a:prstGeom prst="line">
            <a:avLst/>
          </a:prstGeom>
          <a:ln w="635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0BDA126F-5629-7F4C-BC81-3475BF72816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373" y="6110580"/>
            <a:ext cx="4645555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26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64" r:id="rId3"/>
    <p:sldLayoutId id="2147483667" r:id="rId4"/>
    <p:sldLayoutId id="2147483668" r:id="rId5"/>
    <p:sldLayoutId id="2147483679" r:id="rId6"/>
    <p:sldLayoutId id="2147483669" r:id="rId7"/>
    <p:sldLayoutId id="2147483684" r:id="rId8"/>
    <p:sldLayoutId id="2147483683" r:id="rId9"/>
    <p:sldLayoutId id="2147483676" r:id="rId10"/>
  </p:sldLayoutIdLst>
  <p:transition/>
  <p:hf hdr="0" ftr="0" dt="0"/>
  <p:txStyles>
    <p:titleStyle>
      <a:defPPr>
        <a:defRPr kern="1200" smtId="4294967295"/>
      </a:defPPr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>
        <a:defRPr kern="1200" smtId="4294967295"/>
      </a:defPPr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sip@osler.com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11581" y="4082214"/>
            <a:ext cx="4279707" cy="997786"/>
          </a:xfrm>
        </p:spPr>
        <p:txBody>
          <a:bodyPr>
            <a:normAutofit/>
          </a:bodyPr>
          <a:lstStyle/>
          <a:p>
            <a:r>
              <a:rPr lang="en-CA" dirty="0"/>
              <a:t>Sam Ip, Technology Group</a:t>
            </a:r>
          </a:p>
          <a:p>
            <a:r>
              <a:rPr lang="en-CA" dirty="0"/>
              <a:t>sip@osler.com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Drafting in the AI World</a:t>
            </a:r>
            <a:br>
              <a:rPr lang="en-US" dirty="0"/>
            </a:br>
            <a:r>
              <a:rPr lang="en-US" dirty="0"/>
              <a:t>Data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621766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051560"/>
            <a:ext cx="8229600" cy="539496"/>
          </a:xfrm>
        </p:spPr>
        <p:txBody>
          <a:bodyPr>
            <a:normAutofit/>
          </a:bodyPr>
          <a:lstStyle/>
          <a:p>
            <a:r>
              <a:rPr lang="en-US" dirty="0"/>
              <a:t>The Jargon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Drafting in THE AI World: DATA</a:t>
            </a:r>
            <a:endParaRPr lang="en-CA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4EC098-23DA-4496-B453-717EAE834260}"/>
              </a:ext>
            </a:extLst>
          </p:cNvPr>
          <p:cNvSpPr txBox="1"/>
          <p:nvPr/>
        </p:nvSpPr>
        <p:spPr>
          <a:xfrm>
            <a:off x="406034" y="4041079"/>
            <a:ext cx="845574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2"/>
                </a:solidFill>
              </a:rPr>
              <a:t>Subject of Discussion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9F90C-6A42-EE44-9AE1-F083B4BC07E4}"/>
              </a:ext>
            </a:extLst>
          </p:cNvPr>
          <p:cNvSpPr txBox="1"/>
          <p:nvPr/>
        </p:nvSpPr>
        <p:spPr>
          <a:xfrm>
            <a:off x="1702843" y="2205060"/>
            <a:ext cx="2869157" cy="70788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CA" b="1" dirty="0">
                <a:solidFill>
                  <a:schemeClr val="accent3"/>
                </a:solidFill>
              </a:rPr>
              <a:t>Artificial Intelligence</a:t>
            </a:r>
          </a:p>
          <a:p>
            <a:r>
              <a:rPr lang="en-CA" sz="1400" dirty="0">
                <a:solidFill>
                  <a:schemeClr val="accent1"/>
                </a:solidFill>
              </a:rPr>
              <a:t>Any technique that enables computers to mimic human behaviour.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327C00-3B4D-1145-8C26-00D98B4E8D5C}"/>
              </a:ext>
            </a:extLst>
          </p:cNvPr>
          <p:cNvSpPr txBox="1"/>
          <p:nvPr/>
        </p:nvSpPr>
        <p:spPr>
          <a:xfrm>
            <a:off x="1702841" y="3197956"/>
            <a:ext cx="2965409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CA" b="1" dirty="0">
                <a:solidFill>
                  <a:schemeClr val="accent4"/>
                </a:solidFill>
              </a:rPr>
              <a:t>Machine Learning</a:t>
            </a:r>
          </a:p>
          <a:p>
            <a:r>
              <a:rPr lang="en-CA" sz="1400" dirty="0">
                <a:solidFill>
                  <a:schemeClr val="accent1"/>
                </a:solidFill>
              </a:rPr>
              <a:t>Subset of AI techniques that use statistical methods to enable machines to improve with experiences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076073-1F2E-1B46-83CB-9754D2DF9E6A}"/>
              </a:ext>
            </a:extLst>
          </p:cNvPr>
          <p:cNvSpPr txBox="1"/>
          <p:nvPr/>
        </p:nvSpPr>
        <p:spPr>
          <a:xfrm>
            <a:off x="1702843" y="4405339"/>
            <a:ext cx="25804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CA" b="1" dirty="0">
                <a:solidFill>
                  <a:schemeClr val="accent5"/>
                </a:solidFill>
              </a:rPr>
              <a:t>Deep Learning</a:t>
            </a:r>
          </a:p>
          <a:p>
            <a:r>
              <a:rPr lang="en-CA" sz="1400" dirty="0">
                <a:solidFill>
                  <a:schemeClr val="accent1"/>
                </a:solidFill>
              </a:rPr>
              <a:t>Subset of ML that makes the computation of multi-layer neural networks feasible.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6ED47D5-4797-5848-BF86-D5AAFD412D16}"/>
              </a:ext>
            </a:extLst>
          </p:cNvPr>
          <p:cNvSpPr>
            <a:spLocks noChangeAspect="1"/>
          </p:cNvSpPr>
          <p:nvPr/>
        </p:nvSpPr>
        <p:spPr>
          <a:xfrm>
            <a:off x="4812301" y="2027466"/>
            <a:ext cx="3684550" cy="3684550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34393D-DA5D-9A4D-9011-8FF55311495A}"/>
              </a:ext>
            </a:extLst>
          </p:cNvPr>
          <p:cNvSpPr>
            <a:spLocks noChangeAspect="1"/>
          </p:cNvSpPr>
          <p:nvPr/>
        </p:nvSpPr>
        <p:spPr>
          <a:xfrm>
            <a:off x="5288128" y="2924119"/>
            <a:ext cx="2732896" cy="2732896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5034BF8-81DE-DE47-A005-739A50225094}"/>
              </a:ext>
            </a:extLst>
          </p:cNvPr>
          <p:cNvSpPr>
            <a:spLocks noChangeAspect="1"/>
          </p:cNvSpPr>
          <p:nvPr/>
        </p:nvSpPr>
        <p:spPr>
          <a:xfrm>
            <a:off x="5802328" y="3869741"/>
            <a:ext cx="1704497" cy="1704497"/>
          </a:xfrm>
          <a:prstGeom prst="ellipse">
            <a:avLst/>
          </a:prstGeom>
          <a:solidFill>
            <a:schemeClr val="accent5"/>
          </a:solidFill>
          <a:ln w="127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AEC5CD-3F56-694D-981E-245BA1B847AF}"/>
              </a:ext>
            </a:extLst>
          </p:cNvPr>
          <p:cNvSpPr txBox="1"/>
          <p:nvPr/>
        </p:nvSpPr>
        <p:spPr>
          <a:xfrm>
            <a:off x="5600554" y="2598192"/>
            <a:ext cx="210804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CA" sz="1400" b="1" dirty="0">
                <a:solidFill>
                  <a:schemeClr val="bg1"/>
                </a:solidFill>
              </a:rPr>
              <a:t>Artificial Intelligence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6D5018-973F-6348-94BF-75614B27B40D}"/>
              </a:ext>
            </a:extLst>
          </p:cNvPr>
          <p:cNvSpPr txBox="1"/>
          <p:nvPr/>
        </p:nvSpPr>
        <p:spPr>
          <a:xfrm>
            <a:off x="5600554" y="3558827"/>
            <a:ext cx="210804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CA" sz="1400" b="1" dirty="0">
                <a:solidFill>
                  <a:schemeClr val="bg1"/>
                </a:solidFill>
              </a:rPr>
              <a:t>Machine Learning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3297E3-A407-FD4A-8310-E69EA21FCAC0}"/>
              </a:ext>
            </a:extLst>
          </p:cNvPr>
          <p:cNvSpPr txBox="1"/>
          <p:nvPr/>
        </p:nvSpPr>
        <p:spPr>
          <a:xfrm>
            <a:off x="5600554" y="4765538"/>
            <a:ext cx="210804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CA" sz="1400" b="1" dirty="0">
                <a:solidFill>
                  <a:schemeClr val="bg1"/>
                </a:solidFill>
              </a:rPr>
              <a:t>Deep Learning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1575D5C-8C59-C049-9B0D-031B7CD7BAB9}"/>
              </a:ext>
            </a:extLst>
          </p:cNvPr>
          <p:cNvGrpSpPr/>
          <p:nvPr/>
        </p:nvGrpSpPr>
        <p:grpSpPr>
          <a:xfrm>
            <a:off x="3855873" y="2347449"/>
            <a:ext cx="2380300" cy="2210247"/>
            <a:chOff x="4572000" y="2347449"/>
            <a:chExt cx="2117558" cy="2210247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1E5D8B7-BCEC-0145-BD15-AEED2BF00A7C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347449"/>
              <a:ext cx="2117558" cy="5520"/>
            </a:xfrm>
            <a:prstGeom prst="straightConnector1">
              <a:avLst/>
            </a:prstGeom>
            <a:ln w="22225" cmpd="sng">
              <a:solidFill>
                <a:schemeClr val="bg2"/>
              </a:solidFill>
              <a:headEnd type="oval"/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D1A3C5C0-DD79-5B4C-986C-B77CF526ABC6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3335822"/>
              <a:ext cx="2117558" cy="5520"/>
            </a:xfrm>
            <a:prstGeom prst="straightConnector1">
              <a:avLst/>
            </a:prstGeom>
            <a:ln w="22225" cmpd="sng">
              <a:solidFill>
                <a:schemeClr val="bg2"/>
              </a:solidFill>
              <a:headEnd type="oval"/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5B39817-03DB-0145-92A5-9F7C0553D504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4552176"/>
              <a:ext cx="2117558" cy="5520"/>
            </a:xfrm>
            <a:prstGeom prst="straightConnector1">
              <a:avLst/>
            </a:prstGeom>
            <a:ln w="22225" cmpd="sng">
              <a:solidFill>
                <a:schemeClr val="bg2"/>
              </a:solidFill>
              <a:headEnd type="oval"/>
              <a:tailEnd type="triangle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1" name="Graphic 30" descr="Single gear">
            <a:extLst>
              <a:ext uri="{FF2B5EF4-FFF2-40B4-BE49-F238E27FC236}">
                <a16:creationId xmlns:a16="http://schemas.microsoft.com/office/drawing/2014/main" id="{37A15E84-1BD6-AC46-9E70-81EBB02F93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49241" y="3163478"/>
            <a:ext cx="412984" cy="412984"/>
          </a:xfrm>
          <a:prstGeom prst="rect">
            <a:avLst/>
          </a:prstGeom>
        </p:spPr>
      </p:pic>
      <p:pic>
        <p:nvPicPr>
          <p:cNvPr id="33" name="Graphic 32" descr="Head with Gears">
            <a:extLst>
              <a:ext uri="{FF2B5EF4-FFF2-40B4-BE49-F238E27FC236}">
                <a16:creationId xmlns:a16="http://schemas.microsoft.com/office/drawing/2014/main" id="{9516A8B0-4824-F542-AB48-8D7ACF614B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437427" y="2158453"/>
            <a:ext cx="434299" cy="43429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F9271BB-58A4-F442-8071-CC328EE7ECE3}"/>
                  </a:ext>
                </a:extLst>
              </p:cNvPr>
              <p:cNvSpPr txBox="1"/>
              <p:nvPr/>
            </p:nvSpPr>
            <p:spPr>
              <a:xfrm>
                <a:off x="6368407" y="4256523"/>
                <a:ext cx="687185" cy="46128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CA" sz="11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CA" sz="11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𝐢</m:t>
                          </m:r>
                          <m:r>
                            <a:rPr lang="en-CA" sz="11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CA" sz="11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CA" sz="11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𝐧</m:t>
                          </m:r>
                        </m:sup>
                        <m:e>
                          <m:r>
                            <a:rPr lang="en-CA" sz="1100" b="1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𝐱</m:t>
                          </m:r>
                        </m:e>
                      </m:nary>
                    </m:oMath>
                  </m:oMathPara>
                </a14:m>
                <a:endParaRPr lang="en-CA" sz="16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9F9271BB-58A4-F442-8071-CC328EE7EC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8407" y="4256523"/>
                <a:ext cx="687185" cy="461280"/>
              </a:xfrm>
              <a:prstGeom prst="rect">
                <a:avLst/>
              </a:prstGeom>
              <a:blipFill>
                <a:blip r:embed="rId7"/>
                <a:stretch>
                  <a:fillRect l="-44643" t="-118919" r="-5357" b="-18108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Left Brace 37">
            <a:extLst>
              <a:ext uri="{FF2B5EF4-FFF2-40B4-BE49-F238E27FC236}">
                <a16:creationId xmlns:a16="http://schemas.microsoft.com/office/drawing/2014/main" id="{066EAE41-9D78-684B-B677-439785ADD584}"/>
              </a:ext>
            </a:extLst>
          </p:cNvPr>
          <p:cNvSpPr/>
          <p:nvPr/>
        </p:nvSpPr>
        <p:spPr>
          <a:xfrm>
            <a:off x="1328120" y="3197956"/>
            <a:ext cx="323305" cy="2130713"/>
          </a:xfrm>
          <a:prstGeom prst="leftBrace">
            <a:avLst>
              <a:gd name="adj1" fmla="val 35000"/>
              <a:gd name="adj2" fmla="val 50000"/>
            </a:avLst>
          </a:prstGeom>
          <a:ln w="22225">
            <a:solidFill>
              <a:schemeClr val="bg2">
                <a:lumMod val="75000"/>
              </a:schemeClr>
            </a:solidFill>
          </a:ln>
        </p:spPr>
        <p:style>
          <a:lnRef idx="2">
            <a:scrgbClr r="0" g="0" b="0"/>
          </a:lnRef>
          <a:fillRef idx="0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177959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Machine Learning Components: Common Data Inputs and Outputs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Drafting in THE AI World: DATA</a:t>
            </a:r>
            <a:endParaRPr lang="en-CA" dirty="0"/>
          </a:p>
        </p:txBody>
      </p:sp>
      <p:sp>
        <p:nvSpPr>
          <p:cNvPr id="46" name="Slide Number Placeholder 3">
            <a:extLst>
              <a:ext uri="{FF2B5EF4-FFF2-40B4-BE49-F238E27FC236}">
                <a16:creationId xmlns:a16="http://schemas.microsoft.com/office/drawing/2014/main" id="{09A66A86-9DF2-40F8-B5BC-99257D0F948E}"/>
              </a:ext>
            </a:extLst>
          </p:cNvPr>
          <p:cNvSpPr txBox="1">
            <a:spLocks/>
          </p:cNvSpPr>
          <p:nvPr/>
        </p:nvSpPr>
        <p:spPr>
          <a:xfrm>
            <a:off x="457200" y="6333202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 kern="1200" smtId="4294967295"/>
            </a:defPPr>
            <a:lvl1pPr marL="0" algn="ctr" defTabSz="457200" rtl="0" eaLnBrk="0" latinLnBrk="0" hangingPunct="0">
              <a:spcBef>
                <a:spcPct val="50000"/>
              </a:spcBef>
              <a:buClr>
                <a:srgbClr val="6B757C"/>
              </a:buClr>
              <a:buFont typeface="Arial" charset="0"/>
              <a:defRPr sz="10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ctr" defTabSz="457200" rtl="0" eaLnBrk="0" latinLnBrk="0" hangingPunct="0">
              <a:spcBef>
                <a:spcPct val="50000"/>
              </a:spcBef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ctr" defTabSz="457200" rtl="0" eaLnBrk="0" latinLnBrk="0" hangingPunct="0">
              <a:spcBef>
                <a:spcPct val="50000"/>
              </a:spcBef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ctr" defTabSz="457200" rtl="0" eaLnBrk="0" latinLnBrk="0" hangingPunct="0">
              <a:spcBef>
                <a:spcPct val="50000"/>
              </a:spcBef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ctr" defTabSz="457200" rtl="0" eaLnBrk="0" latinLnBrk="0" hangingPunct="0">
              <a:spcBef>
                <a:spcPct val="50000"/>
              </a:spcBef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rgbClr val="6B757C"/>
              </a:buClr>
              <a:buFont typeface="Arial" charset="0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  <a:defRPr/>
            </a:pPr>
            <a:fld id="{6E36871D-CC9D-421D-A800-A7AD6AE1F307}" type="slidenum">
              <a:rPr lang="en-CA" smtClean="0">
                <a:solidFill>
                  <a:srgbClr val="666D70"/>
                </a:solidFill>
              </a:rPr>
              <a:pPr algn="r" eaLnBrk="1" hangingPunct="1">
                <a:spcBef>
                  <a:spcPct val="0"/>
                </a:spcBef>
                <a:buClrTx/>
                <a:buFontTx/>
                <a:buNone/>
                <a:defRPr/>
              </a:pPr>
              <a:t>3</a:t>
            </a:fld>
            <a:endParaRPr lang="en-CA" dirty="0">
              <a:solidFill>
                <a:srgbClr val="666D70"/>
              </a:solidFill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7D242F61-4FBC-4A2D-94A5-780E1125C7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999" y="2851974"/>
            <a:ext cx="2476732" cy="1669904"/>
          </a:xfrm>
          <a:prstGeom prst="rect">
            <a:avLst/>
          </a:prstGeom>
        </p:spPr>
      </p:pic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77608FB-B021-4C54-A375-9AA2C6A2CA2E}"/>
              </a:ext>
            </a:extLst>
          </p:cNvPr>
          <p:cNvCxnSpPr>
            <a:cxnSpLocks/>
          </p:cNvCxnSpPr>
          <p:nvPr/>
        </p:nvCxnSpPr>
        <p:spPr bwMode="auto">
          <a:xfrm>
            <a:off x="1767583" y="2528225"/>
            <a:ext cx="0" cy="272488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7E25D6F-8D78-4685-B8A8-2EA87D68DC5E}"/>
              </a:ext>
            </a:extLst>
          </p:cNvPr>
          <p:cNvCxnSpPr/>
          <p:nvPr/>
        </p:nvCxnSpPr>
        <p:spPr bwMode="auto">
          <a:xfrm flipH="1">
            <a:off x="6705304" y="2354062"/>
            <a:ext cx="26126" cy="2952205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20585551-951C-4E67-85B0-B9589670F143}"/>
              </a:ext>
            </a:extLst>
          </p:cNvPr>
          <p:cNvCxnSpPr>
            <a:cxnSpLocks/>
            <a:endCxn id="47" idx="3"/>
          </p:cNvCxnSpPr>
          <p:nvPr/>
        </p:nvCxnSpPr>
        <p:spPr bwMode="auto">
          <a:xfrm>
            <a:off x="6278722" y="3686926"/>
            <a:ext cx="303009" cy="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CE5875A7-C288-4CD5-9738-6BFD2215B39E}"/>
              </a:ext>
            </a:extLst>
          </p:cNvPr>
          <p:cNvSpPr txBox="1"/>
          <p:nvPr/>
        </p:nvSpPr>
        <p:spPr>
          <a:xfrm>
            <a:off x="6914606" y="2975558"/>
            <a:ext cx="22293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Price projection</a:t>
            </a:r>
          </a:p>
          <a:p>
            <a:r>
              <a:rPr lang="en-US" dirty="0">
                <a:solidFill>
                  <a:schemeClr val="accent2"/>
                </a:solidFill>
              </a:rPr>
              <a:t>     or</a:t>
            </a:r>
          </a:p>
          <a:p>
            <a:r>
              <a:rPr lang="en-US" dirty="0">
                <a:solidFill>
                  <a:schemeClr val="accent2"/>
                </a:solidFill>
              </a:rPr>
              <a:t>Image tagging</a:t>
            </a:r>
          </a:p>
          <a:p>
            <a:r>
              <a:rPr lang="en-US" dirty="0">
                <a:solidFill>
                  <a:schemeClr val="accent2"/>
                </a:solidFill>
              </a:rPr>
              <a:t>     or</a:t>
            </a:r>
          </a:p>
          <a:p>
            <a:r>
              <a:rPr lang="en-US" dirty="0">
                <a:solidFill>
                  <a:schemeClr val="accent2"/>
                </a:solidFill>
              </a:rPr>
              <a:t>Customer analysis</a:t>
            </a:r>
          </a:p>
          <a:p>
            <a:r>
              <a:rPr lang="en-US" dirty="0">
                <a:solidFill>
                  <a:schemeClr val="accent2"/>
                </a:solidFill>
              </a:rPr>
              <a:t>     or </a:t>
            </a:r>
          </a:p>
          <a:p>
            <a:r>
              <a:rPr lang="en-US" dirty="0">
                <a:solidFill>
                  <a:schemeClr val="accent2"/>
                </a:solidFill>
              </a:rPr>
              <a:t>…</a:t>
            </a:r>
            <a:r>
              <a:rPr lang="en-US" b="1" u="sng" dirty="0">
                <a:solidFill>
                  <a:schemeClr val="accent2"/>
                </a:solidFill>
              </a:rPr>
              <a:t>other Prediction Output Data</a:t>
            </a:r>
          </a:p>
          <a:p>
            <a:endParaRPr lang="en-CA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42CCD7B-005F-4E2D-A3B2-9046049A751C}"/>
              </a:ext>
            </a:extLst>
          </p:cNvPr>
          <p:cNvSpPr txBox="1"/>
          <p:nvPr/>
        </p:nvSpPr>
        <p:spPr>
          <a:xfrm>
            <a:off x="457200" y="2103917"/>
            <a:ext cx="10172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INITIAL INPUT </a:t>
            </a:r>
            <a:br>
              <a:rPr lang="en-US" b="1" dirty="0"/>
            </a:br>
            <a:endParaRPr lang="en-CA" b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8E4AD26-4540-4D13-B34A-4405F670BD03}"/>
              </a:ext>
            </a:extLst>
          </p:cNvPr>
          <p:cNvSpPr txBox="1"/>
          <p:nvPr/>
        </p:nvSpPr>
        <p:spPr>
          <a:xfrm>
            <a:off x="3978692" y="2150084"/>
            <a:ext cx="2664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MACHINE LEARNING PROGRAM</a:t>
            </a:r>
            <a:endParaRPr lang="en-CA" b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0817949-17F8-46E8-A936-BE3F7CB01CE6}"/>
              </a:ext>
            </a:extLst>
          </p:cNvPr>
          <p:cNvSpPr txBox="1"/>
          <p:nvPr/>
        </p:nvSpPr>
        <p:spPr>
          <a:xfrm>
            <a:off x="7184134" y="2043280"/>
            <a:ext cx="1137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FINAL OUTPUT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9EFD7DC-DE2A-4B41-A463-01CC070EBC27}"/>
              </a:ext>
            </a:extLst>
          </p:cNvPr>
          <p:cNvCxnSpPr>
            <a:cxnSpLocks/>
          </p:cNvCxnSpPr>
          <p:nvPr/>
        </p:nvCxnSpPr>
        <p:spPr bwMode="auto">
          <a:xfrm>
            <a:off x="1895475" y="3686926"/>
            <a:ext cx="324953" cy="2577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BEABBC6E-61A5-4321-8C5A-F42365835BDD}"/>
              </a:ext>
            </a:extLst>
          </p:cNvPr>
          <p:cNvSpPr/>
          <p:nvPr/>
        </p:nvSpPr>
        <p:spPr>
          <a:xfrm>
            <a:off x="-230613" y="3499202"/>
            <a:ext cx="21335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chemeClr val="accent2"/>
                </a:solidFill>
              </a:rPr>
              <a:t>Customer Input Data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24593CD-DE04-4366-886A-957F53B0ACF1}"/>
              </a:ext>
            </a:extLst>
          </p:cNvPr>
          <p:cNvSpPr/>
          <p:nvPr/>
        </p:nvSpPr>
        <p:spPr>
          <a:xfrm>
            <a:off x="1952870" y="5443197"/>
            <a:ext cx="24104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chemeClr val="accent2"/>
                </a:solidFill>
              </a:rPr>
              <a:t>Provider Pre-Existing  Data or Third Party Data </a:t>
            </a:r>
            <a:endParaRPr lang="en-US" b="1" u="sng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D532408-9CEB-44C4-B465-127FC007903E}"/>
              </a:ext>
            </a:extLst>
          </p:cNvPr>
          <p:cNvSpPr/>
          <p:nvPr/>
        </p:nvSpPr>
        <p:spPr>
          <a:xfrm>
            <a:off x="3897883" y="5444950"/>
            <a:ext cx="30390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u="sng" dirty="0">
                <a:solidFill>
                  <a:schemeClr val="accent2"/>
                </a:solidFill>
              </a:rPr>
              <a:t>Provided Generated </a:t>
            </a:r>
          </a:p>
          <a:p>
            <a:pPr algn="ctr"/>
            <a:r>
              <a:rPr lang="en-US" b="1" u="sng" dirty="0">
                <a:solidFill>
                  <a:schemeClr val="accent2"/>
                </a:solidFill>
              </a:rPr>
              <a:t>Data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73756C3A-3C5E-43C1-89CC-BEF5F1CF6876}"/>
              </a:ext>
            </a:extLst>
          </p:cNvPr>
          <p:cNvCxnSpPr>
            <a:cxnSpLocks/>
          </p:cNvCxnSpPr>
          <p:nvPr/>
        </p:nvCxnSpPr>
        <p:spPr bwMode="auto">
          <a:xfrm>
            <a:off x="5379291" y="5109010"/>
            <a:ext cx="0" cy="288190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41428939-FDA4-4963-9589-E9EA60642705}"/>
              </a:ext>
            </a:extLst>
          </p:cNvPr>
          <p:cNvCxnSpPr>
            <a:cxnSpLocks/>
          </p:cNvCxnSpPr>
          <p:nvPr/>
        </p:nvCxnSpPr>
        <p:spPr bwMode="auto">
          <a:xfrm flipV="1">
            <a:off x="3158083" y="5125402"/>
            <a:ext cx="0" cy="275762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1" name="Picture 4" descr="Image result for data">
            <a:extLst>
              <a:ext uri="{FF2B5EF4-FFF2-40B4-BE49-F238E27FC236}">
                <a16:creationId xmlns:a16="http://schemas.microsoft.com/office/drawing/2014/main" id="{2DF8190E-431B-4EDA-A5C3-B14D025980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8285" y="3348293"/>
            <a:ext cx="1479598" cy="73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3B93D566-FACA-4069-B18E-586DA95820FE}"/>
              </a:ext>
            </a:extLst>
          </p:cNvPr>
          <p:cNvSpPr txBox="1"/>
          <p:nvPr/>
        </p:nvSpPr>
        <p:spPr>
          <a:xfrm>
            <a:off x="1767583" y="2073708"/>
            <a:ext cx="205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DATA TRANSFORMATION</a:t>
            </a:r>
            <a:endParaRPr lang="en-CA" b="1" dirty="0"/>
          </a:p>
        </p:txBody>
      </p:sp>
      <p:sp>
        <p:nvSpPr>
          <p:cNvPr id="64" name="Left Brace 63">
            <a:extLst>
              <a:ext uri="{FF2B5EF4-FFF2-40B4-BE49-F238E27FC236}">
                <a16:creationId xmlns:a16="http://schemas.microsoft.com/office/drawing/2014/main" id="{07D9941B-3D42-40F1-8556-076192CC7A0E}"/>
              </a:ext>
            </a:extLst>
          </p:cNvPr>
          <p:cNvSpPr/>
          <p:nvPr/>
        </p:nvSpPr>
        <p:spPr>
          <a:xfrm rot="16200000">
            <a:off x="4062148" y="2845436"/>
            <a:ext cx="348734" cy="4032173"/>
          </a:xfrm>
          <a:prstGeom prst="leftBrace">
            <a:avLst>
              <a:gd name="adj1" fmla="val 35000"/>
              <a:gd name="adj2" fmla="val 50000"/>
            </a:avLst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rgbClr r="0" g="0" b="0"/>
          </a:lnRef>
          <a:fillRef idx="0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3659426-2CF5-4762-A029-AEDEC6317BF4}"/>
              </a:ext>
            </a:extLst>
          </p:cNvPr>
          <p:cNvCxnSpPr>
            <a:cxnSpLocks/>
          </p:cNvCxnSpPr>
          <p:nvPr/>
        </p:nvCxnSpPr>
        <p:spPr bwMode="auto">
          <a:xfrm>
            <a:off x="4065545" y="3684349"/>
            <a:ext cx="324953" cy="2577"/>
          </a:xfrm>
          <a:prstGeom prst="straightConnector1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2741603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F98C8B-DE55-40E8-B1CA-E14410556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668C-E37A-4668-8E81-A39A0F3728A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Drafting in THE AI World: Data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5F087F-ED65-4849-99C4-B44F24465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51560"/>
            <a:ext cx="8305800" cy="53949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Starting Point: </a:t>
            </a:r>
            <a:r>
              <a:rPr lang="en-US" dirty="0"/>
              <a:t>Unpacking Common and Broad Definitions of Customer Data to Engage in Meaningful Data Discussions Re: AI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D59E80-CF17-4115-86F4-BD6B076DADE7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457198" y="2082588"/>
            <a:ext cx="8239125" cy="443317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dirty="0"/>
              <a:t>“</a:t>
            </a:r>
            <a:r>
              <a:rPr lang="en-US" b="1" dirty="0"/>
              <a:t>Customer Data</a:t>
            </a:r>
            <a:r>
              <a:rPr lang="en-US" dirty="0"/>
              <a:t>” means any and all information, data, materials, works, expressions or other content that are </a:t>
            </a:r>
            <a:r>
              <a:rPr lang="en-US" dirty="0">
                <a:highlight>
                  <a:srgbClr val="FFFF00"/>
                </a:highlight>
              </a:rPr>
              <a:t>(a) uploaded, submitted, posted, transferred, transmitted or otherwise provided or made available by or on behalf of Customer for Processing by Service Provider, including through the Hosted Services, or</a:t>
            </a:r>
            <a:r>
              <a:rPr lang="en-US" dirty="0"/>
              <a:t> </a:t>
            </a:r>
            <a:r>
              <a:rPr lang="en-US" dirty="0">
                <a:highlight>
                  <a:srgbClr val="00FFFF"/>
                </a:highlight>
              </a:rPr>
              <a:t>(b) collected, downloaded, or otherwise received by Provider for Customer at the written request of Customer.  </a:t>
            </a:r>
            <a:r>
              <a:rPr lang="en-US" dirty="0">
                <a:highlight>
                  <a:srgbClr val="00FF00"/>
                </a:highlight>
              </a:rPr>
              <a:t>All output, copies, reproductions, improvements, modifications, adaptations, translations, and other derivative works of, based on, derived from, or otherwise using any Customer Data will be deemed Customer Data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500" i="1" dirty="0"/>
              <a:t>Note: Definition provided for illustrative purposes only.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14927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F98C8B-DE55-40E8-B1CA-E14410556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668C-E37A-4668-8E81-A39A0F3728A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Drafting in the AI World: Data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5F087F-ED65-4849-99C4-B44F24465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7594"/>
            <a:ext cx="8238744" cy="539496"/>
          </a:xfrm>
        </p:spPr>
        <p:txBody>
          <a:bodyPr>
            <a:normAutofit/>
          </a:bodyPr>
          <a:lstStyle/>
          <a:p>
            <a:r>
              <a:rPr lang="en-US" dirty="0"/>
              <a:t>Definitional Framework for Considering AI Data Issues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D59E80-CF17-4115-86F4-BD6B076DADE7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448056" y="5541360"/>
            <a:ext cx="4791075" cy="115404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/>
              <a:t>Note: Definitions provided for illustrative purposes only.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5830F08-F632-4247-8954-6CD27CED8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478082"/>
              </p:ext>
            </p:extLst>
          </p:nvPr>
        </p:nvGraphicFramePr>
        <p:xfrm>
          <a:off x="923544" y="1670933"/>
          <a:ext cx="7763254" cy="4181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5158">
                  <a:extLst>
                    <a:ext uri="{9D8B030D-6E8A-4147-A177-3AD203B41FA5}">
                      <a16:colId xmlns:a16="http://schemas.microsoft.com/office/drawing/2014/main" val="29536333"/>
                    </a:ext>
                  </a:extLst>
                </a:gridCol>
                <a:gridCol w="5688096">
                  <a:extLst>
                    <a:ext uri="{9D8B030D-6E8A-4147-A177-3AD203B41FA5}">
                      <a16:colId xmlns:a16="http://schemas.microsoft.com/office/drawing/2014/main" val="689381819"/>
                    </a:ext>
                  </a:extLst>
                </a:gridCol>
              </a:tblGrid>
              <a:tr h="316721">
                <a:tc>
                  <a:txBody>
                    <a:bodyPr/>
                    <a:lstStyle/>
                    <a:p>
                      <a:r>
                        <a:rPr lang="en-US" sz="1500" dirty="0"/>
                        <a:t>Data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Sample Definitions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9212040"/>
                  </a:ext>
                </a:extLst>
              </a:tr>
              <a:tr h="1007750">
                <a:tc>
                  <a:txBody>
                    <a:bodyPr/>
                    <a:lstStyle/>
                    <a:p>
                      <a:r>
                        <a:rPr lang="en-US" sz="1500" b="1" dirty="0"/>
                        <a:t>“Customer Input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Data that is uploaded, submitted, posted, transferred, transmitted or otherwise provided by Customer to Provider under this Agreement.</a:t>
                      </a:r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57815"/>
                  </a:ext>
                </a:extLst>
              </a:tr>
              <a:tr h="7774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dirty="0"/>
                        <a:t>“Prediction Output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The final output Data from the processing of Customer Input Data by Provider.</a:t>
                      </a:r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634042"/>
                  </a:ext>
                </a:extLst>
              </a:tr>
              <a:tr h="1468435">
                <a:tc>
                  <a:txBody>
                    <a:bodyPr/>
                    <a:lstStyle/>
                    <a:p>
                      <a:r>
                        <a:rPr lang="en-US" sz="1500" b="1" u="none" dirty="0"/>
                        <a:t>“Provider Generated Data” </a:t>
                      </a:r>
                    </a:p>
                    <a:p>
                      <a:endParaRPr lang="en-US" sz="1500" b="1" u="none" dirty="0"/>
                    </a:p>
                    <a:p>
                      <a:r>
                        <a:rPr lang="en-US" sz="1500" b="0" i="1" u="none" dirty="0"/>
                        <a:t>(often aggregated and non-identifiable)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Data: (1) generated by Provider in connection with this Agreement, including Data that is generated through the Processing of Customer Input Data; </a:t>
                      </a:r>
                      <a:r>
                        <a:rPr lang="en-US" sz="1500" b="1" u="sng" dirty="0"/>
                        <a:t>and</a:t>
                      </a:r>
                      <a:r>
                        <a:rPr lang="en-US" sz="1500" dirty="0"/>
                        <a:t> (2) does not contain any Customer Input Data, personal information, or any Data that otherwise identifies Customer or its customers.</a:t>
                      </a:r>
                    </a:p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723555"/>
                  </a:ext>
                </a:extLst>
              </a:tr>
              <a:tr h="607595">
                <a:tc>
                  <a:txBody>
                    <a:bodyPr/>
                    <a:lstStyle/>
                    <a:p>
                      <a:r>
                        <a:rPr lang="en-US" sz="1500" b="1" dirty="0"/>
                        <a:t>“Provider Pre-Existing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Data created, generated, collected or obtained by Provider prior to or outside of this Agreement.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564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01255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F98C8B-DE55-40E8-B1CA-E14410556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BDA126F-5629-7F4C-BC81-3475BF72816A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3668C-E37A-4668-8E81-A39A0F3728A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Drafting in the AI World: Data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85F087F-ED65-4849-99C4-B44F24465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8" y="862329"/>
            <a:ext cx="8238744" cy="539496"/>
          </a:xfrm>
        </p:spPr>
        <p:txBody>
          <a:bodyPr/>
          <a:lstStyle/>
          <a:p>
            <a:r>
              <a:rPr lang="en-US" dirty="0"/>
              <a:t>AI Drafting Considerations Related to Data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AD59E80-CF17-4115-86F4-BD6B076DADE7}"/>
              </a:ext>
            </a:extLst>
          </p:cNvPr>
          <p:cNvSpPr>
            <a:spLocks noGrp="1"/>
          </p:cNvSpPr>
          <p:nvPr>
            <p:ph sz="quarter" idx="38"/>
          </p:nvPr>
        </p:nvSpPr>
        <p:spPr>
          <a:xfrm>
            <a:off x="457198" y="1407131"/>
            <a:ext cx="8420100" cy="4588540"/>
          </a:xfrm>
        </p:spPr>
        <p:txBody>
          <a:bodyPr>
            <a:noAutofit/>
          </a:bodyPr>
          <a:lstStyle/>
          <a:p>
            <a:r>
              <a:rPr lang="en-US" sz="1600" b="1" dirty="0"/>
              <a:t>Methodical Evaluation of Considerations by Data Categories</a:t>
            </a:r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200" dirty="0"/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Other Data-Related Considerations </a:t>
            </a:r>
            <a:r>
              <a:rPr lang="en-US" sz="1600" dirty="0"/>
              <a:t>(data management and protection; reps, warranties and indemnities; termination and transition; emerging approaches to PI)</a:t>
            </a:r>
            <a:endParaRPr lang="en-US" sz="1600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1DA08F0-5537-4670-8CA0-B0612F1E2B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065736"/>
              </p:ext>
            </p:extLst>
          </p:nvPr>
        </p:nvGraphicFramePr>
        <p:xfrm>
          <a:off x="859536" y="1829573"/>
          <a:ext cx="8017762" cy="3842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567">
                  <a:extLst>
                    <a:ext uri="{9D8B030D-6E8A-4147-A177-3AD203B41FA5}">
                      <a16:colId xmlns:a16="http://schemas.microsoft.com/office/drawing/2014/main" val="4107257268"/>
                    </a:ext>
                  </a:extLst>
                </a:gridCol>
                <a:gridCol w="5708195">
                  <a:extLst>
                    <a:ext uri="{9D8B030D-6E8A-4147-A177-3AD203B41FA5}">
                      <a16:colId xmlns:a16="http://schemas.microsoft.com/office/drawing/2014/main" val="3009161812"/>
                    </a:ext>
                  </a:extLst>
                </a:gridCol>
              </a:tblGrid>
              <a:tr h="368779">
                <a:tc>
                  <a:txBody>
                    <a:bodyPr/>
                    <a:lstStyle/>
                    <a:p>
                      <a:r>
                        <a:rPr lang="en-US" sz="1500" dirty="0"/>
                        <a:t>Data 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/>
                        <a:t>Sample Considerations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936507"/>
                  </a:ext>
                </a:extLst>
              </a:tr>
              <a:tr h="1158338">
                <a:tc>
                  <a:txBody>
                    <a:bodyPr/>
                    <a:lstStyle/>
                    <a:p>
                      <a:r>
                        <a:rPr lang="en-US" sz="1500" b="1" dirty="0"/>
                        <a:t>“Customer Input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What data is being provided by Customer (e.g., is it non-identifiable data, PI, sensitive information)? What use-rights should be granted to Provider (e.g., will the AI solutions evolve and improve with use)?  What assurances and quality measures do Providers need from Customers re: this data?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582474"/>
                  </a:ext>
                </a:extLst>
              </a:tr>
              <a:tr h="5507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b="1" u="none" dirty="0"/>
                        <a:t>“Prediction Output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What is the prediction data? What rights does each party expect to have? What performance requirements or service levels are necessary?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234842"/>
                  </a:ext>
                </a:extLst>
              </a:tr>
              <a:tr h="1101136">
                <a:tc>
                  <a:txBody>
                    <a:bodyPr/>
                    <a:lstStyle/>
                    <a:p>
                      <a:r>
                        <a:rPr lang="en-US" sz="1500" b="1" u="none" dirty="0"/>
                        <a:t>“Provider Generated Data” </a:t>
                      </a:r>
                    </a:p>
                    <a:p>
                      <a:endParaRPr lang="en-US" sz="15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What data is being generated and how are they being generated (e.g., “de-identified and aggregated)?  What rights does each party have to this data and what assurances are provided if this data contains sensitive or personal information?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76622"/>
                  </a:ext>
                </a:extLst>
              </a:tr>
              <a:tr h="587570">
                <a:tc>
                  <a:txBody>
                    <a:bodyPr/>
                    <a:lstStyle/>
                    <a:p>
                      <a:r>
                        <a:rPr lang="en-US" sz="1500" b="1" dirty="0"/>
                        <a:t>“Provider Pre-Existing Data”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/>
                        <a:t>What data is contributed by Provider and what are the sources? What assurances do Customers need from Providers re: this data?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9904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08762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D1C3C200-80DD-4AE0-8383-FD592FC0B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 More Information</a:t>
            </a:r>
            <a:br>
              <a:rPr lang="en-US" dirty="0"/>
            </a:br>
            <a:r>
              <a:rPr lang="en-US" sz="2000" dirty="0"/>
              <a:t>Sam Ip (</a:t>
            </a:r>
            <a:r>
              <a:rPr lang="en-US" sz="2000" dirty="0">
                <a:hlinkClick r:id="rId3"/>
              </a:rPr>
              <a:t>sip@osler.com</a:t>
            </a:r>
            <a:r>
              <a:rPr lang="en-US" sz="2000" dirty="0"/>
              <a:t>), Technology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32335-8D5A-4DF4-AD8B-D1C58E4DE6E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332538"/>
            <a:ext cx="2133600" cy="365125"/>
          </a:xfrm>
        </p:spPr>
        <p:txBody>
          <a:bodyPr/>
          <a:lstStyle/>
          <a:p>
            <a:fld id="{0BDA126F-5629-7F4C-BC81-3475BF72816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00546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Theme">
  <a:themeElements>
    <a:clrScheme name="Osler PPT 2016">
      <a:dk1>
        <a:sysClr val="windowText" lastClr="000000"/>
      </a:dk1>
      <a:lt1>
        <a:sysClr val="window" lastClr="FFFFFF"/>
      </a:lt1>
      <a:dk2>
        <a:srgbClr val="054165"/>
      </a:dk2>
      <a:lt2>
        <a:srgbClr val="E6E6E6"/>
      </a:lt2>
      <a:accent1>
        <a:srgbClr val="414141"/>
      </a:accent1>
      <a:accent2>
        <a:srgbClr val="CD163F"/>
      </a:accent2>
      <a:accent3>
        <a:srgbClr val="0083C1"/>
      </a:accent3>
      <a:accent4>
        <a:srgbClr val="00A996"/>
      </a:accent4>
      <a:accent5>
        <a:srgbClr val="F89C24"/>
      </a:accent5>
      <a:accent6>
        <a:srgbClr val="757B82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bg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2600" dirty="0" smtClean="0">
            <a:solidFill>
              <a:schemeClr val="accent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efault Theme" id="{520B30CC-4648-4558-B398-B620639FBB1B}" vid="{6427D463-70EA-4C8D-A18C-CB1D878567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702</Words>
  <Application>Microsoft Office PowerPoint</Application>
  <PresentationFormat>On-screen Show (4:3)</PresentationFormat>
  <Paragraphs>94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Default Theme</vt:lpstr>
      <vt:lpstr>Drafting in the AI World Data</vt:lpstr>
      <vt:lpstr>The Jargon</vt:lpstr>
      <vt:lpstr>Machine Learning Components: Common Data Inputs and Outputs</vt:lpstr>
      <vt:lpstr>Starting Point: Unpacking Common and Broad Definitions of Customer Data to Engage in Meaningful Data Discussions Re: AI</vt:lpstr>
      <vt:lpstr>Definitional Framework for Considering AI Data Issues</vt:lpstr>
      <vt:lpstr>AI Drafting Considerations Related to Data</vt:lpstr>
      <vt:lpstr>For More Information Sam Ip (sip@osler.com), Technology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2019-02-12T01:05:04Z</dcterms:created>
  <dcterms:modified xsi:type="dcterms:W3CDTF">2019-10-25T16:33:03Z</dcterms:modified>
</cp:coreProperties>
</file>