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4"/>
  </p:sldMasterIdLst>
  <p:notesMasterIdLst>
    <p:notesMasterId r:id="rId37"/>
  </p:notesMasterIdLst>
  <p:sldIdLst>
    <p:sldId id="256" r:id="rId5"/>
    <p:sldId id="257" r:id="rId6"/>
    <p:sldId id="258" r:id="rId7"/>
    <p:sldId id="286" r:id="rId8"/>
    <p:sldId id="259" r:id="rId9"/>
    <p:sldId id="262" r:id="rId10"/>
    <p:sldId id="264" r:id="rId11"/>
    <p:sldId id="266" r:id="rId12"/>
    <p:sldId id="265" r:id="rId13"/>
    <p:sldId id="267" r:id="rId14"/>
    <p:sldId id="271" r:id="rId15"/>
    <p:sldId id="268" r:id="rId16"/>
    <p:sldId id="283" r:id="rId17"/>
    <p:sldId id="282" r:id="rId18"/>
    <p:sldId id="272" r:id="rId19"/>
    <p:sldId id="280" r:id="rId20"/>
    <p:sldId id="276" r:id="rId21"/>
    <p:sldId id="281" r:id="rId22"/>
    <p:sldId id="277" r:id="rId23"/>
    <p:sldId id="278" r:id="rId24"/>
    <p:sldId id="269" r:id="rId25"/>
    <p:sldId id="274" r:id="rId26"/>
    <p:sldId id="273" r:id="rId27"/>
    <p:sldId id="294" r:id="rId28"/>
    <p:sldId id="293" r:id="rId29"/>
    <p:sldId id="295" r:id="rId30"/>
    <p:sldId id="290" r:id="rId31"/>
    <p:sldId id="296" r:id="rId32"/>
    <p:sldId id="292" r:id="rId33"/>
    <p:sldId id="291" r:id="rId34"/>
    <p:sldId id="288" r:id="rId35"/>
    <p:sldId id="261" r:id="rId3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39B4C7-4294-4CA2-9CBF-E6DD1EF4AB02}" type="datetimeFigureOut">
              <a:rPr lang="en-CA" smtClean="0"/>
              <a:t>2019-10-20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6009CC-1ACE-4409-86B4-89DE74AC43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7654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FE677AF-F213-4041-9B17-8042EF984AF4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A923-D43B-41D3-AAA5-0F99CDBFF4F1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97B3202-DA60-4E73-A1B0-5B62D8D5DF07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0C847D2-06DE-45A1-9419-7E801637DDC4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6A7EB40-CD5A-4C38-AE19-76C2C4AC5763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3B20E-E696-4332-98E9-419AFCDBD2BB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DEB15-A8A3-4C5D-BC07-8762C495DF9C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D7D9-6349-4E04-A566-FB935B776321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7261F6F-C48F-4D97-A686-8854EBE389A3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C730-2DA7-4B70-B674-A15D8F53CACA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4A91D9D-F7B3-49BB-8635-ECB9C49EB19B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CBF7-A2AA-497F-94DB-C49890E5FF72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0D97B-884C-4ED2-98EA-11051B725991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F84B2-7FBC-41AD-8D4B-257EC33D8F90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63AA-B3C0-4FCC-8D7B-7CADAD2E6E30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E673-D0CD-40DA-AA51-0FA3FB92A762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D3E81-CD7B-4611-B7E0-6EBFBE132870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C2D37-73C5-4A49-8ACD-C3920DE30188}" type="datetime1">
              <a:rPr lang="en-US" smtClean="0"/>
              <a:t>10/20/2019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4D0BB-7DBC-412D-8D6C-2891D1A664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CANADIAN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law</a:t>
            </a:r>
            <a:r>
              <a:rPr lang="fr-CA" dirty="0"/>
              <a:t> 2019 </a:t>
            </a:r>
            <a:r>
              <a:rPr lang="fr-CA" dirty="0" err="1"/>
              <a:t>developments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9F8B4E-CCFE-4A37-9EBD-9295E0FAC7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Sebastien Lapointe, Holmested &amp; Associés LLP</a:t>
            </a:r>
            <a:endParaRPr lang="en-CA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0FC533-3392-44AF-A8A1-467CE784CA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7718" y="5108359"/>
            <a:ext cx="19907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733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sz="2400" b="1" dirty="0"/>
              <a:t>COMBINED LEGISLATIVE (TMA) CHANGES</a:t>
            </a:r>
          </a:p>
          <a:p>
            <a:endParaRPr lang="fr-CA" sz="2400" b="1" dirty="0"/>
          </a:p>
          <a:p>
            <a:pPr>
              <a:spcAft>
                <a:spcPts val="1200"/>
              </a:spcAft>
            </a:pPr>
            <a:r>
              <a:rPr lang="en-CA" b="1" dirty="0"/>
              <a:t>Terminology</a:t>
            </a:r>
            <a:r>
              <a:rPr lang="en-CA" dirty="0"/>
              <a:t> (“trademarks”, “goods”, etc.)</a:t>
            </a:r>
          </a:p>
          <a:p>
            <a:pPr>
              <a:spcAft>
                <a:spcPts val="1200"/>
              </a:spcAft>
            </a:pPr>
            <a:r>
              <a:rPr lang="en-CA" b="1" dirty="0"/>
              <a:t>Broadened the concept of TM:</a:t>
            </a:r>
          </a:p>
          <a:p>
            <a:pPr lvl="1"/>
            <a:r>
              <a:rPr lang="en-CA" sz="2200" dirty="0"/>
              <a:t>Any “sign” can now be considered a mark that may be registered</a:t>
            </a:r>
          </a:p>
          <a:p>
            <a:pPr lvl="1"/>
            <a:r>
              <a:rPr lang="en-CA" sz="2200" dirty="0"/>
              <a:t>e.g. non-traditional marks (scent, sounds, colour, 3D shapes, packaging, texture, position, holograms, moving images,  color per se, etc.)</a:t>
            </a:r>
          </a:p>
          <a:p>
            <a:pPr lvl="1"/>
            <a:r>
              <a:rPr lang="en-CA" sz="2200" dirty="0"/>
              <a:t>TMA now requires evidence of distinctiveness apps. for some of those non-traditional forms of marks</a:t>
            </a:r>
          </a:p>
          <a:p>
            <a:pPr lvl="1"/>
            <a:r>
              <a:rPr lang="en-CA" sz="2200" dirty="0"/>
              <a:t>Because of this, got rid of the concept of distinguishing guises</a:t>
            </a:r>
          </a:p>
          <a:p>
            <a:pPr lvl="1"/>
            <a:endParaRPr lang="en-CA" dirty="0"/>
          </a:p>
          <a:p>
            <a:endParaRPr lang="fr-CA" sz="2400" b="1" dirty="0"/>
          </a:p>
        </p:txBody>
      </p:sp>
    </p:spTree>
    <p:extLst>
      <p:ext uri="{BB962C8B-B14F-4D97-AF65-F5344CB8AC3E}">
        <p14:creationId xmlns:p14="http://schemas.microsoft.com/office/powerpoint/2010/main" val="4028025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fr-CA" sz="2800" b="1" dirty="0"/>
              <a:t>The TMO no longer cares/checks </a:t>
            </a:r>
            <a:r>
              <a:rPr lang="fr-CA" sz="2800" b="1" u="sng" dirty="0"/>
              <a:t>USE</a:t>
            </a:r>
          </a:p>
          <a:p>
            <a:pPr lvl="1"/>
            <a:r>
              <a:rPr lang="fr-CA" sz="2600" dirty="0"/>
              <a:t>Canadian system stops </a:t>
            </a:r>
            <a:r>
              <a:rPr lang="fr-CA" sz="2600" dirty="0" err="1"/>
              <a:t>tracking</a:t>
            </a:r>
            <a:r>
              <a:rPr lang="fr-CA" sz="2600" dirty="0"/>
              <a:t> use of a TM by the </a:t>
            </a:r>
            <a:r>
              <a:rPr lang="fr-CA" sz="2600" dirty="0" err="1"/>
              <a:t>applicant</a:t>
            </a:r>
            <a:endParaRPr lang="fr-CA" sz="2600" dirty="0"/>
          </a:p>
          <a:p>
            <a:pPr lvl="1"/>
            <a:r>
              <a:rPr lang="fr-CA" sz="2600" dirty="0"/>
              <a:t>New TMA </a:t>
            </a:r>
            <a:r>
              <a:rPr lang="fr-CA" sz="2600" dirty="0" err="1"/>
              <a:t>gets</a:t>
            </a:r>
            <a:r>
              <a:rPr lang="fr-CA" sz="2600" dirty="0"/>
              <a:t> </a:t>
            </a:r>
            <a:r>
              <a:rPr lang="fr-CA" sz="2600" dirty="0" err="1"/>
              <a:t>rid</a:t>
            </a:r>
            <a:r>
              <a:rPr lang="fr-CA" sz="2600" dirty="0"/>
              <a:t> of:</a:t>
            </a:r>
          </a:p>
          <a:p>
            <a:pPr lvl="7"/>
            <a:r>
              <a:rPr lang="fr-CA" sz="2600" dirty="0" err="1"/>
              <a:t>Filing</a:t>
            </a:r>
            <a:r>
              <a:rPr lang="fr-CA" sz="2600" dirty="0"/>
              <a:t> bases and use claims in applications</a:t>
            </a:r>
          </a:p>
          <a:p>
            <a:pPr lvl="7"/>
            <a:r>
              <a:rPr lang="fr-CA" sz="2600" dirty="0" err="1"/>
              <a:t>Declarations</a:t>
            </a:r>
            <a:r>
              <a:rPr lang="fr-CA" sz="2600" dirty="0"/>
              <a:t> of use </a:t>
            </a:r>
            <a:r>
              <a:rPr lang="fr-CA" sz="2600" dirty="0" err="1"/>
              <a:t>prior</a:t>
            </a:r>
            <a:r>
              <a:rPr lang="fr-CA" sz="2600" dirty="0"/>
              <a:t> to registration</a:t>
            </a:r>
          </a:p>
          <a:p>
            <a:pPr lvl="7"/>
            <a:r>
              <a:rPr lang="fr-CA" sz="2600" dirty="0"/>
              <a:t>The </a:t>
            </a:r>
            <a:r>
              <a:rPr lang="fr-CA" sz="2600" dirty="0" err="1"/>
              <a:t>Allowance</a:t>
            </a:r>
            <a:r>
              <a:rPr lang="fr-CA" sz="2600" dirty="0"/>
              <a:t> stage (® </a:t>
            </a:r>
            <a:r>
              <a:rPr lang="fr-CA" sz="2600" dirty="0" err="1"/>
              <a:t>now</a:t>
            </a:r>
            <a:r>
              <a:rPr lang="fr-CA" sz="2600" dirty="0"/>
              <a:t> is auto if no </a:t>
            </a:r>
            <a:r>
              <a:rPr lang="fr-CA" sz="2600" dirty="0" err="1"/>
              <a:t>opp</a:t>
            </a:r>
            <a:r>
              <a:rPr lang="fr-CA" sz="2600" dirty="0"/>
              <a:t>.)</a:t>
            </a:r>
          </a:p>
          <a:p>
            <a:pPr lvl="1"/>
            <a:r>
              <a:rPr lang="fr-CA" sz="2600" dirty="0" err="1"/>
              <a:t>Applicants</a:t>
            </a:r>
            <a:r>
              <a:rPr lang="fr-CA" sz="2600" dirty="0"/>
              <a:t> are no longer </a:t>
            </a:r>
            <a:r>
              <a:rPr lang="fr-CA" sz="2600" dirty="0" err="1"/>
              <a:t>required</a:t>
            </a:r>
            <a:r>
              <a:rPr lang="fr-CA" sz="2600" dirty="0"/>
              <a:t> to </a:t>
            </a:r>
            <a:r>
              <a:rPr lang="fr-CA" sz="2600" dirty="0" err="1"/>
              <a:t>actually</a:t>
            </a:r>
            <a:r>
              <a:rPr lang="fr-CA" sz="2600" dirty="0"/>
              <a:t> use a mark to </a:t>
            </a:r>
            <a:r>
              <a:rPr lang="fr-CA" sz="2600" dirty="0" err="1"/>
              <a:t>get</a:t>
            </a:r>
            <a:r>
              <a:rPr lang="fr-CA" sz="2600" dirty="0"/>
              <a:t> ®</a:t>
            </a:r>
          </a:p>
          <a:p>
            <a:pPr lvl="1"/>
            <a:r>
              <a:rPr lang="fr-CA" sz="2600" dirty="0" err="1"/>
              <a:t>Effect</a:t>
            </a:r>
            <a:r>
              <a:rPr lang="fr-CA" sz="2600" dirty="0"/>
              <a:t> of </a:t>
            </a:r>
            <a:r>
              <a:rPr lang="fr-CA" sz="2600" dirty="0" err="1"/>
              <a:t>crowding</a:t>
            </a:r>
            <a:r>
              <a:rPr lang="fr-CA" sz="2600" dirty="0"/>
              <a:t> the </a:t>
            </a:r>
            <a:r>
              <a:rPr lang="fr-CA" sz="2600" dirty="0" err="1"/>
              <a:t>registry</a:t>
            </a:r>
            <a:r>
              <a:rPr lang="fr-CA" sz="2600" dirty="0"/>
              <a:t> </a:t>
            </a:r>
            <a:r>
              <a:rPr lang="fr-CA" sz="2600" dirty="0" err="1"/>
              <a:t>with</a:t>
            </a:r>
            <a:r>
              <a:rPr lang="fr-CA" sz="2600" dirty="0"/>
              <a:t> lots more apps. &amp; registrations</a:t>
            </a:r>
          </a:p>
          <a:p>
            <a:pPr lvl="1"/>
            <a:r>
              <a:rPr lang="fr-CA" sz="2600" dirty="0"/>
              <a:t>Clearing </a:t>
            </a:r>
            <a:r>
              <a:rPr lang="fr-CA" sz="2600" dirty="0" err="1"/>
              <a:t>now</a:t>
            </a:r>
            <a:r>
              <a:rPr lang="fr-CA" sz="2600" dirty="0"/>
              <a:t> more </a:t>
            </a:r>
            <a:r>
              <a:rPr lang="fr-CA" sz="2600" dirty="0" err="1"/>
              <a:t>difficult</a:t>
            </a:r>
            <a:r>
              <a:rPr lang="fr-CA" sz="2600" dirty="0"/>
              <a:t> (</a:t>
            </a:r>
            <a:r>
              <a:rPr lang="fr-CA" sz="2600" dirty="0" err="1"/>
              <a:t>our</a:t>
            </a:r>
            <a:r>
              <a:rPr lang="fr-CA" sz="2600" dirty="0"/>
              <a:t> </a:t>
            </a:r>
            <a:r>
              <a:rPr lang="fr-CA" sz="2600" dirty="0" err="1"/>
              <a:t>register</a:t>
            </a:r>
            <a:r>
              <a:rPr lang="fr-CA" sz="2600" dirty="0"/>
              <a:t> no longer a reliable source)</a:t>
            </a:r>
          </a:p>
          <a:p>
            <a:pPr marL="457200" lvl="1" indent="0">
              <a:buNone/>
            </a:pPr>
            <a:endParaRPr lang="fr-CA" sz="2600" dirty="0"/>
          </a:p>
          <a:p>
            <a:pPr marL="457200" lvl="1" indent="0">
              <a:buNone/>
            </a:pPr>
            <a:r>
              <a:rPr lang="fr-CA" sz="2600" dirty="0"/>
              <a:t>(!) </a:t>
            </a:r>
            <a:r>
              <a:rPr lang="fr-CA" sz="2600" dirty="0" err="1"/>
              <a:t>Existing</a:t>
            </a:r>
            <a:r>
              <a:rPr lang="fr-CA" sz="2600" dirty="0"/>
              <a:t> apps. </a:t>
            </a:r>
            <a:r>
              <a:rPr lang="fr-CA" sz="2600" dirty="0" err="1"/>
              <a:t>may</a:t>
            </a:r>
            <a:r>
              <a:rPr lang="fr-CA" sz="2600" dirty="0"/>
              <a:t> </a:t>
            </a:r>
            <a:r>
              <a:rPr lang="fr-CA" sz="2600" dirty="0" err="1"/>
              <a:t>be</a:t>
            </a:r>
            <a:r>
              <a:rPr lang="fr-CA" sz="2600" dirty="0"/>
              <a:t> </a:t>
            </a:r>
            <a:r>
              <a:rPr lang="fr-CA" sz="2600" dirty="0" err="1"/>
              <a:t>amended</a:t>
            </a:r>
            <a:r>
              <a:rPr lang="fr-CA" sz="2600" dirty="0"/>
              <a:t> to delete use claims (up to adv.)</a:t>
            </a:r>
          </a:p>
        </p:txBody>
      </p:sp>
    </p:spTree>
    <p:extLst>
      <p:ext uri="{BB962C8B-B14F-4D97-AF65-F5344CB8AC3E}">
        <p14:creationId xmlns:p14="http://schemas.microsoft.com/office/powerpoint/2010/main" val="2625162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The TMO </a:t>
            </a:r>
            <a:r>
              <a:rPr lang="fr-CA" sz="2400" b="1" dirty="0" err="1"/>
              <a:t>now</a:t>
            </a:r>
            <a:r>
              <a:rPr lang="fr-CA" sz="2400" b="1" dirty="0"/>
              <a:t> cares about </a:t>
            </a:r>
            <a:r>
              <a:rPr lang="fr-CA" sz="2400" b="1" dirty="0" err="1"/>
              <a:t>distinctiveness</a:t>
            </a:r>
            <a:r>
              <a:rPr lang="fr-CA" sz="2400" b="1" dirty="0"/>
              <a:t>:</a:t>
            </a:r>
          </a:p>
          <a:p>
            <a:pPr lvl="1"/>
            <a:r>
              <a:rPr lang="fr-CA" sz="2200" dirty="0"/>
              <a:t>New </a:t>
            </a:r>
            <a:r>
              <a:rPr lang="fr-CA" sz="2200" dirty="0" err="1"/>
              <a:t>ground</a:t>
            </a:r>
            <a:r>
              <a:rPr lang="fr-CA" sz="2200" dirty="0"/>
              <a:t> of </a:t>
            </a:r>
            <a:r>
              <a:rPr lang="fr-CA" sz="2200" dirty="0" err="1"/>
              <a:t>examination</a:t>
            </a:r>
            <a:r>
              <a:rPr lang="fr-CA" sz="2200" dirty="0"/>
              <a:t> – </a:t>
            </a:r>
            <a:r>
              <a:rPr lang="fr-CA" sz="2200" dirty="0" err="1"/>
              <a:t>trademark</a:t>
            </a:r>
            <a:r>
              <a:rPr lang="fr-CA" sz="2200" dirty="0"/>
              <a:t> is not distinctive</a:t>
            </a:r>
          </a:p>
          <a:p>
            <a:pPr lvl="1"/>
            <a:r>
              <a:rPr lang="fr-CA" sz="2200" dirty="0"/>
              <a:t>Addition to </a:t>
            </a:r>
            <a:r>
              <a:rPr lang="fr-CA" sz="2200" dirty="0" err="1"/>
              <a:t>existing</a:t>
            </a:r>
            <a:r>
              <a:rPr lang="fr-CA" sz="2200" dirty="0"/>
              <a:t> grounds (</a:t>
            </a:r>
            <a:r>
              <a:rPr lang="fr-CA" sz="2200" dirty="0" err="1"/>
              <a:t>form</a:t>
            </a:r>
            <a:r>
              <a:rPr lang="fr-CA" sz="2200" dirty="0"/>
              <a:t> </a:t>
            </a:r>
            <a:r>
              <a:rPr lang="fr-CA" sz="2200" dirty="0" err="1"/>
              <a:t>requirements</a:t>
            </a:r>
            <a:r>
              <a:rPr lang="fr-CA" sz="2200" dirty="0"/>
              <a:t>, </a:t>
            </a:r>
            <a:r>
              <a:rPr lang="fr-CA" sz="2200" dirty="0" err="1"/>
              <a:t>registrability</a:t>
            </a:r>
            <a:r>
              <a:rPr lang="fr-CA" sz="2200" dirty="0"/>
              <a:t>, </a:t>
            </a:r>
            <a:r>
              <a:rPr lang="fr-CA" sz="2200" dirty="0" err="1"/>
              <a:t>entitlement</a:t>
            </a:r>
            <a:r>
              <a:rPr lang="fr-CA" sz="2200" dirty="0"/>
              <a:t>)</a:t>
            </a:r>
          </a:p>
          <a:p>
            <a:pPr lvl="1"/>
            <a:r>
              <a:rPr lang="fr-CA" sz="2200" dirty="0" err="1"/>
              <a:t>Pending</a:t>
            </a:r>
            <a:r>
              <a:rPr lang="fr-CA" sz="2200" dirty="0"/>
              <a:t> apps. Not </a:t>
            </a:r>
            <a:r>
              <a:rPr lang="fr-CA" sz="2200" dirty="0" err="1"/>
              <a:t>yet</a:t>
            </a:r>
            <a:r>
              <a:rPr lang="fr-CA" sz="2200" dirty="0"/>
              <a:t> </a:t>
            </a:r>
            <a:r>
              <a:rPr lang="fr-CA" sz="2200" dirty="0" err="1"/>
              <a:t>advertised</a:t>
            </a:r>
            <a:r>
              <a:rPr lang="fr-CA" sz="2200" dirty="0"/>
              <a:t> </a:t>
            </a:r>
            <a:r>
              <a:rPr lang="fr-CA" sz="2200" dirty="0" err="1"/>
              <a:t>will</a:t>
            </a:r>
            <a:r>
              <a:rPr lang="fr-CA" sz="2200" dirty="0"/>
              <a:t> </a:t>
            </a:r>
            <a:r>
              <a:rPr lang="fr-CA" sz="2200" dirty="0" err="1"/>
              <a:t>be</a:t>
            </a:r>
            <a:r>
              <a:rPr lang="fr-CA" sz="2200" dirty="0"/>
              <a:t> </a:t>
            </a:r>
            <a:r>
              <a:rPr lang="fr-CA" sz="2200" dirty="0" err="1"/>
              <a:t>examined</a:t>
            </a:r>
            <a:r>
              <a:rPr lang="fr-CA" sz="2200" dirty="0"/>
              <a:t> for </a:t>
            </a:r>
            <a:r>
              <a:rPr lang="fr-CA" sz="2200" dirty="0" err="1"/>
              <a:t>this</a:t>
            </a:r>
            <a:endParaRPr lang="fr-CA" sz="2200" dirty="0"/>
          </a:p>
          <a:p>
            <a:pPr lvl="1"/>
            <a:r>
              <a:rPr lang="fr-CA" sz="2200" dirty="0" err="1"/>
              <a:t>Whether</a:t>
            </a:r>
            <a:r>
              <a:rPr lang="fr-CA" sz="2200" dirty="0"/>
              <a:t> </a:t>
            </a:r>
            <a:r>
              <a:rPr lang="fr-CA" sz="2200" dirty="0" err="1"/>
              <a:t>this</a:t>
            </a:r>
            <a:r>
              <a:rPr lang="fr-CA" sz="2200" dirty="0"/>
              <a:t> TM is able to </a:t>
            </a:r>
            <a:r>
              <a:rPr lang="fr-CA" sz="2200" dirty="0" err="1"/>
              <a:t>distingush</a:t>
            </a:r>
            <a:r>
              <a:rPr lang="fr-CA" sz="2200" dirty="0"/>
              <a:t> the source of </a:t>
            </a:r>
            <a:r>
              <a:rPr lang="fr-CA" sz="2200" dirty="0" err="1"/>
              <a:t>these</a:t>
            </a:r>
            <a:r>
              <a:rPr lang="fr-CA" sz="2200" dirty="0"/>
              <a:t> G&amp;S</a:t>
            </a:r>
          </a:p>
          <a:p>
            <a:pPr lvl="1"/>
            <a:r>
              <a:rPr lang="fr-CA" sz="2200" dirty="0"/>
              <a:t>Examiner </a:t>
            </a:r>
            <a:r>
              <a:rPr lang="fr-CA" sz="2200" dirty="0" err="1"/>
              <a:t>will</a:t>
            </a:r>
            <a:r>
              <a:rPr lang="fr-CA" sz="2200" dirty="0"/>
              <a:t> block the app if the TM is not </a:t>
            </a:r>
            <a:r>
              <a:rPr lang="fr-CA" sz="2200" b="1" dirty="0" err="1"/>
              <a:t>inherently</a:t>
            </a:r>
            <a:r>
              <a:rPr lang="fr-CA" sz="2200" dirty="0"/>
              <a:t> distinctive</a:t>
            </a:r>
          </a:p>
          <a:p>
            <a:pPr lvl="1"/>
            <a:r>
              <a:rPr lang="fr-CA" sz="2200" dirty="0" err="1"/>
              <a:t>Applicant</a:t>
            </a:r>
            <a:r>
              <a:rPr lang="fr-CA" sz="2200" dirty="0"/>
              <a:t>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then</a:t>
            </a:r>
            <a:r>
              <a:rPr lang="fr-CA" sz="2200" dirty="0"/>
              <a:t> </a:t>
            </a:r>
            <a:r>
              <a:rPr lang="fr-CA" sz="2200" dirty="0" err="1"/>
              <a:t>provide</a:t>
            </a:r>
            <a:r>
              <a:rPr lang="fr-CA" sz="2200" dirty="0"/>
              <a:t> </a:t>
            </a:r>
            <a:r>
              <a:rPr lang="fr-CA" sz="2200" dirty="0" err="1"/>
              <a:t>evidence</a:t>
            </a:r>
            <a:r>
              <a:rPr lang="fr-CA" sz="2200" dirty="0"/>
              <a:t> of </a:t>
            </a:r>
            <a:r>
              <a:rPr lang="fr-CA" sz="2200" b="1" dirty="0" err="1"/>
              <a:t>acquired</a:t>
            </a:r>
            <a:r>
              <a:rPr lang="fr-CA" sz="2200" dirty="0"/>
              <a:t> </a:t>
            </a:r>
            <a:r>
              <a:rPr lang="fr-CA" sz="2200" dirty="0" err="1"/>
              <a:t>distinctiveness</a:t>
            </a:r>
            <a:endParaRPr lang="fr-CA" sz="2200" dirty="0"/>
          </a:p>
          <a:p>
            <a:pPr marL="457200" lvl="1" indent="0">
              <a:buNone/>
            </a:pPr>
            <a:endParaRPr lang="fr-CA" sz="2200" dirty="0"/>
          </a:p>
          <a:p>
            <a:pPr marL="457200" lvl="1" indent="0">
              <a:buNone/>
            </a:pP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2699490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fr-CA" sz="2600" b="1" dirty="0" err="1"/>
              <a:t>Applicants</a:t>
            </a:r>
            <a:r>
              <a:rPr lang="fr-CA" sz="2600" b="1" dirty="0"/>
              <a:t> must </a:t>
            </a:r>
            <a:r>
              <a:rPr lang="fr-CA" sz="2600" b="1" dirty="0" err="1"/>
              <a:t>now</a:t>
            </a:r>
            <a:r>
              <a:rPr lang="fr-CA" sz="2600" b="1" dirty="0"/>
              <a:t> file </a:t>
            </a:r>
            <a:r>
              <a:rPr lang="fr-CA" sz="2600" b="1" dirty="0" err="1"/>
              <a:t>evidence</a:t>
            </a:r>
            <a:r>
              <a:rPr lang="fr-CA" sz="2600" b="1" dirty="0"/>
              <a:t> of </a:t>
            </a:r>
            <a:r>
              <a:rPr lang="fr-CA" sz="2600" b="1" dirty="0" err="1"/>
              <a:t>distinctiveness</a:t>
            </a:r>
            <a:r>
              <a:rPr lang="fr-CA" sz="2600" b="1" dirty="0"/>
              <a:t> for </a:t>
            </a:r>
            <a:r>
              <a:rPr lang="fr-CA" sz="2600" b="1" dirty="0" err="1"/>
              <a:t>TMs</a:t>
            </a:r>
            <a:r>
              <a:rPr lang="fr-CA" sz="2600" b="1" dirty="0"/>
              <a:t> </a:t>
            </a:r>
            <a:r>
              <a:rPr lang="fr-CA" sz="2600" b="1" dirty="0" err="1"/>
              <a:t>that</a:t>
            </a:r>
            <a:r>
              <a:rPr lang="fr-CA" sz="2600" b="1" dirty="0"/>
              <a:t> are: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names / surnames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clearly descriptive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not inherently distinctive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limited to color(s) (w/out delineated contours)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 certain nontraditional forms of TM: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en-US" sz="2400" dirty="0"/>
              <a:t>3-D shape of goods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en-US" sz="2400" dirty="0"/>
              <a:t>Sounds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en-US" sz="2400" dirty="0"/>
              <a:t>Scent, 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en-US" sz="2400" dirty="0"/>
              <a:t>Taste</a:t>
            </a:r>
          </a:p>
          <a:p>
            <a:pPr lvl="6">
              <a:buFont typeface="Wingdings" panose="05000000000000000000" pitchFamily="2" charset="2"/>
              <a:buChar char="Ø"/>
            </a:pPr>
            <a:r>
              <a:rPr lang="en-US" sz="2400" dirty="0"/>
              <a:t>Texture</a:t>
            </a:r>
            <a:endParaRPr lang="fr-CA" sz="2400" dirty="0"/>
          </a:p>
          <a:p>
            <a:pPr marL="457200" lvl="1" indent="0">
              <a:buNone/>
            </a:pP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774817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Apps. must </a:t>
            </a:r>
            <a:r>
              <a:rPr lang="fr-CA" sz="2400" b="1" dirty="0" err="1"/>
              <a:t>now</a:t>
            </a:r>
            <a:r>
              <a:rPr lang="fr-CA" sz="2400" b="1" dirty="0"/>
              <a:t> </a:t>
            </a:r>
            <a:r>
              <a:rPr lang="fr-CA" sz="2400" b="1" dirty="0" err="1"/>
              <a:t>classify</a:t>
            </a:r>
            <a:r>
              <a:rPr lang="fr-CA" sz="2400" b="1" dirty="0"/>
              <a:t> G&amp;S </a:t>
            </a:r>
            <a:r>
              <a:rPr lang="fr-CA" sz="2400" b="1" dirty="0" err="1"/>
              <a:t>according</a:t>
            </a:r>
            <a:r>
              <a:rPr lang="fr-CA" sz="2400" b="1" dirty="0"/>
              <a:t> to Nice Agreement:</a:t>
            </a:r>
          </a:p>
          <a:p>
            <a:pPr lvl="1"/>
            <a:r>
              <a:rPr lang="fr-CA" sz="2200" dirty="0" err="1"/>
              <a:t>Filing</a:t>
            </a:r>
            <a:r>
              <a:rPr lang="fr-CA" sz="2200" dirty="0"/>
              <a:t> </a:t>
            </a:r>
            <a:r>
              <a:rPr lang="fr-CA" sz="2200" dirty="0" err="1"/>
              <a:t>fees</a:t>
            </a:r>
            <a:r>
              <a:rPr lang="fr-CA" sz="2200" dirty="0"/>
              <a:t> in Canada </a:t>
            </a:r>
            <a:r>
              <a:rPr lang="fr-CA" sz="2200" dirty="0" err="1"/>
              <a:t>now</a:t>
            </a:r>
            <a:r>
              <a:rPr lang="fr-CA" sz="2200" dirty="0"/>
              <a:t> $330.00 + $100.00 per extra class</a:t>
            </a:r>
          </a:p>
          <a:p>
            <a:pPr lvl="1"/>
            <a:r>
              <a:rPr lang="fr-CA" sz="2200" dirty="0" err="1"/>
              <a:t>Applicants</a:t>
            </a:r>
            <a:r>
              <a:rPr lang="fr-CA" sz="2200" dirty="0"/>
              <a:t> must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classifiy</a:t>
            </a:r>
            <a:r>
              <a:rPr lang="fr-CA" sz="2200" dirty="0"/>
              <a:t> </a:t>
            </a:r>
            <a:r>
              <a:rPr lang="fr-CA" sz="2200" dirty="0" err="1"/>
              <a:t>upon</a:t>
            </a:r>
            <a:r>
              <a:rPr lang="fr-CA" sz="2200" dirty="0"/>
              <a:t> </a:t>
            </a:r>
            <a:r>
              <a:rPr lang="fr-CA" sz="2200" dirty="0" err="1"/>
              <a:t>filing</a:t>
            </a:r>
            <a:endParaRPr lang="fr-CA" sz="2200" dirty="0"/>
          </a:p>
          <a:p>
            <a:pPr lvl="1"/>
            <a:r>
              <a:rPr lang="fr-CA" sz="2200" dirty="0"/>
              <a:t>+Must </a:t>
            </a:r>
            <a:r>
              <a:rPr lang="fr-CA" sz="2200" dirty="0" err="1"/>
              <a:t>be</a:t>
            </a:r>
            <a:r>
              <a:rPr lang="fr-CA" sz="2200" dirty="0"/>
              <a:t> </a:t>
            </a:r>
            <a:r>
              <a:rPr lang="fr-CA" sz="2200" dirty="0" err="1"/>
              <a:t>done</a:t>
            </a:r>
            <a:r>
              <a:rPr lang="fr-CA" sz="2200" dirty="0"/>
              <a:t> for all </a:t>
            </a:r>
            <a:r>
              <a:rPr lang="fr-CA" sz="2200" dirty="0" err="1"/>
              <a:t>unpublished</a:t>
            </a:r>
            <a:r>
              <a:rPr lang="fr-CA" sz="2200" dirty="0"/>
              <a:t> </a:t>
            </a:r>
            <a:r>
              <a:rPr lang="fr-CA" sz="2200" dirty="0" err="1"/>
              <a:t>pending</a:t>
            </a:r>
            <a:r>
              <a:rPr lang="fr-CA" sz="2200" dirty="0"/>
              <a:t> apps. 06/17/2019 </a:t>
            </a:r>
          </a:p>
          <a:p>
            <a:pPr lvl="1"/>
            <a:r>
              <a:rPr lang="fr-CA" sz="2200" dirty="0"/>
              <a:t>As in the U.S., examiner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reclassify</a:t>
            </a:r>
            <a:r>
              <a:rPr lang="fr-CA" sz="2200" dirty="0"/>
              <a:t> </a:t>
            </a:r>
            <a:r>
              <a:rPr lang="fr-CA" sz="2200" dirty="0" err="1"/>
              <a:t>upon</a:t>
            </a:r>
            <a:r>
              <a:rPr lang="fr-CA" sz="2200" dirty="0"/>
              <a:t> </a:t>
            </a:r>
            <a:r>
              <a:rPr lang="fr-CA" sz="2200" dirty="0" err="1"/>
              <a:t>examining</a:t>
            </a:r>
            <a:endParaRPr lang="fr-CA" sz="2200" dirty="0"/>
          </a:p>
          <a:p>
            <a:pPr lvl="1"/>
            <a:r>
              <a:rPr lang="fr-CA" sz="2200" dirty="0"/>
              <a:t>Will </a:t>
            </a:r>
            <a:r>
              <a:rPr lang="fr-CA" sz="2200" dirty="0" err="1"/>
              <a:t>often</a:t>
            </a:r>
            <a:r>
              <a:rPr lang="fr-CA" sz="2200" dirty="0"/>
              <a:t> lead to more </a:t>
            </a:r>
            <a:r>
              <a:rPr lang="fr-CA" sz="2200" dirty="0" err="1"/>
              <a:t>governmental</a:t>
            </a:r>
            <a:r>
              <a:rPr lang="fr-CA" sz="2200" dirty="0"/>
              <a:t> </a:t>
            </a:r>
            <a:r>
              <a:rPr lang="fr-CA" sz="2200" dirty="0" err="1"/>
              <a:t>fees</a:t>
            </a:r>
            <a:r>
              <a:rPr lang="fr-CA" sz="2200" dirty="0"/>
              <a:t> </a:t>
            </a:r>
            <a:r>
              <a:rPr lang="fr-CA" sz="2200" dirty="0" err="1"/>
              <a:t>being</a:t>
            </a:r>
            <a:r>
              <a:rPr lang="fr-CA" sz="2200" dirty="0"/>
              <a:t> payable…</a:t>
            </a:r>
          </a:p>
          <a:p>
            <a:pPr marL="457200" lvl="1" indent="0">
              <a:buNone/>
            </a:pPr>
            <a:endParaRPr lang="fr-CA" sz="2200" dirty="0"/>
          </a:p>
          <a:p>
            <a:pPr marL="457200" lvl="1" indent="0">
              <a:buNone/>
            </a:pPr>
            <a:r>
              <a:rPr lang="fr-CA" sz="2200" dirty="0"/>
              <a:t>(!) TMO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require</a:t>
            </a:r>
            <a:r>
              <a:rPr lang="fr-CA" sz="2200" dirty="0"/>
              <a:t> </a:t>
            </a:r>
            <a:r>
              <a:rPr lang="fr-CA" sz="2200" dirty="0" err="1"/>
              <a:t>past</a:t>
            </a:r>
            <a:r>
              <a:rPr lang="fr-CA" sz="2200" dirty="0"/>
              <a:t> ® </a:t>
            </a:r>
            <a:r>
              <a:rPr lang="fr-CA" sz="2200" dirty="0" err="1"/>
              <a:t>owners</a:t>
            </a:r>
            <a:r>
              <a:rPr lang="fr-CA" sz="2200" dirty="0"/>
              <a:t> to </a:t>
            </a:r>
            <a:r>
              <a:rPr lang="fr-CA" sz="2200" dirty="0" err="1"/>
              <a:t>classify</a:t>
            </a:r>
            <a:r>
              <a:rPr lang="fr-CA" sz="2200" dirty="0"/>
              <a:t> of face </a:t>
            </a:r>
            <a:r>
              <a:rPr lang="fr-CA" sz="2200" dirty="0" err="1"/>
              <a:t>expungement</a:t>
            </a:r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4172794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 err="1"/>
              <a:t>Divisional</a:t>
            </a:r>
            <a:r>
              <a:rPr lang="fr-CA" sz="2400" b="1" dirty="0"/>
              <a:t> Apps. </a:t>
            </a:r>
            <a:r>
              <a:rPr lang="fr-CA" sz="2400" dirty="0" err="1"/>
              <a:t>now</a:t>
            </a:r>
            <a:r>
              <a:rPr lang="fr-CA" sz="2400" dirty="0"/>
              <a:t> </a:t>
            </a:r>
            <a:r>
              <a:rPr lang="fr-CA" sz="2400" dirty="0" err="1"/>
              <a:t>allowed</a:t>
            </a:r>
            <a:r>
              <a:rPr lang="fr-CA" sz="2400" dirty="0"/>
              <a:t> (as in the U.S.), e.g. in case of:</a:t>
            </a:r>
          </a:p>
          <a:p>
            <a:pPr lvl="2"/>
            <a:r>
              <a:rPr lang="fr-CA" sz="2000" dirty="0"/>
              <a:t>Examiner objection re. TM </a:t>
            </a:r>
            <a:r>
              <a:rPr lang="fr-CA" sz="2000" dirty="0" err="1"/>
              <a:t>being</a:t>
            </a:r>
            <a:r>
              <a:rPr lang="fr-CA" sz="2000" dirty="0"/>
              <a:t> </a:t>
            </a:r>
            <a:r>
              <a:rPr lang="fr-CA" sz="2000" dirty="0" err="1"/>
              <a:t>clearly</a:t>
            </a:r>
            <a:r>
              <a:rPr lang="fr-CA" sz="2000" dirty="0"/>
              <a:t> </a:t>
            </a:r>
            <a:r>
              <a:rPr lang="fr-CA" sz="2000" b="1" dirty="0"/>
              <a:t>descriptive</a:t>
            </a:r>
            <a:r>
              <a:rPr lang="fr-CA" sz="2000" dirty="0"/>
              <a:t> of certain G&amp;S</a:t>
            </a:r>
          </a:p>
          <a:p>
            <a:pPr lvl="2"/>
            <a:r>
              <a:rPr lang="fr-CA" sz="2000" dirty="0"/>
              <a:t>Examiner objection re. </a:t>
            </a:r>
            <a:r>
              <a:rPr lang="fr-CA" sz="2000" b="1" dirty="0"/>
              <a:t>confusion</a:t>
            </a:r>
            <a:r>
              <a:rPr lang="fr-CA" sz="2000" dirty="0"/>
              <a:t> </a:t>
            </a:r>
            <a:r>
              <a:rPr lang="fr-CA" sz="2000" dirty="0" err="1"/>
              <a:t>with</a:t>
            </a:r>
            <a:r>
              <a:rPr lang="fr-CA" sz="2000" dirty="0"/>
              <a:t> </a:t>
            </a:r>
            <a:r>
              <a:rPr lang="fr-CA" sz="2000" dirty="0" err="1"/>
              <a:t>another</a:t>
            </a:r>
            <a:r>
              <a:rPr lang="fr-CA" sz="2000" dirty="0"/>
              <a:t> TM</a:t>
            </a:r>
          </a:p>
          <a:p>
            <a:pPr lvl="2"/>
            <a:r>
              <a:rPr lang="fr-CA" sz="2000" dirty="0"/>
              <a:t>Opposition </a:t>
            </a:r>
            <a:r>
              <a:rPr lang="fr-CA" sz="2000" dirty="0" err="1"/>
              <a:t>proceedings</a:t>
            </a:r>
            <a:r>
              <a:rPr lang="fr-CA" sz="2000" dirty="0"/>
              <a:t> as to </a:t>
            </a:r>
            <a:r>
              <a:rPr lang="fr-CA" sz="2000" dirty="0" err="1"/>
              <a:t>only</a:t>
            </a:r>
            <a:r>
              <a:rPr lang="fr-CA" sz="2000" dirty="0"/>
              <a:t> </a:t>
            </a:r>
            <a:r>
              <a:rPr lang="fr-CA" sz="2000" dirty="0" err="1"/>
              <a:t>some</a:t>
            </a:r>
            <a:r>
              <a:rPr lang="fr-CA" sz="2000" dirty="0"/>
              <a:t> G&amp;S</a:t>
            </a:r>
          </a:p>
          <a:p>
            <a:pPr lvl="2"/>
            <a:endParaRPr lang="fr-CA" sz="2000" dirty="0"/>
          </a:p>
          <a:p>
            <a:pPr>
              <a:spcAft>
                <a:spcPts val="1200"/>
              </a:spcAft>
            </a:pPr>
            <a:r>
              <a:rPr lang="fr-CA" sz="2400" b="1" dirty="0"/>
              <a:t>Merger of Registrations</a:t>
            </a:r>
            <a:r>
              <a:rPr lang="fr-CA" sz="2400" dirty="0"/>
              <a:t> </a:t>
            </a:r>
            <a:r>
              <a:rPr lang="fr-CA" sz="2400" dirty="0" err="1"/>
              <a:t>also</a:t>
            </a:r>
            <a:r>
              <a:rPr lang="fr-CA" sz="2400" dirty="0"/>
              <a:t> </a:t>
            </a:r>
            <a:r>
              <a:rPr lang="fr-CA" sz="2400" dirty="0" err="1"/>
              <a:t>now</a:t>
            </a:r>
            <a:r>
              <a:rPr lang="fr-CA" sz="2400" dirty="0"/>
              <a:t> </a:t>
            </a:r>
            <a:r>
              <a:rPr lang="fr-CA" sz="2400" dirty="0" err="1"/>
              <a:t>allowed</a:t>
            </a:r>
            <a:r>
              <a:rPr lang="fr-CA" sz="2400" dirty="0"/>
              <a:t>, e.g. in case of:</a:t>
            </a:r>
          </a:p>
          <a:p>
            <a:pPr lvl="2"/>
            <a:r>
              <a:rPr lang="fr-CA" sz="2000" dirty="0" err="1"/>
              <a:t>Divided</a:t>
            </a:r>
            <a:r>
              <a:rPr lang="fr-CA" sz="2000" dirty="0"/>
              <a:t> apps </a:t>
            </a:r>
            <a:r>
              <a:rPr lang="fr-CA" sz="2000" dirty="0" err="1"/>
              <a:t>that</a:t>
            </a:r>
            <a:r>
              <a:rPr lang="fr-CA" sz="2000" dirty="0"/>
              <a:t> </a:t>
            </a:r>
            <a:r>
              <a:rPr lang="fr-CA" sz="2000" dirty="0" err="1"/>
              <a:t>were</a:t>
            </a:r>
            <a:r>
              <a:rPr lang="fr-CA" sz="2000" dirty="0"/>
              <a:t> ® </a:t>
            </a:r>
            <a:r>
              <a:rPr lang="fr-CA" sz="2000" dirty="0" err="1"/>
              <a:t>may</a:t>
            </a:r>
            <a:r>
              <a:rPr lang="fr-CA" sz="2000" dirty="0"/>
              <a:t> </a:t>
            </a:r>
            <a:r>
              <a:rPr lang="fr-CA" sz="2000" dirty="0" err="1"/>
              <a:t>be</a:t>
            </a:r>
            <a:r>
              <a:rPr lang="fr-CA" sz="2000" dirty="0"/>
              <a:t> </a:t>
            </a:r>
            <a:r>
              <a:rPr lang="fr-CA" sz="2000" dirty="0" err="1"/>
              <a:t>reunited</a:t>
            </a:r>
            <a:r>
              <a:rPr lang="fr-CA" sz="2000" dirty="0"/>
              <a:t>…</a:t>
            </a:r>
          </a:p>
          <a:p>
            <a:pPr lvl="2"/>
            <a:r>
              <a:rPr lang="fr-CA" sz="2000" dirty="0" err="1"/>
              <a:t>Allows</a:t>
            </a:r>
            <a:r>
              <a:rPr lang="fr-CA" sz="2000" dirty="0"/>
              <a:t> a single date of </a:t>
            </a:r>
            <a:r>
              <a:rPr lang="fr-CA" sz="2000" dirty="0" err="1"/>
              <a:t>renewal</a:t>
            </a:r>
            <a:r>
              <a:rPr lang="fr-CA" sz="2000" dirty="0"/>
              <a:t>, a single </a:t>
            </a:r>
            <a:r>
              <a:rPr lang="fr-CA" sz="2000" dirty="0" err="1"/>
              <a:t>renewal</a:t>
            </a:r>
            <a:r>
              <a:rPr lang="fr-CA" sz="2000" dirty="0"/>
              <a:t> </a:t>
            </a:r>
            <a:r>
              <a:rPr lang="fr-CA" sz="2000" dirty="0" err="1"/>
              <a:t>fee</a:t>
            </a:r>
            <a:r>
              <a:rPr lang="fr-CA" sz="2000" dirty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3525518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 err="1"/>
              <a:t>Infringement</a:t>
            </a:r>
            <a:r>
              <a:rPr lang="fr-CA" sz="2400" b="1" dirty="0"/>
              <a:t> Claim Limitation for new Registrations</a:t>
            </a:r>
            <a:r>
              <a:rPr lang="fr-CA" sz="2400" dirty="0"/>
              <a:t>:</a:t>
            </a:r>
          </a:p>
          <a:p>
            <a:pPr lvl="2"/>
            <a:r>
              <a:rPr lang="fr-CA" sz="2000" dirty="0"/>
              <a:t>New </a:t>
            </a:r>
            <a:r>
              <a:rPr lang="fr-CA" sz="2000" dirty="0" err="1"/>
              <a:t>regimes</a:t>
            </a:r>
            <a:r>
              <a:rPr lang="fr-CA" sz="2000" dirty="0"/>
              <a:t> </a:t>
            </a:r>
            <a:r>
              <a:rPr lang="fr-CA" sz="2000" dirty="0" err="1"/>
              <a:t>facilitates</a:t>
            </a:r>
            <a:r>
              <a:rPr lang="fr-CA" sz="2000" dirty="0"/>
              <a:t> registration by trolls and </a:t>
            </a:r>
            <a:r>
              <a:rPr lang="fr-CA" sz="2000" dirty="0" err="1"/>
              <a:t>bad</a:t>
            </a:r>
            <a:r>
              <a:rPr lang="fr-CA" sz="2000" dirty="0"/>
              <a:t> </a:t>
            </a:r>
            <a:r>
              <a:rPr lang="fr-CA" sz="2000" dirty="0" err="1"/>
              <a:t>faith</a:t>
            </a:r>
            <a:r>
              <a:rPr lang="fr-CA" sz="2000" dirty="0"/>
              <a:t> </a:t>
            </a:r>
            <a:r>
              <a:rPr lang="fr-CA" sz="2000" dirty="0" err="1"/>
              <a:t>registrants</a:t>
            </a:r>
            <a:endParaRPr lang="fr-CA" sz="2000" dirty="0"/>
          </a:p>
          <a:p>
            <a:pPr lvl="2"/>
            <a:r>
              <a:rPr lang="fr-CA" sz="2000" dirty="0"/>
              <a:t>New TMA tries to </a:t>
            </a:r>
            <a:r>
              <a:rPr lang="fr-CA" sz="2000" dirty="0" err="1"/>
              <a:t>counter</a:t>
            </a:r>
            <a:r>
              <a:rPr lang="fr-CA" sz="2000" dirty="0"/>
              <a:t> </a:t>
            </a:r>
            <a:r>
              <a:rPr lang="fr-CA" sz="2000" dirty="0" err="1"/>
              <a:t>this</a:t>
            </a:r>
            <a:endParaRPr lang="fr-CA" sz="2000" dirty="0"/>
          </a:p>
          <a:p>
            <a:pPr lvl="2"/>
            <a:r>
              <a:rPr lang="fr-CA" sz="2000" dirty="0" err="1"/>
              <a:t>Now</a:t>
            </a:r>
            <a:r>
              <a:rPr lang="fr-CA" sz="2000" dirty="0"/>
              <a:t> </a:t>
            </a:r>
            <a:r>
              <a:rPr lang="fr-CA" sz="2000" dirty="0" err="1"/>
              <a:t>limits</a:t>
            </a:r>
            <a:r>
              <a:rPr lang="fr-CA" sz="2000" dirty="0"/>
              <a:t> </a:t>
            </a:r>
            <a:r>
              <a:rPr lang="fr-CA" sz="2000" dirty="0" err="1"/>
              <a:t>availability</a:t>
            </a:r>
            <a:r>
              <a:rPr lang="fr-CA" sz="2000" dirty="0"/>
              <a:t> of </a:t>
            </a:r>
            <a:r>
              <a:rPr lang="fr-CA" sz="2000" dirty="0" err="1"/>
              <a:t>infringement</a:t>
            </a:r>
            <a:r>
              <a:rPr lang="fr-CA" sz="2000" dirty="0"/>
              <a:t> </a:t>
            </a:r>
            <a:r>
              <a:rPr lang="fr-CA" sz="2000" dirty="0" err="1"/>
              <a:t>proceedings</a:t>
            </a:r>
            <a:r>
              <a:rPr lang="fr-CA" sz="2000" dirty="0"/>
              <a:t> w/in </a:t>
            </a:r>
            <a:r>
              <a:rPr lang="fr-CA" sz="2000" b="1" dirty="0"/>
              <a:t>3 </a:t>
            </a:r>
            <a:r>
              <a:rPr lang="fr-CA" sz="2000" b="1" dirty="0" err="1"/>
              <a:t>years</a:t>
            </a:r>
            <a:r>
              <a:rPr lang="fr-CA" sz="2000" dirty="0"/>
              <a:t> of ®</a:t>
            </a:r>
          </a:p>
          <a:p>
            <a:pPr lvl="2"/>
            <a:r>
              <a:rPr lang="fr-CA" sz="2000" dirty="0"/>
              <a:t>Registrant must show</a:t>
            </a:r>
            <a:r>
              <a:rPr lang="fr-CA" sz="2400" dirty="0"/>
              <a:t>:</a:t>
            </a:r>
          </a:p>
          <a:p>
            <a:pPr lvl="8"/>
            <a:r>
              <a:rPr lang="fr-CA" sz="2000" dirty="0"/>
              <a:t>Use in Canada; </a:t>
            </a:r>
            <a:r>
              <a:rPr lang="fr-CA" sz="2000" u="sng" dirty="0"/>
              <a:t>or</a:t>
            </a:r>
            <a:r>
              <a:rPr lang="fr-CA" sz="2000" dirty="0"/>
              <a:t> </a:t>
            </a:r>
          </a:p>
          <a:p>
            <a:pPr lvl="8"/>
            <a:r>
              <a:rPr lang="fr-CA" sz="2000" dirty="0" err="1"/>
              <a:t>Special</a:t>
            </a:r>
            <a:r>
              <a:rPr lang="fr-CA" sz="2000" dirty="0"/>
              <a:t> </a:t>
            </a:r>
            <a:r>
              <a:rPr lang="fr-CA" sz="2000" dirty="0" err="1"/>
              <a:t>circumstances</a:t>
            </a:r>
            <a:r>
              <a:rPr lang="fr-CA" sz="2000" dirty="0"/>
              <a:t> </a:t>
            </a:r>
            <a:r>
              <a:rPr lang="fr-CA" sz="2000" dirty="0" err="1"/>
              <a:t>excusing</a:t>
            </a:r>
            <a:r>
              <a:rPr lang="fr-CA" sz="2000" dirty="0"/>
              <a:t> </a:t>
            </a:r>
            <a:r>
              <a:rPr lang="fr-CA" sz="2000" dirty="0" err="1"/>
              <a:t>lack</a:t>
            </a:r>
            <a:r>
              <a:rPr lang="fr-CA" sz="2000" dirty="0"/>
              <a:t> of use</a:t>
            </a:r>
          </a:p>
          <a:p>
            <a:pPr lvl="2"/>
            <a:r>
              <a:rPr lang="fr-CA" sz="2000" dirty="0" err="1"/>
              <a:t>Applies</a:t>
            </a:r>
            <a:r>
              <a:rPr lang="fr-CA" sz="2000" dirty="0"/>
              <a:t> to claims of </a:t>
            </a:r>
            <a:r>
              <a:rPr lang="fr-CA" sz="2000" dirty="0" err="1"/>
              <a:t>infringement</a:t>
            </a:r>
            <a:r>
              <a:rPr lang="fr-CA" sz="2000" dirty="0"/>
              <a:t> + </a:t>
            </a:r>
            <a:r>
              <a:rPr lang="fr-CA" sz="2000" dirty="0" err="1"/>
              <a:t>depreciation</a:t>
            </a:r>
            <a:r>
              <a:rPr lang="fr-CA" sz="2000" dirty="0"/>
              <a:t> of goodwill (s.19, 20, 22)</a:t>
            </a:r>
          </a:p>
          <a:p>
            <a:pPr lvl="2"/>
            <a:r>
              <a:rPr lang="fr-CA" sz="2000" dirty="0" err="1"/>
              <a:t>Applies</a:t>
            </a:r>
            <a:r>
              <a:rPr lang="fr-CA" sz="2000" dirty="0"/>
              <a:t> to </a:t>
            </a:r>
            <a:r>
              <a:rPr lang="fr-CA" sz="2000" dirty="0" err="1"/>
              <a:t>injunctive</a:t>
            </a:r>
            <a:r>
              <a:rPr lang="fr-CA" sz="2000" dirty="0"/>
              <a:t> relief + </a:t>
            </a:r>
            <a:r>
              <a:rPr lang="fr-CA" sz="2000" dirty="0" err="1"/>
              <a:t>recovery</a:t>
            </a:r>
            <a:r>
              <a:rPr lang="fr-CA" sz="2000" dirty="0"/>
              <a:t> of damages/profits</a:t>
            </a:r>
          </a:p>
          <a:p>
            <a:pPr lvl="2"/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582210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 err="1"/>
              <a:t>Protest</a:t>
            </a:r>
            <a:r>
              <a:rPr lang="fr-CA" sz="2400" b="1" dirty="0"/>
              <a:t> </a:t>
            </a:r>
            <a:r>
              <a:rPr lang="fr-CA" sz="2400" b="1" dirty="0" err="1"/>
              <a:t>Letters</a:t>
            </a:r>
            <a:r>
              <a:rPr lang="fr-CA" sz="2400" b="1" dirty="0"/>
              <a:t>:</a:t>
            </a:r>
          </a:p>
          <a:p>
            <a:pPr lvl="2"/>
            <a:r>
              <a:rPr lang="fr-CA" sz="2200" dirty="0" err="1"/>
              <a:t>Introduces</a:t>
            </a:r>
            <a:r>
              <a:rPr lang="fr-CA" sz="2200" dirty="0"/>
              <a:t> </a:t>
            </a:r>
            <a:r>
              <a:rPr lang="fr-CA" sz="2200" dirty="0" err="1"/>
              <a:t>way</a:t>
            </a:r>
            <a:r>
              <a:rPr lang="fr-CA" sz="2200" dirty="0"/>
              <a:t> for </a:t>
            </a:r>
            <a:r>
              <a:rPr lang="fr-CA" sz="2200" dirty="0" err="1"/>
              <a:t>third</a:t>
            </a:r>
            <a:r>
              <a:rPr lang="fr-CA" sz="2200" dirty="0"/>
              <a:t> parties to argue vs. an app.</a:t>
            </a:r>
          </a:p>
          <a:p>
            <a:pPr lvl="2"/>
            <a:r>
              <a:rPr lang="fr-CA" sz="2200" dirty="0" err="1"/>
              <a:t>Way</a:t>
            </a:r>
            <a:r>
              <a:rPr lang="fr-CA" sz="2200" dirty="0"/>
              <a:t> to argue </a:t>
            </a:r>
            <a:r>
              <a:rPr lang="fr-CA" sz="2200" dirty="0" err="1"/>
              <a:t>against</a:t>
            </a:r>
            <a:r>
              <a:rPr lang="fr-CA" sz="2200" dirty="0"/>
              <a:t> an app. w/out </a:t>
            </a:r>
            <a:r>
              <a:rPr lang="fr-CA" sz="2200" dirty="0" err="1"/>
              <a:t>going</a:t>
            </a:r>
            <a:r>
              <a:rPr lang="fr-CA" sz="2200" dirty="0"/>
              <a:t> </a:t>
            </a:r>
            <a:r>
              <a:rPr lang="fr-CA" sz="2200" dirty="0" err="1"/>
              <a:t>so</a:t>
            </a:r>
            <a:r>
              <a:rPr lang="fr-CA" sz="2200" dirty="0"/>
              <a:t> far as to oppose </a:t>
            </a:r>
            <a:r>
              <a:rPr lang="fr-CA" sz="2200" dirty="0" err="1"/>
              <a:t>it</a:t>
            </a:r>
            <a:endParaRPr lang="fr-CA" sz="2200" dirty="0"/>
          </a:p>
          <a:p>
            <a:pPr lvl="2"/>
            <a:r>
              <a:rPr lang="fr-CA" sz="2200" dirty="0" err="1"/>
              <a:t>During</a:t>
            </a:r>
            <a:r>
              <a:rPr lang="fr-CA" sz="2200" dirty="0"/>
              <a:t> </a:t>
            </a:r>
            <a:r>
              <a:rPr lang="fr-CA" sz="2200" dirty="0" err="1"/>
              <a:t>prosecution</a:t>
            </a:r>
            <a:r>
              <a:rPr lang="fr-CA" sz="2200" dirty="0"/>
              <a:t>, </a:t>
            </a:r>
            <a:r>
              <a:rPr lang="fr-CA" sz="2200" dirty="0" err="1"/>
              <a:t>normally</a:t>
            </a:r>
            <a:r>
              <a:rPr lang="fr-CA" sz="2200" dirty="0"/>
              <a:t> </a:t>
            </a:r>
            <a:r>
              <a:rPr lang="fr-CA" sz="2200" dirty="0" err="1"/>
              <a:t>before</a:t>
            </a:r>
            <a:r>
              <a:rPr lang="fr-CA" sz="2200" dirty="0"/>
              <a:t> </a:t>
            </a:r>
            <a:r>
              <a:rPr lang="fr-CA" sz="2200" dirty="0" err="1"/>
              <a:t>advertisement</a:t>
            </a:r>
            <a:endParaRPr lang="fr-CA" sz="2200" dirty="0"/>
          </a:p>
          <a:p>
            <a:pPr lvl="2"/>
            <a:r>
              <a:rPr lang="fr-CA" sz="2200" dirty="0"/>
              <a:t>Do not </a:t>
            </a:r>
            <a:r>
              <a:rPr lang="fr-CA" sz="2200" dirty="0" err="1"/>
              <a:t>create</a:t>
            </a:r>
            <a:r>
              <a:rPr lang="fr-CA" sz="2200" dirty="0"/>
              <a:t> </a:t>
            </a:r>
            <a:r>
              <a:rPr lang="fr-CA" sz="2200" i="1" dirty="0"/>
              <a:t>inter partes</a:t>
            </a:r>
            <a:r>
              <a:rPr lang="fr-CA" sz="2200" dirty="0"/>
              <a:t> </a:t>
            </a:r>
            <a:r>
              <a:rPr lang="fr-CA" sz="2200" dirty="0" err="1"/>
              <a:t>proceedings</a:t>
            </a:r>
            <a:endParaRPr lang="fr-CA" sz="2200" dirty="0"/>
          </a:p>
          <a:p>
            <a:pPr lvl="2">
              <a:spcAft>
                <a:spcPts val="1200"/>
              </a:spcAft>
            </a:pPr>
            <a:r>
              <a:rPr lang="fr-CA" sz="2200" dirty="0"/>
              <a:t>Limited </a:t>
            </a:r>
            <a:r>
              <a:rPr lang="fr-CA" sz="2200" dirty="0" err="1"/>
              <a:t>number</a:t>
            </a:r>
            <a:r>
              <a:rPr lang="fr-CA" sz="2200" dirty="0"/>
              <a:t> of grounds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be</a:t>
            </a:r>
            <a:r>
              <a:rPr lang="fr-CA" sz="2200" dirty="0"/>
              <a:t> </a:t>
            </a:r>
            <a:r>
              <a:rPr lang="fr-CA" sz="2200" dirty="0" err="1"/>
              <a:t>invoked</a:t>
            </a:r>
            <a:r>
              <a:rPr lang="fr-CA" sz="2200" dirty="0"/>
              <a:t>: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fr-CA" sz="2000" dirty="0"/>
              <a:t>Confusion </a:t>
            </a:r>
            <a:r>
              <a:rPr lang="fr-CA" sz="2000" dirty="0" err="1"/>
              <a:t>with</a:t>
            </a:r>
            <a:r>
              <a:rPr lang="fr-CA" sz="2000" dirty="0"/>
              <a:t> a </a:t>
            </a:r>
            <a:r>
              <a:rPr lang="fr-CA" sz="2000" dirty="0" err="1"/>
              <a:t>pending</a:t>
            </a:r>
            <a:r>
              <a:rPr lang="fr-CA" sz="2000" dirty="0"/>
              <a:t> app.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fr-CA" sz="2000" dirty="0"/>
              <a:t>Confusion </a:t>
            </a:r>
            <a:r>
              <a:rPr lang="fr-CA" sz="2000" dirty="0" err="1"/>
              <a:t>with</a:t>
            </a:r>
            <a:r>
              <a:rPr lang="fr-CA" sz="2000" dirty="0"/>
              <a:t> a ®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fr-CA" sz="2000" dirty="0"/>
              <a:t>A ® is </a:t>
            </a:r>
            <a:r>
              <a:rPr lang="fr-CA" sz="2000" dirty="0" err="1"/>
              <a:t>used</a:t>
            </a:r>
            <a:r>
              <a:rPr lang="fr-CA" sz="2000" dirty="0"/>
              <a:t> to </a:t>
            </a:r>
            <a:r>
              <a:rPr lang="fr-CA" sz="2000" dirty="0" err="1"/>
              <a:t>describe</a:t>
            </a:r>
            <a:r>
              <a:rPr lang="fr-CA" sz="2000" dirty="0"/>
              <a:t> the G&amp;S in the app. at issue</a:t>
            </a:r>
          </a:p>
        </p:txBody>
      </p:sp>
    </p:spTree>
    <p:extLst>
      <p:ext uri="{BB962C8B-B14F-4D97-AF65-F5344CB8AC3E}">
        <p14:creationId xmlns:p14="http://schemas.microsoft.com/office/powerpoint/2010/main" val="962922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Associated </a:t>
            </a:r>
            <a:r>
              <a:rPr lang="fr-CA" sz="2400" b="1" dirty="0" err="1"/>
              <a:t>Trademarks</a:t>
            </a:r>
            <a:r>
              <a:rPr lang="fr-CA" sz="2400" b="1" dirty="0"/>
              <a:t>:</a:t>
            </a:r>
          </a:p>
          <a:p>
            <a:pPr lvl="2"/>
            <a:r>
              <a:rPr lang="fr-CA" sz="2200" dirty="0" err="1"/>
              <a:t>Eliminated</a:t>
            </a:r>
            <a:r>
              <a:rPr lang="fr-CA" sz="2200" dirty="0"/>
              <a:t> the concept </a:t>
            </a:r>
            <a:r>
              <a:rPr lang="fr-CA" sz="2200" dirty="0" err="1"/>
              <a:t>under</a:t>
            </a:r>
            <a:r>
              <a:rPr lang="fr-CA" sz="2200" dirty="0"/>
              <a:t> the TMA</a:t>
            </a:r>
          </a:p>
          <a:p>
            <a:pPr lvl="2"/>
            <a:r>
              <a:rPr lang="fr-CA" sz="2200" dirty="0" err="1"/>
              <a:t>Used</a:t>
            </a:r>
            <a:r>
              <a:rPr lang="fr-CA" sz="2200" dirty="0"/>
              <a:t> to tie </a:t>
            </a:r>
            <a:r>
              <a:rPr lang="fr-CA" sz="2200" dirty="0" err="1"/>
              <a:t>together</a:t>
            </a:r>
            <a:r>
              <a:rPr lang="fr-CA" sz="2200" dirty="0"/>
              <a:t> </a:t>
            </a:r>
            <a:r>
              <a:rPr lang="fr-CA" sz="2200" dirty="0" err="1"/>
              <a:t>confusing</a:t>
            </a:r>
            <a:r>
              <a:rPr lang="fr-CA" sz="2200" dirty="0"/>
              <a:t> marks (</a:t>
            </a:r>
            <a:r>
              <a:rPr lang="fr-CA" sz="2200" dirty="0" err="1"/>
              <a:t>same</a:t>
            </a:r>
            <a:r>
              <a:rPr lang="fr-CA" sz="2200" dirty="0"/>
              <a:t> </a:t>
            </a:r>
            <a:r>
              <a:rPr lang="fr-CA" sz="2200" dirty="0" err="1"/>
              <a:t>owner</a:t>
            </a:r>
            <a:r>
              <a:rPr lang="fr-CA" sz="2200" dirty="0"/>
              <a:t>)</a:t>
            </a:r>
          </a:p>
          <a:p>
            <a:pPr lvl="2"/>
            <a:r>
              <a:rPr lang="fr-CA" sz="2200" dirty="0" err="1"/>
              <a:t>Owners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free to </a:t>
            </a:r>
            <a:r>
              <a:rPr lang="fr-CA" sz="2200" dirty="0" err="1"/>
              <a:t>assign</a:t>
            </a:r>
            <a:r>
              <a:rPr lang="fr-CA" sz="2200" dirty="0"/>
              <a:t> and split </a:t>
            </a:r>
            <a:r>
              <a:rPr lang="fr-CA" sz="2200" dirty="0" err="1"/>
              <a:t>ownership</a:t>
            </a:r>
            <a:endParaRPr lang="fr-CA" sz="2200" dirty="0"/>
          </a:p>
          <a:p>
            <a:pPr marL="914400" lvl="2" indent="0">
              <a:buNone/>
            </a:pPr>
            <a:endParaRPr lang="fr-CA" sz="2200" dirty="0"/>
          </a:p>
          <a:p>
            <a:pPr marL="914400" lvl="2" indent="0">
              <a:buNone/>
            </a:pPr>
            <a:r>
              <a:rPr lang="fr-CA" sz="2200" dirty="0"/>
              <a:t>(!) Danger of </a:t>
            </a:r>
            <a:r>
              <a:rPr lang="fr-CA" sz="2200" dirty="0" err="1"/>
              <a:t>affecting</a:t>
            </a:r>
            <a:r>
              <a:rPr lang="fr-CA" sz="2200" dirty="0"/>
              <a:t> the distinctive </a:t>
            </a:r>
            <a:r>
              <a:rPr lang="fr-CA" sz="2200" dirty="0" err="1"/>
              <a:t>character</a:t>
            </a:r>
            <a:r>
              <a:rPr lang="fr-CA" sz="2200" dirty="0"/>
              <a:t> of a TM</a:t>
            </a:r>
          </a:p>
        </p:txBody>
      </p:sp>
    </p:spTree>
    <p:extLst>
      <p:ext uri="{BB962C8B-B14F-4D97-AF65-F5344CB8AC3E}">
        <p14:creationId xmlns:p14="http://schemas.microsoft.com/office/powerpoint/2010/main" val="4239849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fr-CA" sz="2600" b="1" dirty="0"/>
              <a:t>Changes re. Opposition </a:t>
            </a:r>
            <a:r>
              <a:rPr lang="fr-CA" sz="2600" b="1" dirty="0" err="1"/>
              <a:t>Proceedings</a:t>
            </a:r>
            <a:r>
              <a:rPr lang="fr-CA" sz="2600" b="1" dirty="0"/>
              <a:t>:</a:t>
            </a:r>
          </a:p>
          <a:p>
            <a:pPr lvl="2">
              <a:spcAft>
                <a:spcPts val="600"/>
              </a:spcAft>
            </a:pPr>
            <a:r>
              <a:rPr lang="fr-CA" sz="2400" dirty="0" err="1"/>
              <a:t>Numerous</a:t>
            </a:r>
            <a:r>
              <a:rPr lang="fr-CA" sz="2400" dirty="0"/>
              <a:t> changes to </a:t>
            </a:r>
            <a:r>
              <a:rPr lang="fr-CA" sz="2400" dirty="0" err="1"/>
              <a:t>procedural</a:t>
            </a:r>
            <a:r>
              <a:rPr lang="fr-CA" sz="2400" dirty="0"/>
              <a:t> </a:t>
            </a:r>
            <a:r>
              <a:rPr lang="fr-CA" sz="2400" dirty="0" err="1"/>
              <a:t>rules</a:t>
            </a:r>
            <a:endParaRPr lang="fr-CA" sz="2400" dirty="0"/>
          </a:p>
          <a:p>
            <a:pPr marL="1828800" lvl="4" indent="0">
              <a:buNone/>
            </a:pPr>
            <a:r>
              <a:rPr lang="fr-CA" sz="2400" dirty="0"/>
              <a:t>e.g. </a:t>
            </a:r>
            <a:r>
              <a:rPr lang="fr-CA" sz="2400" dirty="0" err="1"/>
              <a:t>Allows</a:t>
            </a:r>
            <a:r>
              <a:rPr lang="fr-CA" sz="2400" dirty="0"/>
              <a:t> to </a:t>
            </a:r>
            <a:r>
              <a:rPr lang="fr-CA" sz="2400" dirty="0" err="1"/>
              <a:t>produce</a:t>
            </a:r>
            <a:r>
              <a:rPr lang="fr-CA" sz="2400" dirty="0"/>
              <a:t> documents and </a:t>
            </a:r>
            <a:r>
              <a:rPr lang="fr-CA" sz="2400" dirty="0" err="1"/>
              <a:t>evidence</a:t>
            </a:r>
            <a:r>
              <a:rPr lang="fr-CA" sz="2400" dirty="0"/>
              <a:t> </a:t>
            </a:r>
            <a:r>
              <a:rPr lang="fr-CA" sz="2400" dirty="0" err="1"/>
              <a:t>electronically</a:t>
            </a:r>
            <a:endParaRPr lang="fr-CA" sz="2400" dirty="0"/>
          </a:p>
          <a:p>
            <a:pPr marL="1828800" lvl="4" indent="0">
              <a:spcAft>
                <a:spcPts val="600"/>
              </a:spcAft>
              <a:buNone/>
            </a:pPr>
            <a:r>
              <a:rPr lang="fr-CA" sz="2400" dirty="0"/>
              <a:t>e.g. </a:t>
            </a:r>
            <a:r>
              <a:rPr lang="fr-CA" sz="2400" dirty="0" err="1"/>
              <a:t>Oppostion</a:t>
            </a:r>
            <a:r>
              <a:rPr lang="fr-CA" sz="2400" dirty="0"/>
              <a:t> </a:t>
            </a:r>
            <a:r>
              <a:rPr lang="fr-CA" sz="2400" dirty="0" err="1"/>
              <a:t>board</a:t>
            </a:r>
            <a:r>
              <a:rPr lang="fr-CA" sz="2400" dirty="0"/>
              <a:t> </a:t>
            </a:r>
            <a:r>
              <a:rPr lang="fr-CA" sz="2400" dirty="0" err="1"/>
              <a:t>will</a:t>
            </a:r>
            <a:r>
              <a:rPr lang="fr-CA" sz="2400" dirty="0"/>
              <a:t> no longer </a:t>
            </a:r>
            <a:r>
              <a:rPr lang="fr-CA" sz="2400" dirty="0" err="1"/>
              <a:t>ask</a:t>
            </a:r>
            <a:r>
              <a:rPr lang="fr-CA" sz="2400" dirty="0"/>
              <a:t> if </a:t>
            </a:r>
            <a:r>
              <a:rPr lang="fr-CA" sz="2400" dirty="0" err="1"/>
              <a:t>you</a:t>
            </a:r>
            <a:r>
              <a:rPr lang="fr-CA" sz="2400" dirty="0"/>
              <a:t> </a:t>
            </a:r>
            <a:r>
              <a:rPr lang="fr-CA" sz="2400" dirty="0" err="1"/>
              <a:t>want</a:t>
            </a:r>
            <a:r>
              <a:rPr lang="fr-CA" sz="2400" dirty="0"/>
              <a:t> a </a:t>
            </a:r>
            <a:r>
              <a:rPr lang="fr-CA" sz="2400" dirty="0" err="1"/>
              <a:t>hearing</a:t>
            </a:r>
            <a:endParaRPr lang="fr-CA" sz="2400" dirty="0"/>
          </a:p>
          <a:p>
            <a:pPr lvl="2"/>
            <a:r>
              <a:rPr lang="fr-CA" sz="2400" dirty="0"/>
              <a:t>On  </a:t>
            </a:r>
            <a:r>
              <a:rPr lang="fr-CA" sz="2400" dirty="0" err="1"/>
              <a:t>appeal</a:t>
            </a:r>
            <a:r>
              <a:rPr lang="fr-CA" sz="2400" dirty="0"/>
              <a:t>, </a:t>
            </a:r>
            <a:r>
              <a:rPr lang="fr-CA" sz="2400" dirty="0" err="1"/>
              <a:t>evidence</a:t>
            </a:r>
            <a:r>
              <a:rPr lang="fr-CA" sz="2400" dirty="0"/>
              <a:t> no longer </a:t>
            </a:r>
            <a:r>
              <a:rPr lang="fr-CA" sz="2400" i="1" dirty="0"/>
              <a:t>de plano</a:t>
            </a:r>
            <a:r>
              <a:rPr lang="fr-CA" sz="2400" dirty="0"/>
              <a:t>: </a:t>
            </a:r>
            <a:r>
              <a:rPr lang="fr-CA" sz="2400" dirty="0" err="1"/>
              <a:t>now</a:t>
            </a:r>
            <a:r>
              <a:rPr lang="fr-CA" sz="2400" dirty="0"/>
              <a:t> </a:t>
            </a:r>
            <a:r>
              <a:rPr lang="fr-CA" sz="2400" dirty="0" err="1"/>
              <a:t>requires</a:t>
            </a:r>
            <a:r>
              <a:rPr lang="fr-CA" sz="2400" dirty="0"/>
              <a:t> permission</a:t>
            </a:r>
          </a:p>
          <a:p>
            <a:pPr lvl="2"/>
            <a:r>
              <a:rPr lang="en-CA" sz="2400" dirty="0"/>
              <a:t>Previous grounds remain</a:t>
            </a:r>
          </a:p>
          <a:p>
            <a:pPr lvl="2"/>
            <a:r>
              <a:rPr lang="fr-CA" sz="2400" dirty="0"/>
              <a:t>New grounds of </a:t>
            </a:r>
            <a:r>
              <a:rPr lang="fr-CA" sz="2400" b="1" dirty="0"/>
              <a:t>opposition</a:t>
            </a:r>
            <a:r>
              <a:rPr lang="fr-CA" sz="2400" dirty="0"/>
              <a:t>:</a:t>
            </a:r>
            <a:endParaRPr lang="en-CA" sz="2400" dirty="0"/>
          </a:p>
          <a:p>
            <a:pPr lvl="1"/>
            <a:endParaRPr lang="fr-CA" sz="2400" dirty="0"/>
          </a:p>
          <a:p>
            <a:pPr lvl="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CA" sz="2400" dirty="0"/>
              <a:t>Application </a:t>
            </a:r>
            <a:r>
              <a:rPr lang="fr-CA" sz="2400" dirty="0" err="1"/>
              <a:t>was</a:t>
            </a:r>
            <a:r>
              <a:rPr lang="fr-CA" sz="2400" dirty="0"/>
              <a:t> </a:t>
            </a:r>
            <a:r>
              <a:rPr lang="fr-CA" sz="2400" dirty="0" err="1"/>
              <a:t>filed</a:t>
            </a:r>
            <a:r>
              <a:rPr lang="fr-CA" sz="2400" dirty="0"/>
              <a:t> in </a:t>
            </a:r>
            <a:r>
              <a:rPr lang="fr-CA" sz="2400" b="1" dirty="0" err="1"/>
              <a:t>bad</a:t>
            </a:r>
            <a:r>
              <a:rPr lang="fr-CA" sz="2400" b="1" dirty="0"/>
              <a:t> </a:t>
            </a:r>
            <a:r>
              <a:rPr lang="fr-CA" sz="2400" b="1" dirty="0" err="1"/>
              <a:t>faith</a:t>
            </a:r>
            <a:endParaRPr lang="en-US" sz="2400" dirty="0"/>
          </a:p>
          <a:p>
            <a:pPr lvl="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CA" sz="2400" dirty="0" err="1"/>
              <a:t>Lack</a:t>
            </a:r>
            <a:r>
              <a:rPr lang="fr-CA" sz="2400" dirty="0"/>
              <a:t> of an </a:t>
            </a:r>
            <a:r>
              <a:rPr lang="fr-CA" sz="2400" dirty="0" err="1"/>
              <a:t>actual</a:t>
            </a:r>
            <a:r>
              <a:rPr lang="fr-CA" sz="2400" dirty="0"/>
              <a:t> </a:t>
            </a:r>
            <a:r>
              <a:rPr lang="fr-CA" sz="2400" b="1" dirty="0" err="1"/>
              <a:t>intent</a:t>
            </a:r>
            <a:r>
              <a:rPr lang="fr-CA" sz="2400" b="1" dirty="0"/>
              <a:t> to use</a:t>
            </a:r>
            <a:r>
              <a:rPr lang="fr-CA" sz="2400" dirty="0"/>
              <a:t> the TM</a:t>
            </a:r>
          </a:p>
          <a:p>
            <a:pPr lvl="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CA" sz="2400" dirty="0" err="1"/>
              <a:t>Applicant</a:t>
            </a:r>
            <a:r>
              <a:rPr lang="fr-CA" sz="2400" dirty="0"/>
              <a:t> not </a:t>
            </a:r>
            <a:r>
              <a:rPr lang="fr-CA" sz="2400" b="1" dirty="0" err="1"/>
              <a:t>entitled</a:t>
            </a:r>
            <a:r>
              <a:rPr lang="fr-CA" sz="2400" b="1" dirty="0"/>
              <a:t> to use</a:t>
            </a:r>
            <a:r>
              <a:rPr lang="fr-CA" sz="2400" dirty="0"/>
              <a:t> </a:t>
            </a:r>
            <a:r>
              <a:rPr lang="fr-CA" sz="2400" dirty="0" err="1"/>
              <a:t>this</a:t>
            </a:r>
            <a:r>
              <a:rPr lang="fr-CA" sz="2400" dirty="0"/>
              <a:t> TM re. </a:t>
            </a:r>
            <a:r>
              <a:rPr lang="fr-CA" sz="2400" dirty="0" err="1"/>
              <a:t>those</a:t>
            </a:r>
            <a:r>
              <a:rPr lang="fr-CA" sz="2400" dirty="0"/>
              <a:t> G&amp;S</a:t>
            </a:r>
            <a:endParaRPr lang="en-US" sz="2400" dirty="0"/>
          </a:p>
          <a:p>
            <a:pPr lvl="6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CA" sz="2400" dirty="0"/>
              <a:t>G&amp;S of an inbound Madrid app. &gt; </a:t>
            </a:r>
            <a:r>
              <a:rPr lang="fr-CA" sz="2400" dirty="0" err="1"/>
              <a:t>Int’l</a:t>
            </a:r>
            <a:r>
              <a:rPr lang="fr-CA" sz="2400" dirty="0"/>
              <a:t> ®</a:t>
            </a:r>
            <a:endParaRPr lang="en-US" sz="2400" dirty="0"/>
          </a:p>
          <a:p>
            <a:pPr lvl="2"/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1751153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DF748-4B3D-4A04-B327-4D06AD146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2019 is a banner </a:t>
            </a:r>
            <a:r>
              <a:rPr lang="fr-CA" dirty="0" err="1"/>
              <a:t>year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E3D35-8191-499E-A9A3-A5515EC0A1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For </a:t>
            </a:r>
            <a:r>
              <a:rPr lang="fr-CA" dirty="0" err="1"/>
              <a:t>many</a:t>
            </a:r>
            <a:r>
              <a:rPr lang="fr-CA" dirty="0"/>
              <a:t> type of IP, </a:t>
            </a:r>
            <a:r>
              <a:rPr lang="fr-CA" dirty="0" err="1"/>
              <a:t>including</a:t>
            </a:r>
            <a:r>
              <a:rPr lang="fr-CA" dirty="0"/>
              <a:t> patents, </a:t>
            </a:r>
            <a:r>
              <a:rPr lang="fr-CA" dirty="0" err="1"/>
              <a:t>industrial</a:t>
            </a:r>
            <a:r>
              <a:rPr lang="fr-CA" dirty="0"/>
              <a:t> design and, yes, </a:t>
            </a:r>
            <a:r>
              <a:rPr lang="fr-CA" dirty="0" err="1"/>
              <a:t>trademarks</a:t>
            </a:r>
            <a:r>
              <a:rPr lang="fr-CA" dirty="0"/>
              <a:t>…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9625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Changes re. Section 45 </a:t>
            </a:r>
            <a:r>
              <a:rPr lang="fr-CA" sz="2400" b="1" dirty="0" err="1"/>
              <a:t>proceedings</a:t>
            </a:r>
            <a:r>
              <a:rPr lang="fr-CA" sz="2400" b="1" dirty="0"/>
              <a:t>:</a:t>
            </a:r>
          </a:p>
          <a:p>
            <a:pPr lvl="2"/>
            <a:r>
              <a:rPr lang="fr-CA" sz="2200" dirty="0"/>
              <a:t>May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target</a:t>
            </a:r>
            <a:r>
              <a:rPr lang="fr-CA" sz="2200" dirty="0"/>
              <a:t> </a:t>
            </a:r>
            <a:r>
              <a:rPr lang="fr-CA" sz="2200" dirty="0" err="1"/>
              <a:t>only</a:t>
            </a:r>
            <a:r>
              <a:rPr lang="fr-CA" sz="2200" dirty="0"/>
              <a:t> </a:t>
            </a:r>
            <a:r>
              <a:rPr lang="fr-CA" sz="2200" dirty="0" err="1"/>
              <a:t>some</a:t>
            </a:r>
            <a:r>
              <a:rPr lang="fr-CA" sz="2200" dirty="0"/>
              <a:t>  (or all) of the G&amp;S </a:t>
            </a:r>
            <a:r>
              <a:rPr lang="fr-CA" sz="2200" dirty="0" err="1"/>
              <a:t>covered</a:t>
            </a:r>
            <a:r>
              <a:rPr lang="fr-CA" sz="2200" dirty="0"/>
              <a:t> by the ®</a:t>
            </a:r>
          </a:p>
          <a:p>
            <a:pPr lvl="2"/>
            <a:r>
              <a:rPr lang="fr-CA" sz="2200" dirty="0"/>
              <a:t>Registrar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initiate</a:t>
            </a:r>
            <a:r>
              <a:rPr lang="fr-CA" sz="2200" dirty="0"/>
              <a:t> </a:t>
            </a:r>
            <a:r>
              <a:rPr lang="fr-CA" sz="2200" dirty="0" err="1"/>
              <a:t>it</a:t>
            </a:r>
            <a:r>
              <a:rPr lang="fr-CA" sz="2200" dirty="0"/>
              <a:t> (</a:t>
            </a:r>
            <a:r>
              <a:rPr lang="fr-CA" sz="2200" dirty="0" err="1"/>
              <a:t>itsef</a:t>
            </a:r>
            <a:r>
              <a:rPr lang="fr-CA" sz="2200" dirty="0"/>
              <a:t>) </a:t>
            </a:r>
            <a:r>
              <a:rPr lang="fr-CA" sz="2200" dirty="0" err="1"/>
              <a:t>only</a:t>
            </a:r>
            <a:r>
              <a:rPr lang="fr-CA" sz="2200" dirty="0"/>
              <a:t> </a:t>
            </a:r>
            <a:r>
              <a:rPr lang="fr-CA" sz="2200" dirty="0" err="1"/>
              <a:t>after</a:t>
            </a:r>
            <a:r>
              <a:rPr lang="fr-CA" sz="2200" dirty="0"/>
              <a:t> 3+ </a:t>
            </a:r>
            <a:r>
              <a:rPr lang="fr-CA" sz="2200" dirty="0" err="1"/>
              <a:t>years</a:t>
            </a:r>
            <a:r>
              <a:rPr lang="fr-CA" sz="2200" dirty="0"/>
              <a:t> </a:t>
            </a:r>
            <a:r>
              <a:rPr lang="fr-CA" sz="2200" dirty="0" err="1"/>
              <a:t>from</a:t>
            </a:r>
            <a:r>
              <a:rPr lang="fr-CA" sz="2200" dirty="0"/>
              <a:t> date of ®</a:t>
            </a:r>
          </a:p>
          <a:p>
            <a:pPr lvl="2"/>
            <a:r>
              <a:rPr lang="fr-CA" sz="2200" dirty="0" err="1"/>
              <a:t>Numerous</a:t>
            </a:r>
            <a:r>
              <a:rPr lang="fr-CA" sz="2200" dirty="0"/>
              <a:t> changes to </a:t>
            </a:r>
            <a:r>
              <a:rPr lang="fr-CA" sz="2200" dirty="0" err="1"/>
              <a:t>procedural</a:t>
            </a:r>
            <a:r>
              <a:rPr lang="fr-CA" sz="2200" dirty="0"/>
              <a:t> </a:t>
            </a:r>
            <a:r>
              <a:rPr lang="fr-CA" sz="2200" dirty="0" err="1"/>
              <a:t>rules</a:t>
            </a:r>
            <a:endParaRPr lang="fr-CA" sz="2200" dirty="0"/>
          </a:p>
          <a:p>
            <a:pPr marL="1828800" lvl="4" indent="0">
              <a:buNone/>
            </a:pPr>
            <a:r>
              <a:rPr lang="fr-CA" sz="2000" dirty="0"/>
              <a:t>e.g. </a:t>
            </a:r>
            <a:r>
              <a:rPr lang="fr-CA" sz="2000" dirty="0" err="1"/>
              <a:t>Allows</a:t>
            </a:r>
            <a:r>
              <a:rPr lang="fr-CA" sz="2000" dirty="0"/>
              <a:t> to </a:t>
            </a:r>
            <a:r>
              <a:rPr lang="fr-CA" sz="2000" dirty="0" err="1"/>
              <a:t>produce</a:t>
            </a:r>
            <a:r>
              <a:rPr lang="fr-CA" sz="2000" dirty="0"/>
              <a:t> documents and </a:t>
            </a:r>
            <a:r>
              <a:rPr lang="fr-CA" sz="2000" dirty="0" err="1"/>
              <a:t>evidence</a:t>
            </a:r>
            <a:r>
              <a:rPr lang="fr-CA" sz="2000" dirty="0"/>
              <a:t> </a:t>
            </a:r>
            <a:r>
              <a:rPr lang="fr-CA" sz="2000" dirty="0" err="1"/>
              <a:t>electronically</a:t>
            </a:r>
            <a:endParaRPr lang="fr-CA" sz="2000" dirty="0"/>
          </a:p>
          <a:p>
            <a:pPr marL="1828800" lvl="4" indent="0">
              <a:buNone/>
            </a:pPr>
            <a:r>
              <a:rPr lang="fr-CA" sz="2000" dirty="0"/>
              <a:t>e.g. Rules on </a:t>
            </a:r>
            <a:r>
              <a:rPr lang="fr-CA" sz="2000" dirty="0" err="1"/>
              <a:t>correspondence</a:t>
            </a:r>
            <a:endParaRPr lang="fr-CA" sz="2000" dirty="0"/>
          </a:p>
          <a:p>
            <a:pPr marL="1828800" lvl="4" indent="0">
              <a:buNone/>
            </a:pPr>
            <a:r>
              <a:rPr lang="fr-CA" sz="2000" dirty="0"/>
              <a:t>e.g. Calculation of </a:t>
            </a:r>
            <a:r>
              <a:rPr lang="fr-CA" sz="2000" dirty="0" err="1"/>
              <a:t>delays</a:t>
            </a:r>
            <a:r>
              <a:rPr lang="fr-CA" sz="2000" dirty="0"/>
              <a:t>, etc.</a:t>
            </a:r>
          </a:p>
          <a:p>
            <a:pPr marL="914400" lvl="2" indent="0">
              <a:buNone/>
            </a:pPr>
            <a:endParaRPr lang="fr-CA" sz="2200" dirty="0"/>
          </a:p>
          <a:p>
            <a:pPr lvl="2"/>
            <a:endParaRPr lang="fr-CA" sz="2200" dirty="0"/>
          </a:p>
        </p:txBody>
      </p:sp>
    </p:spTree>
    <p:extLst>
      <p:ext uri="{BB962C8B-B14F-4D97-AF65-F5344CB8AC3E}">
        <p14:creationId xmlns:p14="http://schemas.microsoft.com/office/powerpoint/2010/main" val="2453017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TMO Powers of Correction:</a:t>
            </a:r>
          </a:p>
          <a:p>
            <a:pPr lvl="2"/>
            <a:r>
              <a:rPr lang="fr-CA" sz="2200" dirty="0" err="1"/>
              <a:t>Until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only</a:t>
            </a:r>
            <a:r>
              <a:rPr lang="fr-CA" sz="2200" dirty="0"/>
              <a:t> the F.C. </a:t>
            </a:r>
            <a:r>
              <a:rPr lang="fr-CA" sz="2200" dirty="0" err="1"/>
              <a:t>could</a:t>
            </a:r>
            <a:r>
              <a:rPr lang="fr-CA" sz="2200" dirty="0"/>
              <a:t> correct the content of the </a:t>
            </a:r>
            <a:r>
              <a:rPr lang="fr-CA" sz="2200" dirty="0" err="1"/>
              <a:t>register</a:t>
            </a:r>
            <a:endParaRPr lang="fr-CA" sz="2200" dirty="0"/>
          </a:p>
          <a:p>
            <a:pPr lvl="2"/>
            <a:r>
              <a:rPr lang="fr-CA" sz="2200" dirty="0"/>
              <a:t>Registrar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withdraw</a:t>
            </a:r>
            <a:r>
              <a:rPr lang="fr-CA" sz="2200" dirty="0"/>
              <a:t> app. </a:t>
            </a:r>
            <a:r>
              <a:rPr lang="fr-CA" sz="2200" dirty="0" err="1"/>
              <a:t>erroneously</a:t>
            </a:r>
            <a:r>
              <a:rPr lang="fr-CA" sz="2200" dirty="0"/>
              <a:t> </a:t>
            </a:r>
            <a:r>
              <a:rPr lang="fr-CA" sz="2200" dirty="0" err="1"/>
              <a:t>advertised</a:t>
            </a:r>
            <a:endParaRPr lang="fr-CA" sz="2200" dirty="0"/>
          </a:p>
          <a:p>
            <a:pPr lvl="2"/>
            <a:r>
              <a:rPr lang="fr-CA" sz="2200" dirty="0"/>
              <a:t>Registrar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correct </a:t>
            </a:r>
            <a:r>
              <a:rPr lang="fr-CA" sz="2200" dirty="0" err="1"/>
              <a:t>obvious</a:t>
            </a:r>
            <a:r>
              <a:rPr lang="fr-CA" sz="2200" dirty="0"/>
              <a:t> </a:t>
            </a:r>
            <a:r>
              <a:rPr lang="fr-CA" sz="2200" dirty="0" err="1"/>
              <a:t>errors</a:t>
            </a:r>
            <a:r>
              <a:rPr lang="fr-CA" sz="2200" dirty="0"/>
              <a:t> on the </a:t>
            </a:r>
            <a:r>
              <a:rPr lang="fr-CA" sz="2200" dirty="0" err="1"/>
              <a:t>register</a:t>
            </a:r>
            <a:endParaRPr lang="fr-CA" sz="2200" dirty="0"/>
          </a:p>
          <a:p>
            <a:pPr lvl="2"/>
            <a:r>
              <a:rPr lang="fr-CA" sz="220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87816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 err="1"/>
              <a:t>Reduced</a:t>
            </a:r>
            <a:r>
              <a:rPr lang="fr-CA" sz="2400" b="1" dirty="0"/>
              <a:t> </a:t>
            </a:r>
            <a:r>
              <a:rPr lang="fr-CA" sz="2400" b="1" dirty="0" err="1"/>
              <a:t>Term</a:t>
            </a:r>
            <a:r>
              <a:rPr lang="fr-CA" sz="2400" b="1" dirty="0"/>
              <a:t> of Protection and </a:t>
            </a:r>
            <a:r>
              <a:rPr lang="fr-CA" sz="2400" b="1" dirty="0" err="1"/>
              <a:t>Renewal</a:t>
            </a:r>
            <a:endParaRPr lang="fr-CA" sz="2400" b="1" dirty="0"/>
          </a:p>
          <a:p>
            <a:pPr lvl="2"/>
            <a:r>
              <a:rPr lang="fr-CA" sz="2200" dirty="0"/>
              <a:t>®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valid</a:t>
            </a:r>
            <a:r>
              <a:rPr lang="fr-CA" sz="2200" dirty="0"/>
              <a:t> for </a:t>
            </a:r>
            <a:r>
              <a:rPr lang="fr-CA" sz="2200" b="1" dirty="0"/>
              <a:t>10 </a:t>
            </a:r>
            <a:r>
              <a:rPr lang="fr-CA" sz="2200" b="1" dirty="0" err="1"/>
              <a:t>years</a:t>
            </a:r>
            <a:r>
              <a:rPr lang="fr-CA" sz="2200" b="1" dirty="0"/>
              <a:t> </a:t>
            </a:r>
            <a:r>
              <a:rPr lang="fr-CA" sz="2200" dirty="0"/>
              <a:t>(not 15)</a:t>
            </a:r>
          </a:p>
          <a:p>
            <a:pPr lvl="2"/>
            <a:r>
              <a:rPr lang="fr-CA" sz="2200" dirty="0"/>
              <a:t>Consistent </a:t>
            </a:r>
            <a:r>
              <a:rPr lang="fr-CA" sz="2200" dirty="0" err="1"/>
              <a:t>with</a:t>
            </a:r>
            <a:r>
              <a:rPr lang="fr-CA" sz="2200" dirty="0"/>
              <a:t> 99% of countries</a:t>
            </a:r>
          </a:p>
          <a:p>
            <a:pPr lvl="2"/>
            <a:r>
              <a:rPr lang="fr-CA" sz="2200" dirty="0" err="1"/>
              <a:t>Still</a:t>
            </a:r>
            <a:r>
              <a:rPr lang="fr-CA" sz="2200" dirty="0"/>
              <a:t> </a:t>
            </a:r>
            <a:r>
              <a:rPr lang="fr-CA" sz="2200" dirty="0" err="1"/>
              <a:t>calculated</a:t>
            </a:r>
            <a:r>
              <a:rPr lang="fr-CA" sz="2200" dirty="0"/>
              <a:t> </a:t>
            </a:r>
            <a:r>
              <a:rPr lang="fr-CA" sz="2200" dirty="0" err="1"/>
              <a:t>from</a:t>
            </a:r>
            <a:r>
              <a:rPr lang="fr-CA" sz="2200" dirty="0"/>
              <a:t> the ® date</a:t>
            </a:r>
          </a:p>
          <a:p>
            <a:pPr lvl="2"/>
            <a:r>
              <a:rPr lang="fr-CA" sz="2200" dirty="0" err="1"/>
              <a:t>Renewals</a:t>
            </a:r>
            <a:r>
              <a:rPr lang="fr-CA" sz="2200" dirty="0"/>
              <a:t> </a:t>
            </a:r>
            <a:r>
              <a:rPr lang="fr-CA" sz="2200" dirty="0" err="1"/>
              <a:t>may</a:t>
            </a:r>
            <a:r>
              <a:rPr lang="fr-CA" sz="2200" dirty="0"/>
              <a:t> no longer </a:t>
            </a:r>
            <a:r>
              <a:rPr lang="fr-CA" sz="2200" dirty="0" err="1"/>
              <a:t>be</a:t>
            </a:r>
            <a:r>
              <a:rPr lang="fr-CA" sz="2200" dirty="0"/>
              <a:t> </a:t>
            </a:r>
            <a:r>
              <a:rPr lang="fr-CA" sz="2200" dirty="0" err="1"/>
              <a:t>submitted</a:t>
            </a:r>
            <a:r>
              <a:rPr lang="fr-CA" sz="2200" dirty="0"/>
              <a:t> </a:t>
            </a:r>
            <a:r>
              <a:rPr lang="fr-CA" sz="2200" dirty="0" err="1"/>
              <a:t>anytime</a:t>
            </a:r>
            <a:r>
              <a:rPr lang="fr-CA" sz="2200" dirty="0"/>
              <a:t> (</a:t>
            </a:r>
            <a:r>
              <a:rPr lang="fr-CA" sz="2200" dirty="0" err="1"/>
              <a:t>now</a:t>
            </a:r>
            <a:r>
              <a:rPr lang="fr-CA" sz="2200" dirty="0"/>
              <a:t> 6 </a:t>
            </a:r>
            <a:r>
              <a:rPr lang="fr-CA" sz="2200" dirty="0" err="1"/>
              <a:t>months</a:t>
            </a:r>
            <a:r>
              <a:rPr lang="fr-CA" sz="2200" dirty="0"/>
              <a:t>+-…)</a:t>
            </a:r>
          </a:p>
          <a:p>
            <a:pPr lvl="2"/>
            <a:r>
              <a:rPr lang="fr-CA" sz="2200" dirty="0" err="1"/>
              <a:t>Renewal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required</a:t>
            </a:r>
            <a:r>
              <a:rPr lang="fr-CA" sz="2200" dirty="0"/>
              <a:t> classification</a:t>
            </a:r>
          </a:p>
          <a:p>
            <a:pPr lvl="2"/>
            <a:r>
              <a:rPr lang="fr-CA" sz="2200" dirty="0" err="1"/>
              <a:t>Renewal</a:t>
            </a:r>
            <a:r>
              <a:rPr lang="fr-CA" sz="2200" dirty="0"/>
              <a:t> </a:t>
            </a:r>
            <a:r>
              <a:rPr lang="fr-CA" sz="2200" dirty="0" err="1"/>
              <a:t>fee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function</a:t>
            </a:r>
            <a:r>
              <a:rPr lang="fr-CA" sz="2200" dirty="0"/>
              <a:t> of the nb. of classes</a:t>
            </a:r>
          </a:p>
          <a:p>
            <a:pPr lvl="2"/>
            <a:r>
              <a:rPr lang="fr-CA" sz="2200" dirty="0"/>
              <a:t>May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renew</a:t>
            </a:r>
            <a:r>
              <a:rPr lang="fr-CA" sz="2200" dirty="0"/>
              <a:t> for </a:t>
            </a:r>
            <a:r>
              <a:rPr lang="fr-CA" sz="2200" dirty="0" err="1"/>
              <a:t>some</a:t>
            </a:r>
            <a:r>
              <a:rPr lang="fr-CA" sz="2200" dirty="0"/>
              <a:t> (or all) G&amp;S </a:t>
            </a:r>
            <a:r>
              <a:rPr lang="fr-CA" sz="2200" dirty="0" err="1"/>
              <a:t>covered</a:t>
            </a:r>
            <a:r>
              <a:rPr lang="fr-CA" sz="2200" dirty="0"/>
              <a:t> by </a:t>
            </a:r>
            <a:r>
              <a:rPr lang="fr-CA" sz="2200" dirty="0" err="1"/>
              <a:t>this</a:t>
            </a:r>
            <a:r>
              <a:rPr lang="fr-CA" sz="2200" dirty="0"/>
              <a:t> ®</a:t>
            </a:r>
          </a:p>
        </p:txBody>
      </p:sp>
    </p:spTree>
    <p:extLst>
      <p:ext uri="{BB962C8B-B14F-4D97-AF65-F5344CB8AC3E}">
        <p14:creationId xmlns:p14="http://schemas.microsoft.com/office/powerpoint/2010/main" val="3719553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fr-CA" sz="2400" b="1" dirty="0"/>
              <a:t>A </a:t>
            </a:r>
            <a:r>
              <a:rPr lang="fr-CA" sz="2400" b="1" dirty="0" err="1"/>
              <a:t>word</a:t>
            </a:r>
            <a:r>
              <a:rPr lang="fr-CA" sz="2400" b="1" dirty="0"/>
              <a:t> on </a:t>
            </a:r>
            <a:r>
              <a:rPr lang="fr-CA" sz="2400" b="1" dirty="0" err="1"/>
              <a:t>governemental</a:t>
            </a:r>
            <a:r>
              <a:rPr lang="fr-CA" sz="2400" b="1" dirty="0"/>
              <a:t> </a:t>
            </a:r>
            <a:r>
              <a:rPr lang="fr-CA" sz="2400" b="1" dirty="0" err="1"/>
              <a:t>fees</a:t>
            </a:r>
            <a:r>
              <a:rPr lang="fr-CA" sz="2400" b="1" dirty="0"/>
              <a:t>:</a:t>
            </a:r>
          </a:p>
          <a:p>
            <a:pPr lvl="1"/>
            <a:r>
              <a:rPr lang="fr-CA" sz="2200" dirty="0" err="1"/>
              <a:t>Filing</a:t>
            </a:r>
            <a:r>
              <a:rPr lang="fr-CA" sz="2200" dirty="0"/>
              <a:t> </a:t>
            </a:r>
            <a:r>
              <a:rPr lang="fr-CA" sz="2200" dirty="0" err="1"/>
              <a:t>fees</a:t>
            </a:r>
            <a:r>
              <a:rPr lang="fr-CA" sz="2200" dirty="0"/>
              <a:t> in Canada </a:t>
            </a:r>
            <a:r>
              <a:rPr lang="fr-CA" sz="2200" dirty="0" err="1"/>
              <a:t>now</a:t>
            </a:r>
            <a:r>
              <a:rPr lang="fr-CA" sz="2200" dirty="0"/>
              <a:t> $330.00 + </a:t>
            </a:r>
            <a:r>
              <a:rPr lang="fr-CA" sz="2200" b="1" dirty="0"/>
              <a:t>$100.00</a:t>
            </a:r>
            <a:r>
              <a:rPr lang="fr-CA" sz="2200" dirty="0"/>
              <a:t>/extra class</a:t>
            </a:r>
          </a:p>
          <a:p>
            <a:pPr lvl="1"/>
            <a:r>
              <a:rPr lang="fr-CA" sz="2200" dirty="0" err="1"/>
              <a:t>However</a:t>
            </a:r>
            <a:r>
              <a:rPr lang="fr-CA" sz="2200" dirty="0"/>
              <a:t>, </a:t>
            </a:r>
            <a:r>
              <a:rPr lang="fr-CA" sz="2200" dirty="0" err="1"/>
              <a:t>got</a:t>
            </a:r>
            <a:r>
              <a:rPr lang="fr-CA" sz="2200" dirty="0"/>
              <a:t> </a:t>
            </a:r>
            <a:r>
              <a:rPr lang="fr-CA" sz="2200" dirty="0" err="1"/>
              <a:t>rid</a:t>
            </a:r>
            <a:r>
              <a:rPr lang="fr-CA" sz="2200" dirty="0"/>
              <a:t> of the final registration </a:t>
            </a:r>
            <a:r>
              <a:rPr lang="fr-CA" sz="2200" dirty="0" err="1"/>
              <a:t>fee</a:t>
            </a:r>
            <a:r>
              <a:rPr lang="fr-CA" sz="2200" dirty="0"/>
              <a:t> (</a:t>
            </a:r>
            <a:r>
              <a:rPr lang="fr-CA" sz="2200" dirty="0" err="1"/>
              <a:t>was</a:t>
            </a:r>
            <a:r>
              <a:rPr lang="fr-CA" sz="2200" dirty="0"/>
              <a:t> $200.00)</a:t>
            </a:r>
          </a:p>
          <a:p>
            <a:pPr lvl="1"/>
            <a:r>
              <a:rPr lang="fr-CA" sz="2200" dirty="0" err="1"/>
              <a:t>Renewal</a:t>
            </a:r>
            <a:r>
              <a:rPr lang="fr-CA" sz="2200" dirty="0"/>
              <a:t> </a:t>
            </a:r>
            <a:r>
              <a:rPr lang="fr-CA" sz="2200" dirty="0" err="1"/>
              <a:t>now</a:t>
            </a:r>
            <a:r>
              <a:rPr lang="fr-CA" sz="2200" dirty="0"/>
              <a:t> </a:t>
            </a:r>
            <a:r>
              <a:rPr lang="fr-CA" sz="2200" dirty="0" err="1"/>
              <a:t>also</a:t>
            </a:r>
            <a:r>
              <a:rPr lang="fr-CA" sz="2200" dirty="0"/>
              <a:t> </a:t>
            </a:r>
            <a:r>
              <a:rPr lang="fr-CA" sz="2200" dirty="0" err="1"/>
              <a:t>based</a:t>
            </a:r>
            <a:r>
              <a:rPr lang="fr-CA" sz="2200" dirty="0"/>
              <a:t> on nb. of classes ($400.00+$125.00/extra class)</a:t>
            </a:r>
          </a:p>
          <a:p>
            <a:pPr lvl="1">
              <a:spcAft>
                <a:spcPts val="1200"/>
              </a:spcAft>
            </a:pPr>
            <a:r>
              <a:rPr lang="fr-CA" sz="2200" dirty="0"/>
              <a:t>In practice, </a:t>
            </a:r>
            <a:r>
              <a:rPr lang="fr-CA" sz="2200" dirty="0" err="1"/>
              <a:t>most</a:t>
            </a:r>
            <a:r>
              <a:rPr lang="fr-CA" sz="2200" dirty="0"/>
              <a:t> ® </a:t>
            </a:r>
            <a:r>
              <a:rPr lang="fr-CA" sz="2200" dirty="0" err="1"/>
              <a:t>will</a:t>
            </a:r>
            <a:r>
              <a:rPr lang="fr-CA" sz="2200" dirty="0"/>
              <a:t> end-up </a:t>
            </a:r>
            <a:r>
              <a:rPr lang="fr-CA" sz="2200" dirty="0" err="1"/>
              <a:t>paying</a:t>
            </a:r>
            <a:r>
              <a:rPr lang="fr-CA" sz="2200" dirty="0"/>
              <a:t> more (</a:t>
            </a:r>
            <a:r>
              <a:rPr lang="fr-CA" sz="2200" dirty="0" err="1"/>
              <a:t>some</a:t>
            </a:r>
            <a:r>
              <a:rPr lang="fr-CA" sz="2200" dirty="0"/>
              <a:t> </a:t>
            </a:r>
            <a:r>
              <a:rPr lang="fr-CA" sz="2200" dirty="0" err="1"/>
              <a:t>much</a:t>
            </a:r>
            <a:r>
              <a:rPr lang="fr-CA" sz="2200" dirty="0"/>
              <a:t> more)</a:t>
            </a:r>
          </a:p>
          <a:p>
            <a:pPr marL="914400" lvl="2" indent="0">
              <a:buNone/>
            </a:pPr>
            <a:r>
              <a:rPr lang="fr-CA" sz="2000" dirty="0"/>
              <a:t>e.g. A 1-class ® </a:t>
            </a:r>
            <a:r>
              <a:rPr lang="fr-CA" sz="2000" dirty="0" err="1"/>
              <a:t>was</a:t>
            </a:r>
            <a:r>
              <a:rPr lang="fr-CA" sz="2000" dirty="0"/>
              <a:t> $450.00 : </a:t>
            </a:r>
            <a:r>
              <a:rPr lang="fr-CA" sz="2000" dirty="0" err="1"/>
              <a:t>now</a:t>
            </a:r>
            <a:r>
              <a:rPr lang="fr-CA" sz="2000" dirty="0"/>
              <a:t> $330.00</a:t>
            </a:r>
          </a:p>
          <a:p>
            <a:pPr marL="914400" lvl="2" indent="0">
              <a:buNone/>
            </a:pPr>
            <a:r>
              <a:rPr lang="fr-CA" sz="2000" dirty="0"/>
              <a:t>e.g. A 3-class ® </a:t>
            </a:r>
            <a:r>
              <a:rPr lang="fr-CA" sz="2000" dirty="0" err="1"/>
              <a:t>was</a:t>
            </a:r>
            <a:r>
              <a:rPr lang="fr-CA" sz="2000" dirty="0"/>
              <a:t> $450.00 : </a:t>
            </a:r>
            <a:r>
              <a:rPr lang="fr-CA" sz="2000" dirty="0" err="1"/>
              <a:t>now</a:t>
            </a:r>
            <a:r>
              <a:rPr lang="fr-CA" sz="2000" dirty="0"/>
              <a:t> $530.00</a:t>
            </a:r>
          </a:p>
          <a:p>
            <a:pPr marL="914400" lvl="2" indent="0">
              <a:buNone/>
            </a:pPr>
            <a:r>
              <a:rPr lang="fr-CA" sz="2000" dirty="0"/>
              <a:t>e.g. A 4-class ® </a:t>
            </a:r>
            <a:r>
              <a:rPr lang="fr-CA" sz="2000" dirty="0" err="1"/>
              <a:t>was</a:t>
            </a:r>
            <a:r>
              <a:rPr lang="fr-CA" sz="2000" dirty="0"/>
              <a:t> $450.00 : </a:t>
            </a:r>
            <a:r>
              <a:rPr lang="fr-CA" sz="2000" dirty="0" err="1"/>
              <a:t>now</a:t>
            </a:r>
            <a:r>
              <a:rPr lang="fr-CA" sz="2000" dirty="0"/>
              <a:t> $630.00</a:t>
            </a:r>
          </a:p>
          <a:p>
            <a:pPr marL="914400" lvl="2" indent="0">
              <a:buNone/>
            </a:pPr>
            <a:r>
              <a:rPr lang="fr-CA" sz="2000" dirty="0"/>
              <a:t>e.g. A 5-class ® </a:t>
            </a:r>
            <a:r>
              <a:rPr lang="fr-CA" sz="2000" dirty="0" err="1"/>
              <a:t>was</a:t>
            </a:r>
            <a:r>
              <a:rPr lang="fr-CA" sz="2000" dirty="0"/>
              <a:t> $450.00 : </a:t>
            </a:r>
            <a:r>
              <a:rPr lang="fr-CA" sz="2000" dirty="0" err="1"/>
              <a:t>now</a:t>
            </a:r>
            <a:r>
              <a:rPr lang="fr-CA" sz="2000" dirty="0"/>
              <a:t> $730.00, etc.</a:t>
            </a:r>
          </a:p>
          <a:p>
            <a:pPr marL="914400" lvl="2" indent="0">
              <a:buNone/>
            </a:pPr>
            <a:endParaRPr lang="fr-CA" sz="2000" dirty="0"/>
          </a:p>
          <a:p>
            <a:pPr lvl="1"/>
            <a:endParaRPr lang="fr-CA" sz="2200" b="1" dirty="0"/>
          </a:p>
        </p:txBody>
      </p:sp>
    </p:spTree>
    <p:extLst>
      <p:ext uri="{BB962C8B-B14F-4D97-AF65-F5344CB8AC3E}">
        <p14:creationId xmlns:p14="http://schemas.microsoft.com/office/powerpoint/2010/main" val="2529340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429000"/>
            <a:ext cx="10820400" cy="2789685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fr-CA" sz="3600" b="1" dirty="0"/>
              <a:t>JURISPRUDENCE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1604282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en-US" sz="11200" b="1" i="1" dirty="0"/>
              <a:t>Live! Holdings, LLC. </a:t>
            </a:r>
            <a:r>
              <a:rPr lang="en-US" sz="11200" b="1" dirty="0"/>
              <a:t>v.</a:t>
            </a:r>
            <a:r>
              <a:rPr lang="en-US" sz="11200" b="1" i="1" dirty="0"/>
              <a:t> Oyen Wiggs Green &amp; </a:t>
            </a:r>
            <a:r>
              <a:rPr lang="en-US" sz="11200" b="1" i="1" dirty="0" err="1"/>
              <a:t>Mutala</a:t>
            </a:r>
            <a:r>
              <a:rPr lang="en-US" sz="11200" b="1" i="1" dirty="0"/>
              <a:t> LLP and Pickering Developments (</a:t>
            </a:r>
            <a:r>
              <a:rPr lang="en-US" sz="11200" b="1" i="1" dirty="0" err="1"/>
              <a:t>Bayly</a:t>
            </a:r>
            <a:r>
              <a:rPr lang="en-US" sz="11200" b="1" i="1" dirty="0"/>
              <a:t>) Inc.</a:t>
            </a:r>
            <a:r>
              <a:rPr lang="en-US" sz="11200" dirty="0"/>
              <a:t> 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US" sz="11200" dirty="0"/>
              <a:t>(2019 FC 1042)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/>
              <a:t>Issue of the use of a mark in Canada </a:t>
            </a:r>
            <a:r>
              <a:rPr lang="fr-CA" sz="8800" dirty="0" err="1"/>
              <a:t>through</a:t>
            </a:r>
            <a:r>
              <a:rPr lang="fr-CA" sz="8800" dirty="0"/>
              <a:t> the </a:t>
            </a:r>
            <a:r>
              <a:rPr lang="fr-CA" sz="8800" b="1" dirty="0"/>
              <a:t>Internet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/>
              <a:t>Is a TM </a:t>
            </a:r>
            <a:r>
              <a:rPr lang="fr-CA" sz="8800" dirty="0" err="1"/>
              <a:t>used</a:t>
            </a:r>
            <a:r>
              <a:rPr lang="fr-CA" sz="8800" dirty="0"/>
              <a:t> re. </a:t>
            </a:r>
            <a:r>
              <a:rPr lang="fr-CA" sz="8800" dirty="0" err="1"/>
              <a:t>hotel</a:t>
            </a:r>
            <a:r>
              <a:rPr lang="fr-CA" sz="8800" dirty="0"/>
              <a:t> or </a:t>
            </a:r>
            <a:r>
              <a:rPr lang="fr-CA" sz="8800" dirty="0" err="1"/>
              <a:t>entertainment</a:t>
            </a:r>
            <a:r>
              <a:rPr lang="fr-CA" sz="8800" dirty="0"/>
              <a:t> services </a:t>
            </a:r>
            <a:r>
              <a:rPr lang="fr-CA" sz="8800" dirty="0" err="1"/>
              <a:t>when</a:t>
            </a:r>
            <a:r>
              <a:rPr lang="fr-CA" sz="8800" dirty="0"/>
              <a:t> </a:t>
            </a:r>
            <a:r>
              <a:rPr lang="fr-CA" sz="8800" dirty="0" err="1"/>
              <a:t>such</a:t>
            </a:r>
            <a:r>
              <a:rPr lang="fr-CA" sz="8800" dirty="0"/>
              <a:t> services are </a:t>
            </a:r>
            <a:r>
              <a:rPr lang="fr-CA" sz="8800" dirty="0" err="1"/>
              <a:t>merely</a:t>
            </a:r>
            <a:r>
              <a:rPr lang="fr-CA" sz="8800" dirty="0"/>
              <a:t> </a:t>
            </a:r>
            <a:r>
              <a:rPr lang="fr-CA" sz="8800" dirty="0" err="1"/>
              <a:t>reserved</a:t>
            </a:r>
            <a:r>
              <a:rPr lang="fr-CA" sz="8800" dirty="0"/>
              <a:t> and/or </a:t>
            </a:r>
            <a:r>
              <a:rPr lang="fr-CA" sz="8800" dirty="0" err="1"/>
              <a:t>purchased</a:t>
            </a:r>
            <a:r>
              <a:rPr lang="fr-CA" sz="8800" dirty="0"/>
              <a:t> in Canada? C.F. </a:t>
            </a:r>
            <a:r>
              <a:rPr lang="fr-CA" sz="8800" dirty="0" err="1"/>
              <a:t>says</a:t>
            </a:r>
            <a:r>
              <a:rPr lang="fr-CA" sz="8800" dirty="0"/>
              <a:t> no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/>
              <a:t>No </a:t>
            </a:r>
            <a:r>
              <a:rPr lang="fr-CA" sz="8800" dirty="0" err="1"/>
              <a:t>benefits</a:t>
            </a:r>
            <a:r>
              <a:rPr lang="fr-CA" sz="8800" dirty="0"/>
              <a:t> </a:t>
            </a:r>
            <a:r>
              <a:rPr lang="fr-CA" sz="8800" dirty="0" err="1"/>
              <a:t>were</a:t>
            </a:r>
            <a:r>
              <a:rPr lang="fr-CA" sz="8800" dirty="0"/>
              <a:t> </a:t>
            </a:r>
            <a:r>
              <a:rPr lang="fr-CA" sz="8800" dirty="0" err="1"/>
              <a:t>derived</a:t>
            </a:r>
            <a:r>
              <a:rPr lang="fr-CA" sz="8800" dirty="0"/>
              <a:t> in Canada (</a:t>
            </a:r>
            <a:r>
              <a:rPr lang="fr-CA" sz="8800" dirty="0" err="1"/>
              <a:t>other</a:t>
            </a:r>
            <a:r>
              <a:rPr lang="fr-CA" sz="8800" dirty="0"/>
              <a:t> </a:t>
            </a:r>
            <a:r>
              <a:rPr lang="fr-CA" sz="8800" dirty="0" err="1"/>
              <a:t>than</a:t>
            </a:r>
            <a:r>
              <a:rPr lang="fr-CA" sz="8800" dirty="0"/>
              <a:t> </a:t>
            </a:r>
            <a:r>
              <a:rPr lang="fr-CA" sz="8800" dirty="0" err="1"/>
              <a:t>purchasing</a:t>
            </a:r>
            <a:r>
              <a:rPr lang="fr-CA" sz="8800" dirty="0"/>
              <a:t>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 err="1"/>
              <a:t>Contrary</a:t>
            </a:r>
            <a:r>
              <a:rPr lang="fr-CA" sz="8800" dirty="0"/>
              <a:t> to </a:t>
            </a:r>
            <a:r>
              <a:rPr lang="fr-CA" sz="8800" dirty="0" err="1"/>
              <a:t>other</a:t>
            </a:r>
            <a:r>
              <a:rPr lang="fr-CA" sz="8800" dirty="0"/>
              <a:t> cases (Hilton 2018), no </a:t>
            </a:r>
            <a:r>
              <a:rPr lang="fr-CA" sz="8800" dirty="0" err="1"/>
              <a:t>ancilliary</a:t>
            </a:r>
            <a:r>
              <a:rPr lang="fr-CA" sz="8800" dirty="0"/>
              <a:t> part of the services at issue </a:t>
            </a:r>
            <a:r>
              <a:rPr lang="fr-CA" sz="8800" dirty="0" err="1"/>
              <a:t>occured</a:t>
            </a:r>
            <a:r>
              <a:rPr lang="fr-CA" sz="8800" dirty="0"/>
              <a:t> in Canada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/>
              <a:t>Simply </a:t>
            </a:r>
            <a:r>
              <a:rPr lang="fr-CA" sz="8800" dirty="0" err="1"/>
              <a:t>having</a:t>
            </a:r>
            <a:r>
              <a:rPr lang="fr-CA" sz="8800" dirty="0"/>
              <a:t> </a:t>
            </a:r>
            <a:r>
              <a:rPr lang="fr-CA" sz="8800" dirty="0" err="1"/>
              <a:t>Canadians</a:t>
            </a:r>
            <a:r>
              <a:rPr lang="fr-CA" sz="8800" dirty="0"/>
              <a:t> </a:t>
            </a:r>
            <a:r>
              <a:rPr lang="fr-CA" sz="8800" dirty="0" err="1"/>
              <a:t>access</a:t>
            </a:r>
            <a:r>
              <a:rPr lang="fr-CA" sz="8800" dirty="0"/>
              <a:t> a Web site </a:t>
            </a:r>
            <a:r>
              <a:rPr lang="fr-CA" sz="8800" dirty="0" err="1"/>
              <a:t>isn’t</a:t>
            </a:r>
            <a:r>
              <a:rPr lang="fr-CA" sz="8800" dirty="0"/>
              <a:t> </a:t>
            </a:r>
            <a:r>
              <a:rPr lang="fr-CA" sz="8800" dirty="0" err="1"/>
              <a:t>enough</a:t>
            </a:r>
            <a:r>
              <a:rPr lang="fr-CA" sz="8800" dirty="0"/>
              <a:t> 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8800" dirty="0"/>
              <a:t>No </a:t>
            </a:r>
            <a:r>
              <a:rPr lang="fr-CA" sz="8800" dirty="0" err="1"/>
              <a:t>rebates</a:t>
            </a:r>
            <a:r>
              <a:rPr lang="fr-CA" sz="8800" dirty="0"/>
              <a:t> or </a:t>
            </a:r>
            <a:r>
              <a:rPr lang="fr-CA" sz="8800" dirty="0" err="1"/>
              <a:t>fidelity</a:t>
            </a:r>
            <a:r>
              <a:rPr lang="fr-CA" sz="8800" dirty="0"/>
              <a:t> points </a:t>
            </a:r>
            <a:r>
              <a:rPr lang="fr-CA" sz="8800" dirty="0" err="1"/>
              <a:t>could</a:t>
            </a:r>
            <a:r>
              <a:rPr lang="fr-CA" sz="8800" dirty="0"/>
              <a:t> </a:t>
            </a:r>
            <a:r>
              <a:rPr lang="fr-CA" sz="8800" dirty="0" err="1"/>
              <a:t>be</a:t>
            </a:r>
            <a:r>
              <a:rPr lang="fr-CA" sz="8800" dirty="0"/>
              <a:t> </a:t>
            </a:r>
            <a:r>
              <a:rPr lang="fr-CA" sz="8800" dirty="0" err="1"/>
              <a:t>spent</a:t>
            </a:r>
            <a:r>
              <a:rPr lang="fr-CA" sz="8800" dirty="0"/>
              <a:t> in Canada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5237584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fr-CA" sz="2800" b="1" i="1" dirty="0" err="1"/>
              <a:t>MédiaQMI</a:t>
            </a:r>
            <a:r>
              <a:rPr lang="fr-CA" sz="2800" b="1" i="1" dirty="0"/>
              <a:t> inc</a:t>
            </a:r>
            <a:r>
              <a:rPr lang="fr-CA" sz="2800" b="1" dirty="0"/>
              <a:t>. v. </a:t>
            </a:r>
            <a:r>
              <a:rPr lang="fr-CA" sz="2800" b="1" i="1" dirty="0"/>
              <a:t>Murray-Hall</a:t>
            </a:r>
            <a:r>
              <a:rPr lang="en-US" sz="2800" dirty="0"/>
              <a:t> 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US" sz="2800" dirty="0"/>
              <a:t>(</a:t>
            </a:r>
            <a:r>
              <a:rPr lang="fr-CA" sz="2800" dirty="0"/>
              <a:t>2019 QCCS 1922</a:t>
            </a:r>
            <a:r>
              <a:rPr lang="en-US" sz="2800" dirty="0"/>
              <a:t>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Online publication </a:t>
            </a:r>
            <a:r>
              <a:rPr lang="fr-CA" sz="2200" dirty="0" err="1"/>
              <a:t>spoofed</a:t>
            </a:r>
            <a:r>
              <a:rPr lang="fr-CA" sz="2200" dirty="0"/>
              <a:t> a </a:t>
            </a:r>
            <a:r>
              <a:rPr lang="fr-CA" sz="2200" dirty="0" err="1"/>
              <a:t>daily</a:t>
            </a:r>
            <a:r>
              <a:rPr lang="fr-CA" sz="2200" dirty="0"/>
              <a:t> QC </a:t>
            </a:r>
            <a:r>
              <a:rPr lang="fr-CA" sz="2200" dirty="0" err="1"/>
              <a:t>newspaper</a:t>
            </a:r>
            <a:r>
              <a:rPr lang="fr-CA" sz="2200" dirty="0"/>
              <a:t> </a:t>
            </a:r>
            <a:r>
              <a:rPr lang="fr-CA" sz="2200" dirty="0" err="1"/>
              <a:t>using</a:t>
            </a:r>
            <a:r>
              <a:rPr lang="fr-CA" sz="2200" dirty="0"/>
              <a:t> a </a:t>
            </a:r>
            <a:r>
              <a:rPr lang="fr-CA" sz="2200" dirty="0" err="1"/>
              <a:t>name</a:t>
            </a:r>
            <a:r>
              <a:rPr lang="fr-CA" sz="2200" dirty="0"/>
              <a:t>, </a:t>
            </a:r>
            <a:r>
              <a:rPr lang="fr-CA" sz="2200" dirty="0" err="1"/>
              <a:t>mockup</a:t>
            </a:r>
            <a:r>
              <a:rPr lang="fr-CA" sz="2200" dirty="0"/>
              <a:t> and style </a:t>
            </a:r>
            <a:r>
              <a:rPr lang="fr-CA" sz="2200" dirty="0" err="1"/>
              <a:t>that</a:t>
            </a:r>
            <a:r>
              <a:rPr lang="fr-CA" sz="2200" dirty="0"/>
              <a:t> </a:t>
            </a:r>
            <a:r>
              <a:rPr lang="fr-CA" sz="2200" dirty="0" err="1"/>
              <a:t>parodied</a:t>
            </a:r>
            <a:r>
              <a:rPr lang="fr-CA" sz="2200" dirty="0"/>
              <a:t> the original </a:t>
            </a:r>
            <a:r>
              <a:rPr lang="fr-CA" sz="2200" dirty="0" err="1"/>
              <a:t>newspaper</a:t>
            </a:r>
            <a:endParaRPr lang="fr-CA" sz="22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 err="1"/>
              <a:t>Infringement</a:t>
            </a:r>
            <a:r>
              <a:rPr lang="fr-CA" sz="2200" dirty="0"/>
              <a:t>: Journal de Montréal vs. Journal de </a:t>
            </a:r>
            <a:r>
              <a:rPr lang="fr-CA" sz="2200" dirty="0" err="1"/>
              <a:t>Mourreal</a:t>
            </a:r>
            <a:endParaRPr lang="fr-CA" sz="22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Issue of </a:t>
            </a:r>
            <a:r>
              <a:rPr lang="fr-CA" sz="2200" dirty="0" err="1"/>
              <a:t>whether</a:t>
            </a:r>
            <a:r>
              <a:rPr lang="fr-CA" sz="2200" dirty="0"/>
              <a:t> a </a:t>
            </a:r>
            <a:r>
              <a:rPr lang="fr-CA" sz="2200" dirty="0" err="1"/>
              <a:t>defendant</a:t>
            </a:r>
            <a:r>
              <a:rPr lang="fr-CA" sz="2200" dirty="0"/>
              <a:t> to TM </a:t>
            </a:r>
            <a:r>
              <a:rPr lang="fr-CA" sz="2200" dirty="0" err="1"/>
              <a:t>infingement</a:t>
            </a:r>
            <a:r>
              <a:rPr lang="fr-CA" sz="2200" dirty="0"/>
              <a:t> </a:t>
            </a:r>
            <a:r>
              <a:rPr lang="fr-CA" sz="2200" dirty="0" err="1"/>
              <a:t>proceedings</a:t>
            </a:r>
            <a:r>
              <a:rPr lang="fr-CA" sz="2200" dirty="0"/>
              <a:t> </a:t>
            </a:r>
            <a:r>
              <a:rPr lang="fr-CA" sz="2200" dirty="0" err="1"/>
              <a:t>may</a:t>
            </a:r>
            <a:r>
              <a:rPr lang="fr-CA" sz="2200" dirty="0"/>
              <a:t> </a:t>
            </a:r>
            <a:r>
              <a:rPr lang="fr-CA" sz="2200" dirty="0" err="1"/>
              <a:t>invoke</a:t>
            </a:r>
            <a:r>
              <a:rPr lang="fr-CA" sz="2200" dirty="0"/>
              <a:t> a right to </a:t>
            </a:r>
            <a:r>
              <a:rPr lang="fr-CA" sz="2200" b="1" dirty="0" err="1"/>
              <a:t>parody</a:t>
            </a:r>
            <a:r>
              <a:rPr lang="fr-CA" sz="2200" b="1" dirty="0"/>
              <a:t> /satire </a:t>
            </a:r>
            <a:r>
              <a:rPr lang="fr-CA" sz="2200" dirty="0" err="1"/>
              <a:t>under</a:t>
            </a:r>
            <a:r>
              <a:rPr lang="fr-CA" sz="2200" dirty="0"/>
              <a:t> Canadian </a:t>
            </a:r>
            <a:r>
              <a:rPr lang="fr-CA" sz="2200" dirty="0" err="1"/>
              <a:t>law</a:t>
            </a:r>
            <a:endParaRPr lang="fr-CA" sz="22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QC Superior Courts confirms TM law </a:t>
            </a:r>
            <a:r>
              <a:rPr lang="fr-CA" sz="2200" dirty="0" err="1"/>
              <a:t>provides</a:t>
            </a:r>
            <a:r>
              <a:rPr lang="fr-CA" sz="2200" dirty="0"/>
              <a:t> no </a:t>
            </a:r>
            <a:r>
              <a:rPr lang="fr-CA" sz="2200" dirty="0" err="1"/>
              <a:t>sush</a:t>
            </a:r>
            <a:r>
              <a:rPr lang="en-US" sz="2200" dirty="0"/>
              <a:t> defense or exception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200" dirty="0"/>
              <a:t>Issue is always whether confusion is likely, whatever the reason to use the TM or at least if there is depreciation of goodwill (yes </a:t>
            </a:r>
            <a:r>
              <a:rPr lang="en-US" sz="2200"/>
              <a:t>and yes, here</a:t>
            </a:r>
            <a:r>
              <a:rPr lang="en-US" sz="2200" dirty="0"/>
              <a:t>)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52020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en-US" sz="3600" b="1" i="1" dirty="0"/>
              <a:t>Wenger SA v. </a:t>
            </a:r>
            <a:r>
              <a:rPr lang="en-US" sz="3600" b="1" i="1" dirty="0" err="1"/>
              <a:t>Travelway</a:t>
            </a:r>
            <a:r>
              <a:rPr lang="en-US" sz="3600" b="1" i="1" dirty="0"/>
              <a:t> Group International Inc.</a:t>
            </a:r>
            <a:r>
              <a:rPr lang="en-CA" sz="3600" b="1" i="1" dirty="0"/>
              <a:t> 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CA" sz="3600" dirty="0"/>
              <a:t>(</a:t>
            </a:r>
            <a:r>
              <a:rPr lang="en-US" sz="3600" i="1" dirty="0"/>
              <a:t>2019 FC 1104</a:t>
            </a:r>
            <a:r>
              <a:rPr lang="en-CA" sz="3600" dirty="0"/>
              <a:t>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/>
              <a:t>In 2017, the F.C.A. </a:t>
            </a:r>
            <a:r>
              <a:rPr lang="fr-CA" sz="2600" dirty="0" err="1"/>
              <a:t>held</a:t>
            </a:r>
            <a:r>
              <a:rPr lang="fr-CA" sz="2600" dirty="0"/>
              <a:t> certain ® designs of </a:t>
            </a:r>
            <a:r>
              <a:rPr lang="fr-CA" sz="2600" dirty="0" err="1"/>
              <a:t>Travelway</a:t>
            </a:r>
            <a:r>
              <a:rPr lang="fr-CA" sz="2600" dirty="0"/>
              <a:t> </a:t>
            </a:r>
            <a:r>
              <a:rPr lang="fr-CA" sz="2600" dirty="0" err="1"/>
              <a:t>were</a:t>
            </a:r>
            <a:r>
              <a:rPr lang="fr-CA" sz="2600" dirty="0"/>
              <a:t> </a:t>
            </a:r>
            <a:r>
              <a:rPr lang="fr-CA" sz="2600" dirty="0" err="1"/>
              <a:t>confusing</a:t>
            </a:r>
            <a:r>
              <a:rPr lang="fr-CA" sz="2600" dirty="0"/>
              <a:t> </a:t>
            </a:r>
            <a:r>
              <a:rPr lang="fr-CA" sz="2600" dirty="0" err="1"/>
              <a:t>with</a:t>
            </a:r>
            <a:r>
              <a:rPr lang="fr-CA" sz="2600" dirty="0"/>
              <a:t> </a:t>
            </a:r>
            <a:r>
              <a:rPr lang="fr-CA" sz="2600" dirty="0" err="1"/>
              <a:t>Wenger’s</a:t>
            </a:r>
            <a:r>
              <a:rPr lang="fr-CA" sz="2600" dirty="0"/>
              <a:t> ®  - w/out </a:t>
            </a:r>
            <a:r>
              <a:rPr lang="fr-CA" sz="2600" dirty="0" err="1"/>
              <a:t>however</a:t>
            </a:r>
            <a:r>
              <a:rPr lang="fr-CA" sz="2600" dirty="0"/>
              <a:t> invalidation or </a:t>
            </a:r>
            <a:r>
              <a:rPr lang="fr-CA" sz="2600" dirty="0" err="1"/>
              <a:t>expungement</a:t>
            </a:r>
            <a:endParaRPr lang="fr-CA" sz="26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/>
              <a:t>Back to the F.C. to </a:t>
            </a:r>
            <a:r>
              <a:rPr lang="fr-CA" sz="2600" dirty="0" err="1"/>
              <a:t>decide</a:t>
            </a:r>
            <a:r>
              <a:rPr lang="fr-CA" sz="2600" dirty="0"/>
              <a:t> on the </a:t>
            </a:r>
            <a:r>
              <a:rPr lang="fr-CA" sz="2600" dirty="0" err="1"/>
              <a:t>infringement</a:t>
            </a:r>
            <a:r>
              <a:rPr lang="fr-CA" sz="2600" dirty="0"/>
              <a:t>, F.C. </a:t>
            </a:r>
            <a:r>
              <a:rPr lang="fr-CA" sz="2600" dirty="0" err="1"/>
              <a:t>declares</a:t>
            </a:r>
            <a:r>
              <a:rPr lang="fr-CA" sz="2600" dirty="0"/>
              <a:t> </a:t>
            </a:r>
            <a:r>
              <a:rPr lang="fr-CA" sz="2600" dirty="0" err="1"/>
              <a:t>those</a:t>
            </a:r>
            <a:r>
              <a:rPr lang="fr-CA" sz="2600" dirty="0"/>
              <a:t> ® </a:t>
            </a:r>
            <a:r>
              <a:rPr lang="fr-CA" sz="2600" dirty="0" err="1"/>
              <a:t>invalid</a:t>
            </a:r>
            <a:endParaRPr lang="fr-CA" sz="26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/>
              <a:t>Court refuses to grand </a:t>
            </a:r>
            <a:r>
              <a:rPr lang="fr-CA" sz="2600" dirty="0" err="1"/>
              <a:t>monetary</a:t>
            </a:r>
            <a:r>
              <a:rPr lang="fr-CA" sz="2600" dirty="0"/>
              <a:t> damages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 err="1"/>
              <a:t>Since</a:t>
            </a:r>
            <a:r>
              <a:rPr lang="fr-CA" sz="2600" dirty="0"/>
              <a:t> the ® </a:t>
            </a:r>
            <a:r>
              <a:rPr lang="fr-CA" sz="2600" dirty="0" err="1"/>
              <a:t>were</a:t>
            </a:r>
            <a:r>
              <a:rPr lang="fr-CA" sz="2600" dirty="0"/>
              <a:t> not </a:t>
            </a:r>
            <a:r>
              <a:rPr lang="fr-CA" sz="2600" dirty="0" err="1"/>
              <a:t>were</a:t>
            </a:r>
            <a:r>
              <a:rPr lang="fr-CA" sz="2600" dirty="0"/>
              <a:t> not </a:t>
            </a:r>
            <a:r>
              <a:rPr lang="fr-CA" sz="2600" dirty="0" err="1"/>
              <a:t>invalid</a:t>
            </a:r>
            <a:r>
              <a:rPr lang="fr-CA" sz="2600" dirty="0"/>
              <a:t> </a:t>
            </a:r>
            <a:r>
              <a:rPr lang="fr-CA" sz="2600" i="1" dirty="0"/>
              <a:t>ab initio, </a:t>
            </a:r>
            <a:r>
              <a:rPr lang="fr-CA" sz="2600" i="1" dirty="0" err="1"/>
              <a:t>h</a:t>
            </a:r>
            <a:r>
              <a:rPr lang="fr-CA" sz="2600" dirty="0" err="1"/>
              <a:t>aving</a:t>
            </a:r>
            <a:r>
              <a:rPr lang="fr-CA" sz="2600" dirty="0"/>
              <a:t> </a:t>
            </a:r>
            <a:r>
              <a:rPr lang="fr-CA" sz="2600" dirty="0" err="1"/>
              <a:t>had</a:t>
            </a:r>
            <a:r>
              <a:rPr lang="fr-CA" sz="2600" dirty="0"/>
              <a:t> ® </a:t>
            </a:r>
            <a:r>
              <a:rPr lang="fr-CA" sz="2600" dirty="0" err="1"/>
              <a:t>during</a:t>
            </a:r>
            <a:r>
              <a:rPr lang="fr-CA" sz="2600" dirty="0"/>
              <a:t> the </a:t>
            </a:r>
            <a:r>
              <a:rPr lang="fr-CA" sz="2600" dirty="0" err="1"/>
              <a:t>infringement</a:t>
            </a:r>
            <a:r>
              <a:rPr lang="fr-CA" sz="2600" dirty="0"/>
              <a:t> </a:t>
            </a:r>
            <a:r>
              <a:rPr lang="fr-CA" sz="2600" dirty="0" err="1"/>
              <a:t>insulates</a:t>
            </a:r>
            <a:r>
              <a:rPr lang="fr-CA" sz="2600" dirty="0"/>
              <a:t> </a:t>
            </a:r>
            <a:r>
              <a:rPr lang="fr-CA" sz="2600" dirty="0" err="1"/>
              <a:t>Travelwayagainst</a:t>
            </a:r>
            <a:r>
              <a:rPr lang="fr-CA" sz="2600" dirty="0"/>
              <a:t> damages</a:t>
            </a:r>
            <a:endParaRPr lang="fr-CA" sz="2600" i="1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 err="1"/>
              <a:t>Confirms</a:t>
            </a:r>
            <a:r>
              <a:rPr lang="fr-CA" sz="2600" dirty="0"/>
              <a:t> a ® is a full </a:t>
            </a:r>
            <a:r>
              <a:rPr lang="fr-CA" sz="2600" dirty="0" err="1"/>
              <a:t>defense</a:t>
            </a:r>
            <a:r>
              <a:rPr lang="fr-CA" sz="2600" dirty="0"/>
              <a:t> to a passing off / </a:t>
            </a:r>
            <a:r>
              <a:rPr lang="fr-CA" sz="2600" dirty="0" err="1"/>
              <a:t>infringement</a:t>
            </a:r>
            <a:r>
              <a:rPr lang="fr-CA" sz="2600" dirty="0"/>
              <a:t> action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600" dirty="0" err="1"/>
              <a:t>Plaintiffs</a:t>
            </a:r>
            <a:r>
              <a:rPr lang="fr-CA" sz="2600" dirty="0"/>
              <a:t> </a:t>
            </a:r>
            <a:r>
              <a:rPr lang="fr-CA" sz="2600" dirty="0" err="1"/>
              <a:t>should</a:t>
            </a:r>
            <a:r>
              <a:rPr lang="fr-CA" sz="2600" dirty="0"/>
              <a:t> </a:t>
            </a:r>
            <a:r>
              <a:rPr lang="fr-CA" sz="2600" dirty="0" err="1"/>
              <a:t>get</a:t>
            </a:r>
            <a:r>
              <a:rPr lang="fr-CA" sz="2600" dirty="0"/>
              <a:t> the ® </a:t>
            </a:r>
            <a:r>
              <a:rPr lang="fr-CA" sz="2600" dirty="0" err="1"/>
              <a:t>invalidated</a:t>
            </a:r>
            <a:r>
              <a:rPr lang="fr-CA" sz="2600" dirty="0"/>
              <a:t>, </a:t>
            </a:r>
            <a:r>
              <a:rPr lang="fr-CA" sz="2600" dirty="0" err="1"/>
              <a:t>then</a:t>
            </a:r>
            <a:r>
              <a:rPr lang="fr-CA" sz="2600" dirty="0"/>
              <a:t> sue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fr-CA" sz="22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fr-CA" sz="2400" dirty="0"/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756503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en-CA" sz="3600" b="1" i="1" dirty="0"/>
              <a:t>Cosmetic Warriors Limited v. Riches, McKenzie &amp; Herbert LLP</a:t>
            </a:r>
            <a:r>
              <a:rPr lang="en-CA" sz="3600" i="1" dirty="0"/>
              <a:t> 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CA" sz="3300" dirty="0"/>
              <a:t>(2019 FCA 48)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/>
              <a:t>Sales of t-shirts by the LUSH stores is use of the brand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/>
              <a:t>Issue is </a:t>
            </a:r>
            <a:r>
              <a:rPr lang="fr-CA" sz="2800" dirty="0" err="1"/>
              <a:t>whether</a:t>
            </a:r>
            <a:r>
              <a:rPr lang="fr-CA" sz="2800" dirty="0"/>
              <a:t> sales at </a:t>
            </a:r>
            <a:r>
              <a:rPr lang="fr-CA" sz="2800" dirty="0" err="1"/>
              <a:t>cost</a:t>
            </a:r>
            <a:r>
              <a:rPr lang="fr-CA" sz="2800" dirty="0"/>
              <a:t> to </a:t>
            </a:r>
            <a:r>
              <a:rPr lang="fr-CA" sz="2800" dirty="0" err="1"/>
              <a:t>employees</a:t>
            </a:r>
            <a:r>
              <a:rPr lang="fr-CA" sz="2800" dirty="0"/>
              <a:t> = use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/>
              <a:t>C.F. </a:t>
            </a:r>
            <a:r>
              <a:rPr lang="fr-CA" sz="2800" dirty="0" err="1"/>
              <a:t>held</a:t>
            </a:r>
            <a:r>
              <a:rPr lang="fr-CA" sz="2800" dirty="0"/>
              <a:t> in 2018 </a:t>
            </a:r>
            <a:r>
              <a:rPr lang="fr-CA" sz="2800" dirty="0" err="1"/>
              <a:t>that</a:t>
            </a:r>
            <a:r>
              <a:rPr lang="fr-CA" sz="2800" dirty="0"/>
              <a:t> ≠ use if </a:t>
            </a:r>
            <a:r>
              <a:rPr lang="fr-CA" sz="2800" dirty="0" err="1"/>
              <a:t>you</a:t>
            </a:r>
            <a:r>
              <a:rPr lang="fr-CA" sz="2800" dirty="0"/>
              <a:t> </a:t>
            </a:r>
            <a:r>
              <a:rPr lang="fr-CA" sz="2800" dirty="0" err="1"/>
              <a:t>give</a:t>
            </a:r>
            <a:r>
              <a:rPr lang="fr-CA" sz="2800" dirty="0"/>
              <a:t> </a:t>
            </a:r>
            <a:r>
              <a:rPr lang="fr-CA" sz="2800" dirty="0" err="1"/>
              <a:t>away</a:t>
            </a:r>
            <a:r>
              <a:rPr lang="fr-CA" sz="2800" dirty="0"/>
              <a:t> </a:t>
            </a:r>
            <a:r>
              <a:rPr lang="fr-CA" sz="2800" dirty="0" err="1"/>
              <a:t>promotional</a:t>
            </a:r>
            <a:r>
              <a:rPr lang="fr-CA" sz="2800" dirty="0"/>
              <a:t> </a:t>
            </a:r>
            <a:r>
              <a:rPr lang="fr-CA" sz="2800" dirty="0" err="1"/>
              <a:t>material</a:t>
            </a:r>
            <a:endParaRPr lang="fr-CA" sz="28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/>
              <a:t>F.C.A. </a:t>
            </a:r>
            <a:r>
              <a:rPr lang="fr-CA" sz="2800" dirty="0" err="1"/>
              <a:t>holds</a:t>
            </a:r>
            <a:r>
              <a:rPr lang="fr-CA" sz="2800" dirty="0"/>
              <a:t> the sales at issue </a:t>
            </a:r>
            <a:r>
              <a:rPr lang="fr-CA" sz="2800" dirty="0" err="1"/>
              <a:t>were</a:t>
            </a:r>
            <a:r>
              <a:rPr lang="fr-CA" sz="2800" dirty="0"/>
              <a:t> not </a:t>
            </a:r>
            <a:r>
              <a:rPr lang="fr-CA" sz="2800" dirty="0" err="1"/>
              <a:t>purely</a:t>
            </a:r>
            <a:r>
              <a:rPr lang="fr-CA" sz="2800" dirty="0"/>
              <a:t> </a:t>
            </a:r>
            <a:r>
              <a:rPr lang="fr-CA" sz="2800" dirty="0" err="1"/>
              <a:t>promotional</a:t>
            </a:r>
            <a:r>
              <a:rPr lang="fr-CA" sz="2800" dirty="0"/>
              <a:t> 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 err="1"/>
              <a:t>Overall</a:t>
            </a:r>
            <a:r>
              <a:rPr lang="fr-CA" sz="2800" dirty="0"/>
              <a:t> goal of </a:t>
            </a:r>
            <a:r>
              <a:rPr lang="fr-CA" sz="2800" dirty="0" err="1"/>
              <a:t>those</a:t>
            </a:r>
            <a:r>
              <a:rPr lang="fr-CA" sz="2800" dirty="0"/>
              <a:t> sales </a:t>
            </a:r>
            <a:r>
              <a:rPr lang="fr-CA" sz="2800" dirty="0" err="1"/>
              <a:t>was</a:t>
            </a:r>
            <a:r>
              <a:rPr lang="fr-CA" sz="2800" dirty="0"/>
              <a:t> to support the business </a:t>
            </a:r>
            <a:r>
              <a:rPr lang="fr-CA" sz="2800" dirty="0" err="1"/>
              <a:t>relating</a:t>
            </a:r>
            <a:r>
              <a:rPr lang="fr-CA" sz="2800" dirty="0"/>
              <a:t> to TM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800" dirty="0"/>
              <a:t>C.F.A. reverses </a:t>
            </a:r>
            <a:r>
              <a:rPr lang="fr-CA" sz="2800" dirty="0" err="1"/>
              <a:t>decision</a:t>
            </a:r>
            <a:r>
              <a:rPr lang="fr-CA" sz="2800" dirty="0"/>
              <a:t> by the F.C. and </a:t>
            </a:r>
            <a:r>
              <a:rPr lang="fr-CA" sz="2800" dirty="0" err="1"/>
              <a:t>maintains</a:t>
            </a:r>
            <a:r>
              <a:rPr lang="fr-CA" sz="2800" dirty="0"/>
              <a:t> the ®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fr-CA" sz="2400" dirty="0"/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597444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CA" sz="3000" b="1" i="1" dirty="0"/>
              <a:t>Sadhu Singh Hamdard Trust v. </a:t>
            </a:r>
            <a:r>
              <a:rPr lang="en-CA" sz="3000" b="1" i="1" dirty="0" err="1"/>
              <a:t>Navsun</a:t>
            </a:r>
            <a:r>
              <a:rPr lang="en-CA" sz="3000" b="1" i="1" dirty="0"/>
              <a:t> Holdings Ltd.</a:t>
            </a:r>
            <a:r>
              <a:rPr lang="en-CA" sz="3000" dirty="0"/>
              <a:t> 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CA" sz="3000" dirty="0"/>
              <a:t>(2019 FCA 10)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Confusing mark used for 10+ years in Canada for identical goods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F.C.A. confirms tolerating use of confusing TM by a third party may suffice to cause a mark to lose its distinctiveness 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Applies even if the third-party TM infringes a registered trademark if nothing was done for long enough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Example of tolerance for several years making a ® unenforceable</a:t>
            </a:r>
            <a:endParaRPr lang="fr-CA" sz="24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Supreme Court of Canada recently denied leave to appeal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fr-CA" sz="2200" dirty="0"/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29686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636108"/>
            <a:ext cx="10820400" cy="35825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CA" sz="4000" dirty="0"/>
              <a:t> LEGISLATIVE</a:t>
            </a:r>
          </a:p>
          <a:p>
            <a:pPr marL="0" indent="0">
              <a:buNone/>
            </a:pPr>
            <a:endParaRPr lang="fr-CA" sz="4000" dirty="0"/>
          </a:p>
          <a:p>
            <a:pPr>
              <a:buFont typeface="Wingdings" panose="05000000000000000000" pitchFamily="2" charset="2"/>
              <a:buChar char="q"/>
            </a:pPr>
            <a:r>
              <a:rPr lang="fr-CA" sz="4000" dirty="0"/>
              <a:t> JURISPRUDENTIAL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32252113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fr-CA" sz="2800" b="1" i="1" dirty="0"/>
              <a:t>Imperial Tobacco Canada Limited </a:t>
            </a:r>
            <a:r>
              <a:rPr lang="fr-CA" sz="2800" b="1" dirty="0"/>
              <a:t>v. </a:t>
            </a:r>
            <a:r>
              <a:rPr lang="fr-CA" sz="2800" b="1" i="1" dirty="0"/>
              <a:t>Philip Morris Brands 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fr-FR" sz="2800" dirty="0"/>
              <a:t>(</a:t>
            </a:r>
            <a:r>
              <a:rPr lang="fr-CA" sz="2800" dirty="0"/>
              <a:t>2018 FC 503)</a:t>
            </a:r>
            <a:endParaRPr lang="fr-CA" sz="2800" i="1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Oppositions: MARLBORO vs. Designs </a:t>
            </a:r>
            <a:r>
              <a:rPr lang="fr-CA" sz="2200" dirty="0" err="1"/>
              <a:t>showing</a:t>
            </a:r>
            <a:r>
              <a:rPr lang="fr-CA" sz="2200" dirty="0"/>
              <a:t> chevrons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Issue of confusion </a:t>
            </a:r>
            <a:r>
              <a:rPr lang="fr-CA" sz="2200" dirty="0" err="1"/>
              <a:t>between</a:t>
            </a:r>
            <a:r>
              <a:rPr lang="fr-CA" sz="2200" dirty="0"/>
              <a:t> a </a:t>
            </a:r>
            <a:r>
              <a:rPr lang="fr-CA" sz="2200" dirty="0" err="1"/>
              <a:t>word</a:t>
            </a:r>
            <a:r>
              <a:rPr lang="fr-CA" sz="2200" dirty="0"/>
              <a:t> mark and </a:t>
            </a:r>
            <a:r>
              <a:rPr lang="fr-CA" sz="2200" dirty="0" err="1"/>
              <a:t>several</a:t>
            </a:r>
            <a:r>
              <a:rPr lang="fr-CA" sz="2200" dirty="0"/>
              <a:t> designs </a:t>
            </a:r>
            <a:r>
              <a:rPr lang="fr-CA" sz="2200" dirty="0" err="1"/>
              <a:t>devoid</a:t>
            </a:r>
            <a:r>
              <a:rPr lang="fr-CA" sz="2200" dirty="0"/>
              <a:t> of </a:t>
            </a:r>
            <a:r>
              <a:rPr lang="fr-CA" sz="2200" dirty="0" err="1"/>
              <a:t>any</a:t>
            </a:r>
            <a:r>
              <a:rPr lang="fr-CA" sz="2200" dirty="0"/>
              <a:t> </a:t>
            </a:r>
            <a:r>
              <a:rPr lang="fr-CA" sz="2200" dirty="0" err="1"/>
              <a:t>textual</a:t>
            </a:r>
            <a:r>
              <a:rPr lang="fr-CA" sz="2200" dirty="0"/>
              <a:t> components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F.C. </a:t>
            </a:r>
            <a:r>
              <a:rPr lang="fr-CA" sz="2200" dirty="0" err="1"/>
              <a:t>confirms</a:t>
            </a:r>
            <a:r>
              <a:rPr lang="fr-CA" sz="2200" dirty="0"/>
              <a:t> confusion </a:t>
            </a:r>
            <a:r>
              <a:rPr lang="fr-CA" sz="2200" dirty="0" err="1"/>
              <a:t>is</a:t>
            </a:r>
            <a:r>
              <a:rPr lang="fr-CA" sz="2200" dirty="0"/>
              <a:t> possible at to </a:t>
            </a:r>
            <a:r>
              <a:rPr lang="fr-CA" sz="2200" dirty="0" err="1"/>
              <a:t>some</a:t>
            </a:r>
            <a:r>
              <a:rPr lang="fr-CA" sz="2200" dirty="0"/>
              <a:t> of </a:t>
            </a:r>
            <a:r>
              <a:rPr lang="fr-CA" sz="2200" dirty="0" err="1"/>
              <a:t>those</a:t>
            </a:r>
            <a:r>
              <a:rPr lang="fr-CA" sz="2200" dirty="0"/>
              <a:t> designs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 err="1"/>
              <a:t>Decision</a:t>
            </a:r>
            <a:r>
              <a:rPr lang="fr-CA" sz="2200" dirty="0"/>
              <a:t> stems a </a:t>
            </a:r>
            <a:r>
              <a:rPr lang="fr-CA" sz="2200" dirty="0" err="1"/>
              <a:t>from</a:t>
            </a:r>
            <a:r>
              <a:rPr lang="fr-CA" sz="2200" dirty="0"/>
              <a:t> plain-packaging </a:t>
            </a:r>
            <a:r>
              <a:rPr lang="fr-CA" sz="2200" dirty="0" err="1"/>
              <a:t>regulatory</a:t>
            </a:r>
            <a:r>
              <a:rPr lang="fr-CA" sz="2200" dirty="0"/>
              <a:t> </a:t>
            </a:r>
            <a:r>
              <a:rPr lang="fr-CA" sz="2200" dirty="0" err="1"/>
              <a:t>context</a:t>
            </a:r>
            <a:endParaRPr lang="fr-CA" sz="22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 err="1"/>
              <a:t>Also</a:t>
            </a:r>
            <a:r>
              <a:rPr lang="fr-CA" sz="2200" dirty="0"/>
              <a:t> stems </a:t>
            </a:r>
            <a:r>
              <a:rPr lang="fr-CA" sz="2200" dirty="0" err="1"/>
              <a:t>from</a:t>
            </a:r>
            <a:r>
              <a:rPr lang="fr-CA" sz="2200" dirty="0"/>
              <a:t> a </a:t>
            </a:r>
            <a:r>
              <a:rPr lang="fr-CA" sz="2200" dirty="0" err="1"/>
              <a:t>context</a:t>
            </a:r>
            <a:r>
              <a:rPr lang="fr-CA" sz="2200" dirty="0"/>
              <a:t> </a:t>
            </a:r>
            <a:r>
              <a:rPr lang="fr-CA" sz="2200" dirty="0" err="1"/>
              <a:t>where</a:t>
            </a:r>
            <a:r>
              <a:rPr lang="fr-CA" sz="2200" dirty="0"/>
              <a:t> P.M. </a:t>
            </a:r>
            <a:r>
              <a:rPr lang="fr-CA" sz="2200" dirty="0" err="1"/>
              <a:t>markets</a:t>
            </a:r>
            <a:r>
              <a:rPr lang="fr-CA" sz="2200" dirty="0"/>
              <a:t> MARLBORO </a:t>
            </a:r>
            <a:r>
              <a:rPr lang="fr-CA" sz="2200" dirty="0" err="1"/>
              <a:t>everywhere</a:t>
            </a:r>
            <a:r>
              <a:rPr lang="fr-CA" sz="2200" dirty="0"/>
              <a:t> but in Canada (</a:t>
            </a:r>
            <a:r>
              <a:rPr lang="fr-CA" sz="2200" dirty="0" err="1"/>
              <a:t>unusual</a:t>
            </a:r>
            <a:r>
              <a:rPr lang="fr-CA" sz="2200" dirty="0"/>
              <a:t>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200" dirty="0"/>
              <a:t>Example of the </a:t>
            </a:r>
            <a:r>
              <a:rPr lang="fr-CA" sz="2200" dirty="0" err="1"/>
              <a:t>role</a:t>
            </a:r>
            <a:r>
              <a:rPr lang="fr-CA" sz="2200" dirty="0"/>
              <a:t> of </a:t>
            </a:r>
            <a:r>
              <a:rPr lang="fr-CA" sz="2200" dirty="0" err="1"/>
              <a:t>circumstances</a:t>
            </a:r>
            <a:r>
              <a:rPr lang="fr-CA" sz="2200" dirty="0"/>
              <a:t> in </a:t>
            </a:r>
            <a:r>
              <a:rPr lang="fr-CA" sz="2200" dirty="0" err="1"/>
              <a:t>assessing</a:t>
            </a:r>
            <a:r>
              <a:rPr lang="fr-CA" sz="2200" dirty="0"/>
              <a:t> confusion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fr-CA" sz="2400" dirty="0"/>
          </a:p>
          <a:p>
            <a:pPr lvl="2">
              <a:buFont typeface="Wingdings" panose="05000000000000000000" pitchFamily="2" charset="2"/>
              <a:buChar char="§"/>
            </a:pPr>
            <a:endParaRPr lang="fr-CA" sz="2400" dirty="0"/>
          </a:p>
          <a:p>
            <a:pPr lvl="2">
              <a:buFont typeface="Wingdings" panose="05000000000000000000" pitchFamily="2" charset="2"/>
              <a:buChar char="§"/>
            </a:pPr>
            <a:endParaRPr lang="fr-CA" sz="2400" dirty="0"/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4554173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JURISPRUDENCE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CA" sz="2800" b="1" i="1" dirty="0"/>
              <a:t>Holding Benjamin &amp; Edmond de Rothschild</a:t>
            </a:r>
            <a:r>
              <a:rPr lang="en-CA" sz="2800" b="1" dirty="0"/>
              <a:t> v. </a:t>
            </a:r>
            <a:r>
              <a:rPr lang="en-CA" sz="2800" b="1" i="1" dirty="0"/>
              <a:t>Canada</a:t>
            </a:r>
          </a:p>
          <a:p>
            <a:pPr marL="0" indent="0" algn="r">
              <a:spcAft>
                <a:spcPts val="1200"/>
              </a:spcAft>
              <a:buNone/>
            </a:pPr>
            <a:r>
              <a:rPr lang="en-CA" sz="2800" dirty="0"/>
              <a:t>(2018 FC 258)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TMO refuses EDMOND DE ROTHSCHILD app. 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Conclude to probable confusion with ROTHSCHILD®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Applicant introduces into evidence consent letter from third-party owner of the mark cited against the TM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F.C. refuses to question the TMO’s decision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CA" sz="2200" dirty="0"/>
              <a:t>Consent letters change little to assessment of confusion in Canada</a:t>
            </a:r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en-CA" sz="2200" dirty="0"/>
          </a:p>
          <a:p>
            <a:pPr lvl="2">
              <a:buFont typeface="Wingdings" panose="05000000000000000000" pitchFamily="2" charset="2"/>
              <a:buChar char="§"/>
            </a:pP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248544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95E2-0FFC-413D-BD56-F6D9DFE08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1416219"/>
            <a:ext cx="9448800" cy="1825096"/>
          </a:xfrm>
        </p:spPr>
        <p:txBody>
          <a:bodyPr/>
          <a:lstStyle/>
          <a:p>
            <a:r>
              <a:rPr lang="fr-CA" dirty="0"/>
              <a:t>QUESTIONS?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9D9B0-59ED-4821-A97D-CA9C98CF4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29691"/>
            <a:ext cx="9448800" cy="2249615"/>
          </a:xfrm>
        </p:spPr>
        <p:txBody>
          <a:bodyPr>
            <a:normAutofit/>
          </a:bodyPr>
          <a:lstStyle/>
          <a:p>
            <a:pPr algn="r"/>
            <a:endParaRPr lang="fr-CA" dirty="0"/>
          </a:p>
          <a:p>
            <a:pPr algn="r"/>
            <a:r>
              <a:rPr lang="fr-CA" dirty="0"/>
              <a:t>Me Sebastien </a:t>
            </a:r>
            <a:r>
              <a:rPr lang="fr-CA" sz="2400" dirty="0"/>
              <a:t>Lapointe</a:t>
            </a:r>
            <a:endParaRPr lang="en-CA" dirty="0"/>
          </a:p>
          <a:p>
            <a:pPr algn="r"/>
            <a:r>
              <a:rPr lang="fr-CA" dirty="0"/>
              <a:t>Holmested &amp; Associés s.e.n.c.r.l./LLP</a:t>
            </a:r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3BD36C-646E-43C6-8350-0024A7B7C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751" y="265881"/>
            <a:ext cx="19907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90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429000"/>
            <a:ext cx="10820400" cy="2789685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fr-CA" sz="3600" b="1" dirty="0"/>
              <a:t>LEGISLATIVE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10821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r>
              <a:rPr lang="fr-CA" sz="2800" i="1" dirty="0"/>
              <a:t>Trade-mark </a:t>
            </a:r>
            <a:r>
              <a:rPr lang="fr-CA" sz="2800" i="1" dirty="0" err="1"/>
              <a:t>Act</a:t>
            </a:r>
            <a:r>
              <a:rPr lang="fr-CA" sz="2800" i="1" dirty="0"/>
              <a:t> </a:t>
            </a:r>
            <a:r>
              <a:rPr lang="fr-CA" sz="2800" dirty="0"/>
              <a:t>(TMA) </a:t>
            </a:r>
            <a:r>
              <a:rPr lang="fr-CA" sz="2800" dirty="0" err="1"/>
              <a:t>largely</a:t>
            </a:r>
            <a:r>
              <a:rPr lang="fr-CA" sz="2800" dirty="0"/>
              <a:t> </a:t>
            </a:r>
            <a:r>
              <a:rPr lang="fr-CA" sz="2800" dirty="0" err="1"/>
              <a:t>unchanged</a:t>
            </a:r>
            <a:r>
              <a:rPr lang="fr-CA" sz="2800" dirty="0"/>
              <a:t> </a:t>
            </a:r>
            <a:r>
              <a:rPr lang="fr-CA" sz="2800" dirty="0" err="1"/>
              <a:t>since</a:t>
            </a:r>
            <a:r>
              <a:rPr lang="fr-CA" sz="2800" dirty="0"/>
              <a:t> 1955</a:t>
            </a:r>
          </a:p>
          <a:p>
            <a:r>
              <a:rPr lang="fr-CA" sz="2800" dirty="0"/>
              <a:t>Due for </a:t>
            </a:r>
            <a:r>
              <a:rPr lang="fr-CA" sz="2800" dirty="0" err="1"/>
              <a:t>overhaul</a:t>
            </a:r>
            <a:r>
              <a:rPr lang="fr-CA" sz="2800" dirty="0"/>
              <a:t>, </a:t>
            </a:r>
            <a:r>
              <a:rPr lang="fr-CA" sz="2800" dirty="0" err="1"/>
              <a:t>including</a:t>
            </a:r>
            <a:r>
              <a:rPr lang="fr-CA" sz="2800" dirty="0"/>
              <a:t> </a:t>
            </a:r>
            <a:r>
              <a:rPr lang="fr-CA" sz="2800" dirty="0" err="1"/>
              <a:t>because</a:t>
            </a:r>
            <a:r>
              <a:rPr lang="fr-CA" sz="2800" dirty="0"/>
              <a:t> of </a:t>
            </a:r>
            <a:r>
              <a:rPr lang="fr-CA" sz="2800" dirty="0" err="1"/>
              <a:t>Int’l</a:t>
            </a:r>
            <a:r>
              <a:rPr lang="fr-CA" sz="2800" dirty="0"/>
              <a:t> </a:t>
            </a:r>
            <a:r>
              <a:rPr lang="fr-CA" sz="2800" dirty="0" err="1"/>
              <a:t>developments</a:t>
            </a:r>
            <a:endParaRPr lang="fr-CA" sz="2800" dirty="0"/>
          </a:p>
          <a:p>
            <a:r>
              <a:rPr lang="fr-CA" sz="2800" dirty="0"/>
              <a:t>By </a:t>
            </a:r>
            <a:r>
              <a:rPr lang="fr-CA" sz="2800" dirty="0" err="1"/>
              <a:t>now</a:t>
            </a:r>
            <a:r>
              <a:rPr lang="fr-CA" sz="2800" dirty="0"/>
              <a:t>, </a:t>
            </a:r>
            <a:r>
              <a:rPr lang="fr-CA" sz="2800" dirty="0" err="1"/>
              <a:t>most</a:t>
            </a:r>
            <a:r>
              <a:rPr lang="fr-CA" sz="2800" dirty="0"/>
              <a:t> countries are in the </a:t>
            </a:r>
            <a:r>
              <a:rPr lang="fr-CA" sz="2800" dirty="0" err="1"/>
              <a:t>Int’l</a:t>
            </a:r>
            <a:r>
              <a:rPr lang="fr-CA" sz="2800" dirty="0"/>
              <a:t> registration system</a:t>
            </a:r>
          </a:p>
          <a:p>
            <a:r>
              <a:rPr lang="fr-CA" sz="2800" dirty="0"/>
              <a:t>Canada </a:t>
            </a:r>
            <a:r>
              <a:rPr lang="fr-CA" sz="2800" dirty="0" err="1"/>
              <a:t>lagged</a:t>
            </a:r>
            <a:r>
              <a:rPr lang="fr-CA" sz="2800" dirty="0"/>
              <a:t> </a:t>
            </a:r>
            <a:r>
              <a:rPr lang="fr-CA" sz="2800" dirty="0" err="1"/>
              <a:t>behind</a:t>
            </a:r>
            <a:r>
              <a:rPr lang="fr-CA" sz="2800" dirty="0"/>
              <a:t>, </a:t>
            </a:r>
            <a:r>
              <a:rPr lang="fr-CA" sz="2800" dirty="0" err="1"/>
              <a:t>biz</a:t>
            </a:r>
            <a:r>
              <a:rPr lang="fr-CA" sz="2800" dirty="0"/>
              <a:t>. </a:t>
            </a:r>
            <a:r>
              <a:rPr lang="fr-CA" sz="2800" dirty="0" err="1"/>
              <a:t>Partners</a:t>
            </a:r>
            <a:r>
              <a:rPr lang="fr-CA" sz="2800" dirty="0"/>
              <a:t> </a:t>
            </a:r>
            <a:r>
              <a:rPr lang="fr-CA" sz="2800" dirty="0" err="1"/>
              <a:t>require</a:t>
            </a:r>
            <a:r>
              <a:rPr lang="fr-CA" sz="2800" dirty="0"/>
              <a:t> changes</a:t>
            </a:r>
          </a:p>
          <a:p>
            <a:pPr marL="914400" lvl="2" indent="0">
              <a:buNone/>
            </a:pPr>
            <a:endParaRPr lang="fr-CA" sz="2400" dirty="0"/>
          </a:p>
          <a:p>
            <a:pPr marL="914400" lvl="2" indent="0">
              <a:buNone/>
            </a:pPr>
            <a:r>
              <a:rPr lang="fr-CA" sz="2400" dirty="0"/>
              <a:t>e.g. Not </a:t>
            </a:r>
            <a:r>
              <a:rPr lang="fr-CA" sz="2400" dirty="0" err="1"/>
              <a:t>using</a:t>
            </a:r>
            <a:r>
              <a:rPr lang="fr-CA" sz="2400" dirty="0"/>
              <a:t> the Nice classification system</a:t>
            </a:r>
          </a:p>
          <a:p>
            <a:pPr marL="914400" lvl="2" indent="0">
              <a:buNone/>
            </a:pPr>
            <a:r>
              <a:rPr lang="fr-CA" sz="2400" dirty="0"/>
              <a:t>e.g. </a:t>
            </a:r>
            <a:r>
              <a:rPr lang="fr-CA" sz="2400" dirty="0" err="1"/>
              <a:t>Canadians</a:t>
            </a:r>
            <a:r>
              <a:rPr lang="fr-CA" sz="2400" dirty="0"/>
              <a:t> not </a:t>
            </a:r>
            <a:r>
              <a:rPr lang="fr-CA" sz="2400" dirty="0" err="1"/>
              <a:t>being</a:t>
            </a:r>
            <a:r>
              <a:rPr lang="fr-CA" sz="2400" dirty="0"/>
              <a:t> able to file </a:t>
            </a:r>
            <a:r>
              <a:rPr lang="fr-CA" sz="2400" dirty="0" err="1"/>
              <a:t>Int’l</a:t>
            </a:r>
            <a:r>
              <a:rPr lang="fr-CA" sz="2400" dirty="0"/>
              <a:t> applications, etc.</a:t>
            </a:r>
          </a:p>
          <a:p>
            <a:pPr marL="914400" lvl="2" indent="0">
              <a:buNone/>
            </a:pPr>
            <a:r>
              <a:rPr lang="fr-CA" sz="2400" dirty="0"/>
              <a:t>e.g. Weak recourses in case of </a:t>
            </a:r>
            <a:r>
              <a:rPr lang="fr-CA" sz="2400" dirty="0" err="1"/>
              <a:t>counterfeiting</a:t>
            </a:r>
            <a:r>
              <a:rPr lang="fr-CA" sz="2400" dirty="0"/>
              <a:t>, etc.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53242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20000"/>
          </a:bodyPr>
          <a:lstStyle/>
          <a:p>
            <a:r>
              <a:rPr lang="fr-CA" sz="2400" dirty="0"/>
              <a:t>CHANGES IN 2019 COMBINE:</a:t>
            </a:r>
            <a:br>
              <a:rPr lang="fr-CA" sz="2400" dirty="0"/>
            </a:br>
            <a:endParaRPr lang="fr-CA" sz="24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000" dirty="0"/>
              <a:t>Canada </a:t>
            </a:r>
            <a:r>
              <a:rPr lang="fr-CA" sz="2000" dirty="0" err="1"/>
              <a:t>acceeding</a:t>
            </a:r>
            <a:r>
              <a:rPr lang="fr-CA" sz="2000" dirty="0"/>
              <a:t> to </a:t>
            </a:r>
            <a:r>
              <a:rPr lang="fr-CA" sz="2000" u="sng" dirty="0"/>
              <a:t>3</a:t>
            </a:r>
            <a:r>
              <a:rPr lang="fr-CA" sz="2000" dirty="0"/>
              <a:t> </a:t>
            </a:r>
            <a:r>
              <a:rPr lang="fr-CA" sz="2000" dirty="0" err="1"/>
              <a:t>different</a:t>
            </a:r>
            <a:r>
              <a:rPr lang="fr-CA" sz="2000" dirty="0"/>
              <a:t> TM-</a:t>
            </a:r>
            <a:r>
              <a:rPr lang="fr-CA" sz="2000" dirty="0" err="1"/>
              <a:t>related</a:t>
            </a:r>
            <a:r>
              <a:rPr lang="fr-CA" sz="2000" dirty="0"/>
              <a:t> </a:t>
            </a:r>
            <a:r>
              <a:rPr lang="fr-CA" sz="2000" b="1" dirty="0"/>
              <a:t>international </a:t>
            </a:r>
            <a:r>
              <a:rPr lang="fr-CA" sz="2000" b="1" dirty="0" err="1"/>
              <a:t>treaties</a:t>
            </a:r>
            <a:r>
              <a:rPr lang="fr-CA" sz="2000" b="1" dirty="0"/>
              <a:t>: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b="1" dirty="0"/>
              <a:t> Singapore </a:t>
            </a:r>
            <a:r>
              <a:rPr lang="fr-CA" sz="2400" b="1" dirty="0" err="1"/>
              <a:t>Treaty</a:t>
            </a:r>
            <a:endParaRPr lang="fr-CA" sz="2400" b="1" dirty="0"/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dirty="0"/>
              <a:t> </a:t>
            </a:r>
            <a:r>
              <a:rPr lang="en-CA" sz="2400" b="1" dirty="0"/>
              <a:t>Nice Agreement 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dirty="0"/>
              <a:t> </a:t>
            </a:r>
            <a:r>
              <a:rPr lang="fr-CA" sz="2400" b="1" dirty="0"/>
              <a:t>Madrid Protocol</a:t>
            </a:r>
          </a:p>
          <a:p>
            <a:pPr lvl="2"/>
            <a:endParaRPr lang="fr-CA" sz="2000" dirty="0"/>
          </a:p>
          <a:p>
            <a:pPr lvl="2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CA" sz="2000" dirty="0"/>
              <a:t>Canada </a:t>
            </a:r>
            <a:r>
              <a:rPr lang="fr-CA" sz="2000" dirty="0" err="1"/>
              <a:t>implementing</a:t>
            </a:r>
            <a:r>
              <a:rPr lang="fr-CA" sz="2000" dirty="0"/>
              <a:t> </a:t>
            </a:r>
            <a:r>
              <a:rPr lang="fr-CA" sz="2000" u="sng" dirty="0"/>
              <a:t>3</a:t>
            </a:r>
            <a:r>
              <a:rPr lang="fr-CA" sz="2000" dirty="0"/>
              <a:t> </a:t>
            </a:r>
            <a:r>
              <a:rPr lang="fr-CA" sz="2000" dirty="0" err="1"/>
              <a:t>different</a:t>
            </a:r>
            <a:r>
              <a:rPr lang="fr-CA" sz="2000" dirty="0"/>
              <a:t> Canadian </a:t>
            </a:r>
            <a:r>
              <a:rPr lang="fr-CA" sz="2000" b="1" dirty="0"/>
              <a:t>bills</a:t>
            </a:r>
            <a:r>
              <a:rPr lang="fr-CA" sz="2000" dirty="0"/>
              <a:t> </a:t>
            </a:r>
            <a:r>
              <a:rPr lang="fr-CA" sz="2000" dirty="0" err="1"/>
              <a:t>amending</a:t>
            </a:r>
            <a:r>
              <a:rPr lang="fr-CA" sz="2000" dirty="0"/>
              <a:t> the TMA: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dirty="0"/>
              <a:t> </a:t>
            </a:r>
            <a:r>
              <a:rPr lang="fr-CA" sz="2400" b="1" dirty="0"/>
              <a:t>C-31</a:t>
            </a:r>
            <a:r>
              <a:rPr lang="fr-CA" sz="2400" dirty="0"/>
              <a:t> (</a:t>
            </a:r>
            <a:r>
              <a:rPr lang="fr-CA" sz="2400" dirty="0" err="1"/>
              <a:t>from</a:t>
            </a:r>
            <a:r>
              <a:rPr lang="fr-CA" sz="2400" dirty="0"/>
              <a:t> 2014… yes 2014)</a:t>
            </a:r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b="1" dirty="0"/>
              <a:t> C-30 </a:t>
            </a:r>
            <a:r>
              <a:rPr lang="fr-CA" sz="2400" dirty="0"/>
              <a:t>(</a:t>
            </a:r>
            <a:r>
              <a:rPr lang="fr-CA" sz="2400" dirty="0" err="1"/>
              <a:t>from</a:t>
            </a:r>
            <a:r>
              <a:rPr lang="fr-CA" sz="2400" dirty="0"/>
              <a:t> 2016) -</a:t>
            </a:r>
            <a:r>
              <a:rPr lang="fr-CA" sz="2200" dirty="0" err="1"/>
              <a:t>implements</a:t>
            </a:r>
            <a:r>
              <a:rPr lang="fr-CA" sz="2400" dirty="0"/>
              <a:t> </a:t>
            </a:r>
            <a:r>
              <a:rPr lang="en-CA" dirty="0"/>
              <a:t>Comprehensive Economic Trade Agreement</a:t>
            </a:r>
            <a:endParaRPr lang="fr-CA" sz="2400" b="1" dirty="0"/>
          </a:p>
          <a:p>
            <a:pPr lvl="4">
              <a:buFont typeface="Wingdings" panose="05000000000000000000" pitchFamily="2" charset="2"/>
              <a:buChar char="q"/>
            </a:pPr>
            <a:r>
              <a:rPr lang="fr-CA" sz="2400" dirty="0"/>
              <a:t> </a:t>
            </a:r>
            <a:r>
              <a:rPr lang="en-CA" sz="2400" b="1" dirty="0"/>
              <a:t>C-56 </a:t>
            </a:r>
            <a:r>
              <a:rPr lang="en-CA" sz="2400" dirty="0"/>
              <a:t>(from 2013) -implements </a:t>
            </a:r>
            <a:r>
              <a:rPr lang="en-US" dirty="0"/>
              <a:t>Anti-Counterfeiting Trade Agreement (ACTA)</a:t>
            </a:r>
            <a:endParaRPr lang="en-CA" sz="2400" dirty="0"/>
          </a:p>
          <a:p>
            <a:pPr marL="3657600" lvl="8" indent="0">
              <a:buNone/>
            </a:pPr>
            <a:r>
              <a:rPr lang="fr-CA" sz="2000" dirty="0"/>
              <a:t>+New regs.</a:t>
            </a:r>
          </a:p>
        </p:txBody>
      </p:sp>
    </p:spTree>
    <p:extLst>
      <p:ext uri="{BB962C8B-B14F-4D97-AF65-F5344CB8AC3E}">
        <p14:creationId xmlns:p14="http://schemas.microsoft.com/office/powerpoint/2010/main" val="349887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CA" sz="2400" b="1" dirty="0"/>
              <a:t> Singapore </a:t>
            </a:r>
            <a:r>
              <a:rPr lang="fr-CA" sz="2400" b="1" dirty="0" err="1"/>
              <a:t>Treaty</a:t>
            </a:r>
            <a:endParaRPr lang="fr-CA" sz="2400" b="1" dirty="0"/>
          </a:p>
          <a:p>
            <a:pPr lvl="2"/>
            <a:r>
              <a:rPr lang="en-US" sz="2400" dirty="0"/>
              <a:t>Seeks to harmonize administrative tm registration procedures  from one country to the next </a:t>
            </a:r>
          </a:p>
          <a:p>
            <a:pPr lvl="2">
              <a:spcAft>
                <a:spcPts val="1200"/>
              </a:spcAft>
            </a:pPr>
            <a:r>
              <a:rPr lang="en-US" sz="2400" dirty="0"/>
              <a:t>Focus here = the registration </a:t>
            </a:r>
            <a:r>
              <a:rPr lang="en-US" sz="2400" b="1" dirty="0"/>
              <a:t>process</a:t>
            </a:r>
            <a:r>
              <a:rPr lang="en-US" sz="2400" dirty="0"/>
              <a:t> itself and what a country can require in its tm-related legislation/regs</a:t>
            </a:r>
          </a:p>
          <a:p>
            <a:pPr marL="1828800" lvl="4" indent="0">
              <a:buNone/>
            </a:pPr>
            <a:r>
              <a:rPr lang="fr-CA" sz="2200" dirty="0"/>
              <a:t>e.g. </a:t>
            </a:r>
            <a:r>
              <a:rPr lang="fr-CA" sz="2200" dirty="0" err="1"/>
              <a:t>What</a:t>
            </a:r>
            <a:r>
              <a:rPr lang="fr-CA" sz="2200" dirty="0"/>
              <a:t> info/</a:t>
            </a:r>
            <a:r>
              <a:rPr lang="fr-CA" sz="2200" dirty="0" err="1"/>
              <a:t>elements</a:t>
            </a:r>
            <a:r>
              <a:rPr lang="fr-CA" sz="2200" dirty="0"/>
              <a:t> </a:t>
            </a:r>
            <a:r>
              <a:rPr lang="fr-CA" sz="2200" dirty="0" err="1"/>
              <a:t>may</a:t>
            </a:r>
            <a:r>
              <a:rPr lang="fr-CA" sz="2200" dirty="0"/>
              <a:t> a country </a:t>
            </a:r>
            <a:r>
              <a:rPr lang="fr-CA" sz="2200" dirty="0" err="1"/>
              <a:t>ask</a:t>
            </a:r>
            <a:r>
              <a:rPr lang="fr-CA" sz="2200" dirty="0"/>
              <a:t> </a:t>
            </a:r>
            <a:r>
              <a:rPr lang="fr-CA" sz="2200" dirty="0" err="1"/>
              <a:t>from</a:t>
            </a:r>
            <a:r>
              <a:rPr lang="fr-CA" sz="2200" dirty="0"/>
              <a:t> </a:t>
            </a:r>
            <a:r>
              <a:rPr lang="fr-CA" sz="2200" dirty="0" err="1"/>
              <a:t>applicants</a:t>
            </a:r>
            <a:endParaRPr lang="fr-CA" sz="2200" dirty="0"/>
          </a:p>
          <a:p>
            <a:pPr marL="1828800" lvl="4" indent="0">
              <a:buNone/>
            </a:pPr>
            <a:r>
              <a:rPr lang="fr-CA" sz="2200" dirty="0"/>
              <a:t>e.g. Must </a:t>
            </a:r>
            <a:r>
              <a:rPr lang="fr-CA" sz="2200" dirty="0" err="1"/>
              <a:t>allow</a:t>
            </a:r>
            <a:r>
              <a:rPr lang="fr-CA" sz="2200" dirty="0"/>
              <a:t> multi-class applications</a:t>
            </a:r>
          </a:p>
          <a:p>
            <a:pPr marL="1828800" lvl="4" indent="0">
              <a:buNone/>
            </a:pPr>
            <a:r>
              <a:rPr lang="fr-CA" sz="2200" dirty="0"/>
              <a:t>e.g. Must </a:t>
            </a:r>
            <a:r>
              <a:rPr lang="fr-CA" sz="2200" dirty="0" err="1"/>
              <a:t>allow</a:t>
            </a:r>
            <a:r>
              <a:rPr lang="fr-CA" sz="2200" dirty="0"/>
              <a:t> </a:t>
            </a:r>
            <a:r>
              <a:rPr lang="fr-CA" sz="2200" dirty="0" err="1"/>
              <a:t>divisional</a:t>
            </a:r>
            <a:r>
              <a:rPr lang="fr-CA" sz="2200" dirty="0"/>
              <a:t> applications, etc.</a:t>
            </a:r>
          </a:p>
          <a:p>
            <a:pPr marL="1828800" lvl="4" indent="0">
              <a:buNone/>
            </a:pPr>
            <a:r>
              <a:rPr lang="fr-CA" sz="2200" dirty="0"/>
              <a:t>e.g. </a:t>
            </a:r>
            <a:r>
              <a:rPr lang="fr-CA" sz="2200" dirty="0" err="1"/>
              <a:t>What</a:t>
            </a:r>
            <a:r>
              <a:rPr lang="fr-CA" sz="2200" dirty="0"/>
              <a:t> a country must </a:t>
            </a:r>
            <a:r>
              <a:rPr lang="fr-CA" sz="2200" dirty="0" err="1"/>
              <a:t>accept</a:t>
            </a:r>
            <a:r>
              <a:rPr lang="fr-CA" sz="2200" dirty="0"/>
              <a:t> to </a:t>
            </a:r>
            <a:r>
              <a:rPr lang="fr-CA" sz="2200" dirty="0" err="1"/>
              <a:t>transfer</a:t>
            </a:r>
            <a:r>
              <a:rPr lang="fr-CA" sz="2200" dirty="0"/>
              <a:t> a ®, etc.</a:t>
            </a:r>
          </a:p>
        </p:txBody>
      </p:sp>
    </p:spTree>
    <p:extLst>
      <p:ext uri="{BB962C8B-B14F-4D97-AF65-F5344CB8AC3E}">
        <p14:creationId xmlns:p14="http://schemas.microsoft.com/office/powerpoint/2010/main" val="943055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en-CA" sz="2400" b="1" dirty="0"/>
              <a:t> Nice Agreement</a:t>
            </a:r>
          </a:p>
          <a:p>
            <a:pPr lvl="2"/>
            <a:r>
              <a:rPr lang="en-US" sz="2400" dirty="0"/>
              <a:t>In Canada: Classification was optional until June 2019</a:t>
            </a:r>
          </a:p>
          <a:p>
            <a:pPr lvl="2"/>
            <a:r>
              <a:rPr lang="fr-CA" sz="2400" dirty="0" err="1"/>
              <a:t>Mandatory</a:t>
            </a:r>
            <a:r>
              <a:rPr lang="fr-CA" sz="2400" dirty="0"/>
              <a:t> system for all new applications</a:t>
            </a:r>
          </a:p>
          <a:p>
            <a:pPr lvl="2"/>
            <a:r>
              <a:rPr lang="en-US" sz="2400" dirty="0"/>
              <a:t>34 classes of Goods + 11 classes of Services</a:t>
            </a:r>
          </a:p>
          <a:p>
            <a:pPr lvl="2"/>
            <a:r>
              <a:rPr lang="fr-CA" sz="2400" dirty="0" err="1"/>
              <a:t>Each</a:t>
            </a:r>
            <a:r>
              <a:rPr lang="fr-CA" sz="2400" dirty="0"/>
              <a:t> country </a:t>
            </a:r>
            <a:r>
              <a:rPr lang="fr-CA" sz="2400" dirty="0" err="1"/>
              <a:t>implements</a:t>
            </a:r>
            <a:r>
              <a:rPr lang="fr-CA" sz="2400" dirty="0"/>
              <a:t> the classification in </a:t>
            </a:r>
            <a:r>
              <a:rPr lang="fr-CA" sz="2400" dirty="0" err="1"/>
              <a:t>it</a:t>
            </a:r>
            <a:r>
              <a:rPr lang="fr-CA" sz="2400" dirty="0"/>
              <a:t> </a:t>
            </a:r>
            <a:r>
              <a:rPr lang="fr-CA" sz="2400" dirty="0" err="1"/>
              <a:t>own</a:t>
            </a:r>
            <a:r>
              <a:rPr lang="fr-CA" sz="2400" dirty="0"/>
              <a:t> </a:t>
            </a:r>
            <a:r>
              <a:rPr lang="fr-CA" sz="2400" dirty="0" err="1"/>
              <a:t>way</a:t>
            </a:r>
            <a:endParaRPr lang="fr-CA" sz="2400" dirty="0"/>
          </a:p>
          <a:p>
            <a:pPr lvl="2"/>
            <a:r>
              <a:rPr lang="fr-CA" sz="2400" dirty="0" err="1"/>
              <a:t>Proper</a:t>
            </a:r>
            <a:r>
              <a:rPr lang="fr-CA" sz="2400" dirty="0"/>
              <a:t> classification </a:t>
            </a:r>
            <a:r>
              <a:rPr lang="fr-CA" sz="2400" dirty="0" err="1"/>
              <a:t>becomes</a:t>
            </a:r>
            <a:r>
              <a:rPr lang="fr-CA" sz="2400" dirty="0"/>
              <a:t> a condition to </a:t>
            </a:r>
            <a:r>
              <a:rPr lang="fr-CA" sz="2400" dirty="0" err="1"/>
              <a:t>approve</a:t>
            </a:r>
            <a:r>
              <a:rPr lang="fr-CA" sz="2400" dirty="0"/>
              <a:t> an app.</a:t>
            </a:r>
          </a:p>
          <a:p>
            <a:pPr marL="914400" lvl="2" indent="0">
              <a:buNone/>
            </a:pPr>
            <a:endParaRPr lang="fr-CA" sz="2800" dirty="0">
              <a:latin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fr-CA" sz="2800" dirty="0">
                <a:latin typeface="arial" panose="020B0604020202020204" pitchFamily="34" charset="0"/>
              </a:rPr>
              <a:t>(!) </a:t>
            </a:r>
            <a:r>
              <a:rPr lang="en-US" dirty="0"/>
              <a:t>Statement in ordinary commercial terms (of the G&amp;S) </a:t>
            </a:r>
            <a:r>
              <a:rPr lang="en-US" u="sng" dirty="0"/>
              <a:t>remains</a:t>
            </a:r>
            <a:endParaRPr lang="fr-CA" sz="2800" u="sng" dirty="0">
              <a:latin typeface="arial" panose="020B0604020202020204" pitchFamily="34" charset="0"/>
            </a:endParaRPr>
          </a:p>
          <a:p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802763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808F4-C036-4F00-A808-D51EAEA29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2019 </a:t>
            </a:r>
            <a:r>
              <a:rPr lang="fr-CA" dirty="0" err="1"/>
              <a:t>trademark</a:t>
            </a:r>
            <a:r>
              <a:rPr lang="fr-CA" dirty="0"/>
              <a:t> </a:t>
            </a:r>
            <a:r>
              <a:rPr lang="fr-CA" dirty="0" err="1"/>
              <a:t>developments</a:t>
            </a:r>
            <a:r>
              <a:rPr lang="fr-CA" dirty="0"/>
              <a:t> - </a:t>
            </a:r>
            <a:r>
              <a:rPr lang="fr-CA" b="1" dirty="0"/>
              <a:t>LEGISLATION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17B7-E12F-402D-83E3-CE6C63559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33600"/>
            <a:ext cx="10820400" cy="408508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fr-CA" sz="2400" b="1" dirty="0"/>
              <a:t> Madrid Protocol</a:t>
            </a:r>
          </a:p>
          <a:p>
            <a:pPr lvl="2">
              <a:spcAft>
                <a:spcPts val="1200"/>
              </a:spcAft>
            </a:pPr>
            <a:r>
              <a:rPr lang="fr-CA" sz="2400" dirty="0"/>
              <a:t>International system of ® (</a:t>
            </a:r>
            <a:r>
              <a:rPr lang="fr-CA" sz="2400" dirty="0" err="1"/>
              <a:t>Int’l</a:t>
            </a:r>
            <a:r>
              <a:rPr lang="fr-CA" sz="2400" dirty="0"/>
              <a:t> Bureau of WIPO)</a:t>
            </a:r>
          </a:p>
          <a:p>
            <a:pPr lvl="2">
              <a:spcAft>
                <a:spcPts val="1200"/>
              </a:spcAft>
            </a:pPr>
            <a:r>
              <a:rPr lang="fr-CA" sz="2400" dirty="0"/>
              <a:t>Canadian businesses </a:t>
            </a:r>
            <a:r>
              <a:rPr lang="fr-CA" sz="2400" dirty="0" err="1"/>
              <a:t>could</a:t>
            </a:r>
            <a:r>
              <a:rPr lang="fr-CA" sz="2400" dirty="0"/>
              <a:t> not use </a:t>
            </a:r>
            <a:r>
              <a:rPr lang="fr-CA" sz="2400" dirty="0" err="1"/>
              <a:t>this</a:t>
            </a:r>
            <a:r>
              <a:rPr lang="fr-CA" sz="2400" dirty="0"/>
              <a:t> </a:t>
            </a:r>
            <a:r>
              <a:rPr lang="fr-CA" sz="2400" dirty="0" err="1"/>
              <a:t>until</a:t>
            </a:r>
            <a:r>
              <a:rPr lang="fr-CA" sz="2400" dirty="0"/>
              <a:t> </a:t>
            </a:r>
            <a:r>
              <a:rPr lang="fr-CA" sz="2400" dirty="0" err="1"/>
              <a:t>now</a:t>
            </a:r>
            <a:endParaRPr lang="fr-CA" sz="2400" dirty="0"/>
          </a:p>
          <a:p>
            <a:pPr lvl="2">
              <a:spcAft>
                <a:spcPts val="1200"/>
              </a:spcAft>
            </a:pPr>
            <a:r>
              <a:rPr lang="fr-CA" sz="2400" dirty="0"/>
              <a:t>Canada </a:t>
            </a:r>
            <a:r>
              <a:rPr lang="fr-CA" sz="2400" dirty="0" err="1"/>
              <a:t>now</a:t>
            </a:r>
            <a:r>
              <a:rPr lang="fr-CA" sz="2400" dirty="0"/>
              <a:t> a </a:t>
            </a:r>
            <a:r>
              <a:rPr lang="fr-CA" sz="2400" dirty="0" err="1"/>
              <a:t>contracting</a:t>
            </a:r>
            <a:r>
              <a:rPr lang="fr-CA" sz="2400" dirty="0"/>
              <a:t> party</a:t>
            </a:r>
          </a:p>
          <a:p>
            <a:pPr lvl="2">
              <a:spcAft>
                <a:spcPts val="1200"/>
              </a:spcAft>
            </a:pPr>
            <a:r>
              <a:rPr lang="fr-CA" sz="2400" dirty="0" err="1"/>
              <a:t>Around</a:t>
            </a:r>
            <a:r>
              <a:rPr lang="fr-CA" sz="2400" dirty="0"/>
              <a:t> 100 countries </a:t>
            </a:r>
            <a:r>
              <a:rPr lang="fr-CA" sz="2400" dirty="0" err="1"/>
              <a:t>may</a:t>
            </a:r>
            <a:r>
              <a:rPr lang="fr-CA" sz="2400" dirty="0"/>
              <a:t> </a:t>
            </a:r>
            <a:r>
              <a:rPr lang="fr-CA" sz="2400" dirty="0" err="1"/>
              <a:t>be</a:t>
            </a:r>
            <a:r>
              <a:rPr lang="fr-CA" sz="2400" dirty="0"/>
              <a:t> </a:t>
            </a:r>
            <a:r>
              <a:rPr lang="fr-CA" sz="2400" dirty="0" err="1"/>
              <a:t>designated</a:t>
            </a:r>
            <a:r>
              <a:rPr lang="fr-CA" sz="2400" dirty="0"/>
              <a:t>…</a:t>
            </a:r>
          </a:p>
          <a:p>
            <a:pPr lvl="2">
              <a:spcAft>
                <a:spcPts val="1200"/>
              </a:spcAft>
            </a:pPr>
            <a:r>
              <a:rPr lang="fr-CA" sz="2400" dirty="0"/>
              <a:t>Basic app (Office of Origin) → </a:t>
            </a:r>
            <a:r>
              <a:rPr lang="fr-CA" sz="2400" dirty="0" err="1"/>
              <a:t>Int’l</a:t>
            </a:r>
            <a:r>
              <a:rPr lang="fr-CA" sz="2400" dirty="0"/>
              <a:t> app (</a:t>
            </a:r>
            <a:r>
              <a:rPr lang="fr-CA" sz="2400" dirty="0" err="1"/>
              <a:t>Int’l</a:t>
            </a:r>
            <a:r>
              <a:rPr lang="fr-CA" sz="2400" dirty="0"/>
              <a:t> Bureau)</a:t>
            </a:r>
          </a:p>
          <a:p>
            <a:pPr lvl="2">
              <a:spcAft>
                <a:spcPts val="1200"/>
              </a:spcAft>
            </a:pPr>
            <a:r>
              <a:rPr lang="fr-CA" sz="2400" dirty="0" err="1"/>
              <a:t>Int’l</a:t>
            </a:r>
            <a:r>
              <a:rPr lang="fr-CA" sz="2400" dirty="0"/>
              <a:t> apps. </a:t>
            </a:r>
            <a:r>
              <a:rPr lang="fr-CA" sz="2400" dirty="0" err="1"/>
              <a:t>Remain</a:t>
            </a:r>
            <a:r>
              <a:rPr lang="fr-CA" sz="2400" dirty="0"/>
              <a:t> </a:t>
            </a:r>
            <a:r>
              <a:rPr lang="fr-CA" sz="2400" dirty="0" err="1"/>
              <a:t>dependant</a:t>
            </a:r>
            <a:r>
              <a:rPr lang="fr-CA" sz="2400" dirty="0"/>
              <a:t> on Basic app. For 5 </a:t>
            </a:r>
            <a:r>
              <a:rPr lang="fr-CA" sz="2400" dirty="0" err="1"/>
              <a:t>years</a:t>
            </a:r>
            <a:r>
              <a:rPr lang="fr-CA" sz="2400" dirty="0"/>
              <a:t> </a:t>
            </a:r>
          </a:p>
          <a:p>
            <a:pPr lvl="2">
              <a:spcAft>
                <a:spcPts val="1200"/>
              </a:spcAft>
            </a:pPr>
            <a:r>
              <a:rPr lang="fr-CA" sz="2400" dirty="0" err="1"/>
              <a:t>Results</a:t>
            </a:r>
            <a:r>
              <a:rPr lang="fr-CA" sz="2400" dirty="0"/>
              <a:t> in bundle of national ®</a:t>
            </a:r>
          </a:p>
          <a:p>
            <a:pPr lvl="2">
              <a:spcAft>
                <a:spcPts val="1200"/>
              </a:spcAft>
            </a:pPr>
            <a:endParaRPr lang="fr-CA" sz="2400" dirty="0"/>
          </a:p>
          <a:p>
            <a:pPr lvl="2">
              <a:spcAft>
                <a:spcPts val="1200"/>
              </a:spcAft>
            </a:pPr>
            <a:endParaRPr lang="fr-CA" sz="2400" dirty="0"/>
          </a:p>
          <a:p>
            <a:pPr lvl="2">
              <a:spcAft>
                <a:spcPts val="1200"/>
              </a:spcAft>
            </a:pPr>
            <a:endParaRPr lang="fr-CA" sz="2400" dirty="0"/>
          </a:p>
          <a:p>
            <a:pPr lvl="2">
              <a:spcAft>
                <a:spcPts val="1200"/>
              </a:spcAft>
            </a:pPr>
            <a:endParaRPr lang="fr-CA" sz="2400" dirty="0"/>
          </a:p>
          <a:p>
            <a:pPr>
              <a:buFont typeface="Wingdings" panose="05000000000000000000" pitchFamily="2" charset="2"/>
              <a:buChar char="q"/>
            </a:pPr>
            <a:endParaRPr lang="fr-CA" sz="2400" b="1" dirty="0"/>
          </a:p>
          <a:p>
            <a:endParaRPr lang="fr-CA" sz="2400" b="1" dirty="0"/>
          </a:p>
        </p:txBody>
      </p:sp>
    </p:spTree>
    <p:extLst>
      <p:ext uri="{BB962C8B-B14F-4D97-AF65-F5344CB8AC3E}">
        <p14:creationId xmlns:p14="http://schemas.microsoft.com/office/powerpoint/2010/main" val="369361533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6EE968C3841A439111D8C134D4C000" ma:contentTypeVersion="7" ma:contentTypeDescription="Create a new document." ma:contentTypeScope="" ma:versionID="9a784c28899e2fa138bbbf4d3f32c9bb">
  <xsd:schema xmlns:xsd="http://www.w3.org/2001/XMLSchema" xmlns:xs="http://www.w3.org/2001/XMLSchema" xmlns:p="http://schemas.microsoft.com/office/2006/metadata/properties" xmlns:ns3="3acb6ab7-0bdc-4b06-93df-768c5d48a3ec" targetNamespace="http://schemas.microsoft.com/office/2006/metadata/properties" ma:root="true" ma:fieldsID="3a4b202d584ca3391a2fc5cee4442d09" ns3:_="">
    <xsd:import namespace="3acb6ab7-0bdc-4b06-93df-768c5d48a3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cb6ab7-0bdc-4b06-93df-768c5d48a3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DDB733-E940-4BF5-AE19-9F8774432D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cb6ab7-0bdc-4b06-93df-768c5d48a3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BC7CA3-0279-4573-8182-0A66449044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468F5C-7FC5-4BCE-84F6-E6151DE0131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3acb6ab7-0bdc-4b06-93df-768c5d48a3ec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812</TotalTime>
  <Words>1724</Words>
  <Application>Microsoft Office PowerPoint</Application>
  <PresentationFormat>Widescreen</PresentationFormat>
  <Paragraphs>262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Arial</vt:lpstr>
      <vt:lpstr>Calibri</vt:lpstr>
      <vt:lpstr>Century Gothic</vt:lpstr>
      <vt:lpstr>Wingdings</vt:lpstr>
      <vt:lpstr>Vapor Trail</vt:lpstr>
      <vt:lpstr>CANADIAN Trademark law 2019 developments</vt:lpstr>
      <vt:lpstr>2019 is a banner year</vt:lpstr>
      <vt:lpstr>2019 trademark developments</vt:lpstr>
      <vt:lpstr>2019 trademark developments 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- LEGISLATION</vt:lpstr>
      <vt:lpstr>2019 trademark developments </vt:lpstr>
      <vt:lpstr>2019 trademark developments - JURISPRUDENCE</vt:lpstr>
      <vt:lpstr>2019 trademark developments - JURISPRUDENCE</vt:lpstr>
      <vt:lpstr>2019 trademark developments - JURISPRUDENCE</vt:lpstr>
      <vt:lpstr>2019 trademark developments - JURISPRUDENCE</vt:lpstr>
      <vt:lpstr>2019 trademark developments - JURISPRUDENCE</vt:lpstr>
      <vt:lpstr>2019 trademark developments - JURISPRUDENCE</vt:lpstr>
      <vt:lpstr>2019 trademark developments - JURISPRUDENCE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Trademark law 2019 developments</dc:title>
  <dc:creator>Sebastien Lapointe</dc:creator>
  <cp:lastModifiedBy>Jill Mayer</cp:lastModifiedBy>
  <cp:revision>20</cp:revision>
  <cp:lastPrinted>2019-09-23T17:07:39Z</cp:lastPrinted>
  <dcterms:created xsi:type="dcterms:W3CDTF">2019-09-19T18:37:37Z</dcterms:created>
  <dcterms:modified xsi:type="dcterms:W3CDTF">2019-10-21T00:46:36Z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0x010100E36EE968C3841A439111D8C134D4C000</vt:lpwstr>
  </property>
</Properties>
</file>