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s/slide23.xml" ContentType="application/vnd.openxmlformats-officedocument.presentationml.slide+xml"/>
  <Override PartName="/ppt/notesSlides/notesSlide2.xml" ContentType="application/vnd.openxmlformats-officedocument.presentationml.notesSlide+xml"/>
  <Override PartName="/ppt/slides/slide24.xml" ContentType="application/vnd.openxmlformats-officedocument.presentationml.slide+xml"/>
  <Override PartName="/ppt/notesSlides/notesSlide3.xml" ContentType="application/vnd.openxmlformats-officedocument.presentationml.notes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7"/>
  </p:notesMasterIdLst>
  <p:sldIdLst>
    <p:sldId id="268" r:id="rId3"/>
    <p:sldId id="267" r:id="rId4"/>
    <p:sldId id="285" r:id="rId5"/>
    <p:sldId id="283" r:id="rId6"/>
    <p:sldId id="284" r:id="rId7"/>
    <p:sldId id="286" r:id="rId8"/>
    <p:sldId id="287" r:id="rId9"/>
    <p:sldId id="257" r:id="rId10"/>
    <p:sldId id="269" r:id="rId11"/>
    <p:sldId id="270" r:id="rId12"/>
    <p:sldId id="272" r:id="rId13"/>
    <p:sldId id="271" r:id="rId14"/>
    <p:sldId id="273" r:id="rId15"/>
    <p:sldId id="275" r:id="rId16"/>
    <p:sldId id="276" r:id="rId17"/>
    <p:sldId id="291" r:id="rId18"/>
    <p:sldId id="292" r:id="rId19"/>
    <p:sldId id="293" r:id="rId20"/>
    <p:sldId id="295" r:id="rId21"/>
    <p:sldId id="298" r:id="rId22"/>
    <p:sldId id="294" r:id="rId23"/>
    <p:sldId id="299" r:id="rId24"/>
    <p:sldId id="300" r:id="rId25"/>
    <p:sldId id="301" r:id="rId26"/>
    <p:sldId id="288" r:id="rId27"/>
    <p:sldId id="289" r:id="rId28"/>
    <p:sldId id="290" r:id="rId29"/>
    <p:sldId id="302" r:id="rId30"/>
    <p:sldId id="277" r:id="rId31"/>
    <p:sldId id="278" r:id="rId32"/>
    <p:sldId id="279" r:id="rId33"/>
    <p:sldId id="280" r:id="rId34"/>
    <p:sldId id="282" r:id="rId35"/>
    <p:sldId id="264" r:id="rId3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D2CBC15-2804-4100-A383-0468E280FB24}">
          <p14:sldIdLst>
            <p14:sldId id="268"/>
            <p14:sldId id="267"/>
            <p14:sldId id="285"/>
            <p14:sldId id="283"/>
            <p14:sldId id="284"/>
            <p14:sldId id="286"/>
            <p14:sldId id="287"/>
            <p14:sldId id="257"/>
            <p14:sldId id="269"/>
            <p14:sldId id="270"/>
            <p14:sldId id="272"/>
            <p14:sldId id="271"/>
            <p14:sldId id="273"/>
            <p14:sldId id="275"/>
            <p14:sldId id="276"/>
            <p14:sldId id="291"/>
            <p14:sldId id="292"/>
            <p14:sldId id="293"/>
            <p14:sldId id="295"/>
            <p14:sldId id="298"/>
            <p14:sldId id="294"/>
            <p14:sldId id="299"/>
            <p14:sldId id="300"/>
            <p14:sldId id="301"/>
            <p14:sldId id="288"/>
            <p14:sldId id="289"/>
            <p14:sldId id="290"/>
            <p14:sldId id="302"/>
            <p14:sldId id="277"/>
            <p14:sldId id="278"/>
            <p14:sldId id="279"/>
            <p14:sldId id="280"/>
            <p14:sldId id="282"/>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84E"/>
    <a:srgbClr val="548235"/>
    <a:srgbClr val="3B8DC5"/>
    <a:srgbClr val="3B8D93"/>
    <a:srgbClr val="236A89"/>
    <a:srgbClr val="898989"/>
    <a:srgbClr val="9A9C9E"/>
    <a:srgbClr val="0070B9"/>
    <a:srgbClr val="00467F"/>
    <a:srgbClr val="104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625" autoAdjust="0"/>
  </p:normalViewPr>
  <p:slideViewPr>
    <p:cSldViewPr snapToGrid="0" showGuides="1">
      <p:cViewPr>
        <p:scale>
          <a:sx n="90" d="100"/>
          <a:sy n="90" d="100"/>
        </p:scale>
        <p:origin x="-2358" y="-186"/>
      </p:cViewPr>
      <p:guideLst>
        <p:guide orient="horz" pos="644"/>
        <p:guide pos="56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10" y="-72"/>
      </p:cViewPr>
      <p:guideLst>
        <p:guide orient="horz" pos="2928"/>
        <p:guide pos="2208"/>
      </p:guideLst>
    </p:cSldViewPr>
  </p:notesViewPr>
  <p:gridSpacing cx="228600" cy="228600"/>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2" Type="http://schemas.openxmlformats.org/officeDocument/2006/relationships/slide" Target="slides/slide30.xml" />
  <Relationship Id="rId33" Type="http://schemas.openxmlformats.org/officeDocument/2006/relationships/slide" Target="slides/slide31.xml" />
  <Relationship Id="rId34" Type="http://schemas.openxmlformats.org/officeDocument/2006/relationships/slide" Target="slides/slide32.xml" />
  <Relationship Id="rId35" Type="http://schemas.openxmlformats.org/officeDocument/2006/relationships/slide" Target="slides/slide33.xml" />
  <Relationship Id="rId36" Type="http://schemas.openxmlformats.org/officeDocument/2006/relationships/slide" Target="slides/slide34.xml" />
  <Relationship Id="rId39" Type="http://schemas.openxmlformats.org/officeDocument/2006/relationships/viewProps" Target="viewProps.xml" />
  <Relationship Id="rId38" Type="http://schemas.openxmlformats.org/officeDocument/2006/relationships/presProps" Target="presProps.xml" />
  <Relationship Id="rId2" Type="http://schemas.openxmlformats.org/officeDocument/2006/relationships/slideMaster" Target="slideMasters/slideMaster2.xml" />
  <Relationship Id="rId41" Type="http://schemas.openxmlformats.org/officeDocument/2006/relationships/tableStyles" Target="tableStyles.xml" />
  <Relationship Id="rId1" Type="http://schemas.openxmlformats.org/officeDocument/2006/relationships/slideMaster" Target="slideMasters/slideMaster1.xml" />
  <Relationship Id="rId37" Type="http://schemas.openxmlformats.org/officeDocument/2006/relationships/notesMaster" Target="notesMasters/notesMaster1.xml" />
  <Relationship Id="rId40"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3A9BE2-1153-4614-BB82-BBCAD7C5922F}" type="datetimeFigureOut">
              <a:rPr lang="fr-CA" smtClean="0"/>
              <a:t>2018-10-26</a:t>
            </a:fld>
            <a:endParaRPr lang="fr-CA" dirty="0"/>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4D5DB9-D3C7-49F9-BB2D-1526241D96D8}" type="slidenum">
              <a:rPr lang="fr-CA" smtClean="0"/>
              <a:t>‹#›</a:t>
            </a:fld>
            <a:endParaRPr lang="fr-CA" dirty="0"/>
          </a:p>
        </p:txBody>
      </p:sp>
    </p:spTree>
    <p:extLst>
      <p:ext uri="{BB962C8B-B14F-4D97-AF65-F5344CB8AC3E}">
        <p14:creationId xmlns:p14="http://schemas.microsoft.com/office/powerpoint/2010/main" val="323115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42a06c3e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42a06c3e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42a06c3e9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42a06c3e9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42a06c3e9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42a06c3e9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resenter)">
    <p:spTree>
      <p:nvGrpSpPr>
        <p:cNvPr id="1" name=""/>
        <p:cNvGrpSpPr/>
        <p:nvPr/>
      </p:nvGrpSpPr>
      <p:grpSpPr>
        <a:xfrm>
          <a:off x="0" y="0"/>
          <a:ext cx="0" cy="0"/>
          <a:chOff x="0" y="0"/>
          <a:chExt cx="0" cy="0"/>
        </a:xfrm>
      </p:grpSpPr>
      <p:sp>
        <p:nvSpPr>
          <p:cNvPr id="2" name="TextBox 1"/>
          <p:cNvSpPr txBox="1"/>
          <p:nvPr userDrawn="1"/>
        </p:nvSpPr>
        <p:spPr>
          <a:xfrm>
            <a:off x="4572000" y="3886200"/>
            <a:ext cx="3657600" cy="1371600"/>
          </a:xfrm>
          <a:prstGeom prst="rect">
            <a:avLst/>
          </a:prstGeom>
          <a:solidFill>
            <a:srgbClr val="3B8DC5">
              <a:alpha val="49804"/>
            </a:srgbClr>
          </a:solidFill>
        </p:spPr>
        <p:txBody>
          <a:bodyPr wrap="square" rtlCol="0">
            <a:noAutofit/>
          </a:bodyPr>
          <a:lstStyle/>
          <a:p>
            <a:endParaRPr lang="en-CA" dirty="0"/>
          </a:p>
        </p:txBody>
      </p:sp>
      <p:sp>
        <p:nvSpPr>
          <p:cNvPr id="10" name="TextBox 9"/>
          <p:cNvSpPr txBox="1">
            <a:spLocks/>
          </p:cNvSpPr>
          <p:nvPr userDrawn="1"/>
        </p:nvSpPr>
        <p:spPr>
          <a:xfrm>
            <a:off x="4622562" y="4288536"/>
            <a:ext cx="3566160" cy="502920"/>
          </a:xfrm>
          <a:prstGeom prst="rect">
            <a:avLst/>
          </a:prstGeom>
          <a:noFill/>
        </p:spPr>
        <p:txBody>
          <a:bodyPr wrap="square" tIns="0" bIns="0" rtlCol="0" anchor="ctr" anchorCtr="0">
            <a:noAutofit/>
          </a:bodyPr>
          <a:lstStyle/>
          <a:p>
            <a:pPr algn="ctr"/>
            <a:r>
              <a:rPr lang="en-CA" sz="1200"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4100 - 66 Wellington Street West</a:t>
            </a:r>
            <a:br>
              <a:rPr lang="en-CA" sz="1200"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CA" sz="1200"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TD Bank Tower</a:t>
            </a:r>
            <a:br>
              <a:rPr lang="en-CA" sz="1200"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CA" sz="1200" i="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Toronto, ON  M5K 1B7</a:t>
            </a:r>
            <a:endParaRPr lang="en-CA" sz="1200"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8"/>
          <p:cNvSpPr>
            <a:spLocks noGrp="1"/>
          </p:cNvSpPr>
          <p:nvPr>
            <p:ph type="body" sz="quarter" idx="14" hasCustomPrompt="1"/>
          </p:nvPr>
        </p:nvSpPr>
        <p:spPr>
          <a:xfrm>
            <a:off x="4623435" y="4791978"/>
            <a:ext cx="3566160" cy="466344"/>
          </a:xfrm>
          <a:noFill/>
        </p:spPr>
        <p:txBody>
          <a:bodyPr tIns="0" bIns="0"/>
          <a:lstStyle>
            <a:lvl1pPr marL="0" indent="0" algn="ctr">
              <a:spcBef>
                <a:spcPts val="0"/>
              </a:spcBef>
              <a:buNone/>
              <a:defRPr sz="1200" baseline="0">
                <a:solidFill>
                  <a:schemeClr val="bg1"/>
                </a:solidFill>
              </a:defRPr>
            </a:lvl1pPr>
          </a:lstStyle>
          <a:p>
            <a:pPr lvl="0"/>
            <a:r>
              <a:rPr lang="en-CA" dirty="0" smtClean="0"/>
              <a:t>Insert phone number and email</a:t>
            </a:r>
            <a:endParaRPr lang="en-CA" dirty="0"/>
          </a:p>
        </p:txBody>
      </p:sp>
      <p:sp>
        <p:nvSpPr>
          <p:cNvPr id="18" name="Text Placeholder 6"/>
          <p:cNvSpPr>
            <a:spLocks noGrp="1" noChangeAspect="1"/>
          </p:cNvSpPr>
          <p:nvPr>
            <p:ph type="body" sz="quarter" idx="11" hasCustomPrompt="1"/>
          </p:nvPr>
        </p:nvSpPr>
        <p:spPr>
          <a:xfrm>
            <a:off x="4572000" y="2514600"/>
            <a:ext cx="3657600" cy="1371600"/>
          </a:xfrm>
          <a:solidFill>
            <a:srgbClr val="3B8DC5">
              <a:alpha val="74902"/>
            </a:srgbClr>
          </a:solidFill>
        </p:spPr>
        <p:txBody>
          <a:bodyPr anchor="ctr">
            <a:noAutofit/>
          </a:bodyPr>
          <a:lstStyle>
            <a:lvl1pPr marL="0" indent="0" algn="ctr">
              <a:buFontTx/>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CA" dirty="0" smtClean="0"/>
              <a:t>Insert Subtitle</a:t>
            </a:r>
            <a:endParaRPr lang="en-CA" dirty="0"/>
          </a:p>
        </p:txBody>
      </p:sp>
      <p:sp>
        <p:nvSpPr>
          <p:cNvPr id="17" name="Text Placeholder 2"/>
          <p:cNvSpPr>
            <a:spLocks noGrp="1"/>
          </p:cNvSpPr>
          <p:nvPr>
            <p:ph type="body" sz="quarter" idx="10" hasCustomPrompt="1"/>
          </p:nvPr>
        </p:nvSpPr>
        <p:spPr>
          <a:xfrm>
            <a:off x="914400" y="2514600"/>
            <a:ext cx="3657600" cy="2743200"/>
          </a:xfrm>
          <a:solidFill>
            <a:srgbClr val="3B8DC5"/>
          </a:solidFill>
        </p:spPr>
        <p:txBody>
          <a:bodyPr anchor="ctr">
            <a:noAutofit/>
          </a:bodyPr>
          <a:lstStyle>
            <a:lvl1pPr marL="0" indent="0" algn="ctr">
              <a:buFontTx/>
              <a:buNone/>
              <a:defRPr sz="28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CA" dirty="0" smtClean="0"/>
              <a:t>Insert Title</a:t>
            </a:r>
            <a:endParaRPr lang="en-CA" dirty="0"/>
          </a:p>
        </p:txBody>
      </p:sp>
      <p:sp>
        <p:nvSpPr>
          <p:cNvPr id="4" name="Content Placeholder 3"/>
          <p:cNvSpPr>
            <a:spLocks noGrp="1"/>
          </p:cNvSpPr>
          <p:nvPr>
            <p:ph sz="quarter" idx="13" hasCustomPrompt="1"/>
          </p:nvPr>
        </p:nvSpPr>
        <p:spPr>
          <a:xfrm>
            <a:off x="4619624" y="3886200"/>
            <a:ext cx="3566160" cy="402336"/>
          </a:xfrm>
          <a:noFill/>
        </p:spPr>
        <p:txBody>
          <a:bodyPr tIns="0" bIns="27432" anchor="b" anchorCtr="0"/>
          <a:lstStyle>
            <a:lvl1pPr marL="0" marR="0" indent="0" algn="ctr" defTabSz="320040" rtl="0" eaLnBrk="1" fontAlgn="auto" latinLnBrk="0" hangingPunct="1">
              <a:lnSpc>
                <a:spcPct val="100000"/>
              </a:lnSpc>
              <a:spcBef>
                <a:spcPts val="1800"/>
              </a:spcBef>
              <a:spcAft>
                <a:spcPts val="0"/>
              </a:spcAft>
              <a:buClrTx/>
              <a:buSzTx/>
              <a:buFont typeface="Verdana" panose="020B0604030504040204" pitchFamily="34" charset="0"/>
              <a:buNone/>
              <a:tabLst/>
              <a:defRPr sz="1200">
                <a:solidFill>
                  <a:schemeClr val="bg1"/>
                </a:solidFill>
              </a:defRPr>
            </a:lvl1pPr>
          </a:lstStyle>
          <a:p>
            <a:pPr marL="0" marR="0" lvl="0" indent="0" algn="ctr" defTabSz="320040" rtl="0" eaLnBrk="1" fontAlgn="auto" latinLnBrk="0" hangingPunct="1">
              <a:lnSpc>
                <a:spcPct val="100000"/>
              </a:lnSpc>
              <a:spcBef>
                <a:spcPts val="1800"/>
              </a:spcBef>
              <a:spcAft>
                <a:spcPts val="0"/>
              </a:spcAft>
              <a:buClrTx/>
              <a:buSzTx/>
              <a:buFont typeface="Verdana" panose="020B0604030504040204" pitchFamily="34" charset="0"/>
              <a:buNone/>
              <a:tabLst/>
              <a:defRPr/>
            </a:pPr>
            <a:r>
              <a:rPr lang="en-CA" dirty="0" smtClean="0"/>
              <a:t>Insert presenter</a:t>
            </a:r>
          </a:p>
        </p:txBody>
      </p:sp>
      <p:pic>
        <p:nvPicPr>
          <p:cNvPr id="12" name="Picture 11"/>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4760" y="685800"/>
            <a:ext cx="4778656" cy="1188720"/>
          </a:xfrm>
          <a:prstGeom prst="rect">
            <a:avLst/>
          </a:prstGeom>
        </p:spPr>
      </p:pic>
      <p:sp>
        <p:nvSpPr>
          <p:cNvPr id="37" name="Text Placeholder 36"/>
          <p:cNvSpPr>
            <a:spLocks noGrp="1"/>
          </p:cNvSpPr>
          <p:nvPr>
            <p:ph type="body" sz="quarter" idx="15" hasCustomPrompt="1"/>
          </p:nvPr>
        </p:nvSpPr>
        <p:spPr>
          <a:xfrm>
            <a:off x="914400" y="6172200"/>
            <a:ext cx="2057400" cy="457200"/>
          </a:xfrm>
        </p:spPr>
        <p:txBody>
          <a:bodyPr anchor="ctr" anchorCtr="0"/>
          <a:lstStyle>
            <a:lvl1pPr marL="0" indent="0">
              <a:buNone/>
              <a:defRPr sz="1200">
                <a:solidFill>
                  <a:srgbClr val="3B8DC5"/>
                </a:solidFill>
              </a:defRPr>
            </a:lvl1pPr>
          </a:lstStyle>
          <a:p>
            <a:pPr lvl="0"/>
            <a:r>
              <a:rPr lang="en-CA" dirty="0" smtClean="0"/>
              <a:t>Insert Date</a:t>
            </a:r>
            <a:endParaRPr lang="en-CA" dirty="0"/>
          </a:p>
        </p:txBody>
      </p:sp>
    </p:spTree>
    <p:extLst>
      <p:ext uri="{BB962C8B-B14F-4D97-AF65-F5344CB8AC3E}">
        <p14:creationId xmlns:p14="http://schemas.microsoft.com/office/powerpoint/2010/main" val="3275156150"/>
      </p:ext>
    </p:extLst>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57200" y="685800"/>
            <a:ext cx="8001000" cy="5257800"/>
          </a:xfrm>
        </p:spPr>
        <p:txBody>
          <a:bodyPr anchor="ctr" anchorCtr="0"/>
          <a:lstStyle>
            <a:lvl1pPr marL="0" indent="0" algn="ctr">
              <a:buNone/>
              <a:defRPr/>
            </a:lvl1pPr>
          </a:lstStyle>
          <a:p>
            <a:pPr lvl="0"/>
            <a:r>
              <a:rPr lang="en-CA" dirty="0" smtClean="0"/>
              <a:t>Blank page</a:t>
            </a:r>
            <a:endParaRPr lang="en-CA" dirty="0"/>
          </a:p>
        </p:txBody>
      </p:sp>
    </p:spTree>
    <p:extLst>
      <p:ext uri="{BB962C8B-B14F-4D97-AF65-F5344CB8AC3E}">
        <p14:creationId xmlns:p14="http://schemas.microsoft.com/office/powerpoint/2010/main" val="10267072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8730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652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0109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8728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9725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4166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16600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03296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076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914399" y="1600199"/>
            <a:ext cx="7909560" cy="4572000"/>
          </a:xfrm>
        </p:spPr>
        <p:txBody>
          <a:bodyPr/>
          <a:lstStyle>
            <a:lvl1pPr marL="320040" indent="-320040">
              <a:buFont typeface="Verdana" panose="020B0604030504040204" pitchFamily="34" charset="0"/>
              <a:buChar char="•"/>
              <a:defRPr lang="en-CA" noProof="0" dirty="0" smtClean="0">
                <a:solidFill>
                  <a:srgbClr val="42484E"/>
                </a:solidFill>
              </a:defRPr>
            </a:lvl1pPr>
            <a:lvl2pPr marL="640080" indent="-320040">
              <a:buFont typeface="Verdana" panose="020B0604030504040204" pitchFamily="34" charset="0"/>
              <a:buChar char="–"/>
              <a:defRPr lang="en-CA" noProof="0" dirty="0" smtClean="0">
                <a:solidFill>
                  <a:srgbClr val="236A89"/>
                </a:solidFill>
              </a:defRPr>
            </a:lvl2pPr>
            <a:lvl3pPr marL="960120" indent="-320040" defTabSz="320040">
              <a:buFont typeface="Arial" panose="020B0604020202020204" pitchFamily="34" charset="0"/>
              <a:buChar char="•"/>
              <a:defRPr lang="en-CA" noProof="0" dirty="0" smtClean="0">
                <a:solidFill>
                  <a:srgbClr val="3B8DC5"/>
                </a:solidFill>
              </a:defRPr>
            </a:lvl3pPr>
            <a:lvl4pPr marL="1280160" defTabSz="320040">
              <a:defRPr lang="en-CA" noProof="0" dirty="0" smtClean="0">
                <a:solidFill>
                  <a:srgbClr val="42484E"/>
                </a:solidFill>
              </a:defRPr>
            </a:lvl4pPr>
            <a:lvl5pPr marL="1600200" defTabSz="320040">
              <a:defRPr lang="en-CA" noProof="0" dirty="0">
                <a:solidFill>
                  <a:srgbClr val="42484E"/>
                </a:solidFill>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Rectangle 10"/>
          <p:cNvSpPr>
            <a:spLocks/>
          </p:cNvSpPr>
          <p:nvPr userDrawn="1"/>
        </p:nvSpPr>
        <p:spPr>
          <a:xfrm>
            <a:off x="0" y="228600"/>
            <a:ext cx="914400" cy="1142999"/>
          </a:xfrm>
          <a:prstGeom prst="rect">
            <a:avLst/>
          </a:prstGeom>
          <a:solidFill>
            <a:srgbClr val="3B8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p:cNvSpPr>
            <a:spLocks noGrp="1"/>
          </p:cNvSpPr>
          <p:nvPr>
            <p:ph type="title"/>
          </p:nvPr>
        </p:nvSpPr>
        <p:spPr>
          <a:xfrm>
            <a:off x="914400" y="228600"/>
            <a:ext cx="8229600" cy="1143000"/>
          </a:xfrm>
          <a:solidFill>
            <a:srgbClr val="3B8DC5">
              <a:alpha val="49804"/>
            </a:srgbClr>
          </a:solidFill>
        </p:spPr>
        <p:txBody>
          <a:bodyPr/>
          <a:lstStyle>
            <a:lvl1pPr>
              <a:defRPr>
                <a:solidFill>
                  <a:schemeClr val="bg1"/>
                </a:solidFill>
              </a:defRPr>
            </a:lvl1pPr>
          </a:lstStyle>
          <a:p>
            <a:r>
              <a:rPr lang="en-CA" noProof="0" dirty="0" smtClean="0"/>
              <a:t>Click to edit Master title style</a:t>
            </a:r>
            <a:endParaRPr lang="en-CA" noProof="0" dirty="0"/>
          </a:p>
        </p:txBody>
      </p:sp>
      <p:sp>
        <p:nvSpPr>
          <p:cNvPr id="6"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Tree>
    <p:extLst>
      <p:ext uri="{BB962C8B-B14F-4D97-AF65-F5344CB8AC3E}">
        <p14:creationId xmlns:p14="http://schemas.microsoft.com/office/powerpoint/2010/main" val="35686308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3099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8159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4400" y="228600"/>
            <a:ext cx="8229600" cy="1144206"/>
          </a:xfrm>
          <a:solidFill>
            <a:srgbClr val="3B8DC5">
              <a:alpha val="50000"/>
            </a:srgbClr>
          </a:solidFill>
        </p:spPr>
        <p:txBody>
          <a:bodyPr/>
          <a:lstStyle>
            <a:lvl1pPr algn="l">
              <a:defRPr sz="3200" b="1" baseline="0">
                <a:solidFill>
                  <a:schemeClr val="bg1"/>
                </a:solidFill>
                <a:latin typeface="Verdana" pitchFamily="34" charset="0"/>
                <a:ea typeface="Verdana" pitchFamily="34" charset="0"/>
                <a:cs typeface="Verdana" pitchFamily="34" charset="0"/>
              </a:defRPr>
            </a:lvl1pPr>
          </a:lstStyle>
          <a:p>
            <a:r>
              <a:rPr lang="en-CA" noProof="0" dirty="0" smtClean="0"/>
              <a:t>Click to insert title</a:t>
            </a:r>
            <a:endParaRPr lang="en-CA" noProof="0" dirty="0"/>
          </a:p>
        </p:txBody>
      </p:sp>
      <p:sp>
        <p:nvSpPr>
          <p:cNvPr id="3" name="Espace réservé du contenu 2"/>
          <p:cNvSpPr>
            <a:spLocks noGrp="1"/>
          </p:cNvSpPr>
          <p:nvPr>
            <p:ph idx="1" hasCustomPrompt="1"/>
          </p:nvPr>
        </p:nvSpPr>
        <p:spPr>
          <a:xfrm>
            <a:off x="914400" y="2286000"/>
            <a:ext cx="7909560" cy="3886200"/>
          </a:xfrm>
        </p:spPr>
        <p:txBody>
          <a:bodyPr/>
          <a:lstStyle>
            <a:lvl1pPr>
              <a:defRPr lang="en-CA" noProof="0" dirty="0" smtClean="0">
                <a:solidFill>
                  <a:srgbClr val="42484E"/>
                </a:solidFill>
              </a:defRPr>
            </a:lvl1pPr>
            <a:lvl2pPr marL="640080" indent="-320040">
              <a:buFont typeface="Verdana" panose="020B0604030504040204" pitchFamily="34" charset="0"/>
              <a:buChar char="–"/>
              <a:defRPr lang="en-CA" noProof="0" dirty="0" smtClean="0">
                <a:solidFill>
                  <a:srgbClr val="236A89"/>
                </a:solidFill>
              </a:defRPr>
            </a:lvl2pPr>
            <a:lvl3pPr marL="960120" indent="-320040" defTabSz="320040">
              <a:buFont typeface="Verdana" panose="020B0604030504040204" pitchFamily="34" charset="0"/>
              <a:buChar char="•"/>
              <a:defRPr lang="en-CA" noProof="0" dirty="0" smtClean="0">
                <a:solidFill>
                  <a:srgbClr val="3B8DC5"/>
                </a:solidFill>
              </a:defRPr>
            </a:lvl3pPr>
            <a:lvl4pPr marL="1280160" defTabSz="320040">
              <a:defRPr lang="en-CA" noProof="0" dirty="0" smtClean="0">
                <a:solidFill>
                  <a:srgbClr val="42484E"/>
                </a:solidFill>
              </a:defRPr>
            </a:lvl4pPr>
            <a:lvl5pPr marL="1600200" defTabSz="320040">
              <a:defRPr lang="en-CA" noProof="0" dirty="0" smtClean="0">
                <a:solidFill>
                  <a:srgbClr val="42484E"/>
                </a:solidFill>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p>
          <a:p>
            <a:pPr lvl="0"/>
            <a:endParaRPr lang="en-CA" noProof="0" dirty="0"/>
          </a:p>
        </p:txBody>
      </p:sp>
      <p:sp>
        <p:nvSpPr>
          <p:cNvPr id="4" name="Rectangle 3"/>
          <p:cNvSpPr/>
          <p:nvPr userDrawn="1"/>
        </p:nvSpPr>
        <p:spPr>
          <a:xfrm>
            <a:off x="0" y="228600"/>
            <a:ext cx="914400" cy="1142999"/>
          </a:xfrm>
          <a:prstGeom prst="rect">
            <a:avLst/>
          </a:prstGeom>
          <a:solidFill>
            <a:srgbClr val="3B8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Espace réservé du texte 2"/>
          <p:cNvSpPr>
            <a:spLocks noGrp="1"/>
          </p:cNvSpPr>
          <p:nvPr>
            <p:ph type="body" idx="13" hasCustomPrompt="1"/>
          </p:nvPr>
        </p:nvSpPr>
        <p:spPr>
          <a:xfrm>
            <a:off x="914400" y="1371600"/>
            <a:ext cx="7909560" cy="914400"/>
          </a:xfrm>
        </p:spPr>
        <p:txBody>
          <a:bodyPr anchor="ctr" anchorCtr="0">
            <a:noAutofit/>
          </a:bodyPr>
          <a:lstStyle>
            <a:lvl1pPr marL="0" indent="0">
              <a:buNone/>
              <a:defRPr sz="3200" b="1" baseline="0">
                <a:solidFill>
                  <a:srgbClr val="42484E"/>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smtClean="0"/>
              <a:t>Click to insert subtitle</a:t>
            </a:r>
          </a:p>
        </p:txBody>
      </p:sp>
      <p:sp>
        <p:nvSpPr>
          <p:cNvPr id="11"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Tree>
    <p:extLst>
      <p:ext uri="{BB962C8B-B14F-4D97-AF65-F5344CB8AC3E}">
        <p14:creationId xmlns:p14="http://schemas.microsoft.com/office/powerpoint/2010/main" val="1575219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Espace réservé du contenu 2"/>
          <p:cNvSpPr>
            <a:spLocks noGrp="1"/>
          </p:cNvSpPr>
          <p:nvPr>
            <p:ph idx="13" hasCustomPrompt="1"/>
          </p:nvPr>
        </p:nvSpPr>
        <p:spPr>
          <a:xfrm>
            <a:off x="914400" y="1600200"/>
            <a:ext cx="3886200" cy="4572000"/>
          </a:xfrm>
        </p:spPr>
        <p:txBody>
          <a:bodyPr/>
          <a:lstStyle>
            <a:lvl1pPr marL="320040" indent="-320040">
              <a:buFont typeface="Verdana" panose="020B0604030504040204" pitchFamily="34" charset="0"/>
              <a:buChar char="•"/>
              <a:defRPr sz="2400" b="0" baseline="0">
                <a:solidFill>
                  <a:srgbClr val="42484E"/>
                </a:solidFill>
                <a:latin typeface="Verdana" pitchFamily="34" charset="0"/>
                <a:ea typeface="Verdana" pitchFamily="34" charset="0"/>
                <a:cs typeface="Verdana" pitchFamily="34" charset="0"/>
              </a:defRPr>
            </a:lvl1pPr>
            <a:lvl2pPr marL="640080" indent="-320040">
              <a:buFont typeface="Verdana" panose="020B0604030504040204" pitchFamily="34" charset="0"/>
              <a:buChar char="–"/>
              <a:defRPr sz="2000" baseline="0">
                <a:solidFill>
                  <a:srgbClr val="236A89"/>
                </a:solidFill>
                <a:latin typeface="Verdana" pitchFamily="34" charset="0"/>
                <a:ea typeface="Verdana" pitchFamily="34" charset="0"/>
                <a:cs typeface="Verdana" pitchFamily="34" charset="0"/>
              </a:defRPr>
            </a:lvl2pPr>
            <a:lvl3pPr marL="960120" indent="-320040" defTabSz="320040">
              <a:buFont typeface="Verdana" panose="020B0604030504040204" pitchFamily="34" charset="0"/>
              <a:buChar char="•"/>
              <a:defRPr sz="1800">
                <a:solidFill>
                  <a:srgbClr val="3B8DC5"/>
                </a:solidFill>
                <a:latin typeface="Verdana" pitchFamily="34" charset="0"/>
                <a:ea typeface="Verdana" pitchFamily="34" charset="0"/>
                <a:cs typeface="Verdana" pitchFamily="34" charset="0"/>
              </a:defRPr>
            </a:lvl3pPr>
            <a:lvl4pPr marL="1280160" defTabSz="320040">
              <a:defRPr sz="1600">
                <a:solidFill>
                  <a:srgbClr val="42484E"/>
                </a:solidFill>
                <a:latin typeface="Verdana" pitchFamily="34" charset="0"/>
                <a:ea typeface="Verdana" pitchFamily="34" charset="0"/>
                <a:cs typeface="Verdana" pitchFamily="34" charset="0"/>
              </a:defRPr>
            </a:lvl4pPr>
            <a:lvl5pPr marL="1600200" defTabSz="320040">
              <a:defRPr sz="1600">
                <a:solidFill>
                  <a:srgbClr val="42484E"/>
                </a:solidFill>
                <a:latin typeface="Verdana" pitchFamily="34" charset="0"/>
                <a:ea typeface="Verdana" pitchFamily="34" charset="0"/>
                <a:cs typeface="Verdana" pitchFamily="34" charset="0"/>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itre 1"/>
          <p:cNvSpPr>
            <a:spLocks noGrp="1"/>
          </p:cNvSpPr>
          <p:nvPr>
            <p:ph type="title" hasCustomPrompt="1"/>
          </p:nvPr>
        </p:nvSpPr>
        <p:spPr>
          <a:xfrm>
            <a:off x="914400" y="229807"/>
            <a:ext cx="8229600" cy="1144206"/>
          </a:xfrm>
          <a:solidFill>
            <a:srgbClr val="3B8DC5">
              <a:alpha val="50000"/>
            </a:srgbClr>
          </a:solidFill>
        </p:spPr>
        <p:txBody>
          <a:bodyPr/>
          <a:lstStyle>
            <a:lvl1pPr algn="l">
              <a:defRPr sz="3200" b="1">
                <a:solidFill>
                  <a:schemeClr val="bg1"/>
                </a:solidFill>
                <a:latin typeface="Verdana" pitchFamily="34" charset="0"/>
                <a:ea typeface="Verdana" pitchFamily="34" charset="0"/>
                <a:cs typeface="Verdana" pitchFamily="34" charset="0"/>
              </a:defRPr>
            </a:lvl1pPr>
          </a:lstStyle>
          <a:p>
            <a:r>
              <a:rPr lang="en-CA" noProof="0" dirty="0" smtClean="0"/>
              <a:t>Click to insert title</a:t>
            </a:r>
            <a:endParaRPr lang="en-CA" noProof="0" dirty="0"/>
          </a:p>
        </p:txBody>
      </p:sp>
      <p:sp>
        <p:nvSpPr>
          <p:cNvPr id="12" name="Rectangle 11"/>
          <p:cNvSpPr/>
          <p:nvPr userDrawn="1"/>
        </p:nvSpPr>
        <p:spPr>
          <a:xfrm>
            <a:off x="0" y="229807"/>
            <a:ext cx="914400" cy="1142999"/>
          </a:xfrm>
          <a:prstGeom prst="rect">
            <a:avLst/>
          </a:prstGeom>
          <a:solidFill>
            <a:srgbClr val="3B8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sp>
        <p:nvSpPr>
          <p:cNvPr id="7" name="Espace réservé du contenu 2"/>
          <p:cNvSpPr>
            <a:spLocks noGrp="1"/>
          </p:cNvSpPr>
          <p:nvPr>
            <p:ph idx="14" hasCustomPrompt="1"/>
          </p:nvPr>
        </p:nvSpPr>
        <p:spPr>
          <a:xfrm>
            <a:off x="5029200" y="1600200"/>
            <a:ext cx="3886200" cy="4572000"/>
          </a:xfrm>
        </p:spPr>
        <p:txBody>
          <a:bodyPr/>
          <a:lstStyle>
            <a:lvl1pPr marL="320040" indent="-320040">
              <a:buFont typeface="Verdana" panose="020B0604030504040204" pitchFamily="34" charset="0"/>
              <a:buChar char="•"/>
              <a:defRPr sz="2400" b="0" baseline="0">
                <a:solidFill>
                  <a:srgbClr val="42484E"/>
                </a:solidFill>
                <a:latin typeface="Verdana" pitchFamily="34" charset="0"/>
                <a:ea typeface="Verdana" pitchFamily="34" charset="0"/>
                <a:cs typeface="Verdana" pitchFamily="34" charset="0"/>
              </a:defRPr>
            </a:lvl1pPr>
            <a:lvl2pPr marL="640080" indent="-320040">
              <a:buFont typeface="Verdana" panose="020B0604030504040204" pitchFamily="34" charset="0"/>
              <a:buChar char="–"/>
              <a:defRPr sz="2000" baseline="0">
                <a:solidFill>
                  <a:srgbClr val="236A89"/>
                </a:solidFill>
                <a:latin typeface="Verdana" pitchFamily="34" charset="0"/>
                <a:ea typeface="Verdana" pitchFamily="34" charset="0"/>
                <a:cs typeface="Verdana" pitchFamily="34" charset="0"/>
              </a:defRPr>
            </a:lvl2pPr>
            <a:lvl3pPr marL="960120" indent="-320040" defTabSz="320040">
              <a:buFont typeface="Verdana" panose="020B0604030504040204" pitchFamily="34" charset="0"/>
              <a:buChar char="•"/>
              <a:defRPr sz="1800">
                <a:solidFill>
                  <a:srgbClr val="3B8DC5"/>
                </a:solidFill>
                <a:latin typeface="Verdana" pitchFamily="34" charset="0"/>
                <a:ea typeface="Verdana" pitchFamily="34" charset="0"/>
                <a:cs typeface="Verdana" pitchFamily="34" charset="0"/>
              </a:defRPr>
            </a:lvl3pPr>
            <a:lvl4pPr marL="1280160" defTabSz="320040">
              <a:defRPr sz="1600">
                <a:solidFill>
                  <a:srgbClr val="42484E"/>
                </a:solidFill>
                <a:latin typeface="Verdana" pitchFamily="34" charset="0"/>
                <a:ea typeface="Verdana" pitchFamily="34" charset="0"/>
                <a:cs typeface="Verdana" pitchFamily="34" charset="0"/>
              </a:defRPr>
            </a:lvl4pPr>
            <a:lvl5pPr marL="1600200" defTabSz="320040">
              <a:defRPr sz="1600">
                <a:solidFill>
                  <a:srgbClr val="42484E"/>
                </a:solidFill>
                <a:latin typeface="Verdana" pitchFamily="34" charset="0"/>
                <a:ea typeface="Verdana" pitchFamily="34" charset="0"/>
                <a:cs typeface="Verdana" pitchFamily="34" charset="0"/>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pic>
        <p:nvPicPr>
          <p:cNvPr id="13" name="Picture 1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Tree>
    <p:extLst>
      <p:ext uri="{BB962C8B-B14F-4D97-AF65-F5344CB8AC3E}">
        <p14:creationId xmlns:p14="http://schemas.microsoft.com/office/powerpoint/2010/main" val="2847672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s compare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sp>
        <p:nvSpPr>
          <p:cNvPr id="22" name="Titre 1"/>
          <p:cNvSpPr>
            <a:spLocks noGrp="1"/>
          </p:cNvSpPr>
          <p:nvPr>
            <p:ph type="title" hasCustomPrompt="1"/>
          </p:nvPr>
        </p:nvSpPr>
        <p:spPr>
          <a:xfrm>
            <a:off x="914400" y="228600"/>
            <a:ext cx="8229600" cy="1144206"/>
          </a:xfrm>
          <a:solidFill>
            <a:srgbClr val="3B8DC5">
              <a:alpha val="49804"/>
            </a:srgbClr>
          </a:solidFill>
        </p:spPr>
        <p:txBody>
          <a:bodyPr/>
          <a:lstStyle>
            <a:lvl1pPr algn="l">
              <a:defRPr sz="3200" b="1" baseline="0">
                <a:solidFill>
                  <a:schemeClr val="bg1"/>
                </a:solidFill>
                <a:latin typeface="Verdana" pitchFamily="34" charset="0"/>
                <a:ea typeface="Verdana" pitchFamily="34" charset="0"/>
                <a:cs typeface="Verdana" pitchFamily="34" charset="0"/>
              </a:defRPr>
            </a:lvl1pPr>
          </a:lstStyle>
          <a:p>
            <a:r>
              <a:rPr lang="en-CA" noProof="0" dirty="0" smtClean="0"/>
              <a:t>Click to insert title</a:t>
            </a:r>
            <a:endParaRPr lang="en-CA" noProof="0" dirty="0"/>
          </a:p>
        </p:txBody>
      </p:sp>
      <p:sp>
        <p:nvSpPr>
          <p:cNvPr id="23" name="Rectangle 22"/>
          <p:cNvSpPr/>
          <p:nvPr userDrawn="1"/>
        </p:nvSpPr>
        <p:spPr>
          <a:xfrm>
            <a:off x="0" y="228600"/>
            <a:ext cx="914400" cy="1142999"/>
          </a:xfrm>
          <a:prstGeom prst="rect">
            <a:avLst/>
          </a:prstGeom>
          <a:solidFill>
            <a:srgbClr val="3B8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ext Placeholder 4"/>
          <p:cNvSpPr>
            <a:spLocks noGrp="1"/>
          </p:cNvSpPr>
          <p:nvPr>
            <p:ph type="body" sz="quarter" idx="17" hasCustomPrompt="1"/>
          </p:nvPr>
        </p:nvSpPr>
        <p:spPr>
          <a:xfrm>
            <a:off x="914400" y="1371600"/>
            <a:ext cx="3886200" cy="914400"/>
          </a:xfrm>
        </p:spPr>
        <p:txBody>
          <a:bodyPr anchor="ctr" anchorCtr="0"/>
          <a:lstStyle>
            <a:lvl1pPr marL="0" indent="0" algn="l">
              <a:buNone/>
              <a:defRPr b="1" baseline="0"/>
            </a:lvl1pPr>
          </a:lstStyle>
          <a:p>
            <a:pPr lvl="0"/>
            <a:r>
              <a:rPr lang="en-CA" dirty="0" smtClean="0"/>
              <a:t>Click to insert title</a:t>
            </a:r>
            <a:endParaRPr lang="en-CA" dirty="0"/>
          </a:p>
        </p:txBody>
      </p:sp>
      <p:sp>
        <p:nvSpPr>
          <p:cNvPr id="24" name="Text Placeholder 4"/>
          <p:cNvSpPr>
            <a:spLocks noGrp="1"/>
          </p:cNvSpPr>
          <p:nvPr>
            <p:ph type="body" sz="quarter" idx="18" hasCustomPrompt="1"/>
          </p:nvPr>
        </p:nvSpPr>
        <p:spPr>
          <a:xfrm>
            <a:off x="5029200" y="1371599"/>
            <a:ext cx="3886200" cy="914400"/>
          </a:xfrm>
        </p:spPr>
        <p:txBody>
          <a:bodyPr anchor="ctr" anchorCtr="0"/>
          <a:lstStyle>
            <a:lvl1pPr marL="0" indent="0" algn="l">
              <a:buNone/>
              <a:defRPr b="1" baseline="0"/>
            </a:lvl1pPr>
          </a:lstStyle>
          <a:p>
            <a:pPr lvl="0"/>
            <a:r>
              <a:rPr lang="en-CA" dirty="0" smtClean="0"/>
              <a:t>Click to insert title</a:t>
            </a:r>
            <a:endParaRPr lang="en-CA" dirty="0"/>
          </a:p>
        </p:txBody>
      </p:sp>
      <p:sp>
        <p:nvSpPr>
          <p:cNvPr id="9" name="Espace réservé du contenu 2"/>
          <p:cNvSpPr>
            <a:spLocks noGrp="1"/>
          </p:cNvSpPr>
          <p:nvPr>
            <p:ph idx="13" hasCustomPrompt="1"/>
          </p:nvPr>
        </p:nvSpPr>
        <p:spPr>
          <a:xfrm>
            <a:off x="914400" y="2286000"/>
            <a:ext cx="3886200" cy="3886200"/>
          </a:xfrm>
        </p:spPr>
        <p:txBody>
          <a:bodyPr/>
          <a:lstStyle>
            <a:lvl1pPr marL="320040" indent="-320040">
              <a:buFont typeface="Verdana" panose="020B0604030504040204" pitchFamily="34" charset="0"/>
              <a:buChar char="•"/>
              <a:defRPr sz="2400" b="0" baseline="0">
                <a:solidFill>
                  <a:srgbClr val="42484E"/>
                </a:solidFill>
                <a:latin typeface="Verdana" pitchFamily="34" charset="0"/>
                <a:ea typeface="Verdana" pitchFamily="34" charset="0"/>
                <a:cs typeface="Verdana" pitchFamily="34" charset="0"/>
              </a:defRPr>
            </a:lvl1pPr>
            <a:lvl2pPr marL="640080" indent="-320040">
              <a:buFont typeface="Verdana" panose="020B0604030504040204" pitchFamily="34" charset="0"/>
              <a:buChar char="–"/>
              <a:defRPr sz="2000" baseline="0">
                <a:solidFill>
                  <a:srgbClr val="236A89"/>
                </a:solidFill>
                <a:latin typeface="Verdana" pitchFamily="34" charset="0"/>
                <a:ea typeface="Verdana" pitchFamily="34" charset="0"/>
                <a:cs typeface="Verdana" pitchFamily="34" charset="0"/>
              </a:defRPr>
            </a:lvl2pPr>
            <a:lvl3pPr marL="960120" indent="-320040" defTabSz="320040">
              <a:buFont typeface="Verdana" panose="020B0604030504040204" pitchFamily="34" charset="0"/>
              <a:buChar char="•"/>
              <a:defRPr sz="1800">
                <a:solidFill>
                  <a:srgbClr val="3B8DC5"/>
                </a:solidFill>
                <a:latin typeface="Verdana" pitchFamily="34" charset="0"/>
                <a:ea typeface="Verdana" pitchFamily="34" charset="0"/>
                <a:cs typeface="Verdana" pitchFamily="34" charset="0"/>
              </a:defRPr>
            </a:lvl3pPr>
            <a:lvl4pPr marL="1280160" defTabSz="320040">
              <a:defRPr sz="1600">
                <a:solidFill>
                  <a:srgbClr val="42484E"/>
                </a:solidFill>
                <a:latin typeface="Verdana" pitchFamily="34" charset="0"/>
                <a:ea typeface="Verdana" pitchFamily="34" charset="0"/>
                <a:cs typeface="Verdana" pitchFamily="34" charset="0"/>
              </a:defRPr>
            </a:lvl4pPr>
            <a:lvl5pPr marL="1600200" defTabSz="320040">
              <a:defRPr sz="1600">
                <a:solidFill>
                  <a:srgbClr val="42484E"/>
                </a:solidFill>
                <a:latin typeface="Verdana" pitchFamily="34" charset="0"/>
                <a:ea typeface="Verdana" pitchFamily="34" charset="0"/>
                <a:cs typeface="Verdana" pitchFamily="34" charset="0"/>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0" name="Espace réservé du contenu 2"/>
          <p:cNvSpPr>
            <a:spLocks noGrp="1"/>
          </p:cNvSpPr>
          <p:nvPr>
            <p:ph idx="19" hasCustomPrompt="1"/>
          </p:nvPr>
        </p:nvSpPr>
        <p:spPr>
          <a:xfrm>
            <a:off x="5029200" y="2286000"/>
            <a:ext cx="3886200" cy="3886200"/>
          </a:xfrm>
        </p:spPr>
        <p:txBody>
          <a:bodyPr/>
          <a:lstStyle>
            <a:lvl1pPr marL="320040" indent="-320040">
              <a:buFont typeface="Verdana" panose="020B0604030504040204" pitchFamily="34" charset="0"/>
              <a:buChar char="•"/>
              <a:defRPr sz="2400" b="0" baseline="0">
                <a:solidFill>
                  <a:srgbClr val="42484E"/>
                </a:solidFill>
                <a:latin typeface="Verdana" pitchFamily="34" charset="0"/>
                <a:ea typeface="Verdana" pitchFamily="34" charset="0"/>
                <a:cs typeface="Verdana" pitchFamily="34" charset="0"/>
              </a:defRPr>
            </a:lvl1pPr>
            <a:lvl2pPr marL="640080" indent="-320040">
              <a:buFont typeface="Verdana" panose="020B0604030504040204" pitchFamily="34" charset="0"/>
              <a:buChar char="–"/>
              <a:defRPr sz="2000" baseline="0">
                <a:solidFill>
                  <a:srgbClr val="236A89"/>
                </a:solidFill>
                <a:latin typeface="Verdana" pitchFamily="34" charset="0"/>
                <a:ea typeface="Verdana" pitchFamily="34" charset="0"/>
                <a:cs typeface="Verdana" pitchFamily="34" charset="0"/>
              </a:defRPr>
            </a:lvl2pPr>
            <a:lvl3pPr marL="960120" indent="-320040" defTabSz="320040">
              <a:buFont typeface="Verdana" panose="020B0604030504040204" pitchFamily="34" charset="0"/>
              <a:buChar char="•"/>
              <a:defRPr sz="1800">
                <a:solidFill>
                  <a:srgbClr val="3B8DC5"/>
                </a:solidFill>
                <a:latin typeface="Verdana" pitchFamily="34" charset="0"/>
                <a:ea typeface="Verdana" pitchFamily="34" charset="0"/>
                <a:cs typeface="Verdana" pitchFamily="34" charset="0"/>
              </a:defRPr>
            </a:lvl3pPr>
            <a:lvl4pPr marL="1280160" defTabSz="320040">
              <a:defRPr sz="1600">
                <a:solidFill>
                  <a:srgbClr val="42484E"/>
                </a:solidFill>
                <a:latin typeface="Verdana" pitchFamily="34" charset="0"/>
                <a:ea typeface="Verdana" pitchFamily="34" charset="0"/>
                <a:cs typeface="Verdana" pitchFamily="34" charset="0"/>
              </a:defRPr>
            </a:lvl4pPr>
            <a:lvl5pPr marL="1600200" defTabSz="320040">
              <a:defRPr sz="1600">
                <a:solidFill>
                  <a:srgbClr val="42484E"/>
                </a:solidFill>
                <a:latin typeface="Verdana" pitchFamily="34" charset="0"/>
                <a:ea typeface="Verdana" pitchFamily="34" charset="0"/>
                <a:cs typeface="Verdana" pitchFamily="34" charset="0"/>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pic>
        <p:nvPicPr>
          <p:cNvPr id="13" name="Picture 1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Tree>
    <p:extLst>
      <p:ext uri="{BB962C8B-B14F-4D97-AF65-F5344CB8AC3E}">
        <p14:creationId xmlns:p14="http://schemas.microsoft.com/office/powerpoint/2010/main" val="1529255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legend">
    <p:spTree>
      <p:nvGrpSpPr>
        <p:cNvPr id="1" name=""/>
        <p:cNvGrpSpPr/>
        <p:nvPr/>
      </p:nvGrpSpPr>
      <p:grpSpPr>
        <a:xfrm>
          <a:off x="0" y="0"/>
          <a:ext cx="0" cy="0"/>
          <a:chOff x="0" y="0"/>
          <a:chExt cx="0" cy="0"/>
        </a:xfrm>
      </p:grpSpPr>
      <p:sp>
        <p:nvSpPr>
          <p:cNvPr id="4" name="Espace réservé du texte 3"/>
          <p:cNvSpPr>
            <a:spLocks noGrp="1"/>
          </p:cNvSpPr>
          <p:nvPr>
            <p:ph type="body" sz="half" idx="2" hasCustomPrompt="1"/>
          </p:nvPr>
        </p:nvSpPr>
        <p:spPr>
          <a:xfrm>
            <a:off x="914398" y="2743200"/>
            <a:ext cx="3886200" cy="3429000"/>
          </a:xfrm>
        </p:spPr>
        <p:txBody>
          <a:bodyPr>
            <a:noAutofit/>
          </a:bodyPr>
          <a:lstStyle>
            <a:lvl1pPr marL="0" indent="0" algn="l">
              <a:buNone/>
              <a:defRPr sz="2000" b="0">
                <a:solidFill>
                  <a:srgbClr val="42484E"/>
                </a:solidFill>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noProof="0" dirty="0" smtClean="0"/>
              <a:t>Click to insert legend</a:t>
            </a:r>
          </a:p>
        </p:txBody>
      </p:sp>
      <p:sp>
        <p:nvSpPr>
          <p:cNvPr id="10"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sp>
        <p:nvSpPr>
          <p:cNvPr id="5" name="Text Placeholder 4"/>
          <p:cNvSpPr>
            <a:spLocks noGrp="1"/>
          </p:cNvSpPr>
          <p:nvPr>
            <p:ph type="body" sz="quarter" idx="15" hasCustomPrompt="1"/>
          </p:nvPr>
        </p:nvSpPr>
        <p:spPr>
          <a:xfrm>
            <a:off x="914400" y="1373188"/>
            <a:ext cx="3886200" cy="685800"/>
          </a:xfrm>
        </p:spPr>
        <p:txBody>
          <a:bodyPr anchor="b" anchorCtr="0">
            <a:noAutofit/>
          </a:bodyPr>
          <a:lstStyle>
            <a:lvl1pPr marL="0" indent="0" algn="l">
              <a:buNone/>
              <a:defRPr sz="2400" b="1" baseline="0"/>
            </a:lvl1pPr>
          </a:lstStyle>
          <a:p>
            <a:pPr lvl="0"/>
            <a:r>
              <a:rPr lang="en-CA" b="1" dirty="0" smtClean="0"/>
              <a:t>Click to insert title</a:t>
            </a:r>
            <a:endParaRPr lang="en-CA" dirty="0"/>
          </a:p>
        </p:txBody>
      </p:sp>
      <p:sp>
        <p:nvSpPr>
          <p:cNvPr id="13" name="Rectangle 12"/>
          <p:cNvSpPr/>
          <p:nvPr userDrawn="1"/>
        </p:nvSpPr>
        <p:spPr>
          <a:xfrm>
            <a:off x="0" y="228600"/>
            <a:ext cx="914400" cy="1142999"/>
          </a:xfrm>
          <a:prstGeom prst="rect">
            <a:avLst/>
          </a:prstGeom>
          <a:solidFill>
            <a:srgbClr val="3B8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Titre 6"/>
          <p:cNvSpPr>
            <a:spLocks noGrp="1"/>
          </p:cNvSpPr>
          <p:nvPr>
            <p:ph type="title" hasCustomPrompt="1"/>
          </p:nvPr>
        </p:nvSpPr>
        <p:spPr>
          <a:xfrm>
            <a:off x="914400" y="229807"/>
            <a:ext cx="8229600" cy="1142999"/>
          </a:xfrm>
          <a:solidFill>
            <a:srgbClr val="3B8DC5">
              <a:alpha val="50000"/>
            </a:srgbClr>
          </a:solidFill>
        </p:spPr>
        <p:txBody>
          <a:bodyPr>
            <a:noAutofit/>
          </a:bodyPr>
          <a:lstStyle>
            <a:lvl1pPr>
              <a:defRPr sz="3200" b="1">
                <a:solidFill>
                  <a:schemeClr val="bg1"/>
                </a:solidFill>
                <a:latin typeface="Verdana" pitchFamily="34" charset="0"/>
                <a:ea typeface="Verdana" pitchFamily="34" charset="0"/>
                <a:cs typeface="Verdana" pitchFamily="34" charset="0"/>
              </a:defRPr>
            </a:lvl1pPr>
          </a:lstStyle>
          <a:p>
            <a:r>
              <a:rPr lang="en-CA" noProof="0" dirty="0" smtClean="0"/>
              <a:t>Click to insert </a:t>
            </a:r>
            <a:r>
              <a:rPr lang="en-CA" baseline="0" noProof="0" dirty="0" smtClean="0"/>
              <a:t>title</a:t>
            </a:r>
            <a:endParaRPr lang="en-CA" noProof="0" dirty="0"/>
          </a:p>
        </p:txBody>
      </p:sp>
      <p:sp>
        <p:nvSpPr>
          <p:cNvPr id="9" name="Espace réservé du contenu 2"/>
          <p:cNvSpPr>
            <a:spLocks noGrp="1"/>
          </p:cNvSpPr>
          <p:nvPr>
            <p:ph idx="13" hasCustomPrompt="1"/>
          </p:nvPr>
        </p:nvSpPr>
        <p:spPr>
          <a:xfrm>
            <a:off x="5029200" y="1600200"/>
            <a:ext cx="3886200" cy="4572000"/>
          </a:xfrm>
        </p:spPr>
        <p:txBody>
          <a:bodyPr/>
          <a:lstStyle>
            <a:lvl1pPr marL="320040" indent="-320040">
              <a:buFont typeface="Verdana" panose="020B0604030504040204" pitchFamily="34" charset="0"/>
              <a:buChar char="•"/>
              <a:defRPr sz="2400" b="0" baseline="0">
                <a:solidFill>
                  <a:srgbClr val="42484E"/>
                </a:solidFill>
                <a:latin typeface="Verdana" pitchFamily="34" charset="0"/>
                <a:ea typeface="Verdana" pitchFamily="34" charset="0"/>
                <a:cs typeface="Verdana" pitchFamily="34" charset="0"/>
              </a:defRPr>
            </a:lvl1pPr>
            <a:lvl2pPr marL="640080" indent="-320040">
              <a:buFont typeface="Verdana" panose="020B0604030504040204" pitchFamily="34" charset="0"/>
              <a:buChar char="–"/>
              <a:defRPr sz="2000" baseline="0">
                <a:solidFill>
                  <a:srgbClr val="236A89"/>
                </a:solidFill>
                <a:latin typeface="Verdana" pitchFamily="34" charset="0"/>
                <a:ea typeface="Verdana" pitchFamily="34" charset="0"/>
                <a:cs typeface="Verdana" pitchFamily="34" charset="0"/>
              </a:defRPr>
            </a:lvl2pPr>
            <a:lvl3pPr marL="960120" indent="-320040" defTabSz="320040">
              <a:buFont typeface="Verdana" panose="020B0604030504040204" pitchFamily="34" charset="0"/>
              <a:buChar char="•"/>
              <a:defRPr sz="1800">
                <a:solidFill>
                  <a:srgbClr val="3B8DC5"/>
                </a:solidFill>
                <a:latin typeface="Verdana" pitchFamily="34" charset="0"/>
                <a:ea typeface="Verdana" pitchFamily="34" charset="0"/>
                <a:cs typeface="Verdana" pitchFamily="34" charset="0"/>
              </a:defRPr>
            </a:lvl3pPr>
            <a:lvl4pPr marL="1280160" defTabSz="320040">
              <a:defRPr sz="1600">
                <a:solidFill>
                  <a:srgbClr val="42484E"/>
                </a:solidFill>
                <a:latin typeface="Verdana" pitchFamily="34" charset="0"/>
                <a:ea typeface="Verdana" pitchFamily="34" charset="0"/>
                <a:cs typeface="Verdana" pitchFamily="34" charset="0"/>
              </a:defRPr>
            </a:lvl4pPr>
            <a:lvl5pPr marL="1600200" defTabSz="320040">
              <a:defRPr sz="1600">
                <a:solidFill>
                  <a:srgbClr val="42484E"/>
                </a:solidFill>
                <a:latin typeface="Verdana" pitchFamily="34" charset="0"/>
                <a:ea typeface="Verdana" pitchFamily="34" charset="0"/>
                <a:cs typeface="Verdana" pitchFamily="34" charset="0"/>
              </a:defRPr>
            </a:lvl5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4"/>
          <p:cNvSpPr>
            <a:spLocks noGrp="1"/>
          </p:cNvSpPr>
          <p:nvPr>
            <p:ph type="body" sz="quarter" idx="16" hasCustomPrompt="1"/>
          </p:nvPr>
        </p:nvSpPr>
        <p:spPr>
          <a:xfrm>
            <a:off x="914400" y="2058988"/>
            <a:ext cx="3886200" cy="685800"/>
          </a:xfrm>
        </p:spPr>
        <p:txBody>
          <a:bodyPr anchor="ctr" anchorCtr="0">
            <a:noAutofit/>
          </a:bodyPr>
          <a:lstStyle>
            <a:lvl1pPr marL="0" indent="0" algn="l">
              <a:buNone/>
              <a:defRPr sz="2000" b="1" baseline="0"/>
            </a:lvl1pPr>
          </a:lstStyle>
          <a:p>
            <a:pPr lvl="0"/>
            <a:r>
              <a:rPr lang="en-CA" b="1" dirty="0" smtClean="0"/>
              <a:t>Click to insert subtitle</a:t>
            </a:r>
            <a:endParaRPr lang="en-CA" dirty="0"/>
          </a:p>
        </p:txBody>
      </p:sp>
      <p:pic>
        <p:nvPicPr>
          <p:cNvPr id="15" name="Picture 14"/>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Tree>
    <p:extLst>
      <p:ext uri="{BB962C8B-B14F-4D97-AF65-F5344CB8AC3E}">
        <p14:creationId xmlns:p14="http://schemas.microsoft.com/office/powerpoint/2010/main" val="8406324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0" y="2743200"/>
            <a:ext cx="9144000" cy="1371600"/>
          </a:xfrm>
          <a:solidFill>
            <a:srgbClr val="3B8DC5"/>
          </a:solidFill>
        </p:spPr>
        <p:txBody>
          <a:bodyPr anchor="ctr">
            <a:no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noProof="0" dirty="0" smtClean="0"/>
              <a:t>Click to insert subtitle</a:t>
            </a:r>
          </a:p>
        </p:txBody>
      </p:sp>
      <p:pic>
        <p:nvPicPr>
          <p:cNvPr id="4" name="Picture 3"/>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4760" y="685800"/>
            <a:ext cx="4778656" cy="1188720"/>
          </a:xfrm>
          <a:prstGeom prst="rect">
            <a:avLst/>
          </a:prstGeom>
        </p:spPr>
      </p:pic>
    </p:spTree>
    <p:extLst>
      <p:ext uri="{BB962C8B-B14F-4D97-AF65-F5344CB8AC3E}">
        <p14:creationId xmlns:p14="http://schemas.microsoft.com/office/powerpoint/2010/main" val="33361330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sub-title">
    <p:spTree>
      <p:nvGrpSpPr>
        <p:cNvPr id="1" name=""/>
        <p:cNvGrpSpPr/>
        <p:nvPr/>
      </p:nvGrpSpPr>
      <p:grpSpPr>
        <a:xfrm>
          <a:off x="0" y="0"/>
          <a:ext cx="0" cy="0"/>
          <a:chOff x="0" y="0"/>
          <a:chExt cx="0" cy="0"/>
        </a:xfrm>
      </p:grpSpPr>
      <p:sp>
        <p:nvSpPr>
          <p:cNvPr id="4" name="Espace réservé du texte 3"/>
          <p:cNvSpPr>
            <a:spLocks noGrp="1"/>
          </p:cNvSpPr>
          <p:nvPr>
            <p:ph type="body" sz="half" idx="2" hasCustomPrompt="1"/>
          </p:nvPr>
        </p:nvSpPr>
        <p:spPr>
          <a:xfrm>
            <a:off x="914400" y="5257800"/>
            <a:ext cx="8001000" cy="914400"/>
          </a:xfrm>
        </p:spPr>
        <p:txBody>
          <a:bodyPr anchor="ctr">
            <a:noAutofit/>
          </a:bodyPr>
          <a:lstStyle>
            <a:lvl1pPr marL="0" indent="0" algn="ctr">
              <a:buNone/>
              <a:defRPr sz="3200" b="1">
                <a:solidFill>
                  <a:srgbClr val="42484E"/>
                </a:solidFill>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noProof="0" dirty="0" smtClean="0"/>
              <a:t>Click to insert subtitle</a:t>
            </a:r>
          </a:p>
        </p:txBody>
      </p:sp>
      <p:sp>
        <p:nvSpPr>
          <p:cNvPr id="16" name="Rectangle 15"/>
          <p:cNvSpPr/>
          <p:nvPr userDrawn="1"/>
        </p:nvSpPr>
        <p:spPr>
          <a:xfrm>
            <a:off x="0" y="229807"/>
            <a:ext cx="914400" cy="1142999"/>
          </a:xfrm>
          <a:prstGeom prst="rect">
            <a:avLst/>
          </a:prstGeom>
          <a:solidFill>
            <a:srgbClr val="3B8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re 6"/>
          <p:cNvSpPr>
            <a:spLocks noGrp="1"/>
          </p:cNvSpPr>
          <p:nvPr>
            <p:ph type="title" hasCustomPrompt="1"/>
          </p:nvPr>
        </p:nvSpPr>
        <p:spPr>
          <a:xfrm>
            <a:off x="914400" y="229807"/>
            <a:ext cx="8229600" cy="1142999"/>
          </a:xfrm>
          <a:solidFill>
            <a:srgbClr val="3B8DC5">
              <a:alpha val="50000"/>
            </a:srgbClr>
          </a:solidFill>
        </p:spPr>
        <p:txBody>
          <a:bodyPr>
            <a:noAutofit/>
          </a:bodyPr>
          <a:lstStyle>
            <a:lvl1pPr>
              <a:defRPr sz="3200" b="1">
                <a:solidFill>
                  <a:schemeClr val="bg1"/>
                </a:solidFill>
                <a:latin typeface="Verdana" pitchFamily="34" charset="0"/>
                <a:ea typeface="Verdana" pitchFamily="34" charset="0"/>
                <a:cs typeface="Verdana" pitchFamily="34" charset="0"/>
              </a:defRPr>
            </a:lvl1pPr>
          </a:lstStyle>
          <a:p>
            <a:r>
              <a:rPr lang="en-CA" noProof="0" dirty="0" smtClean="0"/>
              <a:t>Click to insert </a:t>
            </a:r>
            <a:r>
              <a:rPr lang="en-CA" baseline="0" noProof="0" dirty="0" smtClean="0"/>
              <a:t>title</a:t>
            </a:r>
            <a:endParaRPr lang="en-CA" noProof="0" dirty="0"/>
          </a:p>
        </p:txBody>
      </p:sp>
      <p:sp>
        <p:nvSpPr>
          <p:cNvPr id="8"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sp>
        <p:nvSpPr>
          <p:cNvPr id="5" name="Content Placeholder 4"/>
          <p:cNvSpPr>
            <a:spLocks noGrp="1"/>
          </p:cNvSpPr>
          <p:nvPr>
            <p:ph sz="quarter" idx="10" hasCustomPrompt="1"/>
          </p:nvPr>
        </p:nvSpPr>
        <p:spPr>
          <a:xfrm>
            <a:off x="914400" y="1600200"/>
            <a:ext cx="8001000" cy="3657600"/>
          </a:xfrm>
        </p:spPr>
        <p:txBody>
          <a:bodyPr anchor="ctr" anchorCtr="0"/>
          <a:lstStyle>
            <a:lvl1pPr marL="0" indent="0" algn="ctr">
              <a:buNone/>
              <a:defRPr/>
            </a:lvl1pPr>
          </a:lstStyle>
          <a:p>
            <a:pPr lvl="0"/>
            <a:r>
              <a:rPr lang="en-CA" dirty="0" smtClean="0"/>
              <a:t>Click to insert picture</a:t>
            </a:r>
            <a:endParaRPr lang="en-CA" dirty="0"/>
          </a:p>
        </p:txBody>
      </p:sp>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Tree>
    <p:extLst>
      <p:ext uri="{BB962C8B-B14F-4D97-AF65-F5344CB8AC3E}">
        <p14:creationId xmlns:p14="http://schemas.microsoft.com/office/powerpoint/2010/main" val="10142144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re 1"/>
          <p:cNvSpPr txBox="1">
            <a:spLocks/>
          </p:cNvSpPr>
          <p:nvPr userDrawn="1"/>
        </p:nvSpPr>
        <p:spPr>
          <a:xfrm>
            <a:off x="0" y="2514600"/>
            <a:ext cx="9144000" cy="1828800"/>
          </a:xfrm>
          <a:prstGeom prst="rect">
            <a:avLst/>
          </a:prstGeom>
        </p:spPr>
        <p:txBody>
          <a:bodyPr anchor="ctr" anchorCtr="0">
            <a:noAutofit/>
          </a:bodyPr>
          <a:lstStyle>
            <a:lvl1pPr algn="ctr" defTabSz="914400" rtl="0" eaLnBrk="1" latinLnBrk="0" hangingPunct="1">
              <a:spcBef>
                <a:spcPct val="0"/>
              </a:spcBef>
              <a:buNone/>
              <a:defRPr sz="3600" b="1" kern="1200" cap="all" baseline="0">
                <a:solidFill>
                  <a:srgbClr val="0070B9"/>
                </a:solidFill>
                <a:latin typeface="Verdana" pitchFamily="34" charset="0"/>
                <a:ea typeface="Verdana" pitchFamily="34" charset="0"/>
                <a:cs typeface="Verdana" pitchFamily="34" charset="0"/>
              </a:defRPr>
            </a:lvl1pPr>
          </a:lstStyle>
          <a:p>
            <a:r>
              <a:rPr lang="en-CA" sz="3600" noProof="0" dirty="0" smtClean="0">
                <a:solidFill>
                  <a:srgbClr val="3B8DC5"/>
                </a:solidFill>
              </a:rPr>
              <a:t>Questions?</a:t>
            </a:r>
            <a:endParaRPr lang="en-CA" sz="3600" noProof="0" dirty="0">
              <a:solidFill>
                <a:srgbClr val="3B8DC5"/>
              </a:solidFill>
            </a:endParaRPr>
          </a:p>
        </p:txBody>
      </p:sp>
      <p:pic>
        <p:nvPicPr>
          <p:cNvPr id="4" name="Picture 3"/>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35040"/>
            <a:ext cx="2450592" cy="609600"/>
          </a:xfrm>
          <a:prstGeom prst="rect">
            <a:avLst/>
          </a:prstGeom>
        </p:spPr>
      </p:pic>
      <p:sp>
        <p:nvSpPr>
          <p:cNvPr id="5" name="Date Placeholder 4"/>
          <p:cNvSpPr txBox="1">
            <a:spLocks noChangeAspect="1"/>
          </p:cNvSpPr>
          <p:nvPr userDrawn="1"/>
        </p:nvSpPr>
        <p:spPr>
          <a:xfrm>
            <a:off x="457200" y="6172200"/>
            <a:ext cx="2057400" cy="457200"/>
          </a:xfrm>
          <a:prstGeom prst="rect">
            <a:avLst/>
          </a:prstGeom>
          <a:solidFill>
            <a:srgbClr val="3B8DC5"/>
          </a:solidFill>
          <a:ln>
            <a:noFill/>
          </a:ln>
        </p:spPr>
        <p:txBody>
          <a:bodyPr vert="horz" lIns="91440" tIns="45720" rIns="91440" bIns="45720" rtlCol="0" anchor="ctr">
            <a:normAutofit/>
          </a:bodyPr>
          <a:lstStyle>
            <a:lvl1pPr marL="0" indent="0" algn="ctr" defTabSz="914400" rtl="0" eaLnBrk="1" latinLnBrk="0" hangingPunct="1">
              <a:spcBef>
                <a:spcPct val="20000"/>
              </a:spcBef>
              <a:buFontTx/>
              <a:buNone/>
              <a:defRPr sz="2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latin typeface="Verdana" panose="020B0604030504040204" pitchFamily="34" charset="0"/>
                <a:ea typeface="Verdana" panose="020B0604030504040204" pitchFamily="34" charset="0"/>
                <a:cs typeface="Verdana" panose="020B0604030504040204" pitchFamily="34" charset="0"/>
              </a:rPr>
              <a:t>©2018 WeirFoulds LLP</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95978"/>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theme" Target="../theme/theme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8.xml" />
  <Relationship Id="rId3" Type="http://schemas.openxmlformats.org/officeDocument/2006/relationships/slideLayout" Target="../slideLayouts/slideLayout13.xml" />
  <Relationship Id="rId7" Type="http://schemas.openxmlformats.org/officeDocument/2006/relationships/slideLayout" Target="../slideLayouts/slideLayout17.xml" />
  <Relationship Id="rId12" Type="http://schemas.openxmlformats.org/officeDocument/2006/relationships/theme" Target="../theme/theme2.xml" />
  <Relationship Id="rId2" Type="http://schemas.openxmlformats.org/officeDocument/2006/relationships/slideLayout" Target="../slideLayouts/slideLayout12.xml" />
  <Relationship Id="rId1" Type="http://schemas.openxmlformats.org/officeDocument/2006/relationships/slideLayout" Target="../slideLayouts/slideLayout11.xml" />
  <Relationship Id="rId6" Type="http://schemas.openxmlformats.org/officeDocument/2006/relationships/slideLayout" Target="../slideLayouts/slideLayout16.xml" />
  <Relationship Id="rId11" Type="http://schemas.openxmlformats.org/officeDocument/2006/relationships/slideLayout" Target="../slideLayouts/slideLayout21.xml" />
  <Relationship Id="rId5" Type="http://schemas.openxmlformats.org/officeDocument/2006/relationships/slideLayout" Target="../slideLayouts/slideLayout15.xml" />
  <Relationship Id="rId10" Type="http://schemas.openxmlformats.org/officeDocument/2006/relationships/slideLayout" Target="../slideLayouts/slideLayout20.xml" />
  <Relationship Id="rId4" Type="http://schemas.openxmlformats.org/officeDocument/2006/relationships/slideLayout" Target="../slideLayouts/slideLayout14.xml" />
  <Relationship Id="rId9" Type="http://schemas.openxmlformats.org/officeDocument/2006/relationships/slideLayout" Target="../slideLayouts/slideLayout1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14400" y="228600"/>
            <a:ext cx="8229600" cy="1143000"/>
          </a:xfrm>
          <a:prstGeom prst="rect">
            <a:avLst/>
          </a:prstGeom>
        </p:spPr>
        <p:txBody>
          <a:bodyPr vert="horz" lIns="91440" tIns="45720" rIns="91440" bIns="45720" rtlCol="0" anchor="ctr">
            <a:noAutofit/>
          </a:bodyPr>
          <a:lstStyle/>
          <a:p>
            <a:r>
              <a:rPr lang="en-CA" noProof="0" dirty="0" smtClean="0"/>
              <a:t>Click to edit title</a:t>
            </a:r>
            <a:endParaRPr lang="en-CA" noProof="0" dirty="0"/>
          </a:p>
        </p:txBody>
      </p:sp>
      <p:sp>
        <p:nvSpPr>
          <p:cNvPr id="3" name="Espace réservé du texte 2"/>
          <p:cNvSpPr>
            <a:spLocks noGrp="1"/>
          </p:cNvSpPr>
          <p:nvPr>
            <p:ph type="body" idx="1"/>
          </p:nvPr>
        </p:nvSpPr>
        <p:spPr>
          <a:xfrm>
            <a:off x="914400" y="1600199"/>
            <a:ext cx="7909560" cy="4572000"/>
          </a:xfrm>
          <a:prstGeom prst="rect">
            <a:avLst/>
          </a:prstGeom>
        </p:spPr>
        <p:txBody>
          <a:bodyPr vert="horz" lIns="91440" tIns="45720" rIns="91440" bIns="45720" rtlCol="0">
            <a:noAutofit/>
          </a:bodyPr>
          <a:lstStyle/>
          <a:p>
            <a:pPr lvl="0"/>
            <a:r>
              <a:rPr lang="en-CA" noProof="0" dirty="0" smtClean="0"/>
              <a:t>Click to modify first level		</a:t>
            </a:r>
          </a:p>
          <a:p>
            <a:pPr lvl="1"/>
            <a:r>
              <a:rPr lang="en-CA" noProof="0" dirty="0" smtClean="0"/>
              <a:t>Click to modify second level</a:t>
            </a:r>
          </a:p>
          <a:p>
            <a:pPr lvl="2"/>
            <a:r>
              <a:rPr lang="en-CA" noProof="0" dirty="0" smtClean="0"/>
              <a:t>Click to modify third level</a:t>
            </a:r>
          </a:p>
          <a:p>
            <a:pPr lvl="3"/>
            <a:r>
              <a:rPr lang="en-CA" noProof="0" dirty="0" smtClean="0"/>
              <a:t>Click to modify fourth level</a:t>
            </a:r>
          </a:p>
          <a:p>
            <a:pPr lvl="4"/>
            <a:r>
              <a:rPr lang="en-CA" noProof="0" dirty="0" smtClean="0"/>
              <a:t>Click to modify fifth level</a:t>
            </a:r>
          </a:p>
          <a:p>
            <a:pPr lvl="0"/>
            <a:endParaRPr lang="en-CA" noProof="0" dirty="0"/>
          </a:p>
        </p:txBody>
      </p:sp>
      <p:sp>
        <p:nvSpPr>
          <p:cNvPr id="6" name="Espace réservé du numéro de diapositive 5"/>
          <p:cNvSpPr>
            <a:spLocks noGrp="1"/>
          </p:cNvSpPr>
          <p:nvPr>
            <p:ph type="sldNum" sz="quarter" idx="4"/>
          </p:nvPr>
        </p:nvSpPr>
        <p:spPr>
          <a:xfrm>
            <a:off x="228600" y="6172199"/>
            <a:ext cx="457200" cy="457200"/>
          </a:xfrm>
          <a:prstGeom prst="rect">
            <a:avLst/>
          </a:prstGeom>
        </p:spPr>
        <p:txBody>
          <a:bodyPr vert="horz" lIns="91440" tIns="45720" rIns="91440" bIns="45720" rtlCol="0" anchor="ctr"/>
          <a:lstStyle>
            <a:lvl1pPr algn="ctr">
              <a:defRPr sz="1200">
                <a:solidFill>
                  <a:srgbClr val="3B8DC5"/>
                </a:solidFill>
                <a:latin typeface="Verdana" panose="020B0604030504040204" pitchFamily="34" charset="0"/>
                <a:ea typeface="Verdana" panose="020B0604030504040204" pitchFamily="34" charset="0"/>
                <a:cs typeface="Verdana" panose="020B0604030504040204" pitchFamily="34" charset="0"/>
              </a:defRPr>
            </a:lvl1pPr>
          </a:lstStyle>
          <a:p>
            <a:fld id="{A1A66167-ADF9-4DD3-93C3-C1D4563C0CF2}" type="slidenum">
              <a:rPr lang="en-CA" smtClean="0"/>
              <a:pPr/>
              <a:t>‹#›</a:t>
            </a:fld>
            <a:endParaRPr lang="en-CA" dirty="0"/>
          </a:p>
        </p:txBody>
      </p:sp>
    </p:spTree>
    <p:extLst>
      <p:ext uri="{BB962C8B-B14F-4D97-AF65-F5344CB8AC3E}">
        <p14:creationId xmlns:p14="http://schemas.microsoft.com/office/powerpoint/2010/main" val="1718341884"/>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68" r:id="rId3"/>
    <p:sldLayoutId id="2147483652" r:id="rId4"/>
    <p:sldLayoutId id="2147483661" r:id="rId5"/>
    <p:sldLayoutId id="2147483663" r:id="rId6"/>
    <p:sldLayoutId id="2147483651" r:id="rId7"/>
    <p:sldLayoutId id="2147483665" r:id="rId8"/>
    <p:sldLayoutId id="2147483670" r:id="rId9"/>
    <p:sldLayoutId id="2147483660" r:id="rId1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42484E"/>
          </a:solidFill>
          <a:latin typeface="Verdana" panose="020B0604030504040204" pitchFamily="34" charset="0"/>
          <a:ea typeface="Verdana" panose="020B0604030504040204" pitchFamily="34" charset="0"/>
          <a:cs typeface="Verdana" panose="020B0604030504040204" pitchFamily="34" charset="0"/>
        </a:defRPr>
      </a:lvl1pPr>
    </p:titleStyle>
    <p:bodyStyle>
      <a:lvl1pPr marL="320040" indent="-320040" algn="l" defTabSz="320040" rtl="0" eaLnBrk="1" latinLnBrk="0" hangingPunct="1">
        <a:spcBef>
          <a:spcPts val="1800"/>
        </a:spcBef>
        <a:buFont typeface="Verdana" panose="020B0604030504040204" pitchFamily="34" charset="0"/>
        <a:buChar char="•"/>
        <a:tabLst/>
        <a:defRPr sz="2400" kern="1200">
          <a:solidFill>
            <a:srgbClr val="42484E"/>
          </a:solidFill>
          <a:latin typeface="Verdana" panose="020B0604030504040204" pitchFamily="34" charset="0"/>
          <a:ea typeface="Verdana" panose="020B0604030504040204" pitchFamily="34" charset="0"/>
          <a:cs typeface="Verdana" panose="020B0604030504040204" pitchFamily="34" charset="0"/>
        </a:defRPr>
      </a:lvl1pPr>
      <a:lvl2pPr marL="640080" indent="-320040" algn="l" defTabSz="320040" rtl="0" eaLnBrk="1" latinLnBrk="0" hangingPunct="1">
        <a:spcBef>
          <a:spcPts val="600"/>
        </a:spcBef>
        <a:buFont typeface="Arial" pitchFamily="34" charset="0"/>
        <a:buChar char="–"/>
        <a:tabLst/>
        <a:defRPr sz="2000" kern="1200" baseline="0">
          <a:solidFill>
            <a:srgbClr val="236A89"/>
          </a:solidFill>
          <a:latin typeface="Verdana" panose="020B0604030504040204" pitchFamily="34" charset="0"/>
          <a:ea typeface="Verdana" panose="020B0604030504040204" pitchFamily="34" charset="0"/>
          <a:cs typeface="Verdana" panose="020B0604030504040204" pitchFamily="34" charset="0"/>
        </a:defRPr>
      </a:lvl2pPr>
      <a:lvl3pPr marL="1005840" indent="-320040" algn="l" defTabSz="457200" rtl="0" eaLnBrk="1" latinLnBrk="0" hangingPunct="1">
        <a:spcBef>
          <a:spcPts val="300"/>
        </a:spcBef>
        <a:buFont typeface="Arial" pitchFamily="34" charset="0"/>
        <a:buChar char="•"/>
        <a:tabLst/>
        <a:defRPr sz="1800" kern="1200" baseline="0">
          <a:solidFill>
            <a:srgbClr val="3B8DC5"/>
          </a:solidFill>
          <a:latin typeface="Verdana" panose="020B0604030504040204" pitchFamily="34" charset="0"/>
          <a:ea typeface="Verdana" panose="020B0604030504040204" pitchFamily="34" charset="0"/>
          <a:cs typeface="Verdana" panose="020B0604030504040204" pitchFamily="34" charset="0"/>
        </a:defRPr>
      </a:lvl3pPr>
      <a:lvl4pPr marL="1371600" indent="-320040" algn="l" defTabSz="457200" rtl="0" eaLnBrk="1" latinLnBrk="0" hangingPunct="1">
        <a:spcBef>
          <a:spcPts val="300"/>
        </a:spcBef>
        <a:buFont typeface="Arial" pitchFamily="34" charset="0"/>
        <a:buChar char="–"/>
        <a:tabLst/>
        <a:defRPr sz="1600" kern="1200" baseline="0">
          <a:solidFill>
            <a:srgbClr val="42484E"/>
          </a:solidFill>
          <a:latin typeface="Verdana" panose="020B0604030504040204" pitchFamily="34" charset="0"/>
          <a:ea typeface="Verdana" panose="020B0604030504040204" pitchFamily="34" charset="0"/>
          <a:cs typeface="Verdana" panose="020B0604030504040204" pitchFamily="34" charset="0"/>
        </a:defRPr>
      </a:lvl4pPr>
      <a:lvl5pPr marL="1737360" indent="-320040" algn="l" defTabSz="457200" rtl="0" eaLnBrk="1" latinLnBrk="0" hangingPunct="1">
        <a:spcBef>
          <a:spcPts val="300"/>
        </a:spcBef>
        <a:buFont typeface="Arial" pitchFamily="34" charset="0"/>
        <a:buChar char="»"/>
        <a:tabLst/>
        <a:defRPr sz="1600" kern="1200">
          <a:solidFill>
            <a:srgbClr val="42484E"/>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56492234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hyperlink" Target="https://blogs.nvidia.com/blog/2016/07/29/whats-difference-artificial-intelligence-machine-learning-deep-learning-ai/" TargetMode="External" />
  <Relationship Id="rId2" Type="http://schemas.openxmlformats.org/officeDocument/2006/relationships/image" Target="../media/image10.pn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hyperlink" Target="https://www.nature.com/articles/nature24270" TargetMode="External" />
  <Relationship Id="rId2" Type="http://schemas.openxmlformats.org/officeDocument/2006/relationships/hyperlink" Target="https://www.theguardian.com/commentisfree/2014/jan/06/artificial-intelligence-understanding-big-data" TargetMode="External" />
  <Relationship Id="rId1" Type="http://schemas.openxmlformats.org/officeDocument/2006/relationships/slideLayout" Target="../slideLayouts/slideLayout4.xml" />
  <Relationship Id="rId4" Type="http://schemas.openxmlformats.org/officeDocument/2006/relationships/hyperlink" Target="https://techcrunch.com/2017/12/19/facebook-facial-recognition-photos/" TargetMode="External" />
</Relationships>
</file>

<file path=ppt/slides/_rels/slide12.xml.rels>&#65279;<?xml version="1.0" encoding="UTF-8" standalone="yes"?>
<Relationships xmlns="http://schemas.openxmlformats.org/package/2006/relationships">
  <Relationship Id="rId3" Type="http://schemas.openxmlformats.org/officeDocument/2006/relationships/hyperlink" Target="http://www.aaai.org/ojs/index.php/aimagazine/article/view/2303/2165" TargetMode="External" />
  <Relationship Id="rId2" Type="http://schemas.openxmlformats.org/officeDocument/2006/relationships/image" Target="../media/image11.png"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3" Type="http://schemas.openxmlformats.org/officeDocument/2006/relationships/hyperlink" Target="http://deeplearningskysthelimit.blogspot.ca/2016/04/part-2-alphago-under-magnifying-glass.html" TargetMode="External" />
  <Relationship Id="rId2" Type="http://schemas.openxmlformats.org/officeDocument/2006/relationships/image" Target="../media/image12.jpeg" />
  <Relationship Id="rId1" Type="http://schemas.openxmlformats.org/officeDocument/2006/relationships/slideLayout" Target="../slideLayouts/slideLayout2.xml" />
  <Relationship Id="rId4" Type="http://schemas.openxmlformats.org/officeDocument/2006/relationships/hyperlink" Target="https://www.slideshare.net/ShaneSeungwhanMoon/how-alphago-works" TargetMode="External" />
</Relationships>
</file>

<file path=ppt/slides/_rels/slide14.xml.rels>&#65279;<?xml version="1.0" encoding="UTF-8" standalone="yes"?>
<Relationships xmlns="http://schemas.openxmlformats.org/package/2006/relationships">
  <Relationship Id="rId3" Type="http://schemas.openxmlformats.org/officeDocument/2006/relationships/hyperlink" Target="https://www.sciencemag.org/news/2017/04/even-artificial-intelligence-can-acquire-biases-against-race-and-gender" TargetMode="External" />
  <Relationship Id="rId2" Type="http://schemas.openxmlformats.org/officeDocument/2006/relationships/hyperlink" Target="http://www.smh.com.au/technology/innovation/microsofts-teenage-chatbot-tay-turns-into-a-racist-abusive-troll-20160324-gnqvro.html" TargetMode="External" />
  <Relationship Id="rId1" Type="http://schemas.openxmlformats.org/officeDocument/2006/relationships/slideLayout" Target="../slideLayouts/slideLayout4.xml" />
  <Relationship Id="rId5" Type="http://schemas.openxmlformats.org/officeDocument/2006/relationships/image" Target="../media/image13.jpeg" />
  <Relationship Id="rId4" Type="http://schemas.openxmlformats.org/officeDocument/2006/relationships/hyperlink" Target="http://inspirobot.me/" TargetMode="External" />
</Relationships>
</file>

<file path=ppt/slides/_rels/slide15.xml.rels>&#65279;<?xml version="1.0" encoding="UTF-8" standalone="yes"?>
<Relationships xmlns="http://schemas.openxmlformats.org/package/2006/relationships">
  <Relationship Id="rId3" Type="http://schemas.openxmlformats.org/officeDocument/2006/relationships/hyperlink" Target="http://philosophicaldisquisitions.blogspot.ca/2015/07/is-effective-regulation-of-ai-possible.html" TargetMode="External" />
  <Relationship Id="rId2" Type="http://schemas.openxmlformats.org/officeDocument/2006/relationships/image" Target="../media/image14.png"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1.xml" />
  <Relationship Id="rId1" Type="http://schemas.openxmlformats.org/officeDocument/2006/relationships/slideLayout" Target="../slideLayouts/slideLayout13.xml"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2.xml" />
  <Relationship Id="rId1" Type="http://schemas.openxmlformats.org/officeDocument/2006/relationships/slideLayout" Target="../slideLayouts/slideLayout13.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13.xml" />
</Relationships>
</file>

<file path=ppt/slides/_rels/slide25.xml.rels>&#65279;<?xml version="1.0" encoding="UTF-8" standalone="yes"?>
<Relationships xmlns="http://schemas.openxmlformats.org/package/2006/relationships">
  <Relationship Id="rId2" Type="http://schemas.openxmlformats.org/officeDocument/2006/relationships/image" Target="../media/image17.png"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image" Target="../media/image18.png"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image" Target="../media/image19.png"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2" Type="http://schemas.openxmlformats.org/officeDocument/2006/relationships/image" Target="../media/image20.png"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image" Target="../media/image21.png" />
  <Relationship Id="rId1" Type="http://schemas.openxmlformats.org/officeDocument/2006/relationships/slideLayout" Target="../slideLayouts/slideLayout5.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10.xml" />
</Relationships>
</file>

<file path=ppt/slides/_rels/slide30.xml.rels>&#65279;<?xml version="1.0" encoding="UTF-8" standalone="yes"?>
<Relationships xmlns="http://schemas.openxmlformats.org/package/2006/relationships">
  <Relationship Id="rId2" Type="http://schemas.openxmlformats.org/officeDocument/2006/relationships/image" Target="../media/image21.png" />
  <Relationship Id="rId1" Type="http://schemas.openxmlformats.org/officeDocument/2006/relationships/slideLayout" Target="../slideLayouts/slideLayout5.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hyperlink" Target="https://www.lsuc.on.ca/For-Lawyers/Manage-Your-Practice/Technology/Technology-Practice-Management-Guideline/" TargetMode="External" />
  <Relationship Id="rId1" Type="http://schemas.openxmlformats.org/officeDocument/2006/relationships/slideLayout" Target="../slideLayouts/slideLayout4.xml" />
</Relationships>
</file>

<file path=ppt/slides/_rels/slide32.xml.rels>&#65279;<?xml version="1.0" encoding="UTF-8" standalone="yes"?>
<Relationships xmlns="http://schemas.openxmlformats.org/package/2006/relationships">
  <Relationship Id="rId3" Type="http://schemas.openxmlformats.org/officeDocument/2006/relationships/hyperlink" Target="https://www.lsuc.on.ca/For-Lawyers/Manage-Your-Practice/Technology/Technology-Practice-Management-Guideline/" TargetMode="External" />
  <Relationship Id="rId2" Type="http://schemas.openxmlformats.org/officeDocument/2006/relationships/hyperlink" Target="http://www.lsuc.on.ca/WorkArea/DownloadAsset.aspx?id=2147486159" TargetMode="Externa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3" Type="http://schemas.openxmlformats.org/officeDocument/2006/relationships/hyperlink" Target="https://www.lsuc.on.ca/For-Lawyers/Manage-Your-Practice/Technology/Technology-Practice-Management-Guideline/" TargetMode="External" />
  <Relationship Id="rId2" Type="http://schemas.openxmlformats.org/officeDocument/2006/relationships/hyperlink" Target="http://www.lsuc.on.ca/WorkArea/DownloadAsset.aspx?id=2147486159" TargetMode="Externa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Layout" Target="../slideLayouts/slideLayout4.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Layout" Target="../slideLayouts/slideLayout4.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Layout" Target="../slideLayouts/slideLayout4.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image" Target="../media/image5.jpeg" />
  <Relationship Id="rId1" Type="http://schemas.openxmlformats.org/officeDocument/2006/relationships/slideLayout" Target="../slideLayouts/slideLayout4.xml" />
  <Relationship Id="rId4" Type="http://schemas.openxmlformats.org/officeDocument/2006/relationships/image" Target="../media/image7.jpeg"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8.jpeg" />
  <Relationship Id="rId1" Type="http://schemas.openxmlformats.org/officeDocument/2006/relationships/slideLayout" Target="../slideLayouts/slideLayout4.xml"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9.png" />
  <Relationship Id="rId1" Type="http://schemas.openxmlformats.org/officeDocument/2006/relationships/slideLayout" Target="../slideLayouts/slideLayout4.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416-947-5043  </a:t>
            </a:r>
            <a:r>
              <a:rPr lang="en-CA" dirty="0" err="1" smtClean="0"/>
              <a:t>jkosa@weirfoulds.com</a:t>
            </a:r>
            <a:endParaRPr lang="en-CA" dirty="0"/>
          </a:p>
        </p:txBody>
      </p:sp>
      <p:sp>
        <p:nvSpPr>
          <p:cNvPr id="3" name="Text Placeholder 2"/>
          <p:cNvSpPr>
            <a:spLocks noGrp="1"/>
          </p:cNvSpPr>
          <p:nvPr>
            <p:ph type="body" sz="quarter" idx="11"/>
          </p:nvPr>
        </p:nvSpPr>
        <p:spPr/>
        <p:txBody>
          <a:bodyPr/>
          <a:lstStyle/>
          <a:p>
            <a:r>
              <a:rPr lang="en-CA" dirty="0" smtClean="0"/>
              <a:t>How </a:t>
            </a:r>
            <a:r>
              <a:rPr lang="en-CA" dirty="0"/>
              <a:t>AI will shape the legal landscape in the next 5 years</a:t>
            </a:r>
          </a:p>
        </p:txBody>
      </p:sp>
      <p:sp>
        <p:nvSpPr>
          <p:cNvPr id="4" name="Text Placeholder 3"/>
          <p:cNvSpPr>
            <a:spLocks noGrp="1"/>
          </p:cNvSpPr>
          <p:nvPr>
            <p:ph type="body" sz="quarter" idx="10"/>
          </p:nvPr>
        </p:nvSpPr>
        <p:spPr/>
        <p:txBody>
          <a:bodyPr/>
          <a:lstStyle/>
          <a:p>
            <a:r>
              <a:rPr lang="en-CA" dirty="0"/>
              <a:t>Open </a:t>
            </a:r>
            <a:r>
              <a:rPr lang="en-CA" dirty="0" smtClean="0"/>
              <a:t>The Legal Briefs</a:t>
            </a:r>
            <a:r>
              <a:rPr lang="en-CA" dirty="0"/>
              <a:t>, </a:t>
            </a:r>
            <a:r>
              <a:rPr lang="en-CA" dirty="0" smtClean="0"/>
              <a:t>Hal</a:t>
            </a:r>
            <a:endParaRPr lang="en-CA" dirty="0"/>
          </a:p>
        </p:txBody>
      </p:sp>
      <p:sp>
        <p:nvSpPr>
          <p:cNvPr id="5" name="Content Placeholder 4"/>
          <p:cNvSpPr>
            <a:spLocks noGrp="1"/>
          </p:cNvSpPr>
          <p:nvPr>
            <p:ph sz="quarter" idx="13"/>
          </p:nvPr>
        </p:nvSpPr>
        <p:spPr/>
        <p:txBody>
          <a:bodyPr/>
          <a:lstStyle/>
          <a:p>
            <a:r>
              <a:rPr lang="en-CA" dirty="0" smtClean="0"/>
              <a:t>James Kosa</a:t>
            </a:r>
            <a:endParaRPr lang="en-CA" dirty="0"/>
          </a:p>
        </p:txBody>
      </p:sp>
      <p:sp>
        <p:nvSpPr>
          <p:cNvPr id="6" name="Text Placeholder 5"/>
          <p:cNvSpPr>
            <a:spLocks noGrp="1"/>
          </p:cNvSpPr>
          <p:nvPr>
            <p:ph type="body" sz="quarter" idx="15"/>
          </p:nvPr>
        </p:nvSpPr>
        <p:spPr/>
        <p:txBody>
          <a:bodyPr/>
          <a:lstStyle/>
          <a:p>
            <a:endParaRPr lang="en-CA" dirty="0"/>
          </a:p>
        </p:txBody>
      </p:sp>
    </p:spTree>
    <p:extLst>
      <p:ext uri="{BB962C8B-B14F-4D97-AF65-F5344CB8AC3E}">
        <p14:creationId xmlns:p14="http://schemas.microsoft.com/office/powerpoint/2010/main" val="115542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Distinguishing Types of AI</a:t>
            </a:r>
          </a:p>
        </p:txBody>
      </p:sp>
      <p:sp>
        <p:nvSpPr>
          <p:cNvPr id="4" name="Slide Number Placeholder 3"/>
          <p:cNvSpPr>
            <a:spLocks noGrp="1"/>
          </p:cNvSpPr>
          <p:nvPr>
            <p:ph type="sldNum" sz="quarter" idx="4"/>
          </p:nvPr>
        </p:nvSpPr>
        <p:spPr/>
        <p:txBody>
          <a:bodyPr/>
          <a:lstStyle/>
          <a:p>
            <a:fld id="{A1A66167-ADF9-4DD3-93C3-C1D4563C0CF2}" type="slidenum">
              <a:rPr lang="en-CA" smtClean="0"/>
              <a:pPr/>
              <a:t>10</a:t>
            </a:fld>
            <a:endParaRPr lang="en-CA" dirty="0"/>
          </a:p>
        </p:txBody>
      </p:sp>
      <p:pic>
        <p:nvPicPr>
          <p:cNvPr id="8" name="Picture 2" descr="What's the difference between Artificial Intelligence (AI), Machine Learning, and Deep Learning?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 y="1390650"/>
            <a:ext cx="7187425"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4400" y="5852160"/>
            <a:ext cx="7315200" cy="738664"/>
          </a:xfrm>
          <a:prstGeom prst="rect">
            <a:avLst/>
          </a:prstGeom>
          <a:noFill/>
        </p:spPr>
        <p:txBody>
          <a:bodyPr wrap="square" rtlCol="0">
            <a:spAutoFit/>
          </a:bodyPr>
          <a:lstStyle/>
          <a:p>
            <a:r>
              <a:rPr lang="en-US" sz="800" dirty="0" smtClean="0">
                <a:latin typeface="Verdana" panose="020B0604030504040204" pitchFamily="34" charset="0"/>
                <a:ea typeface="Verdana" panose="020B0604030504040204" pitchFamily="34" charset="0"/>
                <a:cs typeface="Verdana" panose="020B0604030504040204" pitchFamily="34" charset="0"/>
              </a:rPr>
              <a:t>"What's </a:t>
            </a:r>
            <a:r>
              <a:rPr lang="en-US" sz="800" dirty="0">
                <a:latin typeface="Verdana" panose="020B0604030504040204" pitchFamily="34" charset="0"/>
                <a:ea typeface="Verdana" panose="020B0604030504040204" pitchFamily="34" charset="0"/>
                <a:cs typeface="Verdana" panose="020B0604030504040204" pitchFamily="34" charset="0"/>
              </a:rPr>
              <a:t>the Difference Between Artificial Intelligence, Machine Learning, and Deep Learning</a:t>
            </a:r>
            <a:r>
              <a:rPr lang="en-US" sz="800" dirty="0" smtClean="0">
                <a:latin typeface="Verdana" panose="020B0604030504040204" pitchFamily="34" charset="0"/>
                <a:ea typeface="Verdana" panose="020B0604030504040204" pitchFamily="34" charset="0"/>
                <a:cs typeface="Verdana" panose="020B0604030504040204" pitchFamily="34" charset="0"/>
              </a:rPr>
              <a:t>?" </a:t>
            </a:r>
            <a:r>
              <a:rPr lang="en-US" sz="800" dirty="0">
                <a:latin typeface="Verdana" panose="020B0604030504040204" pitchFamily="34" charset="0"/>
                <a:ea typeface="Verdana" panose="020B0604030504040204" pitchFamily="34" charset="0"/>
                <a:cs typeface="Verdana" panose="020B0604030504040204" pitchFamily="34" charset="0"/>
              </a:rPr>
              <a:t>– Copeland, M. </a:t>
            </a:r>
            <a:r>
              <a:rPr lang="en-US" sz="800" dirty="0" err="1">
                <a:latin typeface="Verdana" panose="020B0604030504040204" pitchFamily="34" charset="0"/>
                <a:ea typeface="Verdana" panose="020B0604030504040204" pitchFamily="34" charset="0"/>
                <a:cs typeface="Verdana" panose="020B0604030504040204" pitchFamily="34" charset="0"/>
              </a:rPr>
              <a:t>Nvidia</a:t>
            </a:r>
            <a:r>
              <a:rPr lang="en-US" sz="800" dirty="0">
                <a:latin typeface="Verdana" panose="020B0604030504040204" pitchFamily="34" charset="0"/>
                <a:ea typeface="Verdana" panose="020B0604030504040204" pitchFamily="34" charset="0"/>
                <a:cs typeface="Verdana" panose="020B0604030504040204" pitchFamily="34" charset="0"/>
              </a:rPr>
              <a:t>, July 2016 </a:t>
            </a:r>
            <a:r>
              <a:rPr lang="en-US" sz="800" dirty="0" smtClean="0">
                <a:latin typeface="Verdana" panose="020B0604030504040204" pitchFamily="34" charset="0"/>
                <a:ea typeface="Verdana" panose="020B0604030504040204" pitchFamily="34" charset="0"/>
                <a:cs typeface="Verdana" panose="020B0604030504040204" pitchFamily="34" charset="0"/>
              </a:rPr>
              <a:t>(</a:t>
            </a:r>
            <a:r>
              <a:rPr lang="en-CA" sz="800" dirty="0">
                <a:latin typeface="Verdana" panose="020B0604030504040204" pitchFamily="34" charset="0"/>
                <a:ea typeface="Verdana" panose="020B0604030504040204" pitchFamily="34" charset="0"/>
                <a:cs typeface="Verdana" panose="020B0604030504040204" pitchFamily="34" charset="0"/>
                <a:hlinkClick r:id="rId3"/>
              </a:rPr>
              <a:t>https://</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blogs.nvidia.com</a:t>
            </a:r>
            <a:r>
              <a:rPr lang="en-CA" sz="800" dirty="0">
                <a:latin typeface="Verdana" panose="020B0604030504040204" pitchFamily="34" charset="0"/>
                <a:ea typeface="Verdana" panose="020B0604030504040204" pitchFamily="34" charset="0"/>
                <a:cs typeface="Verdana" panose="020B0604030504040204" pitchFamily="34" charset="0"/>
                <a:hlinkClick r:id="rId3"/>
              </a:rPr>
              <a:t>/blog/2016/07/29/whats-difference-artificial-intelligence-machine-learning-deep-learning-ai/</a:t>
            </a:r>
            <a:r>
              <a:rPr lang="en-US" sz="800" dirty="0" smtClean="0">
                <a:latin typeface="Verdana" panose="020B0604030504040204" pitchFamily="34" charset="0"/>
                <a:ea typeface="Verdana" panose="020B0604030504040204" pitchFamily="34" charset="0"/>
                <a:cs typeface="Verdana" panose="020B0604030504040204" pitchFamily="34" charset="0"/>
              </a:rPr>
              <a:t>) </a:t>
            </a:r>
          </a:p>
          <a:p>
            <a:pPr algn="just">
              <a:lnSpc>
                <a:spcPct val="80000"/>
              </a:lnSpc>
            </a:pPr>
            <a:endParaRPr lang="en-US" sz="1000" dirty="0"/>
          </a:p>
          <a:p>
            <a:endParaRPr lang="en-CA" dirty="0"/>
          </a:p>
        </p:txBody>
      </p:sp>
    </p:spTree>
    <p:extLst>
      <p:ext uri="{BB962C8B-B14F-4D97-AF65-F5344CB8AC3E}">
        <p14:creationId xmlns:p14="http://schemas.microsoft.com/office/powerpoint/2010/main" val="189146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0" indent="0" algn="just">
              <a:buNone/>
            </a:pPr>
            <a:r>
              <a:rPr lang="en-US" sz="2000" dirty="0" smtClean="0"/>
              <a:t>"Forget </a:t>
            </a:r>
            <a:r>
              <a:rPr lang="en-US" sz="2000" dirty="0"/>
              <a:t>artificial intelligence - in the brave new world of big data, </a:t>
            </a:r>
            <a:r>
              <a:rPr lang="en-US" sz="2000" dirty="0" smtClean="0"/>
              <a:t>it's </a:t>
            </a:r>
            <a:r>
              <a:rPr lang="en-US" sz="2000" dirty="0"/>
              <a:t>artificial idiocy we should be looking out for</a:t>
            </a:r>
            <a:r>
              <a:rPr lang="en-US" sz="2000" dirty="0" smtClean="0"/>
              <a:t>."</a:t>
            </a:r>
          </a:p>
          <a:p>
            <a:pPr marL="0" indent="0">
              <a:buNone/>
            </a:pPr>
            <a:r>
              <a:rPr lang="en-CA" sz="800" dirty="0" smtClean="0"/>
              <a:t>Tom Chatfield</a:t>
            </a:r>
            <a:br>
              <a:rPr lang="en-CA" sz="800" dirty="0" smtClean="0"/>
            </a:br>
            <a:r>
              <a:rPr lang="en-CA" sz="800" dirty="0">
                <a:hlinkClick r:id="rId2"/>
              </a:rPr>
              <a:t>https://</a:t>
            </a:r>
            <a:r>
              <a:rPr lang="en-CA" sz="800" dirty="0" err="1">
                <a:hlinkClick r:id="rId2"/>
              </a:rPr>
              <a:t>www.theguardian.com</a:t>
            </a:r>
            <a:r>
              <a:rPr lang="en-CA" sz="800" dirty="0">
                <a:hlinkClick r:id="rId2"/>
              </a:rPr>
              <a:t>/</a:t>
            </a:r>
            <a:r>
              <a:rPr lang="en-CA" sz="800" dirty="0" err="1">
                <a:hlinkClick r:id="rId2"/>
              </a:rPr>
              <a:t>commentisfree</a:t>
            </a:r>
            <a:r>
              <a:rPr lang="en-CA" sz="800" dirty="0">
                <a:hlinkClick r:id="rId2"/>
              </a:rPr>
              <a:t>/2014/</a:t>
            </a:r>
            <a:r>
              <a:rPr lang="en-CA" sz="800" dirty="0" err="1">
                <a:hlinkClick r:id="rId2"/>
              </a:rPr>
              <a:t>jan</a:t>
            </a:r>
            <a:r>
              <a:rPr lang="en-CA" sz="800" dirty="0">
                <a:hlinkClick r:id="rId2"/>
              </a:rPr>
              <a:t>/06/artificial-intelligence-understanding-big-data</a:t>
            </a:r>
            <a:endParaRPr lang="en-US" sz="800" dirty="0"/>
          </a:p>
          <a:p>
            <a:pPr marL="0" indent="0">
              <a:buNone/>
            </a:pPr>
            <a:endParaRPr lang="en-CA" dirty="0"/>
          </a:p>
        </p:txBody>
      </p:sp>
      <p:sp>
        <p:nvSpPr>
          <p:cNvPr id="3" name="Title 2"/>
          <p:cNvSpPr>
            <a:spLocks noGrp="1"/>
          </p:cNvSpPr>
          <p:nvPr>
            <p:ph type="title"/>
          </p:nvPr>
        </p:nvSpPr>
        <p:spPr/>
        <p:txBody>
          <a:bodyPr/>
          <a:lstStyle/>
          <a:p>
            <a:r>
              <a:rPr lang="en-US" dirty="0"/>
              <a:t>Fun and Famous AI Applications</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11</a:t>
            </a:fld>
            <a:endParaRPr lang="en-CA" dirty="0"/>
          </a:p>
        </p:txBody>
      </p:sp>
      <p:sp>
        <p:nvSpPr>
          <p:cNvPr id="5" name="Content Placeholder 4"/>
          <p:cNvSpPr>
            <a:spLocks noGrp="1"/>
          </p:cNvSpPr>
          <p:nvPr>
            <p:ph idx="14"/>
          </p:nvPr>
        </p:nvSpPr>
        <p:spPr/>
        <p:txBody>
          <a:bodyPr/>
          <a:lstStyle/>
          <a:p>
            <a:pPr marL="0" indent="0">
              <a:spcBef>
                <a:spcPts val="1200"/>
              </a:spcBef>
              <a:buNone/>
            </a:pPr>
            <a:r>
              <a:rPr lang="en-CA" sz="1600" dirty="0"/>
              <a:t>Some recent examples: </a:t>
            </a:r>
          </a:p>
          <a:p>
            <a:pPr>
              <a:spcBef>
                <a:spcPts val="1200"/>
              </a:spcBef>
            </a:pPr>
            <a:r>
              <a:rPr lang="en-CA" sz="1400" dirty="0" smtClean="0"/>
              <a:t>IBM's </a:t>
            </a:r>
            <a:r>
              <a:rPr lang="en-CA" sz="1400" dirty="0"/>
              <a:t>Deep Blue (1997): playing chess using more than brute force </a:t>
            </a:r>
            <a:r>
              <a:rPr lang="en-CA" sz="1400" dirty="0" smtClean="0"/>
              <a:t>of algorithmic </a:t>
            </a:r>
            <a:r>
              <a:rPr lang="en-CA" sz="1400" dirty="0"/>
              <a:t>depth</a:t>
            </a:r>
          </a:p>
          <a:p>
            <a:pPr>
              <a:spcBef>
                <a:spcPts val="1200"/>
              </a:spcBef>
            </a:pPr>
            <a:r>
              <a:rPr lang="en-CA" sz="1400" dirty="0" smtClean="0"/>
              <a:t>IBM's </a:t>
            </a:r>
            <a:r>
              <a:rPr lang="en-CA" sz="1400" dirty="0"/>
              <a:t>Watson playing Jeopardy (2011): natural language processing, rapid search and retrieval of trivia </a:t>
            </a:r>
          </a:p>
          <a:p>
            <a:pPr>
              <a:spcBef>
                <a:spcPts val="1200"/>
              </a:spcBef>
            </a:pPr>
            <a:r>
              <a:rPr lang="en-CA" sz="1400" dirty="0" smtClean="0"/>
              <a:t>Google's </a:t>
            </a:r>
            <a:r>
              <a:rPr lang="en-CA" sz="1400" dirty="0" err="1"/>
              <a:t>AlphaGo</a:t>
            </a:r>
            <a:r>
              <a:rPr lang="en-CA" sz="1400" dirty="0"/>
              <a:t> (2016), </a:t>
            </a:r>
            <a:r>
              <a:rPr lang="en-CA" sz="1400" dirty="0" err="1"/>
              <a:t>AlphaGo</a:t>
            </a:r>
            <a:r>
              <a:rPr lang="en-CA" sz="1400" dirty="0"/>
              <a:t> Zero: mastering Go through sheer practice, and teaching itself </a:t>
            </a:r>
            <a:r>
              <a:rPr lang="en-CA" sz="800" dirty="0"/>
              <a:t>(</a:t>
            </a:r>
            <a:r>
              <a:rPr lang="en-CA" sz="800" dirty="0">
                <a:hlinkClick r:id="rId3"/>
              </a:rPr>
              <a:t>https://</a:t>
            </a:r>
            <a:r>
              <a:rPr lang="en-CA" sz="800" dirty="0" err="1">
                <a:hlinkClick r:id="rId3"/>
              </a:rPr>
              <a:t>www.nature.com</a:t>
            </a:r>
            <a:r>
              <a:rPr lang="en-CA" sz="800" dirty="0">
                <a:hlinkClick r:id="rId3"/>
              </a:rPr>
              <a:t>/articles/</a:t>
            </a:r>
            <a:r>
              <a:rPr lang="en-CA" sz="800" dirty="0" err="1">
                <a:hlinkClick r:id="rId3"/>
              </a:rPr>
              <a:t>nature24270</a:t>
            </a:r>
            <a:r>
              <a:rPr lang="en-CA" sz="800" dirty="0"/>
              <a:t>)</a:t>
            </a:r>
          </a:p>
          <a:p>
            <a:pPr>
              <a:spcBef>
                <a:spcPts val="1200"/>
              </a:spcBef>
            </a:pPr>
            <a:r>
              <a:rPr lang="en-CA" sz="1400" dirty="0" smtClean="0"/>
              <a:t>Facebook's </a:t>
            </a:r>
            <a:r>
              <a:rPr lang="en-CA" sz="1400" dirty="0"/>
              <a:t>face recognition: finds every instance of you (whether you want it or not) </a:t>
            </a:r>
            <a:r>
              <a:rPr lang="en-CA" sz="800" dirty="0"/>
              <a:t>(</a:t>
            </a:r>
            <a:r>
              <a:rPr lang="en-CA" sz="800" dirty="0">
                <a:hlinkClick r:id="rId4"/>
              </a:rPr>
              <a:t>https://</a:t>
            </a:r>
            <a:r>
              <a:rPr lang="en-CA" sz="800" dirty="0" err="1">
                <a:hlinkClick r:id="rId4"/>
              </a:rPr>
              <a:t>techcrunch.com</a:t>
            </a:r>
            <a:r>
              <a:rPr lang="en-CA" sz="800" dirty="0">
                <a:hlinkClick r:id="rId4"/>
              </a:rPr>
              <a:t>/2017/12/19/</a:t>
            </a:r>
            <a:r>
              <a:rPr lang="en-CA" sz="800" dirty="0" err="1">
                <a:hlinkClick r:id="rId4"/>
              </a:rPr>
              <a:t>facebook</a:t>
            </a:r>
            <a:r>
              <a:rPr lang="en-CA" sz="800" dirty="0">
                <a:hlinkClick r:id="rId4"/>
              </a:rPr>
              <a:t>-facial-recognition-photos/</a:t>
            </a:r>
            <a:r>
              <a:rPr lang="en-CA" sz="800" dirty="0"/>
              <a:t>)</a:t>
            </a:r>
          </a:p>
          <a:p>
            <a:endParaRPr lang="en-CA" dirty="0"/>
          </a:p>
        </p:txBody>
      </p:sp>
    </p:spTree>
    <p:extLst>
      <p:ext uri="{BB962C8B-B14F-4D97-AF65-F5344CB8AC3E}">
        <p14:creationId xmlns:p14="http://schemas.microsoft.com/office/powerpoint/2010/main" val="418546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Watson Architecture </a:t>
            </a:r>
            <a:r>
              <a:rPr lang="en-CA" dirty="0" smtClean="0"/>
              <a:t/>
            </a:r>
            <a:br>
              <a:rPr lang="en-CA" dirty="0" smtClean="0"/>
            </a:br>
            <a:r>
              <a:rPr lang="en-CA" dirty="0" smtClean="0"/>
              <a:t>(</a:t>
            </a:r>
            <a:r>
              <a:rPr lang="en-CA" dirty="0"/>
              <a:t>Natural Language)</a:t>
            </a:r>
          </a:p>
        </p:txBody>
      </p:sp>
      <p:sp>
        <p:nvSpPr>
          <p:cNvPr id="4" name="Slide Number Placeholder 3"/>
          <p:cNvSpPr>
            <a:spLocks noGrp="1"/>
          </p:cNvSpPr>
          <p:nvPr>
            <p:ph type="sldNum" sz="quarter" idx="4"/>
          </p:nvPr>
        </p:nvSpPr>
        <p:spPr/>
        <p:txBody>
          <a:bodyPr/>
          <a:lstStyle/>
          <a:p>
            <a:fld id="{A1A66167-ADF9-4DD3-93C3-C1D4563C0CF2}" type="slidenum">
              <a:rPr lang="en-CA" smtClean="0"/>
              <a:pPr/>
              <a:t>12</a:t>
            </a:fld>
            <a:endParaRPr lang="en-CA" dirty="0"/>
          </a:p>
        </p:txBody>
      </p:sp>
      <p:pic>
        <p:nvPicPr>
          <p:cNvPr id="5" name="Picture 8" descr="https://upload.wikimedia.org/wikipedia/commons/thumb/4/41/DeepQA.svg/1630px-DeepQA.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23219"/>
            <a:ext cx="7908925" cy="39544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5852160"/>
            <a:ext cx="7315200" cy="615553"/>
          </a:xfrm>
          <a:prstGeom prst="rect">
            <a:avLst/>
          </a:prstGeom>
          <a:noFill/>
        </p:spPr>
        <p:txBody>
          <a:bodyPr wrap="square" rtlCol="0">
            <a:spAutoFit/>
          </a:bodyPr>
          <a:lstStyle/>
          <a:p>
            <a:r>
              <a:rPr lang="en-CA" sz="800" dirty="0" smtClean="0">
                <a:latin typeface="Verdana" panose="020B0604030504040204" pitchFamily="34" charset="0"/>
                <a:ea typeface="Verdana" panose="020B0604030504040204" pitchFamily="34" charset="0"/>
                <a:cs typeface="Verdana" panose="020B0604030504040204" pitchFamily="34" charset="0"/>
              </a:rPr>
              <a:t/>
            </a:r>
            <a:br>
              <a:rPr lang="en-CA" sz="800" dirty="0" smtClean="0">
                <a:latin typeface="Verdana" panose="020B0604030504040204" pitchFamily="34" charset="0"/>
                <a:ea typeface="Verdana" panose="020B0604030504040204" pitchFamily="34" charset="0"/>
                <a:cs typeface="Verdana" panose="020B0604030504040204" pitchFamily="34" charset="0"/>
              </a:rPr>
            </a:br>
            <a:r>
              <a:rPr lang="en-CA" sz="800" dirty="0" err="1" smtClean="0">
                <a:latin typeface="Verdana" panose="020B0604030504040204" pitchFamily="34" charset="0"/>
                <a:ea typeface="Verdana" panose="020B0604030504040204" pitchFamily="34" charset="0"/>
                <a:cs typeface="Verdana" panose="020B0604030504040204" pitchFamily="34" charset="0"/>
              </a:rPr>
              <a:t>Ferrucci</a:t>
            </a:r>
            <a:r>
              <a:rPr lang="en-CA" sz="800" dirty="0">
                <a:latin typeface="Verdana" panose="020B0604030504040204" pitchFamily="34" charset="0"/>
                <a:ea typeface="Verdana" panose="020B0604030504040204" pitchFamily="34" charset="0"/>
                <a:cs typeface="Verdana" panose="020B0604030504040204" pitchFamily="34" charset="0"/>
              </a:rPr>
              <a:t>, D.; et al. (2010). </a:t>
            </a:r>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"Building </a:t>
            </a:r>
            <a:r>
              <a:rPr lang="en-CA" sz="800" dirty="0">
                <a:latin typeface="Verdana" panose="020B0604030504040204" pitchFamily="34" charset="0"/>
                <a:ea typeface="Verdana" panose="020B0604030504040204" pitchFamily="34" charset="0"/>
                <a:cs typeface="Verdana" panose="020B0604030504040204" pitchFamily="34" charset="0"/>
                <a:hlinkClick r:id="rId3"/>
              </a:rPr>
              <a:t>Watson: An Overview of the </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DeepQA</a:t>
            </a:r>
            <a:r>
              <a:rPr lang="en-CA" sz="800" dirty="0">
                <a:latin typeface="Verdana" panose="020B0604030504040204" pitchFamily="34" charset="0"/>
                <a:ea typeface="Verdana" panose="020B0604030504040204" pitchFamily="34" charset="0"/>
                <a:cs typeface="Verdana" panose="020B0604030504040204" pitchFamily="34" charset="0"/>
                <a:hlinkClick r:id="rId3"/>
              </a:rPr>
              <a:t> </a:t>
            </a:r>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Project"</a:t>
            </a:r>
            <a:r>
              <a:rPr lang="en-CA" sz="800" dirty="0" smtClean="0">
                <a:latin typeface="Verdana" panose="020B0604030504040204" pitchFamily="34" charset="0"/>
                <a:ea typeface="Verdana" panose="020B0604030504040204" pitchFamily="34" charset="0"/>
                <a:cs typeface="Verdana" panose="020B0604030504040204" pitchFamily="34" charset="0"/>
              </a:rPr>
              <a:t>.</a:t>
            </a:r>
            <a:r>
              <a:rPr lang="en-CA" sz="800" dirty="0">
                <a:latin typeface="Verdana" panose="020B0604030504040204" pitchFamily="34" charset="0"/>
                <a:ea typeface="Verdana" panose="020B0604030504040204" pitchFamily="34" charset="0"/>
                <a:cs typeface="Verdana" panose="020B0604030504040204" pitchFamily="34" charset="0"/>
              </a:rPr>
              <a:t> AI Magazine. </a:t>
            </a:r>
            <a:r>
              <a:rPr lang="en-CA" sz="800" b="1" dirty="0">
                <a:latin typeface="Verdana" panose="020B0604030504040204" pitchFamily="34" charset="0"/>
                <a:ea typeface="Verdana" panose="020B0604030504040204" pitchFamily="34" charset="0"/>
                <a:cs typeface="Verdana" panose="020B0604030504040204" pitchFamily="34" charset="0"/>
              </a:rPr>
              <a:t>31</a:t>
            </a:r>
            <a:r>
              <a:rPr lang="en-CA" sz="800" dirty="0">
                <a:latin typeface="Verdana" panose="020B0604030504040204" pitchFamily="34" charset="0"/>
                <a:ea typeface="Verdana" panose="020B0604030504040204" pitchFamily="34" charset="0"/>
                <a:cs typeface="Verdana" panose="020B0604030504040204" pitchFamily="34" charset="0"/>
              </a:rPr>
              <a:t> (3). </a:t>
            </a:r>
          </a:p>
          <a:p>
            <a:endParaRPr lang="en-CA" dirty="0"/>
          </a:p>
        </p:txBody>
      </p:sp>
    </p:spTree>
    <p:extLst>
      <p:ext uri="{BB962C8B-B14F-4D97-AF65-F5344CB8AC3E}">
        <p14:creationId xmlns:p14="http://schemas.microsoft.com/office/powerpoint/2010/main" val="61105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a:t>AlphaGo</a:t>
            </a:r>
            <a:r>
              <a:rPr lang="en-CA" dirty="0"/>
              <a:t> Architecture </a:t>
            </a:r>
            <a:r>
              <a:rPr lang="en-CA" dirty="0" smtClean="0"/>
              <a:t/>
            </a:r>
            <a:br>
              <a:rPr lang="en-CA" dirty="0" smtClean="0"/>
            </a:br>
            <a:r>
              <a:rPr lang="en-CA" dirty="0" smtClean="0"/>
              <a:t>(</a:t>
            </a:r>
            <a:r>
              <a:rPr lang="en-CA" dirty="0"/>
              <a:t>Strict Rules)</a:t>
            </a:r>
          </a:p>
        </p:txBody>
      </p:sp>
      <p:sp>
        <p:nvSpPr>
          <p:cNvPr id="4" name="Slide Number Placeholder 3"/>
          <p:cNvSpPr>
            <a:spLocks noGrp="1"/>
          </p:cNvSpPr>
          <p:nvPr>
            <p:ph type="sldNum" sz="quarter" idx="4"/>
          </p:nvPr>
        </p:nvSpPr>
        <p:spPr/>
        <p:txBody>
          <a:bodyPr/>
          <a:lstStyle/>
          <a:p>
            <a:fld id="{A1A66167-ADF9-4DD3-93C3-C1D4563C0CF2}" type="slidenum">
              <a:rPr lang="en-CA" smtClean="0"/>
              <a:pPr/>
              <a:t>13</a:t>
            </a:fld>
            <a:endParaRPr lang="en-CA" dirty="0"/>
          </a:p>
        </p:txBody>
      </p:sp>
      <p:pic>
        <p:nvPicPr>
          <p:cNvPr id="5" name="Picture 6" descr="https://1.bp.blogspot.com/-b0FdTQ5Jeng/VwTeKVEuQxI/AAAAAAAAAGE/ZPAwqoT3EYU639YXhprEl-oRHKeg3xd1w/s1600/AlphaGoNetworksOverviewWithGoBoar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64981"/>
            <a:ext cx="7908925" cy="4004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5852160"/>
            <a:ext cx="7315200" cy="492443"/>
          </a:xfrm>
          <a:prstGeom prst="rect">
            <a:avLst/>
          </a:prstGeom>
          <a:noFill/>
        </p:spPr>
        <p:txBody>
          <a:bodyPr wrap="square" rtlCol="0">
            <a:spAutoFit/>
          </a:bodyPr>
          <a:lstStyle/>
          <a:p>
            <a:r>
              <a:rPr lang="en-CA" sz="800" dirty="0">
                <a:latin typeface="Verdana" panose="020B0604030504040204" pitchFamily="34" charset="0"/>
                <a:ea typeface="Verdana" panose="020B0604030504040204" pitchFamily="34" charset="0"/>
                <a:cs typeface="Verdana" panose="020B0604030504040204" pitchFamily="34" charset="0"/>
              </a:rPr>
              <a:t>Bob van den Hoek: </a:t>
            </a:r>
            <a:r>
              <a:rPr lang="en-CA" sz="800" dirty="0">
                <a:latin typeface="Verdana" panose="020B0604030504040204" pitchFamily="34" charset="0"/>
                <a:ea typeface="Verdana" panose="020B0604030504040204" pitchFamily="34" charset="0"/>
                <a:cs typeface="Verdana" panose="020B0604030504040204" pitchFamily="34" charset="0"/>
                <a:hlinkClick r:id="rId3"/>
              </a:rPr>
              <a:t>http://</a:t>
            </a:r>
            <a:r>
              <a:rPr lang="en-CA" sz="800" dirty="0" err="1" smtClean="0">
                <a:latin typeface="Verdana" panose="020B0604030504040204" pitchFamily="34" charset="0"/>
                <a:ea typeface="Verdana" panose="020B0604030504040204" pitchFamily="34" charset="0"/>
                <a:cs typeface="Verdana" panose="020B0604030504040204" pitchFamily="34" charset="0"/>
                <a:hlinkClick r:id="rId3"/>
              </a:rPr>
              <a:t>deeplearningskysthelimit.blogspot.ca</a:t>
            </a:r>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/2016/04/part-2-</a:t>
            </a:r>
            <a:r>
              <a:rPr lang="en-CA" sz="800" dirty="0" err="1" smtClean="0">
                <a:latin typeface="Verdana" panose="020B0604030504040204" pitchFamily="34" charset="0"/>
                <a:ea typeface="Verdana" panose="020B0604030504040204" pitchFamily="34" charset="0"/>
                <a:cs typeface="Verdana" panose="020B0604030504040204" pitchFamily="34" charset="0"/>
                <a:hlinkClick r:id="rId3"/>
              </a:rPr>
              <a:t>alphago</a:t>
            </a:r>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-under-magnifying-</a:t>
            </a:r>
            <a:r>
              <a:rPr lang="en-CA" sz="800" dirty="0" err="1" smtClean="0">
                <a:latin typeface="Verdana" panose="020B0604030504040204" pitchFamily="34" charset="0"/>
                <a:ea typeface="Verdana" panose="020B0604030504040204" pitchFamily="34" charset="0"/>
                <a:cs typeface="Verdana" panose="020B0604030504040204" pitchFamily="34" charset="0"/>
                <a:hlinkClick r:id="rId3"/>
              </a:rPr>
              <a:t>glass.html</a:t>
            </a:r>
            <a:endParaRPr lang="en-CA" sz="800" dirty="0" smtClean="0">
              <a:latin typeface="Verdana" panose="020B0604030504040204" pitchFamily="34" charset="0"/>
              <a:ea typeface="Verdana" panose="020B0604030504040204" pitchFamily="34" charset="0"/>
              <a:cs typeface="Verdana" panose="020B0604030504040204" pitchFamily="34" charset="0"/>
            </a:endParaRPr>
          </a:p>
          <a:p>
            <a:r>
              <a:rPr lang="en-CA" sz="800" dirty="0" smtClean="0">
                <a:latin typeface="Verdana" panose="020B0604030504040204" pitchFamily="34" charset="0"/>
                <a:ea typeface="Verdana" panose="020B0604030504040204" pitchFamily="34" charset="0"/>
                <a:cs typeface="Verdana" panose="020B0604030504040204" pitchFamily="34" charset="0"/>
              </a:rPr>
              <a:t>See </a:t>
            </a:r>
            <a:r>
              <a:rPr lang="en-CA" sz="800" dirty="0">
                <a:latin typeface="Verdana" panose="020B0604030504040204" pitchFamily="34" charset="0"/>
                <a:ea typeface="Verdana" panose="020B0604030504040204" pitchFamily="34" charset="0"/>
                <a:cs typeface="Verdana" panose="020B0604030504040204" pitchFamily="34" charset="0"/>
              </a:rPr>
              <a:t>also: Shane (</a:t>
            </a:r>
            <a:r>
              <a:rPr lang="en-CA" sz="800" dirty="0" err="1">
                <a:latin typeface="Verdana" panose="020B0604030504040204" pitchFamily="34" charset="0"/>
                <a:ea typeface="Verdana" panose="020B0604030504040204" pitchFamily="34" charset="0"/>
                <a:cs typeface="Verdana" panose="020B0604030504040204" pitchFamily="34" charset="0"/>
              </a:rPr>
              <a:t>Seungwhan</a:t>
            </a:r>
            <a:r>
              <a:rPr lang="en-CA" sz="800" dirty="0">
                <a:latin typeface="Verdana" panose="020B0604030504040204" pitchFamily="34" charset="0"/>
                <a:ea typeface="Verdana" panose="020B0604030504040204" pitchFamily="34" charset="0"/>
                <a:cs typeface="Verdana" panose="020B0604030504040204" pitchFamily="34" charset="0"/>
              </a:rPr>
              <a:t>) Moon</a:t>
            </a:r>
            <a:r>
              <a:rPr lang="en-CA" sz="800" dirty="0" smtClean="0">
                <a:latin typeface="Verdana" panose="020B0604030504040204" pitchFamily="34" charset="0"/>
                <a:ea typeface="Verdana" panose="020B0604030504040204" pitchFamily="34" charset="0"/>
                <a:cs typeface="Verdana" panose="020B0604030504040204" pitchFamily="34" charset="0"/>
              </a:rPr>
              <a:t>, Carnegie </a:t>
            </a:r>
            <a:r>
              <a:rPr lang="en-CA" sz="800" dirty="0">
                <a:latin typeface="Verdana" panose="020B0604030504040204" pitchFamily="34" charset="0"/>
                <a:ea typeface="Verdana" panose="020B0604030504040204" pitchFamily="34" charset="0"/>
                <a:cs typeface="Verdana" panose="020B0604030504040204" pitchFamily="34" charset="0"/>
              </a:rPr>
              <a:t>Mellon student: </a:t>
            </a:r>
            <a:r>
              <a:rPr lang="en-CA" sz="800" dirty="0">
                <a:latin typeface="Verdana" panose="020B0604030504040204" pitchFamily="34" charset="0"/>
                <a:ea typeface="Verdana" panose="020B0604030504040204" pitchFamily="34" charset="0"/>
                <a:cs typeface="Verdana" panose="020B0604030504040204" pitchFamily="34" charset="0"/>
                <a:hlinkClick r:id="rId4"/>
              </a:rPr>
              <a:t>https://</a:t>
            </a:r>
            <a:r>
              <a:rPr lang="en-CA" sz="800" dirty="0" err="1">
                <a:latin typeface="Verdana" panose="020B0604030504040204" pitchFamily="34" charset="0"/>
                <a:ea typeface="Verdana" panose="020B0604030504040204" pitchFamily="34" charset="0"/>
                <a:cs typeface="Verdana" panose="020B0604030504040204" pitchFamily="34" charset="0"/>
                <a:hlinkClick r:id="rId4"/>
              </a:rPr>
              <a:t>www.slideshare.net</a:t>
            </a:r>
            <a:r>
              <a:rPr lang="en-CA" sz="800" dirty="0">
                <a:latin typeface="Verdana" panose="020B0604030504040204" pitchFamily="34" charset="0"/>
                <a:ea typeface="Verdana" panose="020B0604030504040204" pitchFamily="34" charset="0"/>
                <a:cs typeface="Verdana" panose="020B0604030504040204" pitchFamily="34" charset="0"/>
                <a:hlinkClick r:id="rId4"/>
              </a:rPr>
              <a:t>/</a:t>
            </a:r>
            <a:r>
              <a:rPr lang="en-CA" sz="800" dirty="0" err="1">
                <a:latin typeface="Verdana" panose="020B0604030504040204" pitchFamily="34" charset="0"/>
                <a:ea typeface="Verdana" panose="020B0604030504040204" pitchFamily="34" charset="0"/>
                <a:cs typeface="Verdana" panose="020B0604030504040204" pitchFamily="34" charset="0"/>
                <a:hlinkClick r:id="rId4"/>
              </a:rPr>
              <a:t>ShaneSeungwhanMoon</a:t>
            </a:r>
            <a:r>
              <a:rPr lang="en-CA" sz="800" dirty="0">
                <a:latin typeface="Verdana" panose="020B0604030504040204" pitchFamily="34" charset="0"/>
                <a:ea typeface="Verdana" panose="020B0604030504040204" pitchFamily="34" charset="0"/>
                <a:cs typeface="Verdana" panose="020B0604030504040204" pitchFamily="34" charset="0"/>
                <a:hlinkClick r:id="rId4"/>
              </a:rPr>
              <a:t>/how-</a:t>
            </a:r>
            <a:r>
              <a:rPr lang="en-CA" sz="800" dirty="0" err="1">
                <a:latin typeface="Verdana" panose="020B0604030504040204" pitchFamily="34" charset="0"/>
                <a:ea typeface="Verdana" panose="020B0604030504040204" pitchFamily="34" charset="0"/>
                <a:cs typeface="Verdana" panose="020B0604030504040204" pitchFamily="34" charset="0"/>
                <a:hlinkClick r:id="rId4"/>
              </a:rPr>
              <a:t>alphago</a:t>
            </a:r>
            <a:r>
              <a:rPr lang="en-CA" sz="800" dirty="0">
                <a:latin typeface="Verdana" panose="020B0604030504040204" pitchFamily="34" charset="0"/>
                <a:ea typeface="Verdana" panose="020B0604030504040204" pitchFamily="34" charset="0"/>
                <a:cs typeface="Verdana" panose="020B0604030504040204" pitchFamily="34" charset="0"/>
                <a:hlinkClick r:id="rId4"/>
              </a:rPr>
              <a:t>-works</a:t>
            </a:r>
            <a:endParaRPr lang="en-CA" sz="800" dirty="0">
              <a:latin typeface="Verdana" panose="020B0604030504040204" pitchFamily="34" charset="0"/>
              <a:ea typeface="Verdana" panose="020B0604030504040204" pitchFamily="34" charset="0"/>
              <a:cs typeface="Verdana" panose="020B0604030504040204" pitchFamily="34" charset="0"/>
            </a:endParaRPr>
          </a:p>
          <a:p>
            <a:endParaRPr lang="en-CA" sz="1000" dirty="0"/>
          </a:p>
        </p:txBody>
      </p:sp>
    </p:spTree>
    <p:extLst>
      <p:ext uri="{BB962C8B-B14F-4D97-AF65-F5344CB8AC3E}">
        <p14:creationId xmlns:p14="http://schemas.microsoft.com/office/powerpoint/2010/main" val="313003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914400" y="1600200"/>
            <a:ext cx="5105400" cy="4572000"/>
          </a:xfrm>
        </p:spPr>
        <p:txBody>
          <a:bodyPr/>
          <a:lstStyle/>
          <a:p>
            <a:pPr marL="0" indent="0" algn="just">
              <a:spcBef>
                <a:spcPts val="1200"/>
              </a:spcBef>
              <a:buNone/>
            </a:pPr>
            <a:r>
              <a:rPr lang="en-US" sz="1400" dirty="0" smtClean="0"/>
              <a:t>"In </a:t>
            </a:r>
            <a:r>
              <a:rPr lang="en-US" sz="1400" dirty="0"/>
              <a:t>general, the approach to regulation of AI-enabled products to protect public safety should be informed by assessment of the aspects of risk that the addition of AI may reduce alongside the aspects of risk that it may increase</a:t>
            </a:r>
            <a:r>
              <a:rPr lang="en-US" sz="1400" dirty="0" smtClean="0"/>
              <a:t>."</a:t>
            </a:r>
            <a:endParaRPr lang="en-US" sz="1400" dirty="0"/>
          </a:p>
          <a:p>
            <a:pPr marL="0" indent="0">
              <a:spcBef>
                <a:spcPts val="600"/>
              </a:spcBef>
              <a:buNone/>
            </a:pPr>
            <a:r>
              <a:rPr lang="en-US" sz="800" dirty="0" smtClean="0"/>
              <a:t>"Preparing </a:t>
            </a:r>
            <a:r>
              <a:rPr lang="en-US" sz="800" dirty="0"/>
              <a:t>for the Future of Artificial </a:t>
            </a:r>
            <a:r>
              <a:rPr lang="en-US" sz="800" dirty="0" smtClean="0"/>
              <a:t>Intelligence", </a:t>
            </a:r>
            <a:r>
              <a:rPr lang="en-US" sz="800" dirty="0" err="1" smtClean="0"/>
              <a:t>NSTC</a:t>
            </a:r>
            <a:r>
              <a:rPr lang="en-US" sz="800" dirty="0" smtClean="0"/>
              <a:t> </a:t>
            </a:r>
            <a:r>
              <a:rPr lang="en-US" sz="800" dirty="0"/>
              <a:t>of President Obama, </a:t>
            </a:r>
            <a:r>
              <a:rPr lang="en-US" sz="800" dirty="0" smtClean="0"/>
              <a:t>2016</a:t>
            </a:r>
            <a:endParaRPr lang="en-CA" sz="800" dirty="0"/>
          </a:p>
          <a:p>
            <a:pPr>
              <a:spcBef>
                <a:spcPts val="1200"/>
              </a:spcBef>
            </a:pPr>
            <a:r>
              <a:rPr lang="en-CA" sz="1400" dirty="0"/>
              <a:t>Broad regulation of AI is inadvisable</a:t>
            </a:r>
          </a:p>
          <a:p>
            <a:pPr>
              <a:spcBef>
                <a:spcPts val="1200"/>
              </a:spcBef>
            </a:pPr>
            <a:r>
              <a:rPr lang="en-CA" sz="1400" dirty="0"/>
              <a:t>Augment existing regulation to account for the </a:t>
            </a:r>
            <a:r>
              <a:rPr lang="en-CA" sz="1400" u="sng" dirty="0"/>
              <a:t>effects</a:t>
            </a:r>
            <a:r>
              <a:rPr lang="en-CA" sz="1400" dirty="0"/>
              <a:t> of AI instead</a:t>
            </a:r>
          </a:p>
          <a:p>
            <a:pPr>
              <a:spcBef>
                <a:spcPts val="1200"/>
              </a:spcBef>
            </a:pPr>
            <a:r>
              <a:rPr lang="en-CA" sz="1400" dirty="0"/>
              <a:t>Need to have technical expertise to account for </a:t>
            </a:r>
            <a:r>
              <a:rPr lang="en-CA" sz="1400" dirty="0" smtClean="0"/>
              <a:t/>
            </a:r>
            <a:br>
              <a:rPr lang="en-CA" sz="1400" dirty="0" smtClean="0"/>
            </a:br>
            <a:r>
              <a:rPr lang="en-CA" sz="1400" dirty="0" smtClean="0"/>
              <a:t>AI-introduced </a:t>
            </a:r>
            <a:r>
              <a:rPr lang="en-CA" sz="1400" dirty="0"/>
              <a:t>challenges:</a:t>
            </a:r>
          </a:p>
          <a:p>
            <a:pPr marL="320040" lvl="1" indent="0">
              <a:spcBef>
                <a:spcPts val="1200"/>
              </a:spcBef>
              <a:buNone/>
            </a:pPr>
            <a:r>
              <a:rPr lang="en-CA" sz="1400" dirty="0">
                <a:solidFill>
                  <a:srgbClr val="42484E"/>
                </a:solidFill>
              </a:rPr>
              <a:t>GIGO (</a:t>
            </a:r>
            <a:r>
              <a:rPr lang="en-CA" sz="1400" dirty="0" err="1">
                <a:hlinkClick r:id="rId2"/>
              </a:rPr>
              <a:t>tay.ai</a:t>
            </a:r>
            <a:r>
              <a:rPr lang="en-CA" sz="1400" dirty="0">
                <a:solidFill>
                  <a:srgbClr val="42484E"/>
                </a:solidFill>
              </a:rPr>
              <a:t>)</a:t>
            </a:r>
          </a:p>
          <a:p>
            <a:pPr marL="320040" lvl="1" indent="0">
              <a:spcBef>
                <a:spcPts val="1200"/>
              </a:spcBef>
              <a:buNone/>
            </a:pPr>
            <a:r>
              <a:rPr lang="en-CA" sz="1400" dirty="0">
                <a:solidFill>
                  <a:srgbClr val="42484E"/>
                </a:solidFill>
              </a:rPr>
              <a:t>Data bias (</a:t>
            </a:r>
            <a:r>
              <a:rPr lang="en-CA" sz="1400" dirty="0" err="1">
                <a:hlinkClick r:id="rId3"/>
              </a:rPr>
              <a:t>WEAT</a:t>
            </a:r>
            <a:r>
              <a:rPr lang="en-CA" sz="1400" dirty="0">
                <a:solidFill>
                  <a:srgbClr val="42484E"/>
                </a:solidFill>
              </a:rPr>
              <a:t>)</a:t>
            </a:r>
          </a:p>
          <a:p>
            <a:pPr marL="320040" lvl="1" indent="0">
              <a:spcBef>
                <a:spcPts val="1200"/>
              </a:spcBef>
              <a:buNone/>
            </a:pPr>
            <a:r>
              <a:rPr lang="en-CA" sz="1400" dirty="0" smtClean="0">
                <a:solidFill>
                  <a:srgbClr val="42484E"/>
                </a:solidFill>
              </a:rPr>
              <a:t>Uncanniness (</a:t>
            </a:r>
            <a:r>
              <a:rPr lang="en-CA" sz="1400" dirty="0" smtClean="0">
                <a:hlinkClick r:id="rId4"/>
              </a:rPr>
              <a:t>http</a:t>
            </a:r>
            <a:r>
              <a:rPr lang="en-CA" sz="1400" dirty="0">
                <a:hlinkClick r:id="rId4"/>
              </a:rPr>
              <a:t>://</a:t>
            </a:r>
            <a:r>
              <a:rPr lang="en-CA" sz="1400" dirty="0" err="1">
                <a:hlinkClick r:id="rId4"/>
              </a:rPr>
              <a:t>inspirobot.me</a:t>
            </a:r>
            <a:r>
              <a:rPr lang="en-CA" sz="1400" dirty="0">
                <a:hlinkClick r:id="rId4"/>
              </a:rPr>
              <a:t>/</a:t>
            </a:r>
            <a:r>
              <a:rPr lang="en-CA" sz="1400" dirty="0">
                <a:solidFill>
                  <a:srgbClr val="42484E"/>
                </a:solidFill>
              </a:rPr>
              <a:t>)</a:t>
            </a:r>
          </a:p>
        </p:txBody>
      </p:sp>
      <p:sp>
        <p:nvSpPr>
          <p:cNvPr id="3" name="Title 2"/>
          <p:cNvSpPr>
            <a:spLocks noGrp="1"/>
          </p:cNvSpPr>
          <p:nvPr>
            <p:ph type="title"/>
          </p:nvPr>
        </p:nvSpPr>
        <p:spPr/>
        <p:txBody>
          <a:bodyPr/>
          <a:lstStyle/>
          <a:p>
            <a:r>
              <a:rPr lang="en-CA" dirty="0"/>
              <a:t>Balancing of Risks: </a:t>
            </a:r>
            <a:br>
              <a:rPr lang="en-CA" dirty="0"/>
            </a:br>
            <a:r>
              <a:rPr lang="en-CA" dirty="0"/>
              <a:t>AI in Regulated Fields</a:t>
            </a:r>
          </a:p>
        </p:txBody>
      </p:sp>
      <p:sp>
        <p:nvSpPr>
          <p:cNvPr id="4" name="Slide Number Placeholder 3"/>
          <p:cNvSpPr>
            <a:spLocks noGrp="1"/>
          </p:cNvSpPr>
          <p:nvPr>
            <p:ph type="sldNum" sz="quarter" idx="4"/>
          </p:nvPr>
        </p:nvSpPr>
        <p:spPr/>
        <p:txBody>
          <a:bodyPr/>
          <a:lstStyle/>
          <a:p>
            <a:fld id="{A1A66167-ADF9-4DD3-93C3-C1D4563C0CF2}" type="slidenum">
              <a:rPr lang="en-CA" smtClean="0"/>
              <a:pPr/>
              <a:t>14</a:t>
            </a:fld>
            <a:endParaRPr lang="en-CA" dirty="0"/>
          </a:p>
        </p:txBody>
      </p:sp>
      <p:pic>
        <p:nvPicPr>
          <p:cNvPr id="6" name="Picture 2" descr="http://generated.inspirobot.me/075/aXm7356xjU.jpg"/>
          <p:cNvPicPr>
            <a:picLocks noGrp="1" noChangeAspect="1" noChangeArrowheads="1"/>
          </p:cNvPicPr>
          <p:nvPr>
            <p:ph idx="14"/>
          </p:nvPr>
        </p:nvPicPr>
        <p:blipFill>
          <a:blip r:embed="rId5">
            <a:extLst>
              <a:ext uri="{28A0092B-C50C-407E-A947-70E740481C1C}">
                <a14:useLocalDpi xmlns:a14="http://schemas.microsoft.com/office/drawing/2010/main" val="0"/>
              </a:ext>
            </a:extLst>
          </a:blip>
          <a:srcRect/>
          <a:stretch>
            <a:fillRect/>
          </a:stretch>
        </p:blipFill>
        <p:spPr bwMode="auto">
          <a:xfrm>
            <a:off x="6162675" y="2901951"/>
            <a:ext cx="2743199"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46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Some Regulatory Challenges</a:t>
            </a:r>
          </a:p>
        </p:txBody>
      </p:sp>
      <p:sp>
        <p:nvSpPr>
          <p:cNvPr id="4" name="Slide Number Placeholder 3"/>
          <p:cNvSpPr>
            <a:spLocks noGrp="1"/>
          </p:cNvSpPr>
          <p:nvPr>
            <p:ph type="sldNum" sz="quarter" idx="4"/>
          </p:nvPr>
        </p:nvSpPr>
        <p:spPr/>
        <p:txBody>
          <a:bodyPr/>
          <a:lstStyle/>
          <a:p>
            <a:fld id="{A1A66167-ADF9-4DD3-93C3-C1D4563C0CF2}" type="slidenum">
              <a:rPr lang="en-CA" smtClean="0"/>
              <a:pPr/>
              <a:t>15</a:t>
            </a:fld>
            <a:endParaRPr lang="en-CA" dirty="0"/>
          </a:p>
        </p:txBody>
      </p:sp>
      <p:pic>
        <p:nvPicPr>
          <p:cNvPr id="5" name="Picture 2" descr="http://3.bp.blogspot.com/-QD8U_m80V8w/VZvArq2i5BI/AAAAAAAADeE/_-JvVsz1p1I/s1600/Regulatory%2BProblems%2Bwith%2BAI.3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27961"/>
            <a:ext cx="7050014" cy="5287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6427454"/>
            <a:ext cx="7315200" cy="615553"/>
          </a:xfrm>
          <a:prstGeom prst="rect">
            <a:avLst/>
          </a:prstGeom>
          <a:noFill/>
        </p:spPr>
        <p:txBody>
          <a:bodyPr wrap="square" rtlCol="0">
            <a:spAutoFit/>
          </a:bodyPr>
          <a:lstStyle/>
          <a:p>
            <a:r>
              <a:rPr lang="en-CA" sz="800" dirty="0" smtClean="0">
                <a:latin typeface="Verdana" panose="020B0604030504040204" pitchFamily="34" charset="0"/>
                <a:ea typeface="Verdana" panose="020B0604030504040204" pitchFamily="34" charset="0"/>
                <a:cs typeface="Verdana" panose="020B0604030504040204" pitchFamily="34" charset="0"/>
              </a:rPr>
              <a:t>John </a:t>
            </a:r>
            <a:r>
              <a:rPr lang="en-CA" sz="800" dirty="0">
                <a:latin typeface="Verdana" panose="020B0604030504040204" pitchFamily="34" charset="0"/>
                <a:ea typeface="Verdana" panose="020B0604030504040204" pitchFamily="34" charset="0"/>
                <a:cs typeface="Verdana" panose="020B0604030504040204" pitchFamily="34" charset="0"/>
              </a:rPr>
              <a:t>Danaher - Is effective regulation of AI possible? Eight potential regulatory problems</a:t>
            </a:r>
            <a:r>
              <a:rPr lang="en-CA" sz="800" dirty="0" smtClean="0">
                <a:latin typeface="Verdana" panose="020B0604030504040204" pitchFamily="34" charset="0"/>
                <a:ea typeface="Verdana" panose="020B0604030504040204" pitchFamily="34" charset="0"/>
                <a:cs typeface="Verdana" panose="020B0604030504040204" pitchFamily="34" charset="0"/>
              </a:rPr>
              <a:t>. </a:t>
            </a:r>
            <a:r>
              <a:rPr lang="en-CA" sz="800" dirty="0">
                <a:latin typeface="Verdana" panose="020B0604030504040204" pitchFamily="34" charset="0"/>
                <a:ea typeface="Verdana" panose="020B0604030504040204" pitchFamily="34" charset="0"/>
                <a:cs typeface="Verdana" panose="020B0604030504040204" pitchFamily="34" charset="0"/>
                <a:hlinkClick r:id="rId3"/>
              </a:rPr>
              <a:t>http://</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philosophicaldisquisitions.blogspot.ca</a:t>
            </a:r>
            <a:r>
              <a:rPr lang="en-CA" sz="800" dirty="0">
                <a:latin typeface="Verdana" panose="020B0604030504040204" pitchFamily="34" charset="0"/>
                <a:ea typeface="Verdana" panose="020B0604030504040204" pitchFamily="34" charset="0"/>
                <a:cs typeface="Verdana" panose="020B0604030504040204" pitchFamily="34" charset="0"/>
                <a:hlinkClick r:id="rId3"/>
              </a:rPr>
              <a:t>/2015/07/is-effective-regulation-of-</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ai</a:t>
            </a:r>
            <a:r>
              <a:rPr lang="en-CA" sz="800" dirty="0">
                <a:latin typeface="Verdana" panose="020B0604030504040204" pitchFamily="34" charset="0"/>
                <a:ea typeface="Verdana" panose="020B0604030504040204" pitchFamily="34" charset="0"/>
                <a:cs typeface="Verdana" panose="020B0604030504040204" pitchFamily="34" charset="0"/>
                <a:hlinkClick r:id="rId3"/>
              </a:rPr>
              <a:t>-</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possible.html</a:t>
            </a:r>
            <a:endParaRPr lang="en-CA" sz="800"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Tree>
    <p:extLst>
      <p:ext uri="{BB962C8B-B14F-4D97-AF65-F5344CB8AC3E}">
        <p14:creationId xmlns:p14="http://schemas.microsoft.com/office/powerpoint/2010/main" val="3852839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Liability</a:t>
            </a:r>
          </a:p>
          <a:p>
            <a:pPr lvl="1"/>
            <a:r>
              <a:rPr lang="en-US" dirty="0" smtClean="0"/>
              <a:t>Who is liable if an AI causes damage?  </a:t>
            </a:r>
          </a:p>
          <a:p>
            <a:pPr lvl="1"/>
            <a:r>
              <a:rPr lang="en-US" dirty="0" smtClean="0"/>
              <a:t>If it is aware, is “it” liable?  Spooky.  </a:t>
            </a:r>
          </a:p>
          <a:p>
            <a:pPr lvl="1"/>
            <a:r>
              <a:rPr lang="en-US" dirty="0" smtClean="0"/>
              <a:t>What about the programmer?  Errors in architecture, data bias, training can all arise. </a:t>
            </a:r>
          </a:p>
          <a:p>
            <a:pPr lvl="1"/>
            <a:r>
              <a:rPr lang="en-US" dirty="0" smtClean="0"/>
              <a:t>If there is damage caused by an AI, does it arise to negligence?  (Google car hits bus.)</a:t>
            </a:r>
            <a:endParaRPr lang="en-US" dirty="0"/>
          </a:p>
          <a:p>
            <a:endParaRPr lang="en-CA" dirty="0"/>
          </a:p>
        </p:txBody>
      </p:sp>
      <p:sp>
        <p:nvSpPr>
          <p:cNvPr id="3" name="Title 2"/>
          <p:cNvSpPr>
            <a:spLocks noGrp="1"/>
          </p:cNvSpPr>
          <p:nvPr>
            <p:ph type="title"/>
          </p:nvPr>
        </p:nvSpPr>
        <p:spPr/>
        <p:txBody>
          <a:bodyPr/>
          <a:lstStyle/>
          <a:p>
            <a:r>
              <a:rPr lang="en-US" dirty="0" smtClean="0"/>
              <a:t>How AI affects the Law</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16</a:t>
            </a:fld>
            <a:endParaRPr lang="en-CA" dirty="0"/>
          </a:p>
        </p:txBody>
      </p:sp>
    </p:spTree>
    <p:extLst>
      <p:ext uri="{BB962C8B-B14F-4D97-AF65-F5344CB8AC3E}">
        <p14:creationId xmlns:p14="http://schemas.microsoft.com/office/powerpoint/2010/main" val="319495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Liability</a:t>
            </a:r>
          </a:p>
          <a:p>
            <a:pPr lvl="1"/>
            <a:r>
              <a:rPr lang="en-US" dirty="0" smtClean="0"/>
              <a:t>For contracts, expect that AI errors will be disclaimed just like buggy software!  A similar regime is being applied. </a:t>
            </a:r>
          </a:p>
          <a:p>
            <a:pPr lvl="1"/>
            <a:r>
              <a:rPr lang="en-US" dirty="0" smtClean="0"/>
              <a:t>But is that good enough? </a:t>
            </a:r>
            <a:endParaRPr lang="en-US" dirty="0"/>
          </a:p>
          <a:p>
            <a:endParaRPr lang="en-CA" dirty="0"/>
          </a:p>
        </p:txBody>
      </p:sp>
      <p:sp>
        <p:nvSpPr>
          <p:cNvPr id="3" name="Title 2"/>
          <p:cNvSpPr>
            <a:spLocks noGrp="1"/>
          </p:cNvSpPr>
          <p:nvPr>
            <p:ph type="title"/>
          </p:nvPr>
        </p:nvSpPr>
        <p:spPr/>
        <p:txBody>
          <a:bodyPr/>
          <a:lstStyle/>
          <a:p>
            <a:r>
              <a:rPr lang="en-US" dirty="0" smtClean="0"/>
              <a:t>How AI affects the Law</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17</a:t>
            </a:fld>
            <a:endParaRPr lang="en-CA" dirty="0"/>
          </a:p>
        </p:txBody>
      </p:sp>
    </p:spTree>
    <p:extLst>
      <p:ext uri="{BB962C8B-B14F-4D97-AF65-F5344CB8AC3E}">
        <p14:creationId xmlns:p14="http://schemas.microsoft.com/office/powerpoint/2010/main" val="31500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Processing of Information</a:t>
            </a:r>
          </a:p>
          <a:p>
            <a:pPr lvl="1"/>
            <a:r>
              <a:rPr lang="en-US" dirty="0" smtClean="0"/>
              <a:t>GDPR imposes restrictions on profiling, automated decision making, data minimization (both collection and use)</a:t>
            </a:r>
          </a:p>
          <a:p>
            <a:pPr lvl="1"/>
            <a:r>
              <a:rPr lang="en-US" dirty="0" smtClean="0"/>
              <a:t>But AI ingests lots of data and it can be used for purposes that are not clear </a:t>
            </a:r>
          </a:p>
          <a:p>
            <a:pPr lvl="1"/>
            <a:r>
              <a:rPr lang="en-US" dirty="0" smtClean="0"/>
              <a:t>AI training will need to be called out as a data use in privacy policies</a:t>
            </a:r>
          </a:p>
          <a:p>
            <a:pPr lvl="1"/>
            <a:r>
              <a:rPr lang="en-US" dirty="0" smtClean="0"/>
              <a:t>GDPR will make its way to Canada eventually</a:t>
            </a:r>
            <a:endParaRPr lang="en-CA" dirty="0"/>
          </a:p>
        </p:txBody>
      </p:sp>
      <p:sp>
        <p:nvSpPr>
          <p:cNvPr id="3" name="Title 2"/>
          <p:cNvSpPr>
            <a:spLocks noGrp="1"/>
          </p:cNvSpPr>
          <p:nvPr>
            <p:ph type="title"/>
          </p:nvPr>
        </p:nvSpPr>
        <p:spPr/>
        <p:txBody>
          <a:bodyPr/>
          <a:lstStyle/>
          <a:p>
            <a:r>
              <a:rPr lang="en-US" dirty="0" smtClean="0"/>
              <a:t>How AI affects the Law</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18</a:t>
            </a:fld>
            <a:endParaRPr lang="en-CA" dirty="0"/>
          </a:p>
        </p:txBody>
      </p:sp>
    </p:spTree>
    <p:extLst>
      <p:ext uri="{BB962C8B-B14F-4D97-AF65-F5344CB8AC3E}">
        <p14:creationId xmlns:p14="http://schemas.microsoft.com/office/powerpoint/2010/main" val="298851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Bias</a:t>
            </a:r>
          </a:p>
          <a:p>
            <a:pPr lvl="1"/>
            <a:r>
              <a:rPr lang="en-US" dirty="0" smtClean="0"/>
              <a:t>AI considers </a:t>
            </a:r>
            <a:r>
              <a:rPr lang="en-US" u="sng" dirty="0" smtClean="0"/>
              <a:t>all</a:t>
            </a:r>
            <a:r>
              <a:rPr lang="en-US" dirty="0" smtClean="0"/>
              <a:t> provided data</a:t>
            </a:r>
          </a:p>
          <a:p>
            <a:pPr lvl="1"/>
            <a:r>
              <a:rPr lang="en-US" dirty="0" smtClean="0"/>
              <a:t>If there is a bias in the training set, there will be a bias in the result (that is </a:t>
            </a:r>
            <a:r>
              <a:rPr lang="en-US" u="sng" dirty="0" smtClean="0"/>
              <a:t>expected</a:t>
            </a:r>
            <a:r>
              <a:rPr lang="en-US" dirty="0" smtClean="0"/>
              <a:t> </a:t>
            </a:r>
            <a:r>
              <a:rPr lang="en-US" dirty="0" err="1" smtClean="0"/>
              <a:t>behaviour</a:t>
            </a:r>
            <a:r>
              <a:rPr lang="en-US" dirty="0" smtClean="0"/>
              <a:t> of the system)</a:t>
            </a:r>
          </a:p>
          <a:p>
            <a:pPr lvl="1"/>
            <a:r>
              <a:rPr lang="en-US" dirty="0" smtClean="0"/>
              <a:t>Filtering problems – what data is not considered by the AI that a human would consider?  </a:t>
            </a:r>
          </a:p>
          <a:p>
            <a:pPr lvl="2"/>
            <a:r>
              <a:rPr lang="en-US" dirty="0" smtClean="0"/>
              <a:t>Think about hiring!  </a:t>
            </a:r>
            <a:endParaRPr lang="en-CA" dirty="0"/>
          </a:p>
        </p:txBody>
      </p:sp>
      <p:sp>
        <p:nvSpPr>
          <p:cNvPr id="3" name="Title 2"/>
          <p:cNvSpPr>
            <a:spLocks noGrp="1"/>
          </p:cNvSpPr>
          <p:nvPr>
            <p:ph type="title"/>
          </p:nvPr>
        </p:nvSpPr>
        <p:spPr/>
        <p:txBody>
          <a:bodyPr/>
          <a:lstStyle/>
          <a:p>
            <a:r>
              <a:rPr lang="en-US" dirty="0" smtClean="0"/>
              <a:t>How AI affects the Law</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19</a:t>
            </a:fld>
            <a:endParaRPr lang="en-CA" dirty="0"/>
          </a:p>
        </p:txBody>
      </p:sp>
    </p:spTree>
    <p:extLst>
      <p:ext uri="{BB962C8B-B14F-4D97-AF65-F5344CB8AC3E}">
        <p14:creationId xmlns:p14="http://schemas.microsoft.com/office/powerpoint/2010/main" val="355553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Artificial Intelligence – What it is and is </a:t>
            </a:r>
            <a:r>
              <a:rPr lang="en-US" dirty="0" smtClean="0"/>
              <a:t>not.</a:t>
            </a:r>
            <a:endParaRPr lang="en-US" dirty="0"/>
          </a:p>
          <a:p>
            <a:r>
              <a:rPr lang="en-US" dirty="0"/>
              <a:t>Applications for AI in the legal space</a:t>
            </a:r>
          </a:p>
          <a:p>
            <a:r>
              <a:rPr lang="en-US" dirty="0"/>
              <a:t>Challenges for lawyers in using AI</a:t>
            </a:r>
          </a:p>
          <a:p>
            <a:r>
              <a:rPr lang="en-US" dirty="0"/>
              <a:t>Benefits for lawyers in using </a:t>
            </a:r>
            <a:r>
              <a:rPr lang="en-US" dirty="0" smtClean="0"/>
              <a:t>AI</a:t>
            </a:r>
          </a:p>
          <a:p>
            <a:r>
              <a:rPr lang="en-US" dirty="0" smtClean="0"/>
              <a:t>Where I think we will be in 5 years</a:t>
            </a:r>
            <a:endParaRPr lang="en-US" dirty="0"/>
          </a:p>
          <a:p>
            <a:endParaRPr lang="en-US" dirty="0" smtClean="0"/>
          </a:p>
        </p:txBody>
      </p:sp>
      <p:sp>
        <p:nvSpPr>
          <p:cNvPr id="3" name="Title 2"/>
          <p:cNvSpPr>
            <a:spLocks noGrp="1"/>
          </p:cNvSpPr>
          <p:nvPr>
            <p:ph type="title"/>
          </p:nvPr>
        </p:nvSpPr>
        <p:spPr/>
        <p:txBody>
          <a:bodyPr/>
          <a:lstStyle/>
          <a:p>
            <a:r>
              <a:rPr lang="en-US" dirty="0"/>
              <a:t>Overview</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a:t>
            </a:fld>
            <a:endParaRPr lang="en-CA" dirty="0"/>
          </a:p>
        </p:txBody>
      </p:sp>
    </p:spTree>
    <p:extLst>
      <p:ext uri="{BB962C8B-B14F-4D97-AF65-F5344CB8AC3E}">
        <p14:creationId xmlns:p14="http://schemas.microsoft.com/office/powerpoint/2010/main" val="923105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Bias</a:t>
            </a:r>
          </a:p>
          <a:p>
            <a:pPr lvl="1"/>
            <a:r>
              <a:rPr lang="en-US" dirty="0" smtClean="0"/>
              <a:t>AI considers </a:t>
            </a:r>
            <a:r>
              <a:rPr lang="en-US" u="sng" dirty="0" smtClean="0"/>
              <a:t>all</a:t>
            </a:r>
            <a:r>
              <a:rPr lang="en-US" dirty="0" smtClean="0"/>
              <a:t> provided data</a:t>
            </a:r>
          </a:p>
          <a:p>
            <a:pPr lvl="1"/>
            <a:r>
              <a:rPr lang="en-US" dirty="0" smtClean="0"/>
              <a:t>If there is a bias in the training set, there will be a bias in the result (that is </a:t>
            </a:r>
            <a:r>
              <a:rPr lang="en-US" u="sng" dirty="0" smtClean="0"/>
              <a:t>expected</a:t>
            </a:r>
            <a:r>
              <a:rPr lang="en-US" dirty="0" smtClean="0"/>
              <a:t> </a:t>
            </a:r>
            <a:r>
              <a:rPr lang="en-US" dirty="0" err="1" smtClean="0"/>
              <a:t>behaviour</a:t>
            </a:r>
            <a:r>
              <a:rPr lang="en-US" dirty="0" smtClean="0"/>
              <a:t> of the system)</a:t>
            </a:r>
          </a:p>
          <a:p>
            <a:pPr lvl="1"/>
            <a:r>
              <a:rPr lang="en-US" dirty="0" smtClean="0"/>
              <a:t>Filtering problems – what data is not considered by the AI that a human would consider?  </a:t>
            </a:r>
          </a:p>
          <a:p>
            <a:pPr lvl="2"/>
            <a:r>
              <a:rPr lang="en-US" dirty="0" smtClean="0"/>
              <a:t>Think about hiring!  </a:t>
            </a:r>
            <a:endParaRPr lang="en-CA" dirty="0"/>
          </a:p>
        </p:txBody>
      </p:sp>
      <p:sp>
        <p:nvSpPr>
          <p:cNvPr id="3" name="Title 2"/>
          <p:cNvSpPr>
            <a:spLocks noGrp="1"/>
          </p:cNvSpPr>
          <p:nvPr>
            <p:ph type="title"/>
          </p:nvPr>
        </p:nvSpPr>
        <p:spPr/>
        <p:txBody>
          <a:bodyPr/>
          <a:lstStyle/>
          <a:p>
            <a:r>
              <a:rPr lang="en-US" dirty="0" smtClean="0"/>
              <a:t>How AI affects the Law</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20</a:t>
            </a:fld>
            <a:endParaRPr lang="en-CA" dirty="0"/>
          </a:p>
        </p:txBody>
      </p:sp>
    </p:spTree>
    <p:extLst>
      <p:ext uri="{BB962C8B-B14F-4D97-AF65-F5344CB8AC3E}">
        <p14:creationId xmlns:p14="http://schemas.microsoft.com/office/powerpoint/2010/main" val="341223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 is good at boring, error-prone, repetitive tasks.  </a:t>
            </a:r>
          </a:p>
          <a:p>
            <a:r>
              <a:rPr lang="en-US" dirty="0" smtClean="0"/>
              <a:t>Humans are good at analytical, creative, and intuitive tasks.  </a:t>
            </a:r>
          </a:p>
          <a:p>
            <a:endParaRPr lang="en-US" dirty="0" smtClean="0"/>
          </a:p>
          <a:p>
            <a:pPr marL="0" indent="0">
              <a:buNone/>
            </a:pPr>
            <a:r>
              <a:rPr lang="en-US" sz="3200" dirty="0" smtClean="0"/>
              <a:t>Lawyers using AI allows the humans to focus on the interesting stuff, leaving the boring stuff to AI.  </a:t>
            </a:r>
            <a:endParaRPr lang="en-CA" sz="3200" dirty="0"/>
          </a:p>
        </p:txBody>
      </p:sp>
      <p:sp>
        <p:nvSpPr>
          <p:cNvPr id="3" name="Title 2"/>
          <p:cNvSpPr>
            <a:spLocks noGrp="1"/>
          </p:cNvSpPr>
          <p:nvPr>
            <p:ph type="title"/>
          </p:nvPr>
        </p:nvSpPr>
        <p:spPr/>
        <p:txBody>
          <a:bodyPr/>
          <a:lstStyle/>
          <a:p>
            <a:r>
              <a:rPr lang="en-US" dirty="0" smtClean="0"/>
              <a:t>Lawyers using AI</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21</a:t>
            </a:fld>
            <a:endParaRPr lang="en-CA" dirty="0"/>
          </a:p>
        </p:txBody>
      </p:sp>
    </p:spTree>
    <p:extLst>
      <p:ext uri="{BB962C8B-B14F-4D97-AF65-F5344CB8AC3E}">
        <p14:creationId xmlns:p14="http://schemas.microsoft.com/office/powerpoint/2010/main" val="151032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85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Hacking the legal system</a:t>
            </a:r>
            <a:endParaRPr/>
          </a:p>
        </p:txBody>
      </p:sp>
      <p:pic>
        <p:nvPicPr>
          <p:cNvPr id="55" name="Google Shape;55;p1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010092" y="848967"/>
            <a:ext cx="6879265" cy="5719032"/>
          </a:xfrm>
          <a:prstGeom prst="rect">
            <a:avLst/>
          </a:prstGeom>
          <a:noFill/>
          <a:ln>
            <a:noFill/>
          </a:ln>
        </p:spPr>
      </p:pic>
    </p:spTree>
    <p:extLst>
      <p:ext uri="{BB962C8B-B14F-4D97-AF65-F5344CB8AC3E}">
        <p14:creationId xmlns:p14="http://schemas.microsoft.com/office/powerpoint/2010/main" val="305191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85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Sourcing Legal Advice</a:t>
            </a:r>
            <a:endParaRPr/>
          </a:p>
        </p:txBody>
      </p:sp>
      <p:pic>
        <p:nvPicPr>
          <p:cNvPr id="61" name="Google Shape;61;p1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2400" y="2289021"/>
            <a:ext cx="8839202" cy="2251082"/>
          </a:xfrm>
          <a:prstGeom prst="rect">
            <a:avLst/>
          </a:prstGeom>
          <a:noFill/>
          <a:ln>
            <a:noFill/>
          </a:ln>
        </p:spPr>
      </p:pic>
    </p:spTree>
    <p:extLst>
      <p:ext uri="{BB962C8B-B14F-4D97-AF65-F5344CB8AC3E}">
        <p14:creationId xmlns:p14="http://schemas.microsoft.com/office/powerpoint/2010/main" val="1710745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5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Workaround</a:t>
            </a:r>
            <a:endParaRPr/>
          </a:p>
        </p:txBody>
      </p:sp>
      <p:grpSp>
        <p:nvGrpSpPr>
          <p:cNvPr id="67" name="Google Shape;67;p15"/>
          <p:cNvGrpSpPr/>
          <p:nvPr/>
        </p:nvGrpSpPr>
        <p:grpSpPr>
          <a:xfrm>
            <a:off x="673525" y="1159900"/>
            <a:ext cx="2283600" cy="4958800"/>
            <a:chOff x="673525" y="869925"/>
            <a:chExt cx="2283600" cy="3719100"/>
          </a:xfrm>
        </p:grpSpPr>
        <p:sp>
          <p:nvSpPr>
            <p:cNvPr id="68" name="Google Shape;68;p15"/>
            <p:cNvSpPr/>
            <p:nvPr/>
          </p:nvSpPr>
          <p:spPr>
            <a:xfrm>
              <a:off x="673525" y="869925"/>
              <a:ext cx="2283600" cy="3719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15"/>
            <p:cNvSpPr txBox="1"/>
            <p:nvPr/>
          </p:nvSpPr>
          <p:spPr>
            <a:xfrm>
              <a:off x="1293325" y="946125"/>
              <a:ext cx="1044000" cy="4893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kern="0">
                  <a:solidFill>
                    <a:srgbClr val="000000"/>
                  </a:solidFill>
                  <a:cs typeface="Arial"/>
                  <a:sym typeface="Arial"/>
                </a:rPr>
                <a:t>Corp A: Legal-tech</a:t>
              </a:r>
              <a:endParaRPr sz="1400" kern="0">
                <a:solidFill>
                  <a:srgbClr val="000000"/>
                </a:solidFill>
                <a:cs typeface="Arial"/>
                <a:sym typeface="Arial"/>
              </a:endParaRPr>
            </a:p>
          </p:txBody>
        </p:sp>
        <p:sp>
          <p:nvSpPr>
            <p:cNvPr id="70" name="Google Shape;70;p15"/>
            <p:cNvSpPr/>
            <p:nvPr/>
          </p:nvSpPr>
          <p:spPr>
            <a:xfrm>
              <a:off x="1070500" y="1870425"/>
              <a:ext cx="1511400" cy="106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400" kern="0">
                  <a:solidFill>
                    <a:srgbClr val="000000"/>
                  </a:solidFill>
                  <a:cs typeface="Arial"/>
                  <a:sym typeface="Arial"/>
                </a:rPr>
                <a:t>Open Source</a:t>
              </a:r>
              <a:endParaRPr sz="1400" kern="0">
                <a:solidFill>
                  <a:srgbClr val="000000"/>
                </a:solidFill>
                <a:cs typeface="Arial"/>
                <a:sym typeface="Arial"/>
              </a:endParaRPr>
            </a:p>
            <a:p>
              <a:pPr algn="ctr">
                <a:buClr>
                  <a:srgbClr val="000000"/>
                </a:buClr>
                <a:buFont typeface="Arial"/>
                <a:buNone/>
              </a:pPr>
              <a:r>
                <a:rPr lang="en" sz="1400" kern="0">
                  <a:solidFill>
                    <a:srgbClr val="000000"/>
                  </a:solidFill>
                  <a:cs typeface="Arial"/>
                  <a:sym typeface="Arial"/>
                </a:rPr>
                <a:t>Legal Advice Generator</a:t>
              </a:r>
              <a:endParaRPr sz="1400" kern="0">
                <a:solidFill>
                  <a:srgbClr val="000000"/>
                </a:solidFill>
                <a:cs typeface="Arial"/>
                <a:sym typeface="Arial"/>
              </a:endParaRPr>
            </a:p>
          </p:txBody>
        </p:sp>
      </p:grpSp>
      <p:sp>
        <p:nvSpPr>
          <p:cNvPr id="71" name="Google Shape;71;p15"/>
          <p:cNvSpPr txBox="1"/>
          <p:nvPr/>
        </p:nvSpPr>
        <p:spPr>
          <a:xfrm>
            <a:off x="3120324" y="2624400"/>
            <a:ext cx="2153100" cy="14932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kern="0">
                <a:solidFill>
                  <a:srgbClr val="000000"/>
                </a:solidFill>
                <a:cs typeface="Arial"/>
                <a:sym typeface="Arial"/>
              </a:rPr>
              <a:t>Liability</a:t>
            </a:r>
            <a:endParaRPr sz="1400" kern="0">
              <a:solidFill>
                <a:srgbClr val="000000"/>
              </a:solidFill>
              <a:cs typeface="Arial"/>
              <a:sym typeface="Arial"/>
            </a:endParaRPr>
          </a:p>
          <a:p>
            <a:pPr algn="ctr">
              <a:buClr>
                <a:srgbClr val="000000"/>
              </a:buClr>
              <a:buFont typeface="Arial"/>
              <a:buNone/>
            </a:pPr>
            <a:r>
              <a:rPr lang="en" sz="1400" kern="0">
                <a:solidFill>
                  <a:srgbClr val="000000"/>
                </a:solidFill>
                <a:cs typeface="Arial"/>
                <a:sym typeface="Arial"/>
              </a:rPr>
              <a:t>Warranty</a:t>
            </a:r>
            <a:endParaRPr sz="1400" kern="0">
              <a:solidFill>
                <a:srgbClr val="000000"/>
              </a:solidFill>
              <a:cs typeface="Arial"/>
              <a:sym typeface="Arial"/>
            </a:endParaRPr>
          </a:p>
          <a:p>
            <a:pPr algn="ctr">
              <a:buClr>
                <a:srgbClr val="000000"/>
              </a:buClr>
              <a:buFont typeface="Arial"/>
              <a:buNone/>
            </a:pPr>
            <a:r>
              <a:rPr lang="en" sz="1400" kern="0">
                <a:solidFill>
                  <a:srgbClr val="000000"/>
                </a:solidFill>
                <a:cs typeface="Arial"/>
                <a:sym typeface="Arial"/>
              </a:rPr>
              <a:t>Compliance</a:t>
            </a:r>
            <a:endParaRPr sz="1400" kern="0">
              <a:solidFill>
                <a:srgbClr val="000000"/>
              </a:solidFill>
              <a:cs typeface="Arial"/>
              <a:sym typeface="Arial"/>
            </a:endParaRPr>
          </a:p>
        </p:txBody>
      </p:sp>
      <p:grpSp>
        <p:nvGrpSpPr>
          <p:cNvPr id="72" name="Google Shape;72;p15"/>
          <p:cNvGrpSpPr/>
          <p:nvPr/>
        </p:nvGrpSpPr>
        <p:grpSpPr>
          <a:xfrm>
            <a:off x="5436603" y="1159900"/>
            <a:ext cx="3033929" cy="4958800"/>
            <a:chOff x="5436600" y="869925"/>
            <a:chExt cx="3033929" cy="3719100"/>
          </a:xfrm>
        </p:grpSpPr>
        <p:sp>
          <p:nvSpPr>
            <p:cNvPr id="73" name="Google Shape;73;p15"/>
            <p:cNvSpPr/>
            <p:nvPr/>
          </p:nvSpPr>
          <p:spPr>
            <a:xfrm>
              <a:off x="5436600" y="869925"/>
              <a:ext cx="2283600" cy="3719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15"/>
            <p:cNvSpPr txBox="1"/>
            <p:nvPr/>
          </p:nvSpPr>
          <p:spPr>
            <a:xfrm>
              <a:off x="6001875" y="946125"/>
              <a:ext cx="1174500" cy="4893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kern="0">
                  <a:solidFill>
                    <a:srgbClr val="000000"/>
                  </a:solidFill>
                  <a:cs typeface="Arial"/>
                  <a:sym typeface="Arial"/>
                </a:rPr>
                <a:t>Corp B:</a:t>
              </a:r>
              <a:endParaRPr sz="1400" kern="0">
                <a:solidFill>
                  <a:srgbClr val="000000"/>
                </a:solidFill>
                <a:cs typeface="Arial"/>
                <a:sym typeface="Arial"/>
              </a:endParaRPr>
            </a:p>
            <a:p>
              <a:pPr algn="ctr">
                <a:buClr>
                  <a:srgbClr val="000000"/>
                </a:buClr>
                <a:buFont typeface="Arial"/>
                <a:buNone/>
              </a:pPr>
              <a:r>
                <a:rPr lang="en" sz="1400" kern="0">
                  <a:solidFill>
                    <a:srgbClr val="000000"/>
                  </a:solidFill>
                  <a:cs typeface="Arial"/>
                  <a:sym typeface="Arial"/>
                </a:rPr>
                <a:t>Host</a:t>
              </a:r>
              <a:endParaRPr sz="1400" kern="0">
                <a:solidFill>
                  <a:srgbClr val="000000"/>
                </a:solidFill>
                <a:cs typeface="Arial"/>
                <a:sym typeface="Arial"/>
              </a:endParaRPr>
            </a:p>
          </p:txBody>
        </p:sp>
        <p:sp>
          <p:nvSpPr>
            <p:cNvPr id="75" name="Google Shape;75;p15"/>
            <p:cNvSpPr/>
            <p:nvPr/>
          </p:nvSpPr>
          <p:spPr>
            <a:xfrm>
              <a:off x="6959129" y="1870425"/>
              <a:ext cx="1511400" cy="106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400" kern="0">
                  <a:solidFill>
                    <a:srgbClr val="000000"/>
                  </a:solidFill>
                  <a:cs typeface="Arial"/>
                  <a:sym typeface="Arial"/>
                </a:rPr>
                <a:t>Open Source Legal Advice Generator</a:t>
              </a:r>
              <a:endParaRPr sz="1400" kern="0">
                <a:solidFill>
                  <a:srgbClr val="000000"/>
                </a:solidFill>
                <a:cs typeface="Arial"/>
                <a:sym typeface="Arial"/>
              </a:endParaRPr>
            </a:p>
          </p:txBody>
        </p:sp>
        <p:sp>
          <p:nvSpPr>
            <p:cNvPr id="76" name="Google Shape;76;p15"/>
            <p:cNvSpPr/>
            <p:nvPr/>
          </p:nvSpPr>
          <p:spPr>
            <a:xfrm>
              <a:off x="5822700" y="3284225"/>
              <a:ext cx="1511400" cy="106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r>
                <a:rPr lang="en" sz="1400" kern="0">
                  <a:solidFill>
                    <a:srgbClr val="000000"/>
                  </a:solidFill>
                  <a:cs typeface="Arial"/>
                  <a:sym typeface="Arial"/>
                </a:rPr>
                <a:t>Hosting Service</a:t>
              </a:r>
              <a:endParaRPr sz="1400" kern="0">
                <a:solidFill>
                  <a:srgbClr val="000000"/>
                </a:solidFill>
                <a:cs typeface="Arial"/>
                <a:sym typeface="Arial"/>
              </a:endParaRPr>
            </a:p>
          </p:txBody>
        </p:sp>
      </p:grpSp>
    </p:spTree>
    <p:extLst>
      <p:ext uri="{BB962C8B-B14F-4D97-AF65-F5344CB8AC3E}">
        <p14:creationId xmlns:p14="http://schemas.microsoft.com/office/powerpoint/2010/main" val="2282065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Ross - </a:t>
            </a:r>
            <a:endParaRPr lang="en-CA" dirty="0"/>
          </a:p>
        </p:txBody>
      </p:sp>
      <p:sp>
        <p:nvSpPr>
          <p:cNvPr id="3" name="Title 2"/>
          <p:cNvSpPr>
            <a:spLocks noGrp="1"/>
          </p:cNvSpPr>
          <p:nvPr>
            <p:ph type="title"/>
          </p:nvPr>
        </p:nvSpPr>
        <p:spPr/>
        <p:txBody>
          <a:bodyPr/>
          <a:lstStyle/>
          <a:p>
            <a:r>
              <a:rPr lang="en-US" dirty="0" smtClean="0"/>
              <a:t>Example Tools:</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25</a:t>
            </a:fld>
            <a:endParaRPr lang="en-CA"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82232"/>
            <a:ext cx="9041393" cy="447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57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US" dirty="0" smtClean="0"/>
              <a:t>Example Tools: </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26</a:t>
            </a:fld>
            <a:endParaRPr lang="en-CA" dirty="0"/>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9979" y="1483900"/>
            <a:ext cx="6132328" cy="550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04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US" dirty="0" smtClean="0"/>
              <a:t>Example Tools: </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27</a:t>
            </a:fld>
            <a:endParaRPr lang="en-CA" dirty="0"/>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49225" y="1403500"/>
            <a:ext cx="7961128" cy="696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165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US" dirty="0" smtClean="0"/>
              <a:t>Example Tools: </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28</a:t>
            </a:fld>
            <a:endParaRPr lang="en-CA"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4549" y="1478298"/>
            <a:ext cx="8559209" cy="507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13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1A66167-ADF9-4DD3-93C3-C1D4563C0CF2}" type="slidenum">
              <a:rPr lang="en-CA" smtClean="0"/>
              <a:pPr/>
              <a:t>29</a:t>
            </a:fld>
            <a:endParaRPr lang="en-CA" dirty="0"/>
          </a:p>
        </p:txBody>
      </p:sp>
      <p:sp>
        <p:nvSpPr>
          <p:cNvPr id="3" name="Title 2"/>
          <p:cNvSpPr>
            <a:spLocks noGrp="1"/>
          </p:cNvSpPr>
          <p:nvPr>
            <p:ph type="title"/>
          </p:nvPr>
        </p:nvSpPr>
        <p:spPr/>
        <p:txBody>
          <a:bodyPr/>
          <a:lstStyle/>
          <a:p>
            <a:r>
              <a:rPr lang="en-CA" dirty="0"/>
              <a:t>LSO Rules of Professional Conduct</a:t>
            </a:r>
          </a:p>
        </p:txBody>
      </p:sp>
      <p:sp>
        <p:nvSpPr>
          <p:cNvPr id="5" name="Text Placeholder 4"/>
          <p:cNvSpPr>
            <a:spLocks noGrp="1"/>
          </p:cNvSpPr>
          <p:nvPr>
            <p:ph type="body" sz="quarter" idx="18"/>
          </p:nvPr>
        </p:nvSpPr>
        <p:spPr>
          <a:xfrm>
            <a:off x="4305300" y="1371599"/>
            <a:ext cx="4610100" cy="914400"/>
          </a:xfrm>
        </p:spPr>
        <p:txBody>
          <a:bodyPr/>
          <a:lstStyle/>
          <a:p>
            <a:r>
              <a:rPr lang="en-CA" sz="1900" dirty="0"/>
              <a:t>Using AI bears on competence</a:t>
            </a:r>
            <a:r>
              <a:rPr lang="en-CA" sz="1900" dirty="0" smtClean="0"/>
              <a:t>…</a:t>
            </a:r>
            <a:endParaRPr lang="en-CA" sz="1900" dirty="0"/>
          </a:p>
        </p:txBody>
      </p:sp>
      <p:sp>
        <p:nvSpPr>
          <p:cNvPr id="6" name="Content Placeholder 5"/>
          <p:cNvSpPr>
            <a:spLocks noGrp="1"/>
          </p:cNvSpPr>
          <p:nvPr>
            <p:ph idx="13"/>
          </p:nvPr>
        </p:nvSpPr>
        <p:spPr>
          <a:xfrm>
            <a:off x="914400" y="2286000"/>
            <a:ext cx="3162300" cy="3886200"/>
          </a:xfrm>
        </p:spPr>
        <p:txBody>
          <a:bodyPr/>
          <a:lstStyle/>
          <a:p>
            <a:pPr>
              <a:spcBef>
                <a:spcPts val="1200"/>
              </a:spcBef>
            </a:pPr>
            <a:endParaRPr lang="en-CA" sz="1800" dirty="0" smtClean="0">
              <a:solidFill>
                <a:schemeClr val="accent6">
                  <a:lumMod val="75000"/>
                </a:schemeClr>
              </a:solidFill>
              <a:latin typeface="Myriad Pro"/>
            </a:endParaRPr>
          </a:p>
          <a:p>
            <a:pPr marL="0" indent="0">
              <a:spcBef>
                <a:spcPts val="1500"/>
              </a:spcBef>
              <a:buNone/>
            </a:pPr>
            <a:r>
              <a:rPr lang="en-CA" sz="1800" dirty="0" smtClean="0">
                <a:solidFill>
                  <a:srgbClr val="548235"/>
                </a:solidFill>
              </a:rPr>
              <a:t>How </a:t>
            </a:r>
            <a:r>
              <a:rPr lang="en-CA" sz="1800" dirty="0">
                <a:solidFill>
                  <a:srgbClr val="548235"/>
                </a:solidFill>
              </a:rPr>
              <a:t>many of these can be assisted through AI? </a:t>
            </a:r>
          </a:p>
          <a:p>
            <a:pPr marL="0" indent="0">
              <a:spcBef>
                <a:spcPts val="1500"/>
              </a:spcBef>
              <a:buNone/>
            </a:pPr>
            <a:r>
              <a:rPr lang="en-CA" sz="1800" dirty="0" smtClean="0">
                <a:solidFill>
                  <a:srgbClr val="FFC000"/>
                </a:solidFill>
              </a:rPr>
              <a:t>Which </a:t>
            </a:r>
            <a:r>
              <a:rPr lang="en-CA" sz="1800" dirty="0">
                <a:solidFill>
                  <a:srgbClr val="FFC000"/>
                </a:solidFill>
              </a:rPr>
              <a:t>of these are indirectly helped by AI</a:t>
            </a:r>
            <a:r>
              <a:rPr lang="en-CA" sz="1800" dirty="0" smtClean="0">
                <a:solidFill>
                  <a:srgbClr val="FFC000"/>
                </a:solidFill>
              </a:rPr>
              <a:t>?</a:t>
            </a:r>
            <a:endParaRPr lang="en-CA" sz="1800" dirty="0">
              <a:solidFill>
                <a:srgbClr val="FFC000"/>
              </a:solidFill>
            </a:endParaRPr>
          </a:p>
          <a:p>
            <a:pPr marL="0" indent="0">
              <a:spcBef>
                <a:spcPts val="1500"/>
              </a:spcBef>
              <a:buNone/>
            </a:pPr>
            <a:r>
              <a:rPr lang="en-CA" sz="1800" dirty="0" smtClean="0">
                <a:solidFill>
                  <a:srgbClr val="FF0000"/>
                </a:solidFill>
              </a:rPr>
              <a:t>Which </a:t>
            </a:r>
            <a:r>
              <a:rPr lang="en-CA" sz="1800" dirty="0">
                <a:solidFill>
                  <a:srgbClr val="FF0000"/>
                </a:solidFill>
              </a:rPr>
              <a:t>involve judgement beyond the capacity of an AI (in the near term, anyway)?</a:t>
            </a:r>
          </a:p>
          <a:p>
            <a:pPr marL="0" indent="0">
              <a:buNone/>
            </a:pPr>
            <a:endParaRPr lang="en-CA" dirty="0"/>
          </a:p>
        </p:txBody>
      </p:sp>
      <p:sp>
        <p:nvSpPr>
          <p:cNvPr id="7" name="Content Placeholder 6"/>
          <p:cNvSpPr>
            <a:spLocks noGrp="1"/>
          </p:cNvSpPr>
          <p:nvPr>
            <p:ph idx="19"/>
          </p:nvPr>
        </p:nvSpPr>
        <p:spPr>
          <a:xfrm>
            <a:off x="4295775" y="2286000"/>
            <a:ext cx="4619625" cy="3886200"/>
          </a:xfrm>
        </p:spPr>
        <p:txBody>
          <a:bodyPr/>
          <a:lstStyle/>
          <a:p>
            <a:pPr marL="0" indent="0" algn="just">
              <a:spcBef>
                <a:spcPts val="900"/>
              </a:spcBef>
              <a:buNone/>
            </a:pPr>
            <a:r>
              <a:rPr lang="en-CA" sz="1100" dirty="0" smtClean="0"/>
              <a:t>"competent lawyer" </a:t>
            </a:r>
            <a:r>
              <a:rPr lang="en-CA" sz="1100" dirty="0"/>
              <a:t>means a lawyer who has and applies relevant knowledge, skills and attributes in a manner appropriate to each matter undertaken on behalf of a client including:</a:t>
            </a:r>
          </a:p>
          <a:p>
            <a:pPr marL="0" indent="0" algn="just">
              <a:spcBef>
                <a:spcPts val="900"/>
              </a:spcBef>
              <a:buNone/>
              <a:tabLst>
                <a:tab pos="342900" algn="l"/>
              </a:tabLst>
            </a:pPr>
            <a:r>
              <a:rPr lang="en-CA" sz="1100" dirty="0"/>
              <a:t>(</a:t>
            </a:r>
            <a:r>
              <a:rPr lang="en-CA" sz="1100" dirty="0" smtClean="0"/>
              <a:t>a)	knowing </a:t>
            </a:r>
            <a:r>
              <a:rPr lang="en-CA" sz="1100" dirty="0"/>
              <a:t>general legal principles and procedures and </a:t>
            </a:r>
            <a:r>
              <a:rPr lang="en-CA" sz="1100" dirty="0">
                <a:solidFill>
                  <a:srgbClr val="548235"/>
                </a:solidFill>
              </a:rPr>
              <a:t>the substantive law and procedure for the areas of law</a:t>
            </a:r>
            <a:r>
              <a:rPr lang="en-CA" sz="1100" dirty="0"/>
              <a:t> in which the lawyer practises,</a:t>
            </a:r>
          </a:p>
          <a:p>
            <a:pPr marL="0" indent="0" algn="just">
              <a:spcBef>
                <a:spcPts val="900"/>
              </a:spcBef>
              <a:buNone/>
              <a:tabLst>
                <a:tab pos="342900" algn="l"/>
              </a:tabLst>
            </a:pPr>
            <a:r>
              <a:rPr lang="en-CA" sz="1100" dirty="0">
                <a:solidFill>
                  <a:srgbClr val="FF0000"/>
                </a:solidFill>
              </a:rPr>
              <a:t>(</a:t>
            </a:r>
            <a:r>
              <a:rPr lang="en-CA" sz="1100" dirty="0" smtClean="0">
                <a:solidFill>
                  <a:srgbClr val="FF0000"/>
                </a:solidFill>
              </a:rPr>
              <a:t>b)	investigating </a:t>
            </a:r>
            <a:r>
              <a:rPr lang="en-CA" sz="1100" dirty="0">
                <a:solidFill>
                  <a:srgbClr val="FF0000"/>
                </a:solidFill>
              </a:rPr>
              <a:t>facts, identifying issues, ascertaining client objectives, considering possible options, and developing and advising the client on appropriate courses of action,</a:t>
            </a:r>
          </a:p>
          <a:p>
            <a:pPr marL="0" indent="0" algn="just">
              <a:spcBef>
                <a:spcPts val="900"/>
              </a:spcBef>
              <a:spcAft>
                <a:spcPts val="600"/>
              </a:spcAft>
              <a:buNone/>
              <a:tabLst>
                <a:tab pos="342900" algn="l"/>
              </a:tabLst>
            </a:pPr>
            <a:r>
              <a:rPr lang="en-CA" sz="1100" dirty="0"/>
              <a:t>(</a:t>
            </a:r>
            <a:r>
              <a:rPr lang="en-CA" sz="1100" dirty="0" smtClean="0"/>
              <a:t>c)	implementing</a:t>
            </a:r>
            <a:r>
              <a:rPr lang="en-CA" sz="1100" dirty="0"/>
              <a:t>, as each matter requires, the chosen course of action through the application of appropriate skills, including;</a:t>
            </a:r>
          </a:p>
          <a:p>
            <a:pPr marL="0" lvl="1" indent="0">
              <a:spcBef>
                <a:spcPts val="0"/>
              </a:spcBef>
              <a:buNone/>
              <a:tabLst>
                <a:tab pos="342900" algn="l"/>
                <a:tab pos="804863" algn="l"/>
              </a:tabLst>
            </a:pPr>
            <a:r>
              <a:rPr lang="en-CA" sz="1100" dirty="0" smtClean="0">
                <a:solidFill>
                  <a:srgbClr val="548235"/>
                </a:solidFill>
              </a:rPr>
              <a:t>	(i)	legal </a:t>
            </a:r>
            <a:r>
              <a:rPr lang="en-CA" sz="1100" dirty="0">
                <a:solidFill>
                  <a:srgbClr val="548235"/>
                </a:solidFill>
              </a:rPr>
              <a:t>research</a:t>
            </a:r>
          </a:p>
          <a:p>
            <a:pPr marL="0" lvl="1" indent="0">
              <a:spcBef>
                <a:spcPts val="0"/>
              </a:spcBef>
              <a:buNone/>
              <a:tabLst>
                <a:tab pos="342900" algn="l"/>
                <a:tab pos="804863" algn="l"/>
              </a:tabLst>
            </a:pPr>
            <a:r>
              <a:rPr lang="en-CA" sz="1100" dirty="0" smtClean="0">
                <a:solidFill>
                  <a:srgbClr val="FFC000"/>
                </a:solidFill>
              </a:rPr>
              <a:t>	(ii)	analysis</a:t>
            </a:r>
            <a:r>
              <a:rPr lang="en-CA" sz="1100" dirty="0">
                <a:solidFill>
                  <a:srgbClr val="FFC000"/>
                </a:solidFill>
              </a:rPr>
              <a:t>,</a:t>
            </a:r>
          </a:p>
          <a:p>
            <a:pPr marL="0" lvl="1" indent="0">
              <a:spcBef>
                <a:spcPts val="0"/>
              </a:spcBef>
              <a:buNone/>
              <a:tabLst>
                <a:tab pos="342900" algn="l"/>
                <a:tab pos="804863" algn="l"/>
              </a:tabLst>
            </a:pPr>
            <a:r>
              <a:rPr lang="en-CA" sz="1100" dirty="0" smtClean="0">
                <a:solidFill>
                  <a:srgbClr val="FFC000"/>
                </a:solidFill>
              </a:rPr>
              <a:t>	(iii)	application </a:t>
            </a:r>
            <a:r>
              <a:rPr lang="en-CA" sz="1100" dirty="0">
                <a:solidFill>
                  <a:srgbClr val="FFC000"/>
                </a:solidFill>
              </a:rPr>
              <a:t>of the law to the relevant facts,</a:t>
            </a:r>
          </a:p>
          <a:p>
            <a:pPr marL="0" lvl="1" indent="0">
              <a:spcBef>
                <a:spcPts val="0"/>
              </a:spcBef>
              <a:buNone/>
              <a:tabLst>
                <a:tab pos="342900" algn="l"/>
                <a:tab pos="804863" algn="l"/>
              </a:tabLst>
            </a:pPr>
            <a:r>
              <a:rPr lang="en-CA" sz="1100" dirty="0" smtClean="0">
                <a:solidFill>
                  <a:srgbClr val="548235"/>
                </a:solidFill>
              </a:rPr>
              <a:t>	(iv)	writing </a:t>
            </a:r>
            <a:r>
              <a:rPr lang="en-CA" sz="1100" dirty="0">
                <a:solidFill>
                  <a:srgbClr val="548235"/>
                </a:solidFill>
              </a:rPr>
              <a:t>and drafting,</a:t>
            </a:r>
          </a:p>
          <a:p>
            <a:pPr marL="0" lvl="1" indent="0">
              <a:spcBef>
                <a:spcPts val="0"/>
              </a:spcBef>
              <a:buNone/>
              <a:tabLst>
                <a:tab pos="342900" algn="l"/>
                <a:tab pos="804863" algn="l"/>
              </a:tabLst>
            </a:pPr>
            <a:r>
              <a:rPr lang="en-CA" sz="1100" dirty="0" smtClean="0">
                <a:solidFill>
                  <a:srgbClr val="42484E"/>
                </a:solidFill>
              </a:rPr>
              <a:t>	(v)	negotiation</a:t>
            </a:r>
            <a:r>
              <a:rPr lang="en-CA" sz="1100" dirty="0">
                <a:solidFill>
                  <a:srgbClr val="42484E"/>
                </a:solidFill>
              </a:rPr>
              <a:t>,</a:t>
            </a:r>
          </a:p>
          <a:p>
            <a:pPr marL="0" lvl="1" indent="0">
              <a:spcBef>
                <a:spcPts val="0"/>
              </a:spcBef>
              <a:buNone/>
              <a:tabLst>
                <a:tab pos="342900" algn="l"/>
                <a:tab pos="804863" algn="l"/>
              </a:tabLst>
            </a:pPr>
            <a:r>
              <a:rPr lang="en-CA" sz="1100" dirty="0" smtClean="0">
                <a:solidFill>
                  <a:srgbClr val="42484E"/>
                </a:solidFill>
              </a:rPr>
              <a:t>	(vi)	alternative </a:t>
            </a:r>
            <a:r>
              <a:rPr lang="en-CA" sz="1100" dirty="0">
                <a:solidFill>
                  <a:srgbClr val="42484E"/>
                </a:solidFill>
              </a:rPr>
              <a:t>dispute resolution,</a:t>
            </a:r>
          </a:p>
          <a:p>
            <a:pPr marL="0" lvl="1" indent="0">
              <a:spcBef>
                <a:spcPts val="0"/>
              </a:spcBef>
              <a:buNone/>
              <a:tabLst>
                <a:tab pos="342900" algn="l"/>
                <a:tab pos="804863" algn="l"/>
              </a:tabLst>
            </a:pPr>
            <a:r>
              <a:rPr lang="en-CA" sz="1100" dirty="0" smtClean="0">
                <a:solidFill>
                  <a:srgbClr val="FF0000"/>
                </a:solidFill>
              </a:rPr>
              <a:t>	(</a:t>
            </a:r>
            <a:r>
              <a:rPr lang="en-CA" sz="1100" dirty="0">
                <a:solidFill>
                  <a:srgbClr val="FF0000"/>
                </a:solidFill>
              </a:rPr>
              <a:t>vii</a:t>
            </a:r>
            <a:r>
              <a:rPr lang="en-CA" sz="1100" dirty="0" smtClean="0">
                <a:solidFill>
                  <a:srgbClr val="FF0000"/>
                </a:solidFill>
              </a:rPr>
              <a:t>)	advocacy</a:t>
            </a:r>
            <a:r>
              <a:rPr lang="en-CA" sz="1100" dirty="0">
                <a:solidFill>
                  <a:srgbClr val="FF0000"/>
                </a:solidFill>
              </a:rPr>
              <a:t>, and</a:t>
            </a:r>
          </a:p>
          <a:p>
            <a:pPr marL="0" lvl="1" indent="0">
              <a:spcBef>
                <a:spcPts val="0"/>
              </a:spcBef>
              <a:buNone/>
              <a:tabLst>
                <a:tab pos="342900" algn="l"/>
                <a:tab pos="804863" algn="l"/>
              </a:tabLst>
            </a:pPr>
            <a:r>
              <a:rPr lang="en-CA" sz="1100" dirty="0" smtClean="0">
                <a:solidFill>
                  <a:srgbClr val="FF0000"/>
                </a:solidFill>
              </a:rPr>
              <a:t>	(viii)	problem-solving</a:t>
            </a:r>
            <a:r>
              <a:rPr lang="en-CA" sz="1100" dirty="0">
                <a:solidFill>
                  <a:srgbClr val="FF0000"/>
                </a:solidFill>
              </a:rPr>
              <a:t>,</a:t>
            </a:r>
          </a:p>
          <a:p>
            <a:pPr marL="0" indent="0">
              <a:buNone/>
            </a:pPr>
            <a:endParaRPr lang="en-CA" dirty="0"/>
          </a:p>
        </p:txBody>
      </p:sp>
      <p:pic>
        <p:nvPicPr>
          <p:cNvPr id="8" name="Picture 5" descr="Law Society of On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4" y="1454150"/>
            <a:ext cx="36099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1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0"/>
          </p:nvPr>
        </p:nvSpPr>
        <p:spPr/>
        <p:txBody>
          <a:bodyPr/>
          <a:lstStyle/>
          <a:p>
            <a:r>
              <a:rPr lang="en-US" dirty="0"/>
              <a:t>AI: What do you think it is? </a:t>
            </a:r>
            <a:endParaRPr lang="en-CA" dirty="0"/>
          </a:p>
        </p:txBody>
      </p:sp>
      <p:sp>
        <p:nvSpPr>
          <p:cNvPr id="4" name="Slide Number Placeholder 3"/>
          <p:cNvSpPr>
            <a:spLocks noGrp="1"/>
          </p:cNvSpPr>
          <p:nvPr>
            <p:ph type="sldNum" sz="quarter" idx="4294967295"/>
          </p:nvPr>
        </p:nvSpPr>
        <p:spPr>
          <a:xfrm>
            <a:off x="0" y="6172200"/>
            <a:ext cx="457200" cy="457200"/>
          </a:xfrm>
        </p:spPr>
        <p:txBody>
          <a:bodyPr/>
          <a:lstStyle/>
          <a:p>
            <a:fld id="{A1A66167-ADF9-4DD3-93C3-C1D4563C0CF2}" type="slidenum">
              <a:rPr lang="en-CA" smtClean="0"/>
              <a:pPr/>
              <a:t>3</a:t>
            </a:fld>
            <a:endParaRPr lang="en-CA" dirty="0"/>
          </a:p>
        </p:txBody>
      </p:sp>
    </p:spTree>
    <p:extLst>
      <p:ext uri="{BB962C8B-B14F-4D97-AF65-F5344CB8AC3E}">
        <p14:creationId xmlns:p14="http://schemas.microsoft.com/office/powerpoint/2010/main" val="3509860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1A66167-ADF9-4DD3-93C3-C1D4563C0CF2}" type="slidenum">
              <a:rPr lang="en-CA" smtClean="0"/>
              <a:pPr/>
              <a:t>30</a:t>
            </a:fld>
            <a:endParaRPr lang="en-CA" dirty="0"/>
          </a:p>
        </p:txBody>
      </p:sp>
      <p:sp>
        <p:nvSpPr>
          <p:cNvPr id="3" name="Title 2"/>
          <p:cNvSpPr>
            <a:spLocks noGrp="1"/>
          </p:cNvSpPr>
          <p:nvPr>
            <p:ph type="title"/>
          </p:nvPr>
        </p:nvSpPr>
        <p:spPr/>
        <p:txBody>
          <a:bodyPr/>
          <a:lstStyle/>
          <a:p>
            <a:r>
              <a:rPr lang="en-CA" dirty="0"/>
              <a:t>LSO Rules of Professional Conduct</a:t>
            </a:r>
          </a:p>
        </p:txBody>
      </p:sp>
      <p:sp>
        <p:nvSpPr>
          <p:cNvPr id="6" name="Content Placeholder 5"/>
          <p:cNvSpPr>
            <a:spLocks noGrp="1"/>
          </p:cNvSpPr>
          <p:nvPr>
            <p:ph idx="13"/>
          </p:nvPr>
        </p:nvSpPr>
        <p:spPr>
          <a:xfrm>
            <a:off x="914400" y="2286000"/>
            <a:ext cx="3162300" cy="3886200"/>
          </a:xfrm>
        </p:spPr>
        <p:txBody>
          <a:bodyPr/>
          <a:lstStyle/>
          <a:p>
            <a:pPr>
              <a:spcBef>
                <a:spcPts val="1200"/>
              </a:spcBef>
            </a:pPr>
            <a:endParaRPr lang="en-CA" sz="1800" dirty="0" smtClean="0">
              <a:solidFill>
                <a:schemeClr val="accent6">
                  <a:lumMod val="75000"/>
                </a:schemeClr>
              </a:solidFill>
              <a:latin typeface="Myriad Pro"/>
            </a:endParaRPr>
          </a:p>
          <a:p>
            <a:pPr marL="0" indent="0">
              <a:spcBef>
                <a:spcPts val="1500"/>
              </a:spcBef>
              <a:buNone/>
            </a:pPr>
            <a:r>
              <a:rPr lang="en-CA" sz="1800" dirty="0" smtClean="0">
                <a:solidFill>
                  <a:srgbClr val="548235"/>
                </a:solidFill>
              </a:rPr>
              <a:t>How </a:t>
            </a:r>
            <a:r>
              <a:rPr lang="en-CA" sz="1800" dirty="0">
                <a:solidFill>
                  <a:srgbClr val="548235"/>
                </a:solidFill>
              </a:rPr>
              <a:t>many of these can be assisted through AI? </a:t>
            </a:r>
          </a:p>
          <a:p>
            <a:pPr marL="0" indent="0">
              <a:spcBef>
                <a:spcPts val="1500"/>
              </a:spcBef>
              <a:buNone/>
            </a:pPr>
            <a:r>
              <a:rPr lang="en-CA" sz="1800" dirty="0" smtClean="0">
                <a:solidFill>
                  <a:srgbClr val="FFC000"/>
                </a:solidFill>
              </a:rPr>
              <a:t>Which </a:t>
            </a:r>
            <a:r>
              <a:rPr lang="en-CA" sz="1800" dirty="0">
                <a:solidFill>
                  <a:srgbClr val="FFC000"/>
                </a:solidFill>
              </a:rPr>
              <a:t>of these </a:t>
            </a:r>
            <a:r>
              <a:rPr lang="en-CA" sz="1800" dirty="0" smtClean="0">
                <a:solidFill>
                  <a:srgbClr val="FFC000"/>
                </a:solidFill>
              </a:rPr>
              <a:t>are indirectly </a:t>
            </a:r>
            <a:r>
              <a:rPr lang="en-CA" sz="1800" dirty="0">
                <a:solidFill>
                  <a:srgbClr val="FFC000"/>
                </a:solidFill>
              </a:rPr>
              <a:t>helped by AI</a:t>
            </a:r>
            <a:r>
              <a:rPr lang="en-CA" sz="1800" dirty="0" smtClean="0">
                <a:solidFill>
                  <a:srgbClr val="FFC000"/>
                </a:solidFill>
              </a:rPr>
              <a:t>?</a:t>
            </a:r>
            <a:endParaRPr lang="en-CA" sz="1800" dirty="0">
              <a:solidFill>
                <a:srgbClr val="FFC000"/>
              </a:solidFill>
            </a:endParaRPr>
          </a:p>
          <a:p>
            <a:pPr marL="0" indent="0">
              <a:spcBef>
                <a:spcPts val="1500"/>
              </a:spcBef>
              <a:buNone/>
            </a:pPr>
            <a:r>
              <a:rPr lang="en-CA" sz="1800" dirty="0" smtClean="0">
                <a:solidFill>
                  <a:srgbClr val="FF0000"/>
                </a:solidFill>
              </a:rPr>
              <a:t>Which </a:t>
            </a:r>
            <a:r>
              <a:rPr lang="en-CA" sz="1800" dirty="0">
                <a:solidFill>
                  <a:srgbClr val="FF0000"/>
                </a:solidFill>
              </a:rPr>
              <a:t>involve judgement beyond the capacity of an AI (in the near term, anyway)?</a:t>
            </a:r>
          </a:p>
          <a:p>
            <a:pPr marL="0" indent="0">
              <a:buNone/>
            </a:pPr>
            <a:endParaRPr lang="en-CA" dirty="0"/>
          </a:p>
        </p:txBody>
      </p:sp>
      <p:sp>
        <p:nvSpPr>
          <p:cNvPr id="7" name="Content Placeholder 6"/>
          <p:cNvSpPr>
            <a:spLocks noGrp="1"/>
          </p:cNvSpPr>
          <p:nvPr>
            <p:ph idx="19"/>
          </p:nvPr>
        </p:nvSpPr>
        <p:spPr>
          <a:xfrm>
            <a:off x="4295775" y="2286000"/>
            <a:ext cx="4619625" cy="3886200"/>
          </a:xfrm>
        </p:spPr>
        <p:txBody>
          <a:bodyPr/>
          <a:lstStyle/>
          <a:p>
            <a:pPr marL="0" indent="0" algn="just">
              <a:spcBef>
                <a:spcPts val="900"/>
              </a:spcBef>
              <a:buNone/>
              <a:tabLst>
                <a:tab pos="342900" algn="l"/>
              </a:tabLst>
            </a:pPr>
            <a:r>
              <a:rPr lang="en-CA" sz="1100" dirty="0">
                <a:solidFill>
                  <a:srgbClr val="FF0000"/>
                </a:solidFill>
              </a:rPr>
              <a:t>(</a:t>
            </a:r>
            <a:r>
              <a:rPr lang="en-CA" sz="1100" dirty="0" smtClean="0">
                <a:solidFill>
                  <a:srgbClr val="FF0000"/>
                </a:solidFill>
              </a:rPr>
              <a:t>d)	communicating </a:t>
            </a:r>
            <a:r>
              <a:rPr lang="en-CA" sz="1100" dirty="0">
                <a:solidFill>
                  <a:srgbClr val="FF0000"/>
                </a:solidFill>
              </a:rPr>
              <a:t>at all relevant stages of a matter in a timely and effective </a:t>
            </a:r>
            <a:r>
              <a:rPr lang="en-CA" sz="1100" dirty="0" smtClean="0">
                <a:solidFill>
                  <a:srgbClr val="FF0000"/>
                </a:solidFill>
              </a:rPr>
              <a:t>manner;</a:t>
            </a:r>
            <a:endParaRPr lang="en-CA" sz="1100" dirty="0"/>
          </a:p>
          <a:p>
            <a:pPr marL="0" indent="0" algn="just">
              <a:spcBef>
                <a:spcPts val="900"/>
              </a:spcBef>
              <a:buNone/>
              <a:tabLst>
                <a:tab pos="342900" algn="l"/>
              </a:tabLst>
            </a:pPr>
            <a:r>
              <a:rPr lang="en-CA" sz="1100" dirty="0">
                <a:solidFill>
                  <a:srgbClr val="FFC000"/>
                </a:solidFill>
              </a:rPr>
              <a:t>(</a:t>
            </a:r>
            <a:r>
              <a:rPr lang="en-CA" sz="1100" dirty="0" smtClean="0">
                <a:solidFill>
                  <a:srgbClr val="FFC000"/>
                </a:solidFill>
              </a:rPr>
              <a:t>e)	performing </a:t>
            </a:r>
            <a:r>
              <a:rPr lang="en-CA" sz="1100" dirty="0">
                <a:solidFill>
                  <a:srgbClr val="FFC000"/>
                </a:solidFill>
              </a:rPr>
              <a:t>all functions conscientiously, diligently, and in a timely and cost- effective manner;</a:t>
            </a:r>
          </a:p>
          <a:p>
            <a:pPr marL="0" indent="0" algn="just">
              <a:spcBef>
                <a:spcPts val="900"/>
              </a:spcBef>
              <a:buNone/>
              <a:tabLst>
                <a:tab pos="342900" algn="l"/>
              </a:tabLst>
            </a:pPr>
            <a:r>
              <a:rPr lang="en-CA" sz="1100" dirty="0">
                <a:solidFill>
                  <a:srgbClr val="FF0000"/>
                </a:solidFill>
              </a:rPr>
              <a:t>(f</a:t>
            </a:r>
            <a:r>
              <a:rPr lang="en-CA" sz="1100" dirty="0" smtClean="0">
                <a:solidFill>
                  <a:srgbClr val="FF0000"/>
                </a:solidFill>
              </a:rPr>
              <a:t>)	applying </a:t>
            </a:r>
            <a:r>
              <a:rPr lang="en-CA" sz="1100" dirty="0">
                <a:solidFill>
                  <a:srgbClr val="FF0000"/>
                </a:solidFill>
              </a:rPr>
              <a:t>intellectual capacity, judgment, and deliberation to all functions;</a:t>
            </a:r>
          </a:p>
          <a:p>
            <a:pPr marL="0" indent="0" algn="just">
              <a:spcBef>
                <a:spcPts val="900"/>
              </a:spcBef>
              <a:buNone/>
              <a:tabLst>
                <a:tab pos="342900" algn="l"/>
              </a:tabLst>
            </a:pPr>
            <a:r>
              <a:rPr lang="en-CA" sz="1100" dirty="0"/>
              <a:t>(</a:t>
            </a:r>
            <a:r>
              <a:rPr lang="en-CA" sz="1100" dirty="0" smtClean="0"/>
              <a:t>g)	complying </a:t>
            </a:r>
            <a:r>
              <a:rPr lang="en-CA" sz="1100" dirty="0"/>
              <a:t>in letter and in spirit with all requirements pursuant to the </a:t>
            </a:r>
            <a:r>
              <a:rPr lang="en-CA" sz="1100" i="1" dirty="0"/>
              <a:t>Law Society Act</a:t>
            </a:r>
            <a:r>
              <a:rPr lang="en-CA" sz="1100" dirty="0"/>
              <a:t>;</a:t>
            </a:r>
          </a:p>
          <a:p>
            <a:pPr marL="0" indent="0" algn="just">
              <a:spcBef>
                <a:spcPts val="900"/>
              </a:spcBef>
              <a:buNone/>
              <a:tabLst>
                <a:tab pos="342900" algn="l"/>
              </a:tabLst>
            </a:pPr>
            <a:r>
              <a:rPr lang="en-CA" sz="1100" dirty="0"/>
              <a:t>(h</a:t>
            </a:r>
            <a:r>
              <a:rPr lang="en-CA" sz="1100" dirty="0" smtClean="0"/>
              <a:t>)	recognizing </a:t>
            </a:r>
            <a:r>
              <a:rPr lang="en-CA" sz="1100" dirty="0"/>
              <a:t>limitations in </a:t>
            </a:r>
            <a:r>
              <a:rPr lang="en-CA" sz="1100" dirty="0" smtClean="0"/>
              <a:t>one's </a:t>
            </a:r>
            <a:r>
              <a:rPr lang="en-CA" sz="1100" dirty="0"/>
              <a:t>ability to handle a matter or some aspect of it, and taking steps accordingly to ensure the client is appropriately served;</a:t>
            </a:r>
          </a:p>
          <a:p>
            <a:pPr marL="0" indent="0" algn="just">
              <a:spcBef>
                <a:spcPts val="900"/>
              </a:spcBef>
              <a:buNone/>
              <a:tabLst>
                <a:tab pos="342900" algn="l"/>
              </a:tabLst>
            </a:pPr>
            <a:r>
              <a:rPr lang="en-CA" sz="1100" dirty="0">
                <a:solidFill>
                  <a:srgbClr val="FFC000"/>
                </a:solidFill>
              </a:rPr>
              <a:t>(</a:t>
            </a:r>
            <a:r>
              <a:rPr lang="en-CA" sz="1100" dirty="0" smtClean="0">
                <a:solidFill>
                  <a:srgbClr val="FFC000"/>
                </a:solidFill>
              </a:rPr>
              <a:t>i)	managing one's </a:t>
            </a:r>
            <a:r>
              <a:rPr lang="en-CA" sz="1100" dirty="0">
                <a:solidFill>
                  <a:srgbClr val="FFC000"/>
                </a:solidFill>
              </a:rPr>
              <a:t>practice effectively;</a:t>
            </a:r>
          </a:p>
          <a:p>
            <a:pPr marL="0" indent="0" algn="just">
              <a:spcBef>
                <a:spcPts val="900"/>
              </a:spcBef>
              <a:buNone/>
              <a:tabLst>
                <a:tab pos="342900" algn="l"/>
              </a:tabLst>
            </a:pPr>
            <a:r>
              <a:rPr lang="en-CA" sz="1100" dirty="0"/>
              <a:t>(</a:t>
            </a:r>
            <a:r>
              <a:rPr lang="en-CA" sz="1100" dirty="0" smtClean="0"/>
              <a:t>j)	pursuing </a:t>
            </a:r>
            <a:r>
              <a:rPr lang="en-CA" sz="1100" dirty="0"/>
              <a:t>appropriate professional development to maintain and enhance legal knowledge and skills; and</a:t>
            </a:r>
          </a:p>
          <a:p>
            <a:pPr marL="0" indent="0" algn="just">
              <a:spcBef>
                <a:spcPts val="900"/>
              </a:spcBef>
              <a:buNone/>
              <a:tabLst>
                <a:tab pos="342900" algn="l"/>
              </a:tabLst>
            </a:pPr>
            <a:r>
              <a:rPr lang="en-CA" sz="1100" dirty="0">
                <a:solidFill>
                  <a:srgbClr val="548235"/>
                </a:solidFill>
              </a:rPr>
              <a:t>(</a:t>
            </a:r>
            <a:r>
              <a:rPr lang="en-CA" sz="1100" dirty="0" smtClean="0">
                <a:solidFill>
                  <a:srgbClr val="548235"/>
                </a:solidFill>
              </a:rPr>
              <a:t>k)	otherwise </a:t>
            </a:r>
            <a:r>
              <a:rPr lang="en-CA" sz="1100" dirty="0">
                <a:solidFill>
                  <a:srgbClr val="548235"/>
                </a:solidFill>
              </a:rPr>
              <a:t>adapting to changing professional requirements, standards, techniques, and practices.</a:t>
            </a:r>
          </a:p>
        </p:txBody>
      </p:sp>
      <p:pic>
        <p:nvPicPr>
          <p:cNvPr id="8" name="Picture 5" descr="Law Society of On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4" y="1454150"/>
            <a:ext cx="36099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54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LSO Guidelines on Technology</a:t>
            </a:r>
          </a:p>
        </p:txBody>
      </p:sp>
      <p:sp>
        <p:nvSpPr>
          <p:cNvPr id="4" name="Slide Number Placeholder 3"/>
          <p:cNvSpPr>
            <a:spLocks noGrp="1"/>
          </p:cNvSpPr>
          <p:nvPr>
            <p:ph type="sldNum" sz="quarter" idx="4"/>
          </p:nvPr>
        </p:nvSpPr>
        <p:spPr/>
        <p:txBody>
          <a:bodyPr/>
          <a:lstStyle/>
          <a:p>
            <a:fld id="{A1A66167-ADF9-4DD3-93C3-C1D4563C0CF2}" type="slidenum">
              <a:rPr lang="en-CA" smtClean="0"/>
              <a:pPr/>
              <a:t>31</a:t>
            </a:fld>
            <a:endParaRPr lang="en-CA" dirty="0"/>
          </a:p>
        </p:txBody>
      </p:sp>
      <p:sp>
        <p:nvSpPr>
          <p:cNvPr id="5" name="Content Placeholder 4"/>
          <p:cNvSpPr>
            <a:spLocks noGrp="1"/>
          </p:cNvSpPr>
          <p:nvPr>
            <p:ph idx="14"/>
          </p:nvPr>
        </p:nvSpPr>
        <p:spPr>
          <a:xfrm>
            <a:off x="4019550" y="1600200"/>
            <a:ext cx="4895850" cy="4572000"/>
          </a:xfrm>
        </p:spPr>
        <p:txBody>
          <a:bodyPr/>
          <a:lstStyle/>
          <a:p>
            <a:pPr marL="0" indent="0">
              <a:spcBef>
                <a:spcPts val="900"/>
              </a:spcBef>
              <a:buNone/>
            </a:pPr>
            <a:r>
              <a:rPr lang="en-CA" sz="2000" dirty="0">
                <a:hlinkClick r:id="rId2"/>
              </a:rPr>
              <a:t>https://</a:t>
            </a:r>
            <a:r>
              <a:rPr lang="en-CA" sz="2000" dirty="0" err="1">
                <a:hlinkClick r:id="rId2"/>
              </a:rPr>
              <a:t>www.lsuc.on.ca</a:t>
            </a:r>
            <a:r>
              <a:rPr lang="en-CA" sz="2000" dirty="0">
                <a:hlinkClick r:id="rId2"/>
              </a:rPr>
              <a:t>/For-Lawyers/Manage-Your-Practice/Technology/Technology-Practice-Management-Guideline/</a:t>
            </a:r>
            <a:endParaRPr lang="en-CA" sz="2000" dirty="0"/>
          </a:p>
          <a:p>
            <a:pPr>
              <a:spcBef>
                <a:spcPts val="900"/>
              </a:spcBef>
            </a:pPr>
            <a:r>
              <a:rPr lang="en-US" sz="2000" dirty="0" smtClean="0"/>
              <a:t>Lawyer </a:t>
            </a:r>
            <a:r>
              <a:rPr lang="en-US" sz="2000" dirty="0"/>
              <a:t>should support client service expectations and practice </a:t>
            </a:r>
            <a:r>
              <a:rPr lang="en-US" sz="2000" dirty="0" smtClean="0"/>
              <a:t>management</a:t>
            </a:r>
            <a:endParaRPr lang="en-US" sz="2000" dirty="0"/>
          </a:p>
          <a:p>
            <a:pPr>
              <a:spcBef>
                <a:spcPts val="900"/>
              </a:spcBef>
            </a:pPr>
            <a:r>
              <a:rPr lang="en-US" sz="2000" dirty="0"/>
              <a:t>Lawyer must address concerns respecting security, disaster </a:t>
            </a:r>
            <a:r>
              <a:rPr lang="en-US" sz="2000" dirty="0" smtClean="0"/>
              <a:t>management </a:t>
            </a:r>
            <a:r>
              <a:rPr lang="en-US" sz="2000" dirty="0"/>
              <a:t>and technological obsolescence.</a:t>
            </a:r>
          </a:p>
          <a:p>
            <a:pPr>
              <a:spcBef>
                <a:spcPts val="900"/>
              </a:spcBef>
            </a:pPr>
            <a:r>
              <a:rPr lang="en-US" sz="2000" dirty="0"/>
              <a:t>The point is made: you are expected to be up to date! </a:t>
            </a:r>
          </a:p>
          <a:p>
            <a:endParaRPr lang="en-CA" dirty="0"/>
          </a:p>
        </p:txBody>
      </p:sp>
      <p:pic>
        <p:nvPicPr>
          <p:cNvPr id="6" name="Picture 2" descr="Image result for neural network"/>
          <p:cNvPicPr>
            <a:picLocks noGrp="1" noChangeAspect="1" noChangeArrowheads="1"/>
          </p:cNvPicPr>
          <p:nvPr>
            <p:ph idx="13"/>
          </p:nvPr>
        </p:nvPicPr>
        <p:blipFill>
          <a:blip r:embed="rId3" cstate="print">
            <a:extLst>
              <a:ext uri="{28A0092B-C50C-407E-A947-70E740481C1C}">
                <a14:useLocalDpi xmlns:a14="http://schemas.microsoft.com/office/drawing/2010/main" val="0"/>
              </a:ext>
            </a:extLst>
          </a:blip>
          <a:srcRect/>
          <a:stretch>
            <a:fillRect/>
          </a:stretch>
        </p:blipFill>
        <p:spPr bwMode="auto">
          <a:xfrm>
            <a:off x="326377" y="1610592"/>
            <a:ext cx="3588398" cy="2723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5852160"/>
            <a:ext cx="7315200" cy="338554"/>
          </a:xfrm>
          <a:prstGeom prst="rect">
            <a:avLst/>
          </a:prstGeom>
          <a:noFill/>
        </p:spPr>
        <p:txBody>
          <a:bodyPr wrap="square" rtlCol="0">
            <a:spAutoFit/>
          </a:bodyPr>
          <a:lstStyle/>
          <a:p>
            <a:r>
              <a:rPr lang="en-CA" sz="800" dirty="0" smtClean="0">
                <a:latin typeface="Verdana" panose="020B0604030504040204" pitchFamily="34" charset="0"/>
                <a:ea typeface="Verdana" panose="020B0604030504040204" pitchFamily="34" charset="0"/>
                <a:cs typeface="Verdana" panose="020B0604030504040204" pitchFamily="34" charset="0"/>
                <a:hlinkClick r:id="rId2"/>
              </a:rPr>
              <a:t/>
            </a:r>
            <a:br>
              <a:rPr lang="en-CA" sz="800" dirty="0" smtClean="0">
                <a:latin typeface="Verdana" panose="020B0604030504040204" pitchFamily="34" charset="0"/>
                <a:ea typeface="Verdana" panose="020B0604030504040204" pitchFamily="34" charset="0"/>
                <a:cs typeface="Verdana" panose="020B0604030504040204" pitchFamily="34" charset="0"/>
                <a:hlinkClick r:id="rId2"/>
              </a:rPr>
            </a:br>
            <a:r>
              <a:rPr lang="en-CA" sz="800" dirty="0" smtClean="0">
                <a:latin typeface="Verdana" panose="020B0604030504040204" pitchFamily="34" charset="0"/>
                <a:ea typeface="Verdana" panose="020B0604030504040204" pitchFamily="34" charset="0"/>
                <a:cs typeface="Verdana" panose="020B0604030504040204" pitchFamily="34" charset="0"/>
                <a:hlinkClick r:id="rId2"/>
              </a:rPr>
              <a:t>https</a:t>
            </a:r>
            <a:r>
              <a:rPr lang="en-CA" sz="800" dirty="0">
                <a:latin typeface="Verdana" panose="020B0604030504040204" pitchFamily="34" charset="0"/>
                <a:ea typeface="Verdana" panose="020B0604030504040204" pitchFamily="34" charset="0"/>
                <a:cs typeface="Verdana" panose="020B0604030504040204" pitchFamily="34" charset="0"/>
                <a:hlinkClick r:id="rId2"/>
              </a:rPr>
              <a:t>://</a:t>
            </a:r>
            <a:r>
              <a:rPr lang="en-CA" sz="800" dirty="0" err="1">
                <a:latin typeface="Verdana" panose="020B0604030504040204" pitchFamily="34" charset="0"/>
                <a:ea typeface="Verdana" panose="020B0604030504040204" pitchFamily="34" charset="0"/>
                <a:cs typeface="Verdana" panose="020B0604030504040204" pitchFamily="34" charset="0"/>
                <a:hlinkClick r:id="rId2"/>
              </a:rPr>
              <a:t>www.lsuc.on.ca</a:t>
            </a:r>
            <a:r>
              <a:rPr lang="en-CA" sz="800" dirty="0">
                <a:latin typeface="Verdana" panose="020B0604030504040204" pitchFamily="34" charset="0"/>
                <a:ea typeface="Verdana" panose="020B0604030504040204" pitchFamily="34" charset="0"/>
                <a:cs typeface="Verdana" panose="020B0604030504040204" pitchFamily="34" charset="0"/>
                <a:hlinkClick r:id="rId2"/>
              </a:rPr>
              <a:t>/For-Lawyers/Manage-Your-Practice/Technology/Technology-Practice-Management-Guideline</a:t>
            </a:r>
            <a:r>
              <a:rPr lang="en-CA" sz="800" dirty="0" smtClean="0">
                <a:latin typeface="Verdana" panose="020B0604030504040204" pitchFamily="34" charset="0"/>
                <a:ea typeface="Verdana" panose="020B0604030504040204" pitchFamily="34" charset="0"/>
                <a:cs typeface="Verdana" panose="020B0604030504040204" pitchFamily="34" charset="0"/>
                <a:hlinkClick r:id="rId2"/>
              </a:rPr>
              <a:t>/</a:t>
            </a:r>
            <a:endParaRPr lang="en-CA"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8968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fontAlgn="base">
              <a:spcBef>
                <a:spcPts val="900"/>
              </a:spcBef>
              <a:buNone/>
            </a:pPr>
            <a:r>
              <a:rPr lang="en-CA" sz="1400" b="1" dirty="0"/>
              <a:t>5.3 Systems to Support Client Service</a:t>
            </a:r>
          </a:p>
          <a:p>
            <a:pPr marL="0" indent="0" algn="just">
              <a:spcBef>
                <a:spcPts val="900"/>
              </a:spcBef>
              <a:buNone/>
            </a:pPr>
            <a:r>
              <a:rPr lang="en-CA" sz="1400" dirty="0"/>
              <a:t>Lawyers should consider the use of information technologies to enable them to perform all client service functions </a:t>
            </a:r>
            <a:r>
              <a:rPr lang="en-CA" sz="1400" u="sng" dirty="0">
                <a:solidFill>
                  <a:srgbClr val="FFC000"/>
                </a:solidFill>
              </a:rPr>
              <a:t>conscientiously, diligently, and in a timely and cost-effective manner</a:t>
            </a:r>
            <a:r>
              <a:rPr lang="en-CA" sz="1400" dirty="0"/>
              <a:t>. [Rule 3.1-1(e) and Rule 3.1-2 of the </a:t>
            </a:r>
            <a:r>
              <a:rPr lang="en-CA" sz="1400" i="1" dirty="0">
                <a:hlinkClick r:id="rId2" tooltip="Rules of Professional Conduct"/>
              </a:rPr>
              <a:t>Rules of Professional Conduct</a:t>
            </a:r>
            <a:r>
              <a:rPr lang="en-CA" sz="1400" dirty="0"/>
              <a:t>]</a:t>
            </a:r>
          </a:p>
          <a:p>
            <a:pPr marL="0" indent="0" algn="just">
              <a:spcBef>
                <a:spcPts val="900"/>
              </a:spcBef>
              <a:buNone/>
            </a:pPr>
            <a:r>
              <a:rPr lang="en-CA" sz="1400" dirty="0"/>
              <a:t>Lawyers may wish to consider the use of the following information technologies:</a:t>
            </a:r>
          </a:p>
          <a:p>
            <a:pPr marL="0" lvl="1" indent="0" algn="just" fontAlgn="base">
              <a:spcBef>
                <a:spcPts val="900"/>
              </a:spcBef>
              <a:buNone/>
            </a:pPr>
            <a:r>
              <a:rPr lang="en-CA" sz="1400" b="1" dirty="0" smtClean="0"/>
              <a:t>	</a:t>
            </a:r>
            <a:r>
              <a:rPr lang="en-CA" sz="1400" b="1" dirty="0" smtClean="0">
                <a:solidFill>
                  <a:schemeClr val="tx1"/>
                </a:solidFill>
              </a:rPr>
              <a:t>5.3.1 </a:t>
            </a:r>
            <a:r>
              <a:rPr lang="en-CA" sz="1400" b="1" dirty="0">
                <a:solidFill>
                  <a:schemeClr val="tx1"/>
                </a:solidFill>
              </a:rPr>
              <a:t>Electronic Legal Research Methods</a:t>
            </a:r>
          </a:p>
          <a:p>
            <a:pPr marL="342900" lvl="1" indent="0" algn="just">
              <a:spcBef>
                <a:spcPts val="900"/>
              </a:spcBef>
              <a:buNone/>
            </a:pPr>
            <a:r>
              <a:rPr lang="en-CA" sz="1400" dirty="0" smtClean="0">
                <a:solidFill>
                  <a:schemeClr val="tx1"/>
                </a:solidFill>
              </a:rPr>
              <a:t>Lawyers </a:t>
            </a:r>
            <a:r>
              <a:rPr lang="en-CA" sz="1400" dirty="0">
                <a:solidFill>
                  <a:schemeClr val="tx1"/>
                </a:solidFill>
              </a:rPr>
              <a:t>should consider whether their </a:t>
            </a:r>
            <a:r>
              <a:rPr lang="en-CA" sz="1400" u="sng" dirty="0">
                <a:solidFill>
                  <a:srgbClr val="548235"/>
                </a:solidFill>
              </a:rPr>
              <a:t>legal research skills include and make use of online legal research tools</a:t>
            </a:r>
            <a:r>
              <a:rPr lang="en-CA" sz="1400" dirty="0">
                <a:solidFill>
                  <a:srgbClr val="548235"/>
                </a:solidFill>
              </a:rPr>
              <a:t> </a:t>
            </a:r>
            <a:r>
              <a:rPr lang="en-CA" sz="1400" dirty="0">
                <a:solidFill>
                  <a:schemeClr val="tx1"/>
                </a:solidFill>
              </a:rPr>
              <a:t>(e.g., </a:t>
            </a:r>
            <a:r>
              <a:rPr lang="en-CA" sz="1400" dirty="0" err="1">
                <a:solidFill>
                  <a:schemeClr val="tx1"/>
                </a:solidFill>
              </a:rPr>
              <a:t>CanLII</a:t>
            </a:r>
            <a:r>
              <a:rPr lang="en-CA" sz="1400" dirty="0">
                <a:solidFill>
                  <a:schemeClr val="tx1"/>
                </a:solidFill>
              </a:rPr>
              <a:t> or </a:t>
            </a:r>
            <a:r>
              <a:rPr lang="en-CA" sz="1400" dirty="0" err="1">
                <a:solidFill>
                  <a:schemeClr val="tx1"/>
                </a:solidFill>
              </a:rPr>
              <a:t>Quicklaw</a:t>
            </a:r>
            <a:r>
              <a:rPr lang="en-CA" sz="1400" dirty="0">
                <a:solidFill>
                  <a:schemeClr val="tx1"/>
                </a:solidFill>
              </a:rPr>
              <a:t>) [Rule 3.1-1(c)(i) of the </a:t>
            </a:r>
            <a:r>
              <a:rPr lang="en-CA" sz="1400" i="1" dirty="0">
                <a:hlinkClick r:id="rId2" tooltip="Rules of Professional Conduct"/>
              </a:rPr>
              <a:t>Rules of Professional Conduct</a:t>
            </a:r>
            <a:r>
              <a:rPr lang="en-CA" sz="1400" dirty="0">
                <a:solidFill>
                  <a:srgbClr val="42484E"/>
                </a:solidFill>
              </a:rPr>
              <a:t>].</a:t>
            </a:r>
          </a:p>
          <a:p>
            <a:pPr marL="0" lvl="1" indent="0" algn="just" fontAlgn="base">
              <a:spcBef>
                <a:spcPts val="900"/>
              </a:spcBef>
              <a:buNone/>
            </a:pPr>
            <a:r>
              <a:rPr lang="en-CA" sz="1400" b="1" dirty="0" smtClean="0"/>
              <a:t>	</a:t>
            </a:r>
            <a:r>
              <a:rPr lang="en-CA" sz="1400" b="1" dirty="0" smtClean="0">
                <a:solidFill>
                  <a:schemeClr val="tx1"/>
                </a:solidFill>
              </a:rPr>
              <a:t>5.3.2 </a:t>
            </a:r>
            <a:r>
              <a:rPr lang="en-CA" sz="1400" b="1" dirty="0">
                <a:solidFill>
                  <a:schemeClr val="tx1"/>
                </a:solidFill>
              </a:rPr>
              <a:t>Electronic Document Management Systems or Services</a:t>
            </a:r>
          </a:p>
          <a:p>
            <a:pPr marL="342900" lvl="1" indent="0" algn="just">
              <a:spcBef>
                <a:spcPts val="900"/>
              </a:spcBef>
              <a:buNone/>
            </a:pPr>
            <a:r>
              <a:rPr lang="en-CA" sz="1400" dirty="0">
                <a:solidFill>
                  <a:schemeClr val="tx1"/>
                </a:solidFill>
              </a:rPr>
              <a:t>Lawyers should consider the use of electronic document management systems such as</a:t>
            </a:r>
          </a:p>
          <a:p>
            <a:pPr marL="639763" lvl="1" indent="-296863" algn="just" fontAlgn="base">
              <a:spcBef>
                <a:spcPts val="900"/>
              </a:spcBef>
              <a:buFont typeface="Arial" panose="020B0604020202020204" pitchFamily="34" charset="0"/>
              <a:buChar char="•"/>
            </a:pPr>
            <a:r>
              <a:rPr lang="en-CA" sz="1400" dirty="0">
                <a:solidFill>
                  <a:schemeClr val="tx1"/>
                </a:solidFill>
              </a:rPr>
              <a:t>case management or litigation support software for litigation matters</a:t>
            </a:r>
          </a:p>
          <a:p>
            <a:pPr marL="639763" lvl="1" indent="-296863" algn="just" fontAlgn="base">
              <a:spcBef>
                <a:spcPts val="900"/>
              </a:spcBef>
              <a:buFont typeface="Arial" panose="020B0604020202020204" pitchFamily="34" charset="0"/>
              <a:buChar char="•"/>
            </a:pPr>
            <a:r>
              <a:rPr lang="en-CA" sz="1400" u="sng" dirty="0">
                <a:solidFill>
                  <a:srgbClr val="548235"/>
                </a:solidFill>
              </a:rPr>
              <a:t>document assembly software to create legal forms and documents.</a:t>
            </a:r>
          </a:p>
          <a:p>
            <a:pPr marL="0" indent="0">
              <a:spcBef>
                <a:spcPts val="900"/>
              </a:spcBef>
              <a:buNone/>
            </a:pPr>
            <a:endParaRPr lang="en-CA" dirty="0"/>
          </a:p>
        </p:txBody>
      </p:sp>
      <p:sp>
        <p:nvSpPr>
          <p:cNvPr id="3" name="Title 2"/>
          <p:cNvSpPr>
            <a:spLocks noGrp="1"/>
          </p:cNvSpPr>
          <p:nvPr>
            <p:ph type="title"/>
          </p:nvPr>
        </p:nvSpPr>
        <p:spPr/>
        <p:txBody>
          <a:bodyPr/>
          <a:lstStyle/>
          <a:p>
            <a:r>
              <a:rPr lang="en-CA" dirty="0"/>
              <a:t>LSO Guidelines on Technology</a:t>
            </a:r>
          </a:p>
        </p:txBody>
      </p:sp>
      <p:sp>
        <p:nvSpPr>
          <p:cNvPr id="4" name="Slide Number Placeholder 3"/>
          <p:cNvSpPr>
            <a:spLocks noGrp="1"/>
          </p:cNvSpPr>
          <p:nvPr>
            <p:ph type="sldNum" sz="quarter" idx="4"/>
          </p:nvPr>
        </p:nvSpPr>
        <p:spPr/>
        <p:txBody>
          <a:bodyPr/>
          <a:lstStyle/>
          <a:p>
            <a:fld id="{A1A66167-ADF9-4DD3-93C3-C1D4563C0CF2}" type="slidenum">
              <a:rPr lang="en-CA" smtClean="0"/>
              <a:pPr/>
              <a:t>32</a:t>
            </a:fld>
            <a:endParaRPr lang="en-CA" dirty="0"/>
          </a:p>
        </p:txBody>
      </p:sp>
      <p:sp>
        <p:nvSpPr>
          <p:cNvPr id="5" name="TextBox 4"/>
          <p:cNvSpPr txBox="1"/>
          <p:nvPr/>
        </p:nvSpPr>
        <p:spPr>
          <a:xfrm>
            <a:off x="914400" y="5852160"/>
            <a:ext cx="7315200" cy="457200"/>
          </a:xfrm>
          <a:prstGeom prst="rect">
            <a:avLst/>
          </a:prstGeom>
          <a:noFill/>
        </p:spPr>
        <p:txBody>
          <a:bodyPr wrap="square" rtlCol="0">
            <a:spAutoFit/>
          </a:bodyPr>
          <a:lstStyle/>
          <a:p>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
            </a:r>
            <a:br>
              <a:rPr lang="en-CA" sz="800" dirty="0" smtClean="0">
                <a:latin typeface="Verdana" panose="020B0604030504040204" pitchFamily="34" charset="0"/>
                <a:ea typeface="Verdana" panose="020B0604030504040204" pitchFamily="34" charset="0"/>
                <a:cs typeface="Verdana" panose="020B0604030504040204" pitchFamily="34" charset="0"/>
                <a:hlinkClick r:id="rId3"/>
              </a:rPr>
            </a:br>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https</a:t>
            </a:r>
            <a:r>
              <a:rPr lang="en-CA" sz="800" dirty="0">
                <a:latin typeface="Verdana" panose="020B0604030504040204" pitchFamily="34" charset="0"/>
                <a:ea typeface="Verdana" panose="020B0604030504040204" pitchFamily="34" charset="0"/>
                <a:cs typeface="Verdana" panose="020B0604030504040204" pitchFamily="34" charset="0"/>
                <a:hlinkClick r:id="rId3"/>
              </a:rPr>
              <a:t>://</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www.lsuc.on.ca</a:t>
            </a:r>
            <a:r>
              <a:rPr lang="en-CA" sz="800" dirty="0">
                <a:latin typeface="Verdana" panose="020B0604030504040204" pitchFamily="34" charset="0"/>
                <a:ea typeface="Verdana" panose="020B0604030504040204" pitchFamily="34" charset="0"/>
                <a:cs typeface="Verdana" panose="020B0604030504040204" pitchFamily="34" charset="0"/>
                <a:hlinkClick r:id="rId3"/>
              </a:rPr>
              <a:t>/For-Lawyers/Manage-Your-Practice/Technology/Technology-Practice-Management-Guideline/</a:t>
            </a:r>
            <a:endParaRPr lang="en-CA"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4503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0" algn="just" fontAlgn="base">
              <a:spcBef>
                <a:spcPts val="900"/>
              </a:spcBef>
              <a:buNone/>
            </a:pPr>
            <a:r>
              <a:rPr lang="en-CA" sz="1400" b="1" dirty="0">
                <a:solidFill>
                  <a:schemeClr val="tx1"/>
                </a:solidFill>
              </a:rPr>
              <a:t>5.3.3 Analysis Support Software</a:t>
            </a:r>
          </a:p>
          <a:p>
            <a:pPr marL="342900" lvl="1" indent="0" algn="just">
              <a:spcBef>
                <a:spcPts val="900"/>
              </a:spcBef>
              <a:buNone/>
            </a:pPr>
            <a:r>
              <a:rPr lang="en-CA" sz="1400" dirty="0">
                <a:solidFill>
                  <a:schemeClr val="tx1"/>
                </a:solidFill>
              </a:rPr>
              <a:t>Lawyers should consider the use of </a:t>
            </a:r>
            <a:r>
              <a:rPr lang="en-CA" sz="1400" u="sng" dirty="0">
                <a:solidFill>
                  <a:srgbClr val="548235"/>
                </a:solidFill>
              </a:rPr>
              <a:t>information technologies that support their analytical skills and functions</a:t>
            </a:r>
            <a:r>
              <a:rPr lang="en-CA" sz="1400" dirty="0">
                <a:solidFill>
                  <a:schemeClr val="tx1"/>
                </a:solidFill>
              </a:rPr>
              <a:t> including spreadsheet software where appropriate. [Rule 3.1-1(c)(ii) of the</a:t>
            </a:r>
            <a:r>
              <a:rPr lang="en-CA" sz="1400" dirty="0"/>
              <a:t> </a:t>
            </a:r>
            <a:r>
              <a:rPr lang="en-CA" sz="1400" i="1" dirty="0">
                <a:hlinkClick r:id="rId2" tooltip="Rules of Professional Conduct"/>
              </a:rPr>
              <a:t>Rules of Professional Conduct</a:t>
            </a:r>
            <a:r>
              <a:rPr lang="en-CA" sz="1400" dirty="0"/>
              <a:t>]</a:t>
            </a:r>
          </a:p>
          <a:p>
            <a:pPr marL="342900" lvl="1" indent="0" algn="just" fontAlgn="base">
              <a:spcBef>
                <a:spcPts val="900"/>
              </a:spcBef>
              <a:buNone/>
            </a:pPr>
            <a:r>
              <a:rPr lang="en-CA" sz="1400" b="1" dirty="0">
                <a:solidFill>
                  <a:schemeClr val="tx1"/>
                </a:solidFill>
              </a:rPr>
              <a:t>5.3.4 Productivity Software</a:t>
            </a:r>
          </a:p>
          <a:p>
            <a:pPr marL="342900" lvl="1" indent="0" algn="just">
              <a:spcBef>
                <a:spcPts val="900"/>
              </a:spcBef>
              <a:buNone/>
            </a:pPr>
            <a:r>
              <a:rPr lang="en-CA" sz="1400" dirty="0">
                <a:solidFill>
                  <a:schemeClr val="tx1"/>
                </a:solidFill>
              </a:rPr>
              <a:t>Lawyers should consider the use of </a:t>
            </a:r>
            <a:r>
              <a:rPr lang="en-CA" sz="1400" u="sng" dirty="0">
                <a:solidFill>
                  <a:srgbClr val="548235"/>
                </a:solidFill>
              </a:rPr>
              <a:t>electronic productivity software suite or voice recognition </a:t>
            </a:r>
            <a:r>
              <a:rPr lang="en-CA" sz="1400" u="sng" dirty="0" smtClean="0">
                <a:solidFill>
                  <a:srgbClr val="548235"/>
                </a:solidFill>
              </a:rPr>
              <a:t>software</a:t>
            </a:r>
            <a:r>
              <a:rPr lang="en-CA" sz="1400" dirty="0" smtClean="0">
                <a:solidFill>
                  <a:schemeClr val="accent6">
                    <a:lumMod val="75000"/>
                  </a:schemeClr>
                </a:solidFill>
              </a:rPr>
              <a:t> </a:t>
            </a:r>
            <a:r>
              <a:rPr lang="en-CA" sz="1400" dirty="0" smtClean="0">
                <a:solidFill>
                  <a:schemeClr val="tx1"/>
                </a:solidFill>
              </a:rPr>
              <a:t>to </a:t>
            </a:r>
            <a:r>
              <a:rPr lang="en-CA" sz="1400" dirty="0">
                <a:solidFill>
                  <a:schemeClr val="tx1"/>
                </a:solidFill>
              </a:rPr>
              <a:t>ensure that writing and drafting is accomplished in a timely and cost-effective manner (</a:t>
            </a:r>
            <a:r>
              <a:rPr lang="en-CA" sz="1400" dirty="0" err="1" smtClean="0">
                <a:solidFill>
                  <a:schemeClr val="tx1"/>
                </a:solidFill>
              </a:rPr>
              <a:t>eg</a:t>
            </a:r>
            <a:r>
              <a:rPr lang="en-CA" sz="1400" dirty="0" smtClean="0">
                <a:solidFill>
                  <a:schemeClr val="tx1"/>
                </a:solidFill>
              </a:rPr>
              <a:t>, </a:t>
            </a:r>
            <a:r>
              <a:rPr lang="en-CA" sz="1400" dirty="0">
                <a:solidFill>
                  <a:schemeClr val="tx1"/>
                </a:solidFill>
              </a:rPr>
              <a:t>Word, Word Perfect, and Google Docs) [Rule 3.1-1(e) and Rule 3.1-2 of the </a:t>
            </a:r>
            <a:r>
              <a:rPr lang="en-CA" sz="1400" i="1" dirty="0" smtClean="0">
                <a:hlinkClick r:id="rId2" tooltip="Rules of Professional Conduct"/>
              </a:rPr>
              <a:t>Rules </a:t>
            </a:r>
            <a:r>
              <a:rPr lang="en-CA" sz="1400" i="1" dirty="0">
                <a:hlinkClick r:id="rId2" tooltip="Rules of Professional Conduct"/>
              </a:rPr>
              <a:t>of Professional Conduct</a:t>
            </a:r>
            <a:r>
              <a:rPr lang="en-CA" sz="1400" dirty="0" smtClean="0">
                <a:solidFill>
                  <a:schemeClr val="tx1"/>
                </a:solidFill>
              </a:rPr>
              <a:t>].</a:t>
            </a:r>
            <a:endParaRPr lang="en-CA" sz="1400" dirty="0">
              <a:solidFill>
                <a:schemeClr val="tx1"/>
              </a:solidFill>
            </a:endParaRPr>
          </a:p>
          <a:p>
            <a:pPr marL="0" indent="0">
              <a:spcBef>
                <a:spcPts val="900"/>
              </a:spcBef>
              <a:buNone/>
            </a:pPr>
            <a:endParaRPr lang="en-CA" dirty="0"/>
          </a:p>
        </p:txBody>
      </p:sp>
      <p:sp>
        <p:nvSpPr>
          <p:cNvPr id="3" name="Title 2"/>
          <p:cNvSpPr>
            <a:spLocks noGrp="1"/>
          </p:cNvSpPr>
          <p:nvPr>
            <p:ph type="title"/>
          </p:nvPr>
        </p:nvSpPr>
        <p:spPr/>
        <p:txBody>
          <a:bodyPr/>
          <a:lstStyle/>
          <a:p>
            <a:r>
              <a:rPr lang="en-CA" dirty="0"/>
              <a:t>LSO Guidelines on Technology</a:t>
            </a:r>
          </a:p>
        </p:txBody>
      </p:sp>
      <p:sp>
        <p:nvSpPr>
          <p:cNvPr id="4" name="Slide Number Placeholder 3"/>
          <p:cNvSpPr>
            <a:spLocks noGrp="1"/>
          </p:cNvSpPr>
          <p:nvPr>
            <p:ph type="sldNum" sz="quarter" idx="4"/>
          </p:nvPr>
        </p:nvSpPr>
        <p:spPr/>
        <p:txBody>
          <a:bodyPr/>
          <a:lstStyle/>
          <a:p>
            <a:fld id="{A1A66167-ADF9-4DD3-93C3-C1D4563C0CF2}" type="slidenum">
              <a:rPr lang="en-CA" smtClean="0"/>
              <a:pPr/>
              <a:t>33</a:t>
            </a:fld>
            <a:endParaRPr lang="en-CA" dirty="0"/>
          </a:p>
        </p:txBody>
      </p:sp>
      <p:sp>
        <p:nvSpPr>
          <p:cNvPr id="5" name="TextBox 4"/>
          <p:cNvSpPr txBox="1"/>
          <p:nvPr/>
        </p:nvSpPr>
        <p:spPr>
          <a:xfrm>
            <a:off x="914400" y="5852160"/>
            <a:ext cx="7315200" cy="457200"/>
          </a:xfrm>
          <a:prstGeom prst="rect">
            <a:avLst/>
          </a:prstGeom>
          <a:noFill/>
        </p:spPr>
        <p:txBody>
          <a:bodyPr wrap="square" rtlCol="0">
            <a:spAutoFit/>
          </a:bodyPr>
          <a:lstStyle/>
          <a:p>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
            </a:r>
            <a:br>
              <a:rPr lang="en-CA" sz="800" dirty="0" smtClean="0">
                <a:latin typeface="Verdana" panose="020B0604030504040204" pitchFamily="34" charset="0"/>
                <a:ea typeface="Verdana" panose="020B0604030504040204" pitchFamily="34" charset="0"/>
                <a:cs typeface="Verdana" panose="020B0604030504040204" pitchFamily="34" charset="0"/>
                <a:hlinkClick r:id="rId3"/>
              </a:rPr>
            </a:br>
            <a:r>
              <a:rPr lang="en-CA" sz="800" dirty="0" smtClean="0">
                <a:latin typeface="Verdana" panose="020B0604030504040204" pitchFamily="34" charset="0"/>
                <a:ea typeface="Verdana" panose="020B0604030504040204" pitchFamily="34" charset="0"/>
                <a:cs typeface="Verdana" panose="020B0604030504040204" pitchFamily="34" charset="0"/>
                <a:hlinkClick r:id="rId3"/>
              </a:rPr>
              <a:t>https</a:t>
            </a:r>
            <a:r>
              <a:rPr lang="en-CA" sz="800" dirty="0">
                <a:latin typeface="Verdana" panose="020B0604030504040204" pitchFamily="34" charset="0"/>
                <a:ea typeface="Verdana" panose="020B0604030504040204" pitchFamily="34" charset="0"/>
                <a:cs typeface="Verdana" panose="020B0604030504040204" pitchFamily="34" charset="0"/>
                <a:hlinkClick r:id="rId3"/>
              </a:rPr>
              <a:t>://</a:t>
            </a:r>
            <a:r>
              <a:rPr lang="en-CA" sz="800" dirty="0" err="1">
                <a:latin typeface="Verdana" panose="020B0604030504040204" pitchFamily="34" charset="0"/>
                <a:ea typeface="Verdana" panose="020B0604030504040204" pitchFamily="34" charset="0"/>
                <a:cs typeface="Verdana" panose="020B0604030504040204" pitchFamily="34" charset="0"/>
                <a:hlinkClick r:id="rId3"/>
              </a:rPr>
              <a:t>www.lsuc.on.ca</a:t>
            </a:r>
            <a:r>
              <a:rPr lang="en-CA" sz="800" dirty="0">
                <a:latin typeface="Verdana" panose="020B0604030504040204" pitchFamily="34" charset="0"/>
                <a:ea typeface="Verdana" panose="020B0604030504040204" pitchFamily="34" charset="0"/>
                <a:cs typeface="Verdana" panose="020B0604030504040204" pitchFamily="34" charset="0"/>
                <a:hlinkClick r:id="rId3"/>
              </a:rPr>
              <a:t>/For-Lawyers/Manage-Your-Practice/Technology/Technology-Practice-Management-Guideline/</a:t>
            </a:r>
            <a:endParaRPr lang="en-CA"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0726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0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endParaRPr lang="en-CA"/>
          </a:p>
        </p:txBody>
      </p:sp>
      <p:sp>
        <p:nvSpPr>
          <p:cNvPr id="3" name="Title 2"/>
          <p:cNvSpPr>
            <a:spLocks noGrp="1"/>
          </p:cNvSpPr>
          <p:nvPr>
            <p:ph type="title"/>
          </p:nvPr>
        </p:nvSpPr>
        <p:spPr/>
        <p:txBody>
          <a:bodyPr/>
          <a:lstStyle/>
          <a:p>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4</a:t>
            </a:fld>
            <a:endParaRPr lang="en-CA" dirty="0"/>
          </a:p>
        </p:txBody>
      </p:sp>
      <p:sp>
        <p:nvSpPr>
          <p:cNvPr id="5" name="Content Placeholder 4"/>
          <p:cNvSpPr>
            <a:spLocks noGrp="1"/>
          </p:cNvSpPr>
          <p:nvPr>
            <p:ph idx="14"/>
          </p:nvPr>
        </p:nvSpPr>
        <p:spPr/>
        <p:txBody>
          <a:bodyPr/>
          <a:lstStyle/>
          <a:p>
            <a:endParaRPr lang="en-CA"/>
          </a:p>
        </p:txBody>
      </p:sp>
      <p:pic>
        <p:nvPicPr>
          <p:cNvPr id="1026" name="Picture 2" descr="Image result for big robots run for your 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81684" cy="685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3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endParaRPr lang="en-CA"/>
          </a:p>
        </p:txBody>
      </p:sp>
      <p:sp>
        <p:nvSpPr>
          <p:cNvPr id="3" name="Title 2"/>
          <p:cNvSpPr>
            <a:spLocks noGrp="1"/>
          </p:cNvSpPr>
          <p:nvPr>
            <p:ph type="title"/>
          </p:nvPr>
        </p:nvSpPr>
        <p:spPr/>
        <p:txBody>
          <a:bodyPr/>
          <a:lstStyle/>
          <a:p>
            <a:endParaRPr lang="en-CA"/>
          </a:p>
        </p:txBody>
      </p:sp>
      <p:sp>
        <p:nvSpPr>
          <p:cNvPr id="4" name="Slide Number Placeholder 3"/>
          <p:cNvSpPr>
            <a:spLocks noGrp="1"/>
          </p:cNvSpPr>
          <p:nvPr>
            <p:ph type="sldNum" sz="quarter" idx="4"/>
          </p:nvPr>
        </p:nvSpPr>
        <p:spPr/>
        <p:txBody>
          <a:bodyPr/>
          <a:lstStyle/>
          <a:p>
            <a:fld id="{A1A66167-ADF9-4DD3-93C3-C1D4563C0CF2}" type="slidenum">
              <a:rPr lang="en-CA" smtClean="0"/>
              <a:pPr/>
              <a:t>5</a:t>
            </a:fld>
            <a:endParaRPr lang="en-CA" dirty="0"/>
          </a:p>
        </p:txBody>
      </p:sp>
      <p:sp>
        <p:nvSpPr>
          <p:cNvPr id="5" name="Content Placeholder 4"/>
          <p:cNvSpPr>
            <a:spLocks noGrp="1"/>
          </p:cNvSpPr>
          <p:nvPr>
            <p:ph idx="14"/>
          </p:nvPr>
        </p:nvSpPr>
        <p:spPr/>
        <p:txBody>
          <a:bodyPr/>
          <a:lstStyle/>
          <a:p>
            <a:endParaRPr lang="en-CA"/>
          </a:p>
        </p:txBody>
      </p:sp>
      <p:pic>
        <p:nvPicPr>
          <p:cNvPr id="2050" name="Picture 2" descr="Image result for cyl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7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endParaRPr lang="en-CA"/>
          </a:p>
        </p:txBody>
      </p:sp>
      <p:sp>
        <p:nvSpPr>
          <p:cNvPr id="3" name="Title 2"/>
          <p:cNvSpPr>
            <a:spLocks noGrp="1"/>
          </p:cNvSpPr>
          <p:nvPr>
            <p:ph type="title"/>
          </p:nvPr>
        </p:nvSpPr>
        <p:spPr/>
        <p:txBody>
          <a:bodyPr/>
          <a:lstStyle/>
          <a:p>
            <a:endParaRPr lang="en-CA"/>
          </a:p>
        </p:txBody>
      </p:sp>
      <p:sp>
        <p:nvSpPr>
          <p:cNvPr id="4" name="Slide Number Placeholder 3"/>
          <p:cNvSpPr>
            <a:spLocks noGrp="1"/>
          </p:cNvSpPr>
          <p:nvPr>
            <p:ph type="sldNum" sz="quarter" idx="4"/>
          </p:nvPr>
        </p:nvSpPr>
        <p:spPr/>
        <p:txBody>
          <a:bodyPr/>
          <a:lstStyle/>
          <a:p>
            <a:fld id="{A1A66167-ADF9-4DD3-93C3-C1D4563C0CF2}" type="slidenum">
              <a:rPr lang="en-CA" smtClean="0"/>
              <a:pPr/>
              <a:t>6</a:t>
            </a:fld>
            <a:endParaRPr lang="en-CA" dirty="0"/>
          </a:p>
        </p:txBody>
      </p:sp>
      <p:sp>
        <p:nvSpPr>
          <p:cNvPr id="5" name="Content Placeholder 4"/>
          <p:cNvSpPr>
            <a:spLocks noGrp="1"/>
          </p:cNvSpPr>
          <p:nvPr>
            <p:ph idx="14"/>
          </p:nvPr>
        </p:nvSpPr>
        <p:spPr/>
        <p:txBody>
          <a:bodyPr/>
          <a:lstStyle/>
          <a:p>
            <a:endParaRPr lang="en-CA"/>
          </a:p>
        </p:txBody>
      </p:sp>
      <p:pic>
        <p:nvPicPr>
          <p:cNvPr id="3074" name="Picture 2" descr="Image result for c3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4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endParaRPr lang="en-CA" dirty="0"/>
          </a:p>
        </p:txBody>
      </p:sp>
      <p:sp>
        <p:nvSpPr>
          <p:cNvPr id="3" name="Title 2"/>
          <p:cNvSpPr>
            <a:spLocks noGrp="1"/>
          </p:cNvSpPr>
          <p:nvPr>
            <p:ph type="title"/>
          </p:nvPr>
        </p:nvSpPr>
        <p:spPr/>
        <p:txBody>
          <a:bodyPr/>
          <a:lstStyle/>
          <a:p>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7</a:t>
            </a:fld>
            <a:endParaRPr lang="en-CA" dirty="0"/>
          </a:p>
        </p:txBody>
      </p:sp>
      <p:sp>
        <p:nvSpPr>
          <p:cNvPr id="5" name="Content Placeholder 4"/>
          <p:cNvSpPr>
            <a:spLocks noGrp="1"/>
          </p:cNvSpPr>
          <p:nvPr>
            <p:ph idx="14"/>
          </p:nvPr>
        </p:nvSpPr>
        <p:spPr/>
        <p:txBody>
          <a:bodyPr/>
          <a:lstStyle/>
          <a:p>
            <a:endParaRPr lang="en-CA"/>
          </a:p>
        </p:txBody>
      </p:sp>
      <p:pic>
        <p:nvPicPr>
          <p:cNvPr id="4098" name="Picture 2" descr="Image result for robots att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175" y="0"/>
            <a:ext cx="2423825"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4"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0" y="0"/>
            <a:ext cx="7378995" cy="683084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173" y="3394155"/>
            <a:ext cx="2423825" cy="360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0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914400" y="1600200"/>
            <a:ext cx="4076700" cy="4572000"/>
          </a:xfrm>
        </p:spPr>
        <p:txBody>
          <a:bodyPr/>
          <a:lstStyle/>
          <a:p>
            <a:pPr marL="0" indent="0">
              <a:buNone/>
            </a:pPr>
            <a:r>
              <a:rPr lang="en-US" sz="2000" dirty="0"/>
              <a:t>When asked about the possibility of AI:</a:t>
            </a:r>
          </a:p>
          <a:p>
            <a:pPr marL="0" indent="0" algn="just">
              <a:buNone/>
            </a:pPr>
            <a:r>
              <a:rPr lang="en-US" sz="2000" dirty="0" smtClean="0"/>
              <a:t>Oh</a:t>
            </a:r>
            <a:r>
              <a:rPr lang="en-US" sz="2000" dirty="0"/>
              <a:t>, I </a:t>
            </a:r>
            <a:r>
              <a:rPr lang="en-US" sz="2000" dirty="0" smtClean="0"/>
              <a:t>don't </a:t>
            </a:r>
            <a:r>
              <a:rPr lang="en-US" sz="2000" dirty="0"/>
              <a:t>think </a:t>
            </a:r>
            <a:r>
              <a:rPr lang="en-US" sz="2000" dirty="0" smtClean="0"/>
              <a:t>there's </a:t>
            </a:r>
            <a:r>
              <a:rPr lang="en-US" sz="2000" dirty="0"/>
              <a:t>any question of that. I think that the people that say we will never develop computer intelligence — they merely prove that some biological systems </a:t>
            </a:r>
            <a:r>
              <a:rPr lang="en-US" sz="2000" dirty="0" smtClean="0"/>
              <a:t>don't </a:t>
            </a:r>
            <a:r>
              <a:rPr lang="en-US" sz="2000" dirty="0"/>
              <a:t>have much intelligence</a:t>
            </a:r>
            <a:r>
              <a:rPr lang="en-US" sz="2000" dirty="0" smtClean="0"/>
              <a:t>.</a:t>
            </a:r>
            <a:endParaRPr lang="en-US" sz="800" dirty="0" smtClean="0"/>
          </a:p>
          <a:p>
            <a:pPr marL="0" indent="0">
              <a:buNone/>
            </a:pPr>
            <a:r>
              <a:rPr lang="en-US" sz="800" dirty="0" smtClean="0"/>
              <a:t>Arthur </a:t>
            </a:r>
            <a:r>
              <a:rPr lang="en-US" sz="800" dirty="0"/>
              <a:t>C. Clarke in </a:t>
            </a:r>
            <a:r>
              <a:rPr lang="en-US" sz="800" dirty="0" smtClean="0"/>
              <a:t>"Science </a:t>
            </a:r>
            <a:r>
              <a:rPr lang="en-US" sz="800" dirty="0"/>
              <a:t>Fiction and Prophecy: </a:t>
            </a:r>
            <a:r>
              <a:rPr lang="en-US" sz="800" dirty="0" smtClean="0"/>
              <a:t/>
            </a:r>
            <a:br>
              <a:rPr lang="en-US" sz="800" dirty="0" smtClean="0"/>
            </a:br>
            <a:r>
              <a:rPr lang="en-US" sz="800" dirty="0" smtClean="0"/>
              <a:t>Talking </a:t>
            </a:r>
            <a:r>
              <a:rPr lang="en-US" sz="800" dirty="0"/>
              <a:t>to Arthur C. </a:t>
            </a:r>
            <a:r>
              <a:rPr lang="en-US" sz="800" dirty="0" smtClean="0"/>
              <a:t>Clarke" </a:t>
            </a:r>
            <a:r>
              <a:rPr lang="en-US" sz="800" dirty="0"/>
              <a:t>(1995)</a:t>
            </a:r>
          </a:p>
          <a:p>
            <a:pPr marL="0" indent="0" algn="just">
              <a:buNone/>
            </a:pPr>
            <a:endParaRPr lang="en-US" sz="2000" dirty="0" smtClean="0"/>
          </a:p>
          <a:p>
            <a:pPr marL="0" indent="0">
              <a:buNone/>
            </a:pPr>
            <a:endParaRPr lang="en-US" sz="2000" dirty="0"/>
          </a:p>
          <a:p>
            <a:pPr marL="0" indent="0">
              <a:buNone/>
            </a:pPr>
            <a:endParaRPr lang="en-CA" dirty="0"/>
          </a:p>
        </p:txBody>
      </p:sp>
      <p:sp>
        <p:nvSpPr>
          <p:cNvPr id="3" name="Title 2"/>
          <p:cNvSpPr>
            <a:spLocks noGrp="1"/>
          </p:cNvSpPr>
          <p:nvPr>
            <p:ph type="title"/>
          </p:nvPr>
        </p:nvSpPr>
        <p:spPr/>
        <p:txBody>
          <a:bodyPr/>
          <a:lstStyle/>
          <a:p>
            <a:r>
              <a:rPr lang="en-US" dirty="0"/>
              <a:t>AI: </a:t>
            </a:r>
            <a:r>
              <a:rPr lang="en-US" dirty="0" smtClean="0"/>
              <a:t>Artificial Intelligence</a:t>
            </a:r>
            <a:endParaRPr lang="en-CA" dirty="0"/>
          </a:p>
        </p:txBody>
      </p:sp>
      <p:sp>
        <p:nvSpPr>
          <p:cNvPr id="4" name="Slide Number Placeholder 3"/>
          <p:cNvSpPr>
            <a:spLocks noGrp="1"/>
          </p:cNvSpPr>
          <p:nvPr>
            <p:ph type="sldNum" sz="quarter" idx="4"/>
          </p:nvPr>
        </p:nvSpPr>
        <p:spPr/>
        <p:txBody>
          <a:bodyPr/>
          <a:lstStyle/>
          <a:p>
            <a:fld id="{A1A66167-ADF9-4DD3-93C3-C1D4563C0CF2}" type="slidenum">
              <a:rPr lang="en-CA" smtClean="0"/>
              <a:pPr/>
              <a:t>8</a:t>
            </a:fld>
            <a:endParaRPr lang="en-CA" dirty="0"/>
          </a:p>
        </p:txBody>
      </p:sp>
      <p:pic>
        <p:nvPicPr>
          <p:cNvPr id="9" name="Picture 2" descr="Image result for hal"/>
          <p:cNvPicPr>
            <a:picLocks noGrp="1" noChangeAspect="1" noChangeArrowheads="1"/>
          </p:cNvPicPr>
          <p:nvPr>
            <p:ph idx="14"/>
          </p:nvPr>
        </p:nvPicPr>
        <p:blipFill rotWithShape="1">
          <a:blip r:embed="rId2" cstate="print">
            <a:extLst>
              <a:ext uri="{28A0092B-C50C-407E-A947-70E740481C1C}">
                <a14:useLocalDpi xmlns:a14="http://schemas.microsoft.com/office/drawing/2010/main" val="0"/>
              </a:ext>
            </a:extLst>
          </a:blip>
          <a:srcRect/>
          <a:stretch/>
        </p:blipFill>
        <p:spPr bwMode="auto">
          <a:xfrm>
            <a:off x="5252090" y="2280804"/>
            <a:ext cx="3434710" cy="2824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1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AI: Artificial Intelligence</a:t>
            </a:r>
          </a:p>
        </p:txBody>
      </p:sp>
      <p:sp>
        <p:nvSpPr>
          <p:cNvPr id="4" name="Slide Number Placeholder 3"/>
          <p:cNvSpPr>
            <a:spLocks noGrp="1"/>
          </p:cNvSpPr>
          <p:nvPr>
            <p:ph type="sldNum" sz="quarter" idx="4"/>
          </p:nvPr>
        </p:nvSpPr>
        <p:spPr/>
        <p:txBody>
          <a:bodyPr/>
          <a:lstStyle/>
          <a:p>
            <a:fld id="{A1A66167-ADF9-4DD3-93C3-C1D4563C0CF2}" type="slidenum">
              <a:rPr lang="en-CA" smtClean="0"/>
              <a:pPr/>
              <a:t>9</a:t>
            </a:fld>
            <a:endParaRPr lang="en-CA" dirty="0"/>
          </a:p>
        </p:txBody>
      </p:sp>
      <p:sp>
        <p:nvSpPr>
          <p:cNvPr id="5" name="Content Placeholder 4"/>
          <p:cNvSpPr>
            <a:spLocks noGrp="1"/>
          </p:cNvSpPr>
          <p:nvPr>
            <p:ph idx="14"/>
          </p:nvPr>
        </p:nvSpPr>
        <p:spPr/>
        <p:txBody>
          <a:bodyPr/>
          <a:lstStyle/>
          <a:p>
            <a:pPr marL="0" indent="0">
              <a:spcBef>
                <a:spcPts val="1200"/>
              </a:spcBef>
              <a:buNone/>
            </a:pPr>
            <a:r>
              <a:rPr lang="en-US" sz="1400" dirty="0"/>
              <a:t>The next revolution in technology: </a:t>
            </a:r>
            <a:r>
              <a:rPr lang="en-US" sz="1400" dirty="0" smtClean="0"/>
              <a:t>it has the </a:t>
            </a:r>
            <a:r>
              <a:rPr lang="en-US" sz="1400" dirty="0"/>
              <a:t>potential to reshape our society. </a:t>
            </a:r>
          </a:p>
          <a:p>
            <a:pPr>
              <a:spcBef>
                <a:spcPts val="1200"/>
              </a:spcBef>
            </a:pPr>
            <a:r>
              <a:rPr lang="en-CA" sz="1400" dirty="0" smtClean="0"/>
              <a:t>First posited in the </a:t>
            </a:r>
            <a:r>
              <a:rPr lang="en-CA" sz="1400" dirty="0" err="1" smtClean="0"/>
              <a:t>1940s</a:t>
            </a:r>
            <a:endParaRPr lang="en-CA" sz="1400" dirty="0" smtClean="0"/>
          </a:p>
          <a:p>
            <a:pPr>
              <a:spcBef>
                <a:spcPts val="1200"/>
              </a:spcBef>
            </a:pPr>
            <a:r>
              <a:rPr lang="en-CA" sz="1400" dirty="0" smtClean="0"/>
              <a:t>Developed in fits and starts until the computing technology itself was advanced enough to catch up with theory</a:t>
            </a:r>
          </a:p>
          <a:p>
            <a:pPr>
              <a:spcBef>
                <a:spcPts val="1200"/>
              </a:spcBef>
            </a:pPr>
            <a:r>
              <a:rPr lang="en-CA" sz="1400" dirty="0" smtClean="0"/>
              <a:t>Early models were based on mimicry of </a:t>
            </a:r>
            <a:r>
              <a:rPr lang="en-CA" sz="1400" dirty="0"/>
              <a:t>self-learning cells (neurons </a:t>
            </a:r>
            <a:r>
              <a:rPr lang="en-CA" sz="1400" dirty="0" smtClean="0"/>
              <a:t>-&gt; neural networks)</a:t>
            </a:r>
          </a:p>
          <a:p>
            <a:pPr>
              <a:spcBef>
                <a:spcPts val="1200"/>
              </a:spcBef>
            </a:pPr>
            <a:r>
              <a:rPr lang="en-CA" sz="1400" dirty="0" smtClean="0"/>
              <a:t>Later models involved complex structures, combinations of techniques to train and refine AI. Different techniques are used depending on data and use case.</a:t>
            </a:r>
            <a:endParaRPr lang="en-CA" sz="1400" dirty="0"/>
          </a:p>
        </p:txBody>
      </p:sp>
      <p:pic>
        <p:nvPicPr>
          <p:cNvPr id="6" name="Picture 2" descr="Image result for neural network"/>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1032510" y="2346960"/>
            <a:ext cx="3649980" cy="19735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9175" y="4562475"/>
            <a:ext cx="3848100" cy="276999"/>
          </a:xfrm>
          <a:prstGeom prst="rect">
            <a:avLst/>
          </a:prstGeom>
          <a:noFill/>
        </p:spPr>
        <p:txBody>
          <a:bodyPr wrap="square" rtlCol="0">
            <a:spAutoFit/>
          </a:bodyPr>
          <a:lstStyle/>
          <a:p>
            <a:pPr algn="ctr"/>
            <a:r>
              <a:rPr lang="en-CA" sz="1200" dirty="0" smtClean="0">
                <a:latin typeface="Verdana" panose="020B0604030504040204" pitchFamily="34" charset="0"/>
                <a:ea typeface="Verdana" panose="020B0604030504040204" pitchFamily="34" charset="0"/>
                <a:cs typeface="Verdana" panose="020B0604030504040204" pitchFamily="34" charset="0"/>
              </a:rPr>
              <a:t>Google's </a:t>
            </a:r>
            <a:r>
              <a:rPr lang="en-CA" sz="1200" dirty="0" err="1" smtClean="0">
                <a:latin typeface="Verdana" panose="020B0604030504040204" pitchFamily="34" charset="0"/>
                <a:ea typeface="Verdana" panose="020B0604030504040204" pitchFamily="34" charset="0"/>
                <a:cs typeface="Verdana" panose="020B0604030504040204" pitchFamily="34" charset="0"/>
              </a:rPr>
              <a:t>Tensorflow</a:t>
            </a:r>
            <a:r>
              <a:rPr lang="en-CA" sz="1200" dirty="0" smtClean="0">
                <a:latin typeface="Verdana" panose="020B0604030504040204" pitchFamily="34" charset="0"/>
                <a:ea typeface="Verdana" panose="020B0604030504040204" pitchFamily="34" charset="0"/>
                <a:cs typeface="Verdana" panose="020B0604030504040204" pitchFamily="34" charset="0"/>
              </a:rPr>
              <a:t> User Documentation</a:t>
            </a:r>
            <a:endParaRPr lang="en-CA"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11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1025</Words>
  <Application>Microsoft Office PowerPoint</Application>
  <PresentationFormat>On-screen Show (4:3)</PresentationFormat>
  <Paragraphs>183</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MASTER</vt:lpstr>
      <vt:lpstr>Simple Light</vt:lpstr>
      <vt:lpstr>PowerPoint Presentation</vt:lpstr>
      <vt:lpstr>Overview</vt:lpstr>
      <vt:lpstr>PowerPoint Presentation</vt:lpstr>
      <vt:lpstr>PowerPoint Presentation</vt:lpstr>
      <vt:lpstr>PowerPoint Presentation</vt:lpstr>
      <vt:lpstr>PowerPoint Presentation</vt:lpstr>
      <vt:lpstr>PowerPoint Presentation</vt:lpstr>
      <vt:lpstr>AI: Artificial Intelligence</vt:lpstr>
      <vt:lpstr>AI: Artificial Intelligence</vt:lpstr>
      <vt:lpstr>Distinguishing Types of AI</vt:lpstr>
      <vt:lpstr>Fun and Famous AI Applications</vt:lpstr>
      <vt:lpstr>Watson Architecture  (Natural Language)</vt:lpstr>
      <vt:lpstr>AlphaGo Architecture  (Strict Rules)</vt:lpstr>
      <vt:lpstr>Balancing of Risks:  AI in Regulated Fields</vt:lpstr>
      <vt:lpstr>Some Regulatory Challenges</vt:lpstr>
      <vt:lpstr>How AI affects the Law</vt:lpstr>
      <vt:lpstr>How AI affects the Law</vt:lpstr>
      <vt:lpstr>How AI affects the Law</vt:lpstr>
      <vt:lpstr>How AI affects the Law</vt:lpstr>
      <vt:lpstr>How AI affects the Law</vt:lpstr>
      <vt:lpstr>Lawyers using AI</vt:lpstr>
      <vt:lpstr>Hacking the legal system</vt:lpstr>
      <vt:lpstr>Open Sourcing Legal Advice</vt:lpstr>
      <vt:lpstr>Workaround</vt:lpstr>
      <vt:lpstr>Example Tools:</vt:lpstr>
      <vt:lpstr>Example Tools: </vt:lpstr>
      <vt:lpstr>Example Tools: </vt:lpstr>
      <vt:lpstr>Example Tools: </vt:lpstr>
      <vt:lpstr>LSO Rules of Professional Conduct</vt:lpstr>
      <vt:lpstr>LSO Rules of Professional Conduct</vt:lpstr>
      <vt:lpstr>LSO Guidelines on Technology</vt:lpstr>
      <vt:lpstr>LSO Guidelines on Technology</vt:lpstr>
      <vt:lpstr>LSO Guidelines on Technology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