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48" r:id="rId1"/>
  </p:sldMasterIdLst>
  <p:notesMasterIdLst>
    <p:notesMasterId r:id="rId41"/>
  </p:notesMasterIdLst>
  <p:handoutMasterIdLst>
    <p:handoutMasterId r:id="rId42"/>
  </p:handoutMasterIdLst>
  <p:sldIdLst>
    <p:sldId id="256" r:id="rId2"/>
    <p:sldId id="280" r:id="rId3"/>
    <p:sldId id="286" r:id="rId4"/>
    <p:sldId id="287" r:id="rId5"/>
    <p:sldId id="289" r:id="rId6"/>
    <p:sldId id="283" r:id="rId7"/>
    <p:sldId id="284" r:id="rId8"/>
    <p:sldId id="288" r:id="rId9"/>
    <p:sldId id="279" r:id="rId10"/>
    <p:sldId id="259" r:id="rId11"/>
    <p:sldId id="269" r:id="rId12"/>
    <p:sldId id="272" r:id="rId13"/>
    <p:sldId id="317" r:id="rId14"/>
    <p:sldId id="320" r:id="rId15"/>
    <p:sldId id="322" r:id="rId16"/>
    <p:sldId id="324" r:id="rId17"/>
    <p:sldId id="325" r:id="rId18"/>
    <p:sldId id="327" r:id="rId19"/>
    <p:sldId id="306" r:id="rId20"/>
    <p:sldId id="305" r:id="rId21"/>
    <p:sldId id="328" r:id="rId22"/>
    <p:sldId id="308" r:id="rId23"/>
    <p:sldId id="309" r:id="rId24"/>
    <p:sldId id="310" r:id="rId25"/>
    <p:sldId id="311" r:id="rId26"/>
    <p:sldId id="312" r:id="rId27"/>
    <p:sldId id="313" r:id="rId28"/>
    <p:sldId id="314" r:id="rId29"/>
    <p:sldId id="299" r:id="rId30"/>
    <p:sldId id="298" r:id="rId31"/>
    <p:sldId id="296" r:id="rId32"/>
    <p:sldId id="297" r:id="rId33"/>
    <p:sldId id="278" r:id="rId34"/>
    <p:sldId id="323" r:id="rId35"/>
    <p:sldId id="307" r:id="rId36"/>
    <p:sldId id="274" r:id="rId37"/>
    <p:sldId id="273" r:id="rId38"/>
    <p:sldId id="275" r:id="rId39"/>
    <p:sldId id="258"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4032">
          <p15:clr>
            <a:srgbClr val="A4A3A4"/>
          </p15:clr>
        </p15:guide>
        <p15:guide id="2" pos="4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1975"/>
    <a:srgbClr val="A2AAC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57721" autoAdjust="0"/>
  </p:normalViewPr>
  <p:slideViewPr>
    <p:cSldViewPr>
      <p:cViewPr varScale="1">
        <p:scale>
          <a:sx n="50" d="100"/>
          <a:sy n="50" d="100"/>
        </p:scale>
        <p:origin x="1675" y="53"/>
      </p:cViewPr>
      <p:guideLst>
        <p:guide orient="horz" pos="4032"/>
        <p:guide pos="432"/>
      </p:guideLst>
    </p:cSldViewPr>
  </p:slideViewPr>
  <p:outlineViewPr>
    <p:cViewPr>
      <p:scale>
        <a:sx n="33" d="100"/>
        <a:sy n="33" d="100"/>
      </p:scale>
      <p:origin x="0" y="-10330"/>
    </p:cViewPr>
  </p:outlineViewPr>
  <p:notesTextViewPr>
    <p:cViewPr>
      <p:scale>
        <a:sx n="1" d="1"/>
        <a:sy n="1" d="1"/>
      </p:scale>
      <p:origin x="0" y="0"/>
    </p:cViewPr>
  </p:notesTextViewPr>
  <p:notesViewPr>
    <p:cSldViewPr>
      <p:cViewPr varScale="1">
        <p:scale>
          <a:sx n="67" d="100"/>
          <a:sy n="67" d="100"/>
        </p:scale>
        <p:origin x="3120" y="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228600"/>
            <a:ext cx="26670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dirty="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657600" y="228600"/>
            <a:ext cx="26670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8DC936E-4AE1-4C62-AC4F-DFEF69D501A6}" type="datetimeFigureOut">
              <a:rPr lang="en-CA">
                <a:latin typeface="Arial" panose="020B0604020202020204" pitchFamily="34" charset="0"/>
                <a:cs typeface="Arial" panose="020B0604020202020204" pitchFamily="34" charset="0"/>
              </a:rPr>
              <a:pPr>
                <a:defRPr/>
              </a:pPr>
              <a:t>28/10/2018</a:t>
            </a:fld>
            <a:endParaRPr lang="en-CA"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533400" y="8458200"/>
            <a:ext cx="27432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657600" y="8458200"/>
            <a:ext cx="26670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7204011-6D5B-43E1-9357-0C7B6C8AA6CC}" type="slidenum">
              <a:rPr lang="en-CA">
                <a:latin typeface="Arial" panose="020B0604020202020204" pitchFamily="34" charset="0"/>
                <a:cs typeface="Arial" panose="020B0604020202020204" pitchFamily="34" charset="0"/>
              </a:rPr>
              <a:pPr>
                <a:defRPr/>
              </a:pPr>
              <a:t>‹#›</a:t>
            </a:fld>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494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8706E3-D161-4842-81C6-AD0E1EAA424D}" type="datetimeFigureOut">
              <a:rPr lang="en-CA"/>
              <a:pPr>
                <a:defRPr/>
              </a:pPr>
              <a:t>28/10/2018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CEF70F7-4C15-4B5C-963D-AC367C095089}" type="slidenum">
              <a:rPr lang="en-CA"/>
              <a:pPr>
                <a:defRPr/>
              </a:pPr>
              <a:t>‹#›</a:t>
            </a:fld>
            <a:endParaRPr lang="en-CA"/>
          </a:p>
        </p:txBody>
      </p:sp>
    </p:spTree>
    <p:extLst>
      <p:ext uri="{BB962C8B-B14F-4D97-AF65-F5344CB8AC3E}">
        <p14:creationId xmlns:p14="http://schemas.microsoft.com/office/powerpoint/2010/main" val="1099358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3</a:t>
            </a:fld>
            <a:endParaRPr lang="en-CA"/>
          </a:p>
        </p:txBody>
      </p:sp>
    </p:spTree>
    <p:extLst>
      <p:ext uri="{BB962C8B-B14F-4D97-AF65-F5344CB8AC3E}">
        <p14:creationId xmlns:p14="http://schemas.microsoft.com/office/powerpoint/2010/main" val="3718332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a:buNone/>
            </a:pPr>
            <a:r>
              <a:rPr lang="en-CA" sz="1200" i="1" dirty="0" smtClean="0"/>
              <a:t>	</a:t>
            </a:r>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12</a:t>
            </a:fld>
            <a:endParaRPr lang="en-CA"/>
          </a:p>
        </p:txBody>
      </p:sp>
    </p:spTree>
    <p:extLst>
      <p:ext uri="{BB962C8B-B14F-4D97-AF65-F5344CB8AC3E}">
        <p14:creationId xmlns:p14="http://schemas.microsoft.com/office/powerpoint/2010/main" val="2221537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13</a:t>
            </a:fld>
            <a:endParaRPr lang="en-CA"/>
          </a:p>
        </p:txBody>
      </p:sp>
    </p:spTree>
    <p:extLst>
      <p:ext uri="{BB962C8B-B14F-4D97-AF65-F5344CB8AC3E}">
        <p14:creationId xmlns:p14="http://schemas.microsoft.com/office/powerpoint/2010/main" val="1762498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15</a:t>
            </a:fld>
            <a:endParaRPr lang="en-CA"/>
          </a:p>
        </p:txBody>
      </p:sp>
    </p:spTree>
    <p:extLst>
      <p:ext uri="{BB962C8B-B14F-4D97-AF65-F5344CB8AC3E}">
        <p14:creationId xmlns:p14="http://schemas.microsoft.com/office/powerpoint/2010/main" val="2887477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16</a:t>
            </a:fld>
            <a:endParaRPr lang="en-CA"/>
          </a:p>
        </p:txBody>
      </p:sp>
    </p:spTree>
    <p:extLst>
      <p:ext uri="{BB962C8B-B14F-4D97-AF65-F5344CB8AC3E}">
        <p14:creationId xmlns:p14="http://schemas.microsoft.com/office/powerpoint/2010/main" val="1073297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17</a:t>
            </a:fld>
            <a:endParaRPr lang="en-CA"/>
          </a:p>
        </p:txBody>
      </p:sp>
    </p:spTree>
    <p:extLst>
      <p:ext uri="{BB962C8B-B14F-4D97-AF65-F5344CB8AC3E}">
        <p14:creationId xmlns:p14="http://schemas.microsoft.com/office/powerpoint/2010/main" val="995939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18</a:t>
            </a:fld>
            <a:endParaRPr lang="en-CA"/>
          </a:p>
        </p:txBody>
      </p:sp>
    </p:spTree>
    <p:extLst>
      <p:ext uri="{BB962C8B-B14F-4D97-AF65-F5344CB8AC3E}">
        <p14:creationId xmlns:p14="http://schemas.microsoft.com/office/powerpoint/2010/main" val="4234240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20</a:t>
            </a:fld>
            <a:endParaRPr lang="en-CA"/>
          </a:p>
        </p:txBody>
      </p:sp>
    </p:spTree>
    <p:extLst>
      <p:ext uri="{BB962C8B-B14F-4D97-AF65-F5344CB8AC3E}">
        <p14:creationId xmlns:p14="http://schemas.microsoft.com/office/powerpoint/2010/main" val="3796711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21</a:t>
            </a:fld>
            <a:endParaRPr lang="en-CA"/>
          </a:p>
        </p:txBody>
      </p:sp>
    </p:spTree>
    <p:extLst>
      <p:ext uri="{BB962C8B-B14F-4D97-AF65-F5344CB8AC3E}">
        <p14:creationId xmlns:p14="http://schemas.microsoft.com/office/powerpoint/2010/main" val="689882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defTabSz="931774">
              <a:defRPr/>
            </a:pPr>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23</a:t>
            </a:fld>
            <a:endParaRPr lang="en-CA"/>
          </a:p>
        </p:txBody>
      </p:sp>
    </p:spTree>
    <p:extLst>
      <p:ext uri="{BB962C8B-B14F-4D97-AF65-F5344CB8AC3E}">
        <p14:creationId xmlns:p14="http://schemas.microsoft.com/office/powerpoint/2010/main" val="2382076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000" dirty="0" smtClean="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24</a:t>
            </a:fld>
            <a:endParaRPr lang="en-CA"/>
          </a:p>
        </p:txBody>
      </p:sp>
    </p:spTree>
    <p:extLst>
      <p:ext uri="{BB962C8B-B14F-4D97-AF65-F5344CB8AC3E}">
        <p14:creationId xmlns:p14="http://schemas.microsoft.com/office/powerpoint/2010/main" val="18407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4</a:t>
            </a:fld>
            <a:endParaRPr lang="en-CA"/>
          </a:p>
        </p:txBody>
      </p:sp>
    </p:spTree>
    <p:extLst>
      <p:ext uri="{BB962C8B-B14F-4D97-AF65-F5344CB8AC3E}">
        <p14:creationId xmlns:p14="http://schemas.microsoft.com/office/powerpoint/2010/main" val="621102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25</a:t>
            </a:fld>
            <a:endParaRPr lang="en-CA"/>
          </a:p>
        </p:txBody>
      </p:sp>
    </p:spTree>
    <p:extLst>
      <p:ext uri="{BB962C8B-B14F-4D97-AF65-F5344CB8AC3E}">
        <p14:creationId xmlns:p14="http://schemas.microsoft.com/office/powerpoint/2010/main" val="65505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26</a:t>
            </a:fld>
            <a:endParaRPr lang="en-CA"/>
          </a:p>
        </p:txBody>
      </p:sp>
    </p:spTree>
    <p:extLst>
      <p:ext uri="{BB962C8B-B14F-4D97-AF65-F5344CB8AC3E}">
        <p14:creationId xmlns:p14="http://schemas.microsoft.com/office/powerpoint/2010/main" val="2006438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27</a:t>
            </a:fld>
            <a:endParaRPr lang="en-CA"/>
          </a:p>
        </p:txBody>
      </p:sp>
    </p:spTree>
    <p:extLst>
      <p:ext uri="{BB962C8B-B14F-4D97-AF65-F5344CB8AC3E}">
        <p14:creationId xmlns:p14="http://schemas.microsoft.com/office/powerpoint/2010/main" val="359171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28</a:t>
            </a:fld>
            <a:endParaRPr lang="en-CA"/>
          </a:p>
        </p:txBody>
      </p:sp>
    </p:spTree>
    <p:extLst>
      <p:ext uri="{BB962C8B-B14F-4D97-AF65-F5344CB8AC3E}">
        <p14:creationId xmlns:p14="http://schemas.microsoft.com/office/powerpoint/2010/main" val="2516443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30</a:t>
            </a:fld>
            <a:endParaRPr lang="en-CA"/>
          </a:p>
        </p:txBody>
      </p:sp>
    </p:spTree>
    <p:extLst>
      <p:ext uri="{BB962C8B-B14F-4D97-AF65-F5344CB8AC3E}">
        <p14:creationId xmlns:p14="http://schemas.microsoft.com/office/powerpoint/2010/main" val="1705308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31</a:t>
            </a:fld>
            <a:endParaRPr lang="en-CA"/>
          </a:p>
        </p:txBody>
      </p:sp>
    </p:spTree>
    <p:extLst>
      <p:ext uri="{BB962C8B-B14F-4D97-AF65-F5344CB8AC3E}">
        <p14:creationId xmlns:p14="http://schemas.microsoft.com/office/powerpoint/2010/main" val="3948186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57E6D-B10F-4198-87FE-4E76CA61104E}" type="slidenum">
              <a:rPr lang="en-CA" smtClean="0"/>
              <a:t>34</a:t>
            </a:fld>
            <a:endParaRPr lang="en-CA"/>
          </a:p>
        </p:txBody>
      </p:sp>
    </p:spTree>
    <p:extLst>
      <p:ext uri="{BB962C8B-B14F-4D97-AF65-F5344CB8AC3E}">
        <p14:creationId xmlns:p14="http://schemas.microsoft.com/office/powerpoint/2010/main" val="2651782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35</a:t>
            </a:fld>
            <a:endParaRPr lang="en-CA"/>
          </a:p>
        </p:txBody>
      </p:sp>
    </p:spTree>
    <p:extLst>
      <p:ext uri="{BB962C8B-B14F-4D97-AF65-F5344CB8AC3E}">
        <p14:creationId xmlns:p14="http://schemas.microsoft.com/office/powerpoint/2010/main" val="517047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36</a:t>
            </a:fld>
            <a:endParaRPr lang="en-CA"/>
          </a:p>
        </p:txBody>
      </p:sp>
    </p:spTree>
    <p:extLst>
      <p:ext uri="{BB962C8B-B14F-4D97-AF65-F5344CB8AC3E}">
        <p14:creationId xmlns:p14="http://schemas.microsoft.com/office/powerpoint/2010/main" val="3305277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37</a:t>
            </a:fld>
            <a:endParaRPr lang="en-CA"/>
          </a:p>
        </p:txBody>
      </p:sp>
    </p:spTree>
    <p:extLst>
      <p:ext uri="{BB962C8B-B14F-4D97-AF65-F5344CB8AC3E}">
        <p14:creationId xmlns:p14="http://schemas.microsoft.com/office/powerpoint/2010/main" val="227345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5</a:t>
            </a:fld>
            <a:endParaRPr lang="en-CA"/>
          </a:p>
        </p:txBody>
      </p:sp>
    </p:spTree>
    <p:extLst>
      <p:ext uri="{BB962C8B-B14F-4D97-AF65-F5344CB8AC3E}">
        <p14:creationId xmlns:p14="http://schemas.microsoft.com/office/powerpoint/2010/main" val="348798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38</a:t>
            </a:fld>
            <a:endParaRPr lang="en-CA"/>
          </a:p>
        </p:txBody>
      </p:sp>
    </p:spTree>
    <p:extLst>
      <p:ext uri="{BB962C8B-B14F-4D97-AF65-F5344CB8AC3E}">
        <p14:creationId xmlns:p14="http://schemas.microsoft.com/office/powerpoint/2010/main" val="338272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57E6D-B10F-4198-87FE-4E76CA61104E}" type="slidenum">
              <a:rPr lang="en-CA" smtClean="0"/>
              <a:t>6</a:t>
            </a:fld>
            <a:endParaRPr lang="en-CA"/>
          </a:p>
        </p:txBody>
      </p:sp>
    </p:spTree>
    <p:extLst>
      <p:ext uri="{BB962C8B-B14F-4D97-AF65-F5344CB8AC3E}">
        <p14:creationId xmlns:p14="http://schemas.microsoft.com/office/powerpoint/2010/main" val="255477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57E6D-B10F-4198-87FE-4E76CA61104E}" type="slidenum">
              <a:rPr lang="en-CA" smtClean="0"/>
              <a:t>7</a:t>
            </a:fld>
            <a:endParaRPr lang="en-CA"/>
          </a:p>
        </p:txBody>
      </p:sp>
    </p:spTree>
    <p:extLst>
      <p:ext uri="{BB962C8B-B14F-4D97-AF65-F5344CB8AC3E}">
        <p14:creationId xmlns:p14="http://schemas.microsoft.com/office/powerpoint/2010/main" val="275598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63957E6D-B10F-4198-87FE-4E76CA61104E}" type="slidenum">
              <a:rPr lang="en-CA" smtClean="0"/>
              <a:t>8</a:t>
            </a:fld>
            <a:endParaRPr lang="en-CA"/>
          </a:p>
        </p:txBody>
      </p:sp>
    </p:spTree>
    <p:extLst>
      <p:ext uri="{BB962C8B-B14F-4D97-AF65-F5344CB8AC3E}">
        <p14:creationId xmlns:p14="http://schemas.microsoft.com/office/powerpoint/2010/main" val="323638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9</a:t>
            </a:fld>
            <a:endParaRPr lang="en-CA"/>
          </a:p>
        </p:txBody>
      </p:sp>
    </p:spTree>
    <p:extLst>
      <p:ext uri="{BB962C8B-B14F-4D97-AF65-F5344CB8AC3E}">
        <p14:creationId xmlns:p14="http://schemas.microsoft.com/office/powerpoint/2010/main" val="41283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10</a:t>
            </a:fld>
            <a:endParaRPr lang="en-CA"/>
          </a:p>
        </p:txBody>
      </p:sp>
    </p:spTree>
    <p:extLst>
      <p:ext uri="{BB962C8B-B14F-4D97-AF65-F5344CB8AC3E}">
        <p14:creationId xmlns:p14="http://schemas.microsoft.com/office/powerpoint/2010/main" val="104800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0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CCEF70F7-4C15-4B5C-963D-AC367C095089}" type="slidenum">
              <a:rPr lang="en-CA" smtClean="0"/>
              <a:pPr>
                <a:defRPr/>
              </a:pPr>
              <a:t>11</a:t>
            </a:fld>
            <a:endParaRPr lang="en-CA"/>
          </a:p>
        </p:txBody>
      </p:sp>
    </p:spTree>
    <p:extLst>
      <p:ext uri="{BB962C8B-B14F-4D97-AF65-F5344CB8AC3E}">
        <p14:creationId xmlns:p14="http://schemas.microsoft.com/office/powerpoint/2010/main" val="760821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9143999" cy="3982065"/>
          </a:xfrm>
          <a:prstGeom prst="rect">
            <a:avLst/>
          </a:prstGeom>
        </p:spPr>
      </p:pic>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791200"/>
            <a:ext cx="9155838" cy="1127834"/>
          </a:xfrm>
          <a:prstGeom prst="rect">
            <a:avLst/>
          </a:prstGeom>
        </p:spPr>
      </p:pic>
      <p:sp>
        <p:nvSpPr>
          <p:cNvPr id="2" name="Title 1"/>
          <p:cNvSpPr>
            <a:spLocks noGrp="1"/>
          </p:cNvSpPr>
          <p:nvPr>
            <p:ph type="ctrTitle" hasCustomPrompt="1"/>
          </p:nvPr>
        </p:nvSpPr>
        <p:spPr>
          <a:xfrm>
            <a:off x="609600" y="3886200"/>
            <a:ext cx="7772400" cy="990600"/>
          </a:xfrm>
        </p:spPr>
        <p:txBody>
          <a:bodyPr anchor="b">
            <a:normAutofit/>
          </a:bodyPr>
          <a:lstStyle>
            <a:lvl1pPr>
              <a:defRPr sz="3400">
                <a:solidFill>
                  <a:schemeClr val="tx2"/>
                </a:solidFill>
              </a:defRPr>
            </a:lvl1pPr>
          </a:lstStyle>
          <a:p>
            <a:r>
              <a:rPr lang="en-US" dirty="0" smtClean="0"/>
              <a:t>Presentation Title</a:t>
            </a:r>
            <a:endParaRPr lang="en-CA" dirty="0"/>
          </a:p>
        </p:txBody>
      </p:sp>
      <p:sp>
        <p:nvSpPr>
          <p:cNvPr id="3" name="Subtitle 2"/>
          <p:cNvSpPr>
            <a:spLocks noGrp="1"/>
          </p:cNvSpPr>
          <p:nvPr>
            <p:ph type="subTitle" idx="1" hasCustomPrompt="1"/>
          </p:nvPr>
        </p:nvSpPr>
        <p:spPr>
          <a:xfrm>
            <a:off x="609600" y="4953000"/>
            <a:ext cx="7772400" cy="838200"/>
          </a:xfrm>
        </p:spPr>
        <p:txBody>
          <a:bodyPr>
            <a:normAutofit/>
          </a:bodyPr>
          <a:lstStyle>
            <a:lvl1pPr marL="0" marR="0" indent="0" algn="l" defTabSz="914400" rtl="0" eaLnBrk="1" fontAlgn="base" latinLnBrk="0" hangingPunct="1">
              <a:lnSpc>
                <a:spcPct val="100000"/>
              </a:lnSpc>
              <a:spcBef>
                <a:spcPts val="600"/>
              </a:spcBef>
              <a:spcAft>
                <a:spcPct val="0"/>
              </a:spcAft>
              <a:buClrTx/>
              <a:buSzTx/>
              <a:buFont typeface="Arial" charset="0"/>
              <a:buNone/>
              <a:tabLst/>
              <a:defRPr sz="2000" b="1" baseline="0">
                <a:solidFill>
                  <a:srgbClr val="A2AAC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First Name Last Name, Title</a:t>
            </a:r>
          </a:p>
        </p:txBody>
      </p:sp>
      <p:sp>
        <p:nvSpPr>
          <p:cNvPr id="10" name="Text Placeholder 9"/>
          <p:cNvSpPr>
            <a:spLocks noGrp="1"/>
          </p:cNvSpPr>
          <p:nvPr>
            <p:ph type="body" sz="quarter" idx="10" hasCustomPrompt="1"/>
          </p:nvPr>
        </p:nvSpPr>
        <p:spPr>
          <a:xfrm>
            <a:off x="609600" y="6019800"/>
            <a:ext cx="3429000" cy="233690"/>
          </a:xfrm>
        </p:spPr>
        <p:txBody>
          <a:bodyPr/>
          <a:lstStyle>
            <a:lvl1pPr marL="0" indent="0">
              <a:buNone/>
              <a:defRPr lang="en-US" sz="1100" b="1" kern="1200" dirty="0" smtClean="0">
                <a:solidFill>
                  <a:schemeClr val="bg1"/>
                </a:solidFill>
                <a:latin typeface="Arial" panose="020B0604020202020204" pitchFamily="34" charset="0"/>
                <a:ea typeface="+mn-ea"/>
                <a:cs typeface="Arial" panose="020B0604020202020204" pitchFamily="34" charset="0"/>
              </a:defRPr>
            </a:lvl1pPr>
          </a:lstStyle>
          <a:p>
            <a:pPr lvl="0"/>
            <a:r>
              <a:rPr lang="en-US" dirty="0" smtClean="0"/>
              <a:t>Date</a:t>
            </a:r>
            <a:endParaRPr lang="en-US" dirty="0"/>
          </a:p>
        </p:txBody>
      </p:sp>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838" y="3505200"/>
            <a:ext cx="9155838" cy="381000"/>
          </a:xfrm>
          <a:prstGeom prst="rect">
            <a:avLst/>
          </a:prstGeom>
        </p:spPr>
      </p:pic>
      <p:pic>
        <p:nvPicPr>
          <p:cNvPr id="19" name="Picture 1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91400" y="6051803"/>
            <a:ext cx="1362459" cy="545593"/>
          </a:xfrm>
          <a:prstGeom prst="rect">
            <a:avLst/>
          </a:prstGeom>
        </p:spPr>
      </p:pic>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285750"/>
            <a:ext cx="9144000" cy="214559"/>
          </a:xfrm>
          <a:prstGeom prst="rect">
            <a:avLst/>
          </a:prstGeom>
        </p:spPr>
      </p:pic>
      <p:pic>
        <p:nvPicPr>
          <p:cNvPr id="21" name="Picture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3839" y="-76148"/>
            <a:ext cx="1066799" cy="1152914"/>
          </a:xfrm>
          <a:prstGeom prst="rect">
            <a:avLst/>
          </a:prstGeom>
        </p:spPr>
      </p:pic>
      <p:sp>
        <p:nvSpPr>
          <p:cNvPr id="5" name="Rectangle 4"/>
          <p:cNvSpPr/>
          <p:nvPr userDrawn="1"/>
        </p:nvSpPr>
        <p:spPr>
          <a:xfrm>
            <a:off x="609600" y="6248400"/>
            <a:ext cx="5715000" cy="276999"/>
          </a:xfrm>
          <a:prstGeom prst="rect">
            <a:avLst/>
          </a:prstGeom>
        </p:spPr>
        <p:txBody>
          <a:bodyPr wrap="square">
            <a:spAutoFit/>
          </a:bodyPr>
          <a:lstStyle/>
          <a:p>
            <a:pPr lvl="0"/>
            <a:r>
              <a:rPr lang="en-CA" sz="1200" dirty="0" smtClean="0">
                <a:solidFill>
                  <a:schemeClr val="bg1"/>
                </a:solidFill>
                <a:latin typeface="Arial" panose="020B0604020202020204" pitchFamily="34" charset="0"/>
                <a:cs typeface="Arial" panose="020B0604020202020204" pitchFamily="34" charset="0"/>
              </a:rPr>
              <a:t>Bereskin &amp; Parr LLP | </a:t>
            </a:r>
            <a:r>
              <a:rPr lang="en-US" sz="1200" dirty="0" smtClean="0">
                <a:solidFill>
                  <a:schemeClr val="bg1"/>
                </a:solidFill>
                <a:latin typeface="Arial" panose="020B0604020202020204" pitchFamily="34" charset="0"/>
                <a:cs typeface="Arial" panose="020B0604020202020204" pitchFamily="34" charset="0"/>
              </a:rPr>
              <a:t>Bereskin &amp; Parr S.E.N.C.R.L., </a:t>
            </a:r>
            <a:r>
              <a:rPr lang="en-US" sz="1200" dirty="0" err="1" smtClean="0">
                <a:solidFill>
                  <a:schemeClr val="bg1"/>
                </a:solidFill>
                <a:latin typeface="Arial" panose="020B0604020202020204" pitchFamily="34" charset="0"/>
                <a:cs typeface="Arial" panose="020B0604020202020204" pitchFamily="34" charset="0"/>
              </a:rPr>
              <a:t>s.r.l</a:t>
            </a:r>
            <a:r>
              <a:rPr lang="en-US" sz="1200" dirty="0" smtClean="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66183147"/>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1"/>
            <a:ext cx="5111750" cy="4356099"/>
          </a:xfrm>
        </p:spPr>
        <p:txBody>
          <a:bodyPr>
            <a:normAutofit/>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Text Placeholder 3"/>
          <p:cNvSpPr>
            <a:spLocks noGrp="1"/>
          </p:cNvSpPr>
          <p:nvPr>
            <p:ph type="body" sz="half" idx="2"/>
          </p:nvPr>
        </p:nvSpPr>
        <p:spPr>
          <a:xfrm>
            <a:off x="573087" y="1435101"/>
            <a:ext cx="2855913" cy="4356099"/>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itle 1"/>
          <p:cNvSpPr>
            <a:spLocks noGrp="1"/>
          </p:cNvSpPr>
          <p:nvPr>
            <p:ph type="title"/>
          </p:nvPr>
        </p:nvSpPr>
        <p:spPr>
          <a:xfrm>
            <a:off x="573155" y="228600"/>
            <a:ext cx="8077200" cy="1066800"/>
          </a:xfrm>
        </p:spPr>
        <p:txBody>
          <a:bodyPr>
            <a:normAutofit/>
          </a:bodyPr>
          <a:lstStyle/>
          <a:p>
            <a:r>
              <a:rPr lang="en-US" smtClean="0"/>
              <a:t>Click to edit Master title style</a:t>
            </a:r>
            <a:endParaRPr lang="en-CA"/>
          </a:p>
        </p:txBody>
      </p:sp>
      <p:sp>
        <p:nvSpPr>
          <p:cNvPr id="6"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bg1"/>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41709086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1075" y="50292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5" name="Straight Connector 4"/>
          <p:cNvCxnSpPr/>
          <p:nvPr/>
        </p:nvCxnSpPr>
        <p:spPr>
          <a:xfrm>
            <a:off x="1798638" y="4953000"/>
            <a:ext cx="5478462" cy="0"/>
          </a:xfrm>
          <a:prstGeom prst="line">
            <a:avLst/>
          </a:prstGeom>
          <a:ln w="22225">
            <a:solidFill>
              <a:srgbClr val="0C1975"/>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1792288" y="1600201"/>
            <a:ext cx="5486400" cy="31273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dirty="0"/>
          </a:p>
        </p:txBody>
      </p:sp>
      <p:sp>
        <p:nvSpPr>
          <p:cNvPr id="6" name="Title 1"/>
          <p:cNvSpPr txBox="1">
            <a:spLocks/>
          </p:cNvSpPr>
          <p:nvPr userDrawn="1"/>
        </p:nvSpPr>
        <p:spPr bwMode="auto">
          <a:xfrm>
            <a:off x="573155" y="228600"/>
            <a:ext cx="807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800" b="1" kern="1200">
                <a:solidFill>
                  <a:schemeClr val="bg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0C1975"/>
                </a:solidFill>
                <a:latin typeface="Calibri" pitchFamily="34" charset="0"/>
              </a:defRPr>
            </a:lvl2pPr>
            <a:lvl3pPr algn="ctr" rtl="0" eaLnBrk="1" fontAlgn="base" hangingPunct="1">
              <a:spcBef>
                <a:spcPct val="0"/>
              </a:spcBef>
              <a:spcAft>
                <a:spcPct val="0"/>
              </a:spcAft>
              <a:defRPr sz="4400">
                <a:solidFill>
                  <a:srgbClr val="0C1975"/>
                </a:solidFill>
                <a:latin typeface="Calibri" pitchFamily="34" charset="0"/>
              </a:defRPr>
            </a:lvl3pPr>
            <a:lvl4pPr algn="ctr" rtl="0" eaLnBrk="1" fontAlgn="base" hangingPunct="1">
              <a:spcBef>
                <a:spcPct val="0"/>
              </a:spcBef>
              <a:spcAft>
                <a:spcPct val="0"/>
              </a:spcAft>
              <a:defRPr sz="4400">
                <a:solidFill>
                  <a:srgbClr val="0C1975"/>
                </a:solidFill>
                <a:latin typeface="Calibri" pitchFamily="34" charset="0"/>
              </a:defRPr>
            </a:lvl4pPr>
            <a:lvl5pPr algn="ctr" rtl="0" eaLnBrk="1" fontAlgn="base" hangingPunct="1">
              <a:spcBef>
                <a:spcPct val="0"/>
              </a:spcBef>
              <a:spcAft>
                <a:spcPct val="0"/>
              </a:spcAft>
              <a:defRPr sz="4400">
                <a:solidFill>
                  <a:srgbClr val="0C1975"/>
                </a:solidFill>
                <a:latin typeface="Calibri" pitchFamily="34" charset="0"/>
              </a:defRPr>
            </a:lvl5pPr>
            <a:lvl6pPr marL="457200" algn="ctr" rtl="0" eaLnBrk="1" fontAlgn="base" hangingPunct="1">
              <a:spcBef>
                <a:spcPct val="0"/>
              </a:spcBef>
              <a:spcAft>
                <a:spcPct val="0"/>
              </a:spcAft>
              <a:defRPr sz="4400">
                <a:solidFill>
                  <a:srgbClr val="0C1975"/>
                </a:solidFill>
                <a:latin typeface="Calibri" pitchFamily="34" charset="0"/>
              </a:defRPr>
            </a:lvl6pPr>
            <a:lvl7pPr marL="914400" algn="ctr" rtl="0" eaLnBrk="1" fontAlgn="base" hangingPunct="1">
              <a:spcBef>
                <a:spcPct val="0"/>
              </a:spcBef>
              <a:spcAft>
                <a:spcPct val="0"/>
              </a:spcAft>
              <a:defRPr sz="4400">
                <a:solidFill>
                  <a:srgbClr val="0C1975"/>
                </a:solidFill>
                <a:latin typeface="Calibri" pitchFamily="34" charset="0"/>
              </a:defRPr>
            </a:lvl7pPr>
            <a:lvl8pPr marL="1371600" algn="ctr" rtl="0" eaLnBrk="1" fontAlgn="base" hangingPunct="1">
              <a:spcBef>
                <a:spcPct val="0"/>
              </a:spcBef>
              <a:spcAft>
                <a:spcPct val="0"/>
              </a:spcAft>
              <a:defRPr sz="4400">
                <a:solidFill>
                  <a:srgbClr val="0C1975"/>
                </a:solidFill>
                <a:latin typeface="Calibri" pitchFamily="34" charset="0"/>
              </a:defRPr>
            </a:lvl8pPr>
            <a:lvl9pPr marL="1828800" algn="ctr" rtl="0" eaLnBrk="1" fontAlgn="base" hangingPunct="1">
              <a:spcBef>
                <a:spcPct val="0"/>
              </a:spcBef>
              <a:spcAft>
                <a:spcPct val="0"/>
              </a:spcAft>
              <a:defRPr sz="4400">
                <a:solidFill>
                  <a:srgbClr val="0C1975"/>
                </a:solidFill>
                <a:latin typeface="Calibri" pitchFamily="34" charset="0"/>
              </a:defRPr>
            </a:lvl9pPr>
          </a:lstStyle>
          <a:p>
            <a:r>
              <a:rPr lang="en-US" dirty="0" smtClean="0"/>
              <a:t>Click to edit Master title style</a:t>
            </a:r>
            <a:endParaRPr lang="en-CA" dirty="0"/>
          </a:p>
        </p:txBody>
      </p:sp>
      <p:sp>
        <p:nvSpPr>
          <p:cNvPr id="8"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bg1"/>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29054716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losing Slide-General">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609600" y="4114800"/>
            <a:ext cx="7772400" cy="685799"/>
          </a:xfrm>
        </p:spPr>
        <p:txBody>
          <a:bodyPr>
            <a:noAutofit/>
          </a:bodyPr>
          <a:lstStyle>
            <a:lvl1pPr>
              <a:defRPr sz="4000" baseline="0">
                <a:solidFill>
                  <a:schemeClr val="tx2"/>
                </a:solidFill>
              </a:defRPr>
            </a:lvl1pPr>
          </a:lstStyle>
          <a:p>
            <a:r>
              <a:rPr lang="en-US" dirty="0" smtClean="0"/>
              <a:t>THANK YOU</a:t>
            </a:r>
            <a:endParaRPr lang="en-CA" dirty="0"/>
          </a:p>
        </p:txBody>
      </p:sp>
      <p:sp>
        <p:nvSpPr>
          <p:cNvPr id="15" name="Subtitle 2"/>
          <p:cNvSpPr>
            <a:spLocks noGrp="1"/>
          </p:cNvSpPr>
          <p:nvPr>
            <p:ph type="subTitle" idx="1" hasCustomPrompt="1"/>
          </p:nvPr>
        </p:nvSpPr>
        <p:spPr>
          <a:xfrm>
            <a:off x="609600" y="4902678"/>
            <a:ext cx="7772400" cy="1040922"/>
          </a:xfrm>
        </p:spPr>
        <p:txBody>
          <a:bodyPr>
            <a:normAutofit/>
          </a:bodyPr>
          <a:lstStyle>
            <a:lvl1pPr marL="0" marR="0" indent="0" algn="l" defTabSz="914400" rtl="0" eaLnBrk="1" fontAlgn="base" latinLnBrk="0" hangingPunct="1">
              <a:lnSpc>
                <a:spcPct val="100000"/>
              </a:lnSpc>
              <a:spcBef>
                <a:spcPts val="600"/>
              </a:spcBef>
              <a:spcAft>
                <a:spcPct val="0"/>
              </a:spcAft>
              <a:buClrTx/>
              <a:buSzTx/>
              <a:buFont typeface="Arial" charset="0"/>
              <a:buNone/>
              <a:tabLst/>
              <a:defRPr sz="2200" b="1" baseline="0">
                <a:solidFill>
                  <a:srgbClr val="A2AAC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First Name Last Name, Title</a:t>
            </a:r>
            <a:br>
              <a:rPr lang="en-US" dirty="0" smtClean="0"/>
            </a:br>
            <a:r>
              <a:rPr lang="en-US" dirty="0" smtClean="0"/>
              <a:t>Email address</a:t>
            </a:r>
          </a:p>
        </p:txBody>
      </p:sp>
      <p:sp>
        <p:nvSpPr>
          <p:cNvPr id="11" name="Text Placeholder 9"/>
          <p:cNvSpPr>
            <a:spLocks noGrp="1"/>
          </p:cNvSpPr>
          <p:nvPr>
            <p:ph type="body" sz="quarter" idx="10" hasCustomPrompt="1"/>
          </p:nvPr>
        </p:nvSpPr>
        <p:spPr>
          <a:xfrm>
            <a:off x="609600" y="5943600"/>
            <a:ext cx="3429000" cy="233690"/>
          </a:xfrm>
        </p:spPr>
        <p:txBody>
          <a:bodyPr/>
          <a:lstStyle>
            <a:lvl1pPr marL="0" indent="0">
              <a:buNone/>
              <a:defRPr lang="en-US" sz="1100" b="1" kern="1200" dirty="0" smtClean="0">
                <a:solidFill>
                  <a:schemeClr val="bg1"/>
                </a:solidFill>
                <a:latin typeface="Arial" panose="020B0604020202020204" pitchFamily="34" charset="0"/>
                <a:ea typeface="+mn-ea"/>
                <a:cs typeface="Arial" panose="020B0604020202020204" pitchFamily="34" charset="0"/>
              </a:defRPr>
            </a:lvl1pPr>
          </a:lstStyle>
          <a:p>
            <a:pPr lvl="0"/>
            <a:r>
              <a:rPr lang="en-US" dirty="0" smtClean="0"/>
              <a:t>Date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6" y="-76201"/>
            <a:ext cx="9136653" cy="3978865"/>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494024"/>
            <a:ext cx="9144000" cy="392176"/>
          </a:xfrm>
          <a:prstGeom prst="rect">
            <a:avLst/>
          </a:prstGeom>
        </p:spPr>
      </p:pic>
      <p:sp>
        <p:nvSpPr>
          <p:cNvPr id="7" name="TextBox 6"/>
          <p:cNvSpPr txBox="1"/>
          <p:nvPr userDrawn="1"/>
        </p:nvSpPr>
        <p:spPr>
          <a:xfrm>
            <a:off x="609600" y="6172200"/>
            <a:ext cx="4572000" cy="261610"/>
          </a:xfrm>
          <a:prstGeom prst="rect">
            <a:avLst/>
          </a:prstGeom>
          <a:noFill/>
        </p:spPr>
        <p:txBody>
          <a:bodyPr wrap="square" rtlCol="0">
            <a:spAutoFit/>
          </a:bodyPr>
          <a:lstStyle>
            <a:defPPr>
              <a:defRPr lang="en-US"/>
            </a:defPPr>
            <a:lvl1pPr lvl="0">
              <a:defRPr sz="1100" b="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CA" dirty="0" smtClean="0">
                <a:solidFill>
                  <a:schemeClr val="bg1"/>
                </a:solidFill>
              </a:rPr>
              <a:t>Bereskin &amp; Parr LLP | </a:t>
            </a:r>
            <a:r>
              <a:rPr lang="en-US" dirty="0" smtClean="0">
                <a:solidFill>
                  <a:schemeClr val="bg1"/>
                </a:solidFill>
              </a:rPr>
              <a:t>Bereskin &amp; Parr S.E.N.C.R.L., </a:t>
            </a:r>
            <a:r>
              <a:rPr lang="en-US" dirty="0" err="1" smtClean="0">
                <a:solidFill>
                  <a:schemeClr val="bg1"/>
                </a:solidFill>
              </a:rPr>
              <a:t>s.r.l</a:t>
            </a:r>
            <a:r>
              <a:rPr lang="en-US" dirty="0" smtClean="0">
                <a:solidFill>
                  <a:schemeClr val="bg1"/>
                </a:solidFill>
              </a:rPr>
              <a:t>.</a:t>
            </a:r>
          </a:p>
        </p:txBody>
      </p:sp>
    </p:spTree>
    <p:extLst>
      <p:ext uri="{BB962C8B-B14F-4D97-AF65-F5344CB8AC3E}">
        <p14:creationId xmlns:p14="http://schemas.microsoft.com/office/powerpoint/2010/main" val="704112268"/>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3155" y="228600"/>
            <a:ext cx="8077200" cy="1066800"/>
          </a:xfrm>
        </p:spPr>
        <p:txBody>
          <a:bodyPr>
            <a:normAutofit/>
          </a:bodyPr>
          <a:lstStyle>
            <a:lvl1pPr algn="l">
              <a:defRPr>
                <a:solidFill>
                  <a:schemeClr val="tx2"/>
                </a:solidFill>
              </a:defRPr>
            </a:lvl1pPr>
          </a:lstStyle>
          <a:p>
            <a:r>
              <a:rPr lang="en-US" smtClean="0"/>
              <a:t>Click to edit Master title style</a:t>
            </a:r>
            <a:endParaRPr lang="en-CA" dirty="0"/>
          </a:p>
        </p:txBody>
      </p:sp>
      <p:sp>
        <p:nvSpPr>
          <p:cNvPr id="3" name="Content Placeholder 2"/>
          <p:cNvSpPr>
            <a:spLocks noGrp="1"/>
          </p:cNvSpPr>
          <p:nvPr>
            <p:ph idx="1"/>
          </p:nvPr>
        </p:nvSpPr>
        <p:spPr>
          <a:xfrm>
            <a:off x="573155" y="1600201"/>
            <a:ext cx="8229600" cy="4190999"/>
          </a:xfrm>
        </p:spPr>
        <p:txBody>
          <a:bodyPr>
            <a:normAutofit/>
          </a:bodyPr>
          <a:lstStyle>
            <a:lvl1pPr>
              <a:defRPr sz="2400"/>
            </a:lvl1pPr>
            <a:lvl2pPr>
              <a:defRPr sz="2400"/>
            </a:lvl2p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5"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bg1"/>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2730256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709"/>
            <a:ext cx="9144000" cy="3640182"/>
          </a:xfrm>
          <a:prstGeom prst="rect">
            <a:avLst/>
          </a:prstGeom>
        </p:spPr>
      </p:pic>
      <p:sp>
        <p:nvSpPr>
          <p:cNvPr id="3" name="Text Placeholder 2"/>
          <p:cNvSpPr>
            <a:spLocks noGrp="1"/>
          </p:cNvSpPr>
          <p:nvPr>
            <p:ph type="body" idx="1" hasCustomPrompt="1"/>
          </p:nvPr>
        </p:nvSpPr>
        <p:spPr>
          <a:xfrm>
            <a:off x="573155" y="4190998"/>
            <a:ext cx="7772400" cy="1219201"/>
          </a:xfrm>
        </p:spPr>
        <p:txBody>
          <a:bodyPr anchor="t"/>
          <a:lstStyle>
            <a:lvl1pPr marL="0" indent="0">
              <a:buNone/>
              <a:defRPr sz="3200" b="1"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here to edit Section Header —</a:t>
            </a:r>
          </a:p>
        </p:txBody>
      </p:sp>
      <p:sp>
        <p:nvSpPr>
          <p:cNvPr id="7"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bg1"/>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29003707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6200"/>
            <a:ext cx="9144000" cy="3725091"/>
          </a:xfrm>
          <a:prstGeom prst="rect">
            <a:avLst/>
          </a:prstGeom>
        </p:spPr>
      </p:pic>
      <p:sp>
        <p:nvSpPr>
          <p:cNvPr id="8" name="Text Placeholder 2"/>
          <p:cNvSpPr>
            <a:spLocks noGrp="1"/>
          </p:cNvSpPr>
          <p:nvPr>
            <p:ph type="body" idx="1" hasCustomPrompt="1"/>
          </p:nvPr>
        </p:nvSpPr>
        <p:spPr>
          <a:xfrm>
            <a:off x="573155" y="4190998"/>
            <a:ext cx="7772400" cy="1219201"/>
          </a:xfrm>
        </p:spPr>
        <p:txBody>
          <a:bodyPr anchor="t"/>
          <a:lstStyle>
            <a:lvl1pPr marL="0" indent="0">
              <a:buNone/>
              <a:defRPr sz="3200" b="1"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here to edit Section Header —</a:t>
            </a:r>
          </a:p>
        </p:txBody>
      </p:sp>
      <p:sp>
        <p:nvSpPr>
          <p:cNvPr id="9"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30637658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573155" y="4190998"/>
            <a:ext cx="7772400" cy="1219201"/>
          </a:xfrm>
        </p:spPr>
        <p:txBody>
          <a:bodyPr anchor="t"/>
          <a:lstStyle>
            <a:lvl1pPr marL="0" indent="0">
              <a:buNone/>
              <a:defRPr sz="3200" b="1"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here to edit Section Header —</a:t>
            </a:r>
          </a:p>
        </p:txBody>
      </p:sp>
      <p:sp>
        <p:nvSpPr>
          <p:cNvPr id="9"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525"/>
            <a:ext cx="9144000" cy="3688080"/>
          </a:xfrm>
          <a:prstGeom prst="rect">
            <a:avLst/>
          </a:prstGeom>
        </p:spPr>
      </p:pic>
    </p:spTree>
    <p:extLst>
      <p:ext uri="{BB962C8B-B14F-4D97-AF65-F5344CB8AC3E}">
        <p14:creationId xmlns:p14="http://schemas.microsoft.com/office/powerpoint/2010/main" val="22588532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573155" y="4190998"/>
            <a:ext cx="7772400" cy="1219201"/>
          </a:xfrm>
        </p:spPr>
        <p:txBody>
          <a:bodyPr anchor="t"/>
          <a:lstStyle>
            <a:lvl1pPr marL="0" indent="0">
              <a:buNone/>
              <a:defRPr sz="3200" b="1"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here to edit Section Header —</a:t>
            </a:r>
          </a:p>
        </p:txBody>
      </p:sp>
      <p:sp>
        <p:nvSpPr>
          <p:cNvPr id="9"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bg1"/>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79" y="0"/>
            <a:ext cx="9137841" cy="3637731"/>
          </a:xfrm>
          <a:prstGeom prst="rect">
            <a:avLst/>
          </a:prstGeom>
        </p:spPr>
      </p:pic>
    </p:spTree>
    <p:extLst>
      <p:ext uri="{BB962C8B-B14F-4D97-AF65-F5344CB8AC3E}">
        <p14:creationId xmlns:p14="http://schemas.microsoft.com/office/powerpoint/2010/main" val="12000771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CA"/>
          </a:p>
        </p:txBody>
      </p:sp>
      <p:sp>
        <p:nvSpPr>
          <p:cNvPr id="3" name="Content Placeholder 2"/>
          <p:cNvSpPr>
            <a:spLocks noGrp="1"/>
          </p:cNvSpPr>
          <p:nvPr>
            <p:ph sz="half" idx="1"/>
          </p:nvPr>
        </p:nvSpPr>
        <p:spPr>
          <a:xfrm>
            <a:off x="573154" y="1600201"/>
            <a:ext cx="3922645" cy="4191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Content Placeholder 3"/>
          <p:cNvSpPr>
            <a:spLocks noGrp="1"/>
          </p:cNvSpPr>
          <p:nvPr>
            <p:ph sz="half" idx="2"/>
          </p:nvPr>
        </p:nvSpPr>
        <p:spPr>
          <a:xfrm>
            <a:off x="4648200" y="1600201"/>
            <a:ext cx="4038600" cy="4191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6"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10046154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CA"/>
          </a:p>
        </p:txBody>
      </p:sp>
      <p:sp>
        <p:nvSpPr>
          <p:cNvPr id="4"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29720445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573155" y="228600"/>
            <a:ext cx="8077200" cy="1066800"/>
          </a:xfrm>
        </p:spPr>
        <p:txBody>
          <a:bodyPr>
            <a:normAutofit/>
          </a:bodyPr>
          <a:lstStyle/>
          <a:p>
            <a:r>
              <a:rPr lang="en-US" smtClean="0"/>
              <a:t>Click to edit Master title style</a:t>
            </a:r>
            <a:endParaRPr lang="en-CA"/>
          </a:p>
        </p:txBody>
      </p:sp>
      <p:sp>
        <p:nvSpPr>
          <p:cNvPr id="4"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bg1"/>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spTree>
    <p:extLst>
      <p:ext uri="{BB962C8B-B14F-4D97-AF65-F5344CB8AC3E}">
        <p14:creationId xmlns:p14="http://schemas.microsoft.com/office/powerpoint/2010/main" val="24402584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5791200"/>
            <a:ext cx="9146314" cy="1066800"/>
          </a:xfrm>
          <a:prstGeom prst="rect">
            <a:avLst/>
          </a:prstGeom>
        </p:spPr>
      </p:pic>
      <p:sp>
        <p:nvSpPr>
          <p:cNvPr id="1026" name="Title Placeholder 1"/>
          <p:cNvSpPr>
            <a:spLocks noGrp="1"/>
          </p:cNvSpPr>
          <p:nvPr>
            <p:ph type="title"/>
          </p:nvPr>
        </p:nvSpPr>
        <p:spPr bwMode="auto">
          <a:xfrm>
            <a:off x="573155" y="228600"/>
            <a:ext cx="807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573155" y="1600201"/>
            <a:ext cx="8229600" cy="419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9" name="Slide Number Placeholder 5"/>
          <p:cNvSpPr>
            <a:spLocks noGrp="1"/>
          </p:cNvSpPr>
          <p:nvPr>
            <p:ph type="sldNum" sz="quarter" idx="4"/>
          </p:nvPr>
        </p:nvSpPr>
        <p:spPr>
          <a:xfrm>
            <a:off x="573155" y="5943601"/>
            <a:ext cx="417445" cy="457200"/>
          </a:xfrm>
          <a:prstGeom prst="rect">
            <a:avLst/>
          </a:prstGeom>
        </p:spPr>
        <p:txBody>
          <a:bodyPr vert="horz" lIns="91440" tIns="45720" rIns="91440" bIns="45720" rtlCol="0" anchor="ctr"/>
          <a:lstStyle>
            <a:lvl1pPr algn="l" fontAlgn="auto">
              <a:spcBef>
                <a:spcPts val="0"/>
              </a:spcBef>
              <a:spcAft>
                <a:spcPts val="0"/>
              </a:spcAft>
              <a:defRPr sz="1100">
                <a:solidFill>
                  <a:schemeClr val="bg1"/>
                </a:solidFill>
                <a:latin typeface="Arial" panose="020B0604020202020204" pitchFamily="34" charset="0"/>
                <a:cs typeface="Arial" panose="020B0604020202020204" pitchFamily="34" charset="0"/>
              </a:defRPr>
            </a:lvl1pPr>
          </a:lstStyle>
          <a:p>
            <a:pPr>
              <a:defRPr/>
            </a:pPr>
            <a:fld id="{202A5A07-8775-41F6-A814-A1AF7527A768}" type="slidenum">
              <a:rPr lang="en-CA" smtClean="0"/>
              <a:pPr>
                <a:defRPr/>
              </a:pPr>
              <a:t>‹#›</a:t>
            </a:fld>
            <a:endParaRPr lang="en-CA" dirty="0"/>
          </a:p>
        </p:txBody>
      </p:sp>
      <p:pic>
        <p:nvPicPr>
          <p:cNvPr id="5" name="Picture 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391400" y="6051803"/>
            <a:ext cx="1362459" cy="545593"/>
          </a:xfrm>
          <a:prstGeom prst="rect">
            <a:avLst/>
          </a:prstGeom>
        </p:spPr>
      </p:pic>
      <p:pic>
        <p:nvPicPr>
          <p:cNvPr id="12" name="Picture 1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49411"/>
            <a:ext cx="9144000" cy="201811"/>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806" r:id="rId4"/>
    <p:sldLayoutId id="2147483807" r:id="rId5"/>
    <p:sldLayoutId id="2147483808" r:id="rId6"/>
    <p:sldLayoutId id="2147483797" r:id="rId7"/>
    <p:sldLayoutId id="2147483799" r:id="rId8"/>
    <p:sldLayoutId id="2147483800" r:id="rId9"/>
    <p:sldLayoutId id="2147483801" r:id="rId10"/>
    <p:sldLayoutId id="2147483802" r:id="rId11"/>
    <p:sldLayoutId id="2147483805"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a:solidFill>
            <a:schemeClr val="tx2">
              <a:lumMod val="7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0C1975"/>
          </a:solidFill>
          <a:latin typeface="Calibri" pitchFamily="34" charset="0"/>
        </a:defRPr>
      </a:lvl2pPr>
      <a:lvl3pPr algn="ctr" rtl="0" eaLnBrk="1" fontAlgn="base" hangingPunct="1">
        <a:spcBef>
          <a:spcPct val="0"/>
        </a:spcBef>
        <a:spcAft>
          <a:spcPct val="0"/>
        </a:spcAft>
        <a:defRPr sz="4400">
          <a:solidFill>
            <a:srgbClr val="0C1975"/>
          </a:solidFill>
          <a:latin typeface="Calibri" pitchFamily="34" charset="0"/>
        </a:defRPr>
      </a:lvl3pPr>
      <a:lvl4pPr algn="ctr" rtl="0" eaLnBrk="1" fontAlgn="base" hangingPunct="1">
        <a:spcBef>
          <a:spcPct val="0"/>
        </a:spcBef>
        <a:spcAft>
          <a:spcPct val="0"/>
        </a:spcAft>
        <a:defRPr sz="4400">
          <a:solidFill>
            <a:srgbClr val="0C1975"/>
          </a:solidFill>
          <a:latin typeface="Calibri" pitchFamily="34" charset="0"/>
        </a:defRPr>
      </a:lvl4pPr>
      <a:lvl5pPr algn="ctr" rtl="0" eaLnBrk="1" fontAlgn="base" hangingPunct="1">
        <a:spcBef>
          <a:spcPct val="0"/>
        </a:spcBef>
        <a:spcAft>
          <a:spcPct val="0"/>
        </a:spcAft>
        <a:defRPr sz="4400">
          <a:solidFill>
            <a:srgbClr val="0C1975"/>
          </a:solidFill>
          <a:latin typeface="Calibri" pitchFamily="34" charset="0"/>
        </a:defRPr>
      </a:lvl5pPr>
      <a:lvl6pPr marL="457200" algn="ctr" rtl="0" eaLnBrk="1" fontAlgn="base" hangingPunct="1">
        <a:spcBef>
          <a:spcPct val="0"/>
        </a:spcBef>
        <a:spcAft>
          <a:spcPct val="0"/>
        </a:spcAft>
        <a:defRPr sz="4400">
          <a:solidFill>
            <a:srgbClr val="0C1975"/>
          </a:solidFill>
          <a:latin typeface="Calibri" pitchFamily="34" charset="0"/>
        </a:defRPr>
      </a:lvl6pPr>
      <a:lvl7pPr marL="914400" algn="ctr" rtl="0" eaLnBrk="1" fontAlgn="base" hangingPunct="1">
        <a:spcBef>
          <a:spcPct val="0"/>
        </a:spcBef>
        <a:spcAft>
          <a:spcPct val="0"/>
        </a:spcAft>
        <a:defRPr sz="4400">
          <a:solidFill>
            <a:srgbClr val="0C1975"/>
          </a:solidFill>
          <a:latin typeface="Calibri" pitchFamily="34" charset="0"/>
        </a:defRPr>
      </a:lvl7pPr>
      <a:lvl8pPr marL="1371600" algn="ctr" rtl="0" eaLnBrk="1" fontAlgn="base" hangingPunct="1">
        <a:spcBef>
          <a:spcPct val="0"/>
        </a:spcBef>
        <a:spcAft>
          <a:spcPct val="0"/>
        </a:spcAft>
        <a:defRPr sz="4400">
          <a:solidFill>
            <a:srgbClr val="0C1975"/>
          </a:solidFill>
          <a:latin typeface="Calibri" pitchFamily="34" charset="0"/>
        </a:defRPr>
      </a:lvl8pPr>
      <a:lvl9pPr marL="1828800" algn="ctr" rtl="0" eaLnBrk="1" fontAlgn="base" hangingPunct="1">
        <a:spcBef>
          <a:spcPct val="0"/>
        </a:spcBef>
        <a:spcAft>
          <a:spcPct val="0"/>
        </a:spcAft>
        <a:defRPr sz="4400">
          <a:solidFill>
            <a:srgbClr val="0C1975"/>
          </a:solidFill>
          <a:latin typeface="Calibri" pitchFamily="34" charset="0"/>
        </a:defRPr>
      </a:lvl9pPr>
    </p:titleStyle>
    <p:bodyStyle>
      <a:lvl1pPr marL="342900" indent="-342900" algn="l" rtl="0" eaLnBrk="1" fontAlgn="base" hangingPunct="1">
        <a:spcBef>
          <a:spcPts val="1000"/>
        </a:spcBef>
        <a:spcAft>
          <a:spcPct val="0"/>
        </a:spcAft>
        <a:buFont typeface="Arial"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ts val="1000"/>
        </a:spcBef>
        <a:spcAft>
          <a:spcPct val="0"/>
        </a:spcAft>
        <a:buFont typeface="Arial"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ts val="1000"/>
        </a:spcBef>
        <a:spcAft>
          <a:spcPct val="0"/>
        </a:spcAft>
        <a:buFont typeface="Arial"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ts val="1000"/>
        </a:spcBef>
        <a:spcAft>
          <a:spcPct val="0"/>
        </a:spcAft>
        <a:buFont typeface="Arial"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ts val="1000"/>
        </a:spcBef>
        <a:spcAft>
          <a:spcPct val="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e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jpg"/><Relationship Id="rId4" Type="http://schemas.openxmlformats.org/officeDocument/2006/relationships/image" Target="../media/image35.png"/><Relationship Id="rId9" Type="http://schemas.openxmlformats.org/officeDocument/2006/relationships/image" Target="../media/image4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CA" dirty="0" smtClean="0"/>
              <a:t>2018 CAN-TECH Law Annual </a:t>
            </a:r>
            <a:br>
              <a:rPr lang="en-CA" dirty="0" smtClean="0"/>
            </a:br>
            <a:r>
              <a:rPr lang="en-CA" dirty="0" smtClean="0"/>
              <a:t>Copyright Update </a:t>
            </a:r>
            <a:endParaRPr lang="en-US" dirty="0"/>
          </a:p>
        </p:txBody>
      </p:sp>
      <p:sp>
        <p:nvSpPr>
          <p:cNvPr id="5" name="Subtitle 4"/>
          <p:cNvSpPr>
            <a:spLocks noGrp="1"/>
          </p:cNvSpPr>
          <p:nvPr>
            <p:ph type="subTitle" idx="1"/>
          </p:nvPr>
        </p:nvSpPr>
        <p:spPr/>
        <p:txBody>
          <a:bodyPr/>
          <a:lstStyle/>
          <a:p>
            <a:r>
              <a:rPr lang="en-CA" dirty="0" smtClean="0"/>
              <a:t>Catherine Lovrics, Bereskin &amp; Parr LLP</a:t>
            </a:r>
            <a:endParaRPr lang="en-US" dirty="0"/>
          </a:p>
        </p:txBody>
      </p:sp>
      <p:sp>
        <p:nvSpPr>
          <p:cNvPr id="6" name="Text Placeholder 5"/>
          <p:cNvSpPr>
            <a:spLocks noGrp="1"/>
          </p:cNvSpPr>
          <p:nvPr>
            <p:ph type="body" sz="quarter" idx="10"/>
          </p:nvPr>
        </p:nvSpPr>
        <p:spPr/>
        <p:txBody>
          <a:bodyPr/>
          <a:lstStyle/>
          <a:p>
            <a:r>
              <a:rPr lang="en-CA" dirty="0" smtClean="0"/>
              <a:t>October 29, 2018</a:t>
            </a:r>
            <a:endParaRPr lang="en-US" dirty="0"/>
          </a:p>
        </p:txBody>
      </p:sp>
    </p:spTree>
    <p:extLst>
      <p:ext uri="{BB962C8B-B14F-4D97-AF65-F5344CB8AC3E}">
        <p14:creationId xmlns:p14="http://schemas.microsoft.com/office/powerpoint/2010/main" val="2461334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United Airlines, Inc. v. Jeremy </a:t>
            </a:r>
            <a:r>
              <a:rPr lang="en-CA" i="1" dirty="0" err="1"/>
              <a:t>Cooperstock</a:t>
            </a:r>
            <a:r>
              <a:rPr lang="en-CA" dirty="0"/>
              <a:t>, 2017 FC </a:t>
            </a:r>
            <a:r>
              <a:rPr lang="en-CA" dirty="0" smtClean="0"/>
              <a:t>616</a:t>
            </a:r>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10</a:t>
            </a:fld>
            <a:endParaRPr lang="en-CA" dirty="0"/>
          </a:p>
        </p:txBody>
      </p:sp>
      <p:pic>
        <p:nvPicPr>
          <p:cNvPr id="5" name="Picture 6" descr="Image result for united airlines logo"/>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95400"/>
            <a:ext cx="1778492" cy="14883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467524" y="1674059"/>
            <a:ext cx="3757613" cy="721519"/>
          </a:xfrm>
          <a:prstGeom prst="rect">
            <a:avLst/>
          </a:prstGeom>
        </p:spPr>
      </p:pic>
      <p:sp>
        <p:nvSpPr>
          <p:cNvPr id="7" name="Content Placeholder 2"/>
          <p:cNvSpPr txBox="1">
            <a:spLocks/>
          </p:cNvSpPr>
          <p:nvPr/>
        </p:nvSpPr>
        <p:spPr bwMode="auto">
          <a:xfrm>
            <a:off x="685800" y="2743200"/>
            <a:ext cx="7873253" cy="250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ts val="1000"/>
              </a:spcBef>
              <a:spcAft>
                <a:spcPct val="0"/>
              </a:spcAft>
              <a:buFont typeface="Arial"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ts val="1000"/>
              </a:spcBef>
              <a:spcAft>
                <a:spcPct val="0"/>
              </a:spcAft>
              <a:buFont typeface="Arial"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ts val="1000"/>
              </a:spcBef>
              <a:spcAft>
                <a:spcPct val="0"/>
              </a:spcAft>
              <a:buFont typeface="Arial"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ts val="1000"/>
              </a:spcBef>
              <a:spcAft>
                <a:spcPct val="0"/>
              </a:spcAft>
              <a:buFont typeface="Arial"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ts val="1000"/>
              </a:spcBef>
              <a:spcAft>
                <a:spcPct val="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solidFill>
                  <a:schemeClr val="tx1"/>
                </a:solidFill>
              </a:rPr>
              <a:t>gripe site at untied.com about United Airlines</a:t>
            </a:r>
          </a:p>
          <a:p>
            <a:r>
              <a:rPr lang="en-CA" dirty="0" smtClean="0">
                <a:solidFill>
                  <a:schemeClr val="tx1"/>
                </a:solidFill>
              </a:rPr>
              <a:t>similar ‘look and feel’ to United’s website </a:t>
            </a:r>
          </a:p>
          <a:p>
            <a:r>
              <a:rPr lang="en-CA" dirty="0" smtClean="0">
                <a:solidFill>
                  <a:schemeClr val="tx1"/>
                </a:solidFill>
              </a:rPr>
              <a:t>United’s globe logo with “IT” inversed and a frown-face</a:t>
            </a:r>
          </a:p>
          <a:p>
            <a:r>
              <a:rPr lang="en-CA" dirty="0" smtClean="0">
                <a:solidFill>
                  <a:schemeClr val="tx1"/>
                </a:solidFill>
              </a:rPr>
              <a:t>disclaimer (but some technical issues)</a:t>
            </a:r>
          </a:p>
        </p:txBody>
      </p:sp>
    </p:spTree>
    <p:extLst>
      <p:ext uri="{BB962C8B-B14F-4D97-AF65-F5344CB8AC3E}">
        <p14:creationId xmlns:p14="http://schemas.microsoft.com/office/powerpoint/2010/main" val="4251303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Not ‘fair dealing’ with copyright in logo and website</a:t>
            </a:r>
            <a:endParaRPr lang="en-US" dirty="0"/>
          </a:p>
        </p:txBody>
      </p:sp>
      <p:sp>
        <p:nvSpPr>
          <p:cNvPr id="3" name="Content Placeholder 2"/>
          <p:cNvSpPr>
            <a:spLocks noGrp="1"/>
          </p:cNvSpPr>
          <p:nvPr>
            <p:ph idx="1"/>
          </p:nvPr>
        </p:nvSpPr>
        <p:spPr>
          <a:xfrm>
            <a:off x="544852" y="1447800"/>
            <a:ext cx="8229600" cy="4190999"/>
          </a:xfrm>
        </p:spPr>
        <p:txBody>
          <a:bodyPr>
            <a:normAutofit/>
          </a:bodyPr>
          <a:lstStyle/>
          <a:p>
            <a:pPr marL="0" indent="0">
              <a:buNone/>
            </a:pPr>
            <a:r>
              <a:rPr lang="en-CA" sz="1900" i="1" dirty="0"/>
              <a:t>“[</a:t>
            </a:r>
            <a:r>
              <a:rPr lang="en-CA" sz="1900" i="1" dirty="0">
                <a:solidFill>
                  <a:schemeClr val="tx1"/>
                </a:solidFill>
              </a:rPr>
              <a:t>P]</a:t>
            </a:r>
            <a:r>
              <a:rPr lang="en-CA" sz="1900" i="1" dirty="0" err="1">
                <a:solidFill>
                  <a:schemeClr val="tx1"/>
                </a:solidFill>
              </a:rPr>
              <a:t>arody</a:t>
            </a:r>
            <a:r>
              <a:rPr lang="en-CA" sz="1900" i="1" dirty="0">
                <a:solidFill>
                  <a:schemeClr val="tx1"/>
                </a:solidFill>
              </a:rPr>
              <a:t> must include some element of humour or mockery – if extended too far, what may be designed in jest as parody may simply become defamatory</a:t>
            </a:r>
            <a:r>
              <a:rPr lang="en-CA" sz="1900" i="1" dirty="0" smtClean="0">
                <a:solidFill>
                  <a:schemeClr val="tx1"/>
                </a:solidFill>
              </a:rPr>
              <a:t>.” </a:t>
            </a:r>
          </a:p>
          <a:p>
            <a:pPr marL="0" indent="0" algn="r">
              <a:buNone/>
            </a:pPr>
            <a:r>
              <a:rPr lang="en-CA" sz="1800" i="1" dirty="0" smtClean="0">
                <a:solidFill>
                  <a:schemeClr val="tx1"/>
                </a:solidFill>
              </a:rPr>
              <a:t>United, para 124</a:t>
            </a:r>
            <a:endParaRPr lang="en-CA" sz="1800" dirty="0">
              <a:solidFill>
                <a:schemeClr val="tx1"/>
              </a:solidFill>
            </a:endParaRPr>
          </a:p>
          <a:p>
            <a:pPr marL="0" indent="0">
              <a:buNone/>
            </a:pPr>
            <a:r>
              <a:rPr lang="en-CA" sz="1800" dirty="0" smtClean="0">
                <a:solidFill>
                  <a:schemeClr val="tx1"/>
                </a:solidFill>
              </a:rPr>
              <a:t>“Parody” may be unfair if purpose is to disparage, embarrass or punish</a:t>
            </a:r>
          </a:p>
          <a:p>
            <a:r>
              <a:rPr lang="en-CA" sz="1800" dirty="0">
                <a:solidFill>
                  <a:schemeClr val="tx1"/>
                </a:solidFill>
              </a:rPr>
              <a:t>s</a:t>
            </a:r>
            <a:r>
              <a:rPr lang="en-CA" sz="1800" dirty="0" smtClean="0">
                <a:solidFill>
                  <a:schemeClr val="tx1"/>
                </a:solidFill>
              </a:rPr>
              <a:t>tep 1: purpose of dealing for parody</a:t>
            </a:r>
          </a:p>
          <a:p>
            <a:pPr lvl="1"/>
            <a:r>
              <a:rPr lang="en-CA" sz="1800" dirty="0" smtClean="0">
                <a:solidFill>
                  <a:schemeClr val="tx1"/>
                </a:solidFill>
              </a:rPr>
              <a:t>the </a:t>
            </a:r>
            <a:r>
              <a:rPr lang="en-CA" sz="1800" dirty="0">
                <a:solidFill>
                  <a:schemeClr val="tx1"/>
                </a:solidFill>
              </a:rPr>
              <a:t>evocation of an existing work while exhibiting notable </a:t>
            </a:r>
            <a:r>
              <a:rPr lang="en-CA" sz="1800" dirty="0" smtClean="0">
                <a:solidFill>
                  <a:schemeClr val="tx1"/>
                </a:solidFill>
              </a:rPr>
              <a:t>differences</a:t>
            </a:r>
          </a:p>
          <a:p>
            <a:pPr lvl="1"/>
            <a:r>
              <a:rPr lang="en-CA" sz="1800" dirty="0" smtClean="0">
                <a:solidFill>
                  <a:schemeClr val="tx1"/>
                </a:solidFill>
              </a:rPr>
              <a:t>the </a:t>
            </a:r>
            <a:r>
              <a:rPr lang="en-CA" sz="1800" dirty="0">
                <a:solidFill>
                  <a:schemeClr val="tx1"/>
                </a:solidFill>
              </a:rPr>
              <a:t>expression of mockery or </a:t>
            </a:r>
            <a:r>
              <a:rPr lang="en-CA" sz="1800" dirty="0" smtClean="0">
                <a:solidFill>
                  <a:schemeClr val="tx1"/>
                </a:solidFill>
              </a:rPr>
              <a:t>humour</a:t>
            </a:r>
          </a:p>
          <a:p>
            <a:r>
              <a:rPr lang="en-CA" sz="1800" dirty="0">
                <a:solidFill>
                  <a:schemeClr val="tx1"/>
                </a:solidFill>
              </a:rPr>
              <a:t>s</a:t>
            </a:r>
            <a:r>
              <a:rPr lang="en-CA" sz="1800" dirty="0" smtClean="0">
                <a:solidFill>
                  <a:schemeClr val="tx1"/>
                </a:solidFill>
              </a:rPr>
              <a:t>tep 2: fair in all the circumstances</a:t>
            </a:r>
          </a:p>
          <a:p>
            <a:pPr lvl="1"/>
            <a:r>
              <a:rPr lang="en-CA" sz="1800" dirty="0" smtClean="0">
                <a:solidFill>
                  <a:schemeClr val="tx1"/>
                </a:solidFill>
              </a:rPr>
              <a:t>if too biting/effective, might not be fair</a:t>
            </a:r>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11</a:t>
            </a:fld>
            <a:endParaRPr lang="en-CA" dirty="0"/>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38800" y="4191000"/>
            <a:ext cx="1464077" cy="255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156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Heightened risk of IP infringement based on current law?</a:t>
            </a:r>
            <a:endParaRPr lang="en-US" dirty="0"/>
          </a:p>
        </p:txBody>
      </p:sp>
      <p:sp>
        <p:nvSpPr>
          <p:cNvPr id="3" name="Content Placeholder 2"/>
          <p:cNvSpPr>
            <a:spLocks noGrp="1"/>
          </p:cNvSpPr>
          <p:nvPr>
            <p:ph idx="1"/>
          </p:nvPr>
        </p:nvSpPr>
        <p:spPr/>
        <p:txBody>
          <a:bodyPr/>
          <a:lstStyle/>
          <a:p>
            <a:r>
              <a:rPr lang="en-CA" dirty="0"/>
              <a:t>Use of (altered) logos</a:t>
            </a:r>
          </a:p>
          <a:p>
            <a:r>
              <a:rPr lang="en-CA" dirty="0" smtClean="0"/>
              <a:t>Similar look and feel of websites</a:t>
            </a:r>
          </a:p>
          <a:p>
            <a:r>
              <a:rPr lang="en-CA" dirty="0" smtClean="0"/>
              <a:t>Use of domain names/meta tags that contain marks and don’t differentiate</a:t>
            </a:r>
          </a:p>
          <a:p>
            <a:r>
              <a:rPr lang="en-CA" dirty="0" smtClean="0"/>
              <a:t>No, inconspicuous, or inconsistent disclaimer  </a:t>
            </a:r>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12</a:t>
            </a:fld>
            <a:endParaRPr lang="en-CA" dirty="0"/>
          </a:p>
        </p:txBody>
      </p:sp>
      <p:pic>
        <p:nvPicPr>
          <p:cNvPr id="5" name="Picture 4" descr="kleer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55" y="4191000"/>
            <a:ext cx="1572816" cy="123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tter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892" y="3429000"/>
            <a:ext cx="1185863" cy="112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NEstl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218980"/>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4700" y="1079540"/>
            <a:ext cx="1050278" cy="850225"/>
          </a:xfrm>
          <a:prstGeom prst="rect">
            <a:avLst/>
          </a:prstGeom>
        </p:spPr>
      </p:pic>
      <p:pic>
        <p:nvPicPr>
          <p:cNvPr id="10" name="Content Placeholder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3992165"/>
            <a:ext cx="1957596" cy="172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69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Confusing</a:t>
            </a:r>
            <a:endParaRPr lang="en-US" dirty="0"/>
          </a:p>
        </p:txBody>
      </p:sp>
      <p:sp>
        <p:nvSpPr>
          <p:cNvPr id="3" name="Content Placeholder 2"/>
          <p:cNvSpPr>
            <a:spLocks noGrp="1"/>
          </p:cNvSpPr>
          <p:nvPr>
            <p:ph idx="1"/>
          </p:nvPr>
        </p:nvSpPr>
        <p:spPr>
          <a:xfrm>
            <a:off x="496955" y="1143000"/>
            <a:ext cx="8229600" cy="4190999"/>
          </a:xfrm>
        </p:spPr>
        <p:txBody>
          <a:bodyPr>
            <a:normAutofit fontScale="62500" lnSpcReduction="20000"/>
          </a:bodyPr>
          <a:lstStyle/>
          <a:p>
            <a:pPr marL="0" indent="0">
              <a:buNone/>
            </a:pPr>
            <a:r>
              <a:rPr lang="en-CA" sz="2900" i="1" dirty="0" smtClean="0"/>
              <a:t>I </a:t>
            </a:r>
            <a:r>
              <a:rPr lang="en-CA" sz="2900" i="1" dirty="0"/>
              <a:t>would note that </a:t>
            </a:r>
            <a:r>
              <a:rPr lang="en-CA" sz="2900" b="1" i="1" dirty="0"/>
              <a:t>it is questionable whether the parody exception may successfully be invoked when there is confusion.</a:t>
            </a:r>
            <a:r>
              <a:rPr lang="en-CA" sz="2900" i="1" dirty="0"/>
              <a:t> Parody depends on the recipient or viewer recognizing that the work in question is a spoof – therefore, it will be difficult to establish that the true purpose of a given work is parody when it is confusingly similar to the original work</a:t>
            </a:r>
            <a:r>
              <a:rPr lang="en-CA" sz="2900" i="1" dirty="0" smtClean="0"/>
              <a:t>. </a:t>
            </a:r>
            <a:endParaRPr lang="en-CA" sz="2900" i="1" dirty="0"/>
          </a:p>
          <a:p>
            <a:pPr marL="0" indent="0">
              <a:buNone/>
            </a:pPr>
            <a:endParaRPr lang="en-CA" dirty="0" smtClean="0">
              <a:solidFill>
                <a:schemeClr val="tx1"/>
              </a:solidFill>
            </a:endParaRPr>
          </a:p>
          <a:p>
            <a:r>
              <a:rPr lang="en-CA" dirty="0" smtClean="0">
                <a:solidFill>
                  <a:schemeClr val="tx1"/>
                </a:solidFill>
              </a:rPr>
              <a:t>Defendant</a:t>
            </a:r>
            <a:r>
              <a:rPr lang="en-CA" dirty="0" smtClean="0">
                <a:solidFill>
                  <a:schemeClr val="tx1"/>
                </a:solidFill>
              </a:rPr>
              <a:t>:  </a:t>
            </a:r>
            <a:r>
              <a:rPr lang="en-CA" i="1" dirty="0" smtClean="0">
                <a:solidFill>
                  <a:schemeClr val="tx1"/>
                </a:solidFill>
              </a:rPr>
              <a:t>“you’d </a:t>
            </a:r>
            <a:r>
              <a:rPr lang="en-CA" i="1" dirty="0">
                <a:solidFill>
                  <a:schemeClr val="tx1"/>
                </a:solidFill>
              </a:rPr>
              <a:t>have to be somebody who is, you know, cognitively challenged… to believe that they’re actually complaining to the airline” through UNTIED.com</a:t>
            </a:r>
            <a:r>
              <a:rPr lang="en-CA" i="1" dirty="0" smtClean="0">
                <a:solidFill>
                  <a:schemeClr val="tx1"/>
                </a:solidFill>
              </a:rPr>
              <a:t>.</a:t>
            </a:r>
          </a:p>
          <a:p>
            <a:endParaRPr lang="en-CA" dirty="0">
              <a:solidFill>
                <a:schemeClr val="tx1"/>
              </a:solidFill>
            </a:endParaRPr>
          </a:p>
          <a:p>
            <a:r>
              <a:rPr lang="en-CA" dirty="0" smtClean="0">
                <a:solidFill>
                  <a:schemeClr val="tx1"/>
                </a:solidFill>
              </a:rPr>
              <a:t>Court: </a:t>
            </a:r>
            <a:r>
              <a:rPr lang="en-CA" dirty="0">
                <a:solidFill>
                  <a:schemeClr val="tx1"/>
                </a:solidFill>
              </a:rPr>
              <a:t>  </a:t>
            </a:r>
            <a:r>
              <a:rPr lang="en-CA" i="1" dirty="0" smtClean="0">
                <a:solidFill>
                  <a:schemeClr val="tx1"/>
                </a:solidFill>
              </a:rPr>
              <a:t>“[T]his </a:t>
            </a:r>
            <a:r>
              <a:rPr lang="en-CA" i="1" dirty="0">
                <a:solidFill>
                  <a:schemeClr val="tx1"/>
                </a:solidFill>
              </a:rPr>
              <a:t>was clearly not the case: the evidence of Ms. </a:t>
            </a:r>
            <a:r>
              <a:rPr lang="en-CA" i="1" dirty="0" err="1">
                <a:solidFill>
                  <a:schemeClr val="tx1"/>
                </a:solidFill>
              </a:rPr>
              <a:t>Proietti</a:t>
            </a:r>
            <a:r>
              <a:rPr lang="en-CA" i="1" dirty="0">
                <a:solidFill>
                  <a:schemeClr val="tx1"/>
                </a:solidFill>
              </a:rPr>
              <a:t> and of the complaints submitted to UNTIED.com showed that visitors to UNTIED.com were or were likely to be confused as to the source of the website that they were visiting and the services offered through that website. Further, the pop-up dialogue box disclaimer was flawed in that it could be disabled and it was not always functional – Ms. </a:t>
            </a:r>
            <a:r>
              <a:rPr lang="en-CA" i="1" dirty="0" err="1">
                <a:solidFill>
                  <a:schemeClr val="tx1"/>
                </a:solidFill>
              </a:rPr>
              <a:t>Proietti</a:t>
            </a:r>
            <a:r>
              <a:rPr lang="en-CA" i="1" dirty="0">
                <a:solidFill>
                  <a:schemeClr val="tx1"/>
                </a:solidFill>
              </a:rPr>
              <a:t> indicated that she did not see a pop-up dialogue box when she visited the website. If the “Do not show this message again” box is selected then subsequent visitors to UNTIED.com from the same computer will not see the pop-up dialogue, and this box has been pre-selected at certain points in time</a:t>
            </a:r>
            <a:r>
              <a:rPr lang="en-CA" i="1" dirty="0" smtClean="0">
                <a:solidFill>
                  <a:schemeClr val="tx1"/>
                </a:solidFill>
              </a:rPr>
              <a:t>.”</a:t>
            </a:r>
            <a:endParaRPr lang="en-CA" i="1" dirty="0">
              <a:solidFill>
                <a:schemeClr val="tx1"/>
              </a:solidFill>
            </a:endParaRPr>
          </a:p>
          <a:p>
            <a:pPr marL="0" indent="0">
              <a:buNone/>
            </a:pPr>
            <a:endParaRPr lang="en-CA"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13</a:t>
            </a:fld>
            <a:endParaRPr lang="en-CA" dirty="0"/>
          </a:p>
        </p:txBody>
      </p:sp>
    </p:spTree>
    <p:extLst>
      <p:ext uri="{BB962C8B-B14F-4D97-AF65-F5344CB8AC3E}">
        <p14:creationId xmlns:p14="http://schemas.microsoft.com/office/powerpoint/2010/main" val="3186011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 confusing (pre-1999)</a:t>
            </a:r>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14</a:t>
            </a:fld>
            <a:endParaRPr lang="en-CA"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100172"/>
            <a:ext cx="3343005" cy="16795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090" y="1454303"/>
            <a:ext cx="3200400" cy="552450"/>
          </a:xfrm>
          <a:prstGeom prst="rect">
            <a:avLst/>
          </a:prstGeom>
        </p:spPr>
      </p:pic>
      <p:sp>
        <p:nvSpPr>
          <p:cNvPr id="7" name="Title 1"/>
          <p:cNvSpPr txBox="1">
            <a:spLocks/>
          </p:cNvSpPr>
          <p:nvPr/>
        </p:nvSpPr>
        <p:spPr bwMode="auto">
          <a:xfrm>
            <a:off x="751397" y="2552700"/>
            <a:ext cx="807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800" b="1" kern="1200">
                <a:solidFill>
                  <a:schemeClr val="tx2"/>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0C1975"/>
                </a:solidFill>
                <a:latin typeface="Calibri" pitchFamily="34" charset="0"/>
              </a:defRPr>
            </a:lvl2pPr>
            <a:lvl3pPr algn="ctr" rtl="0" eaLnBrk="1" fontAlgn="base" hangingPunct="1">
              <a:spcBef>
                <a:spcPct val="0"/>
              </a:spcBef>
              <a:spcAft>
                <a:spcPct val="0"/>
              </a:spcAft>
              <a:defRPr sz="4400">
                <a:solidFill>
                  <a:srgbClr val="0C1975"/>
                </a:solidFill>
                <a:latin typeface="Calibri" pitchFamily="34" charset="0"/>
              </a:defRPr>
            </a:lvl3pPr>
            <a:lvl4pPr algn="ctr" rtl="0" eaLnBrk="1" fontAlgn="base" hangingPunct="1">
              <a:spcBef>
                <a:spcPct val="0"/>
              </a:spcBef>
              <a:spcAft>
                <a:spcPct val="0"/>
              </a:spcAft>
              <a:defRPr sz="4400">
                <a:solidFill>
                  <a:srgbClr val="0C1975"/>
                </a:solidFill>
                <a:latin typeface="Calibri" pitchFamily="34" charset="0"/>
              </a:defRPr>
            </a:lvl4pPr>
            <a:lvl5pPr algn="ctr" rtl="0" eaLnBrk="1" fontAlgn="base" hangingPunct="1">
              <a:spcBef>
                <a:spcPct val="0"/>
              </a:spcBef>
              <a:spcAft>
                <a:spcPct val="0"/>
              </a:spcAft>
              <a:defRPr sz="4400">
                <a:solidFill>
                  <a:srgbClr val="0C1975"/>
                </a:solidFill>
                <a:latin typeface="Calibri" pitchFamily="34" charset="0"/>
              </a:defRPr>
            </a:lvl5pPr>
            <a:lvl6pPr marL="457200" algn="ctr" rtl="0" eaLnBrk="1" fontAlgn="base" hangingPunct="1">
              <a:spcBef>
                <a:spcPct val="0"/>
              </a:spcBef>
              <a:spcAft>
                <a:spcPct val="0"/>
              </a:spcAft>
              <a:defRPr sz="4400">
                <a:solidFill>
                  <a:srgbClr val="0C1975"/>
                </a:solidFill>
                <a:latin typeface="Calibri" pitchFamily="34" charset="0"/>
              </a:defRPr>
            </a:lvl6pPr>
            <a:lvl7pPr marL="914400" algn="ctr" rtl="0" eaLnBrk="1" fontAlgn="base" hangingPunct="1">
              <a:spcBef>
                <a:spcPct val="0"/>
              </a:spcBef>
              <a:spcAft>
                <a:spcPct val="0"/>
              </a:spcAft>
              <a:defRPr sz="4400">
                <a:solidFill>
                  <a:srgbClr val="0C1975"/>
                </a:solidFill>
                <a:latin typeface="Calibri" pitchFamily="34" charset="0"/>
              </a:defRPr>
            </a:lvl7pPr>
            <a:lvl8pPr marL="1371600" algn="ctr" rtl="0" eaLnBrk="1" fontAlgn="base" hangingPunct="1">
              <a:spcBef>
                <a:spcPct val="0"/>
              </a:spcBef>
              <a:spcAft>
                <a:spcPct val="0"/>
              </a:spcAft>
              <a:defRPr sz="4400">
                <a:solidFill>
                  <a:srgbClr val="0C1975"/>
                </a:solidFill>
                <a:latin typeface="Calibri" pitchFamily="34" charset="0"/>
              </a:defRPr>
            </a:lvl8pPr>
            <a:lvl9pPr marL="1828800" algn="ctr" rtl="0" eaLnBrk="1" fontAlgn="base" hangingPunct="1">
              <a:spcBef>
                <a:spcPct val="0"/>
              </a:spcBef>
              <a:spcAft>
                <a:spcPct val="0"/>
              </a:spcAft>
              <a:defRPr sz="4400">
                <a:solidFill>
                  <a:srgbClr val="0C1975"/>
                </a:solidFill>
                <a:latin typeface="Calibri" pitchFamily="34" charset="0"/>
              </a:defRPr>
            </a:lvl9pPr>
          </a:lstStyle>
          <a:p>
            <a:r>
              <a:rPr lang="en-CA" dirty="0" smtClean="0"/>
              <a:t>Not confusing (1999 to 2007)</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55" y="4032754"/>
            <a:ext cx="4014085" cy="5962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4928" y="3887987"/>
            <a:ext cx="3605427" cy="743661"/>
          </a:xfrm>
          <a:prstGeom prst="rect">
            <a:avLst/>
          </a:prstGeom>
        </p:spPr>
      </p:pic>
    </p:spTree>
    <p:extLst>
      <p:ext uri="{BB962C8B-B14F-4D97-AF65-F5344CB8AC3E}">
        <p14:creationId xmlns:p14="http://schemas.microsoft.com/office/powerpoint/2010/main" val="426773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Consistent, conspicuous disclaimer now required?</a:t>
            </a:r>
            <a:endParaRPr lang="en-US" dirty="0"/>
          </a:p>
        </p:txBody>
      </p:sp>
      <p:sp>
        <p:nvSpPr>
          <p:cNvPr id="3" name="Content Placeholder 2"/>
          <p:cNvSpPr>
            <a:spLocks noGrp="1"/>
          </p:cNvSpPr>
          <p:nvPr>
            <p:ph idx="1"/>
          </p:nvPr>
        </p:nvSpPr>
        <p:spPr>
          <a:xfrm>
            <a:off x="362777" y="1219201"/>
            <a:ext cx="8497955" cy="4724400"/>
          </a:xfrm>
        </p:spPr>
        <p:txBody>
          <a:bodyPr>
            <a:normAutofit fontScale="85000" lnSpcReduction="10000"/>
          </a:bodyPr>
          <a:lstStyle/>
          <a:p>
            <a:pPr marL="0" indent="0">
              <a:buNone/>
            </a:pPr>
            <a:r>
              <a:rPr lang="en-US" i="1" dirty="0" smtClean="0">
                <a:solidFill>
                  <a:schemeClr val="tx1"/>
                </a:solidFill>
              </a:rPr>
              <a:t>A </a:t>
            </a:r>
            <a:r>
              <a:rPr lang="en-US" i="1" dirty="0">
                <a:solidFill>
                  <a:schemeClr val="tx1"/>
                </a:solidFill>
              </a:rPr>
              <a:t>disclaimer does not automatically nullify a misleading impression created by an ad. Its effect will depend on several factors, including the degree to which a representation misleads the public without the disclaimer, the prominence which it is given in the context of the entire advertisement, the degree of sophistication that the public to whom the advertisement is directed exhibits, and the likelihood that the audience would recognize the disclaimer. It is a question of fact whether, in the circumstances, a disclaimer is sufficient to ensure that the representation is not otherwise misleading</a:t>
            </a:r>
            <a:r>
              <a:rPr lang="en-US" i="1" dirty="0" smtClean="0">
                <a:solidFill>
                  <a:schemeClr val="tx1"/>
                </a:solidFill>
              </a:rPr>
              <a:t>.</a:t>
            </a:r>
          </a:p>
          <a:p>
            <a:pPr marL="0" indent="0" algn="r">
              <a:buNone/>
            </a:pPr>
            <a:r>
              <a:rPr lang="en-CA" dirty="0">
                <a:solidFill>
                  <a:schemeClr val="tx1"/>
                </a:solidFill>
              </a:rPr>
              <a:t>	</a:t>
            </a:r>
            <a:r>
              <a:rPr lang="en-CA" dirty="0" smtClean="0">
                <a:solidFill>
                  <a:schemeClr val="tx1"/>
                </a:solidFill>
              </a:rPr>
              <a:t>Purolator v. United Parcel</a:t>
            </a:r>
          </a:p>
          <a:p>
            <a:pPr marL="0" indent="0">
              <a:buNone/>
            </a:pPr>
            <a:r>
              <a:rPr lang="en-CA" i="1" dirty="0">
                <a:solidFill>
                  <a:schemeClr val="tx1"/>
                </a:solidFill>
              </a:rPr>
              <a:t>[</a:t>
            </a:r>
            <a:r>
              <a:rPr lang="en-CA" i="1" dirty="0" smtClean="0">
                <a:solidFill>
                  <a:schemeClr val="tx1"/>
                </a:solidFill>
              </a:rPr>
              <a:t>When a]</a:t>
            </a:r>
            <a:r>
              <a:rPr lang="en-US" i="1" dirty="0" smtClean="0">
                <a:solidFill>
                  <a:schemeClr val="tx1"/>
                </a:solidFill>
              </a:rPr>
              <a:t> </a:t>
            </a:r>
            <a:r>
              <a:rPr lang="en-US" i="1" dirty="0">
                <a:solidFill>
                  <a:schemeClr val="tx1"/>
                </a:solidFill>
              </a:rPr>
              <a:t>disclaimer </a:t>
            </a:r>
            <a:r>
              <a:rPr lang="en-US" i="1" dirty="0" smtClean="0">
                <a:solidFill>
                  <a:schemeClr val="tx1"/>
                </a:solidFill>
              </a:rPr>
              <a:t>“</a:t>
            </a:r>
            <a:r>
              <a:rPr lang="en-US" i="1" dirty="0">
                <a:solidFill>
                  <a:schemeClr val="tx1"/>
                </a:solidFill>
              </a:rPr>
              <a:t>makes it clear that the website has nothing to do with the plaintiff or any of its affiliated entities so the prospect of the plaintiff successfully establishing that there is a passing off here appears remote</a:t>
            </a:r>
            <a:r>
              <a:rPr lang="en-US" i="1" dirty="0" smtClean="0">
                <a:solidFill>
                  <a:schemeClr val="tx1"/>
                </a:solidFill>
              </a:rPr>
              <a:t>.</a:t>
            </a:r>
          </a:p>
          <a:p>
            <a:pPr marL="0" indent="0" algn="r">
              <a:buNone/>
            </a:pPr>
            <a:r>
              <a:rPr lang="en-CA" dirty="0" smtClean="0">
                <a:solidFill>
                  <a:schemeClr val="tx1"/>
                </a:solidFill>
              </a:rPr>
              <a:t>Bell v. </a:t>
            </a:r>
            <a:r>
              <a:rPr lang="en-CA" dirty="0" err="1" smtClean="0">
                <a:solidFill>
                  <a:schemeClr val="tx1"/>
                </a:solidFill>
              </a:rPr>
              <a:t>Tedmonds</a:t>
            </a:r>
            <a:endParaRPr lang="en-US" dirty="0" smtClean="0">
              <a:solidFill>
                <a:schemeClr val="tx1"/>
              </a:solidFill>
            </a:endParaRPr>
          </a:p>
          <a:p>
            <a:pPr marL="0" indent="0">
              <a:buNone/>
            </a:pPr>
            <a:endParaRPr lang="en-CA" dirty="0" smtClean="0">
              <a:solidFill>
                <a:schemeClr val="tx1"/>
              </a:solidFill>
            </a:endParaRPr>
          </a:p>
          <a:p>
            <a:pPr marL="0" indent="0" algn="r">
              <a:buNone/>
            </a:pPr>
            <a:endParaRPr lang="en-US" dirty="0" smtClean="0">
              <a:solidFill>
                <a:schemeClr val="tx1"/>
              </a:solidFill>
            </a:endParaRPr>
          </a:p>
          <a:p>
            <a:pPr marL="0" indent="0" algn="r">
              <a:buNone/>
            </a:pPr>
            <a:endParaRPr lang="en-US" dirty="0">
              <a:solidFill>
                <a:schemeClr val="tx1"/>
              </a:solidFill>
            </a:endParaRPr>
          </a:p>
          <a:p>
            <a:pPr marL="0" indent="0" algn="r">
              <a:buNone/>
            </a:pPr>
            <a:endParaRPr lang="en-CA" b="1" dirty="0" smtClean="0"/>
          </a:p>
          <a:p>
            <a:pPr marL="0" indent="0" algn="r">
              <a:buNone/>
            </a:pPr>
            <a:endParaRPr lang="en-US"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15</a:t>
            </a:fld>
            <a:endParaRPr lang="en-CA" dirty="0"/>
          </a:p>
        </p:txBody>
      </p:sp>
    </p:spTree>
    <p:extLst>
      <p:ext uri="{BB962C8B-B14F-4D97-AF65-F5344CB8AC3E}">
        <p14:creationId xmlns:p14="http://schemas.microsoft.com/office/powerpoint/2010/main" val="1381504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Consumer criticism &amp; review</a:t>
            </a:r>
            <a:endParaRPr lang="en-US" dirty="0"/>
          </a:p>
        </p:txBody>
      </p:sp>
      <p:sp>
        <p:nvSpPr>
          <p:cNvPr id="3" name="Content Placeholder 2"/>
          <p:cNvSpPr>
            <a:spLocks noGrp="1"/>
          </p:cNvSpPr>
          <p:nvPr>
            <p:ph idx="1"/>
          </p:nvPr>
        </p:nvSpPr>
        <p:spPr>
          <a:xfrm>
            <a:off x="537986" y="1295400"/>
            <a:ext cx="8229600" cy="4190999"/>
          </a:xfrm>
        </p:spPr>
        <p:txBody>
          <a:bodyPr>
            <a:normAutofit fontScale="92500" lnSpcReduction="10000"/>
          </a:bodyPr>
          <a:lstStyle/>
          <a:p>
            <a:pPr marL="0" indent="0">
              <a:buNone/>
            </a:pPr>
            <a:r>
              <a:rPr lang="en-CA" i="1" dirty="0" smtClean="0"/>
              <a:t>Consumers may express their frustration or disappointment with a product or service. Their freedom of expression in this respect is not limited to private communications intended solely for the vendor or supplier of the service. Consumers may share their concerns, worries or even anger with other consumers and try to warn them against the practices of a business. Given the tremendous importance of economic activity in our society, a consumer’s</a:t>
            </a:r>
            <a:r>
              <a:rPr lang="en-CA" b="1" i="1" dirty="0" smtClean="0"/>
              <a:t> “counter-advertising” assists in circulating information and protecting the interests of society just as much as does advertising or certain forms of political expression. </a:t>
            </a:r>
            <a:r>
              <a:rPr lang="en-CA" i="1" dirty="0" smtClean="0"/>
              <a:t>This type of communication may be of considerable social importance, even beyond the merely commercial sphere.</a:t>
            </a:r>
          </a:p>
          <a:p>
            <a:pPr marL="0" indent="0" algn="r">
              <a:buNone/>
            </a:pPr>
            <a:r>
              <a:rPr lang="en-US" dirty="0"/>
              <a:t>R. v. </a:t>
            </a:r>
            <a:r>
              <a:rPr lang="en-US" dirty="0" err="1" smtClean="0"/>
              <a:t>Guignard</a:t>
            </a:r>
            <a:r>
              <a:rPr lang="en-US" dirty="0" smtClean="0"/>
              <a:t>, para 23 (SCC)</a:t>
            </a:r>
            <a:endParaRPr lang="en-CA" dirty="0" smtClean="0"/>
          </a:p>
          <a:p>
            <a:pPr marL="0" indent="0">
              <a:buNone/>
            </a:pPr>
            <a:endParaRPr lang="en-US" i="1"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16</a:t>
            </a:fld>
            <a:endParaRPr lang="en-CA" dirty="0"/>
          </a:p>
        </p:txBody>
      </p:sp>
    </p:spTree>
    <p:extLst>
      <p:ext uri="{BB962C8B-B14F-4D97-AF65-F5344CB8AC3E}">
        <p14:creationId xmlns:p14="http://schemas.microsoft.com/office/powerpoint/2010/main" val="4242190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Consumer expression using IP (private property) </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CA" sz="2600" b="1" i="1" dirty="0" smtClean="0"/>
              <a:t>The </a:t>
            </a:r>
            <a:r>
              <a:rPr lang="en-CA" sz="2600" b="1" i="1" dirty="0"/>
              <a:t>Charter does not confer the right to use private property – </a:t>
            </a:r>
            <a:r>
              <a:rPr lang="en-CA" sz="2600" b="1" i="1" dirty="0" smtClean="0"/>
              <a:t>the Plaintiff’s copyright </a:t>
            </a:r>
            <a:r>
              <a:rPr lang="en-CA" sz="2600" b="1" i="1" dirty="0"/>
              <a:t>– in the service of freedom of expression</a:t>
            </a:r>
            <a:r>
              <a:rPr lang="en-CA" sz="2600" b="1" i="1" dirty="0" smtClean="0"/>
              <a:t>.</a:t>
            </a:r>
          </a:p>
          <a:p>
            <a:pPr marL="0" indent="0">
              <a:buNone/>
            </a:pPr>
            <a:r>
              <a:rPr lang="en-CA" sz="2600" i="1" dirty="0" smtClean="0"/>
              <a:t>I </a:t>
            </a:r>
            <a:r>
              <a:rPr lang="en-CA" sz="2600" i="1" dirty="0"/>
              <a:t>hold that a </a:t>
            </a:r>
            <a:r>
              <a:rPr lang="en-CA" sz="2600" b="1" i="1" dirty="0"/>
              <a:t>person using the </a:t>
            </a:r>
            <a:r>
              <a:rPr lang="en-CA" sz="2600" b="1" i="1" u="sng" dirty="0"/>
              <a:t>private</a:t>
            </a:r>
            <a:r>
              <a:rPr lang="en-CA" sz="2600" b="1" i="1" dirty="0"/>
              <a:t> property </a:t>
            </a:r>
            <a:r>
              <a:rPr lang="en-CA" sz="2600" i="1" dirty="0"/>
              <a:t>of another like a copyright, </a:t>
            </a:r>
            <a:r>
              <a:rPr lang="en-CA" sz="2600" b="1" i="1" dirty="0"/>
              <a:t>must demonstrate </a:t>
            </a:r>
            <a:r>
              <a:rPr lang="en-CA" sz="2600" i="1" dirty="0"/>
              <a:t>that his or her use of the property is </a:t>
            </a:r>
            <a:r>
              <a:rPr lang="en-CA" sz="2600" b="1" i="1" dirty="0"/>
              <a:t>compatible with the function of the property </a:t>
            </a:r>
            <a:r>
              <a:rPr lang="en-CA" sz="2600" i="1" dirty="0"/>
              <a:t>before the Court can deem the use a protected form of expression under the </a:t>
            </a:r>
            <a:r>
              <a:rPr lang="en-CA" sz="2600" i="1" dirty="0" smtClean="0"/>
              <a:t> Charter. </a:t>
            </a:r>
          </a:p>
          <a:p>
            <a:pPr marL="0" indent="0">
              <a:buNone/>
            </a:pPr>
            <a:r>
              <a:rPr lang="en-CA" sz="2600" i="1" dirty="0"/>
              <a:t>In the present case, subjecting the Plaintiff's "Bibendum" to </a:t>
            </a:r>
            <a:r>
              <a:rPr lang="en-CA" sz="2600" b="1" i="1" dirty="0"/>
              <a:t>ridicule</a:t>
            </a:r>
            <a:r>
              <a:rPr lang="en-CA" sz="2600" i="1" dirty="0"/>
              <a:t> as the object of parody is </a:t>
            </a:r>
            <a:r>
              <a:rPr lang="en-CA" sz="2600" b="1" i="1" u="sng" dirty="0"/>
              <a:t>not</a:t>
            </a:r>
            <a:r>
              <a:rPr lang="en-CA" sz="2600" b="1" i="1" dirty="0"/>
              <a:t> compatible </a:t>
            </a:r>
            <a:r>
              <a:rPr lang="en-CA" sz="2600" i="1" dirty="0"/>
              <a:t>with the function of the copyright. A "Bibendum" about to stomp hapless workers into submission does not present the original author's intent of a favourable corporate image or provide an incentive for compensating artists for the integrity of their vision.</a:t>
            </a:r>
          </a:p>
          <a:p>
            <a:pPr marL="0" indent="0">
              <a:buNone/>
            </a:pPr>
            <a:r>
              <a:rPr lang="en-CA" sz="2600" i="1" dirty="0"/>
              <a:t>In the balance of interests and rights</a:t>
            </a:r>
            <a:r>
              <a:rPr lang="en-CA" sz="2600" b="1" i="1" dirty="0"/>
              <a:t>, if the Defendants have no right to use the Plaintiff's "Bibendum", they have a multitude of other means for expressing their views. </a:t>
            </a:r>
            <a:r>
              <a:rPr lang="en-CA" sz="2600" i="1" dirty="0"/>
              <a:t>However, if the Plaintiff loses its right to control the use of its copyright, there is little left to the Plaintiff's right of private property. The Defendants seek to extend the scope of their right of free expression to include the use of another's property</a:t>
            </a:r>
            <a:r>
              <a:rPr lang="en-CA" sz="2600" i="1" dirty="0" smtClean="0"/>
              <a:t>.</a:t>
            </a:r>
          </a:p>
          <a:p>
            <a:pPr marL="0" indent="0" algn="r">
              <a:buNone/>
            </a:pPr>
            <a:r>
              <a:rPr lang="en-CA" sz="2600" i="1" dirty="0"/>
              <a:t>	</a:t>
            </a:r>
            <a:r>
              <a:rPr lang="en-CA" sz="2600" dirty="0" smtClean="0"/>
              <a:t>Michelin (FCTD)</a:t>
            </a:r>
            <a:r>
              <a:rPr lang="en-CA" sz="2600" i="1" dirty="0" smtClean="0"/>
              <a:t> </a:t>
            </a:r>
            <a:endParaRPr lang="en-CA" sz="2600" i="1" dirty="0"/>
          </a:p>
          <a:p>
            <a:pPr marL="0" indent="0">
              <a:buNone/>
            </a:pPr>
            <a:endParaRPr lang="en-CA" i="1"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17</a:t>
            </a:fld>
            <a:endParaRPr lang="en-CA" dirty="0"/>
          </a:p>
        </p:txBody>
      </p:sp>
    </p:spTree>
    <p:extLst>
      <p:ext uri="{BB962C8B-B14F-4D97-AF65-F5344CB8AC3E}">
        <p14:creationId xmlns:p14="http://schemas.microsoft.com/office/powerpoint/2010/main" val="1790982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limited nature of IP rights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CA" i="1" dirty="0" smtClean="0"/>
              <a:t>The proper balance among these and other public policy objectives lies not only in </a:t>
            </a:r>
            <a:r>
              <a:rPr lang="en-CA" b="1" i="1" dirty="0" smtClean="0"/>
              <a:t>recognizing the creator’s rights </a:t>
            </a:r>
            <a:r>
              <a:rPr lang="en-CA" i="1" dirty="0" smtClean="0"/>
              <a:t>but in </a:t>
            </a:r>
            <a:r>
              <a:rPr lang="en-CA" b="1" i="1" dirty="0" smtClean="0"/>
              <a:t>giving due weight to their limited nature</a:t>
            </a:r>
            <a:r>
              <a:rPr lang="en-CA" i="1" dirty="0" smtClean="0"/>
              <a:t>.</a:t>
            </a:r>
            <a:endParaRPr lang="en-CA" dirty="0" smtClean="0"/>
          </a:p>
          <a:p>
            <a:pPr marL="0" indent="0" algn="r">
              <a:buNone/>
            </a:pPr>
            <a:r>
              <a:rPr lang="en-CA" dirty="0" smtClean="0"/>
              <a:t>	</a:t>
            </a:r>
            <a:r>
              <a:rPr lang="en-CA" dirty="0" err="1" smtClean="0"/>
              <a:t>Theberge</a:t>
            </a:r>
            <a:r>
              <a:rPr lang="en-CA" dirty="0"/>
              <a:t>, para </a:t>
            </a:r>
            <a:r>
              <a:rPr lang="en-CA" dirty="0" smtClean="0"/>
              <a:t>31 (SCC)</a:t>
            </a:r>
          </a:p>
          <a:p>
            <a:pPr marL="0" indent="0">
              <a:buNone/>
            </a:pPr>
            <a:r>
              <a:rPr lang="en-CA" i="1" dirty="0">
                <a:solidFill>
                  <a:schemeClr val="tx1"/>
                </a:solidFill>
              </a:rPr>
              <a:t>The Copyright Act strikes a careful balance between promoting the public interest in the encouragement and </a:t>
            </a:r>
            <a:r>
              <a:rPr lang="en-CA" b="1" i="1" dirty="0">
                <a:solidFill>
                  <a:schemeClr val="tx1"/>
                </a:solidFill>
              </a:rPr>
              <a:t>dissemination of creative works and obtaining a just reward for creators. To tilt the balance too far towards protection of creators’ rights would undermine the right of users to access and work with creative materials. </a:t>
            </a:r>
            <a:r>
              <a:rPr lang="en-CA" i="1" dirty="0">
                <a:solidFill>
                  <a:schemeClr val="tx1"/>
                </a:solidFill>
              </a:rPr>
              <a:t>To tilt it too far towards access, on the other hand, would </a:t>
            </a:r>
            <a:r>
              <a:rPr lang="en-CA" b="1" i="1" dirty="0">
                <a:solidFill>
                  <a:schemeClr val="tx1"/>
                </a:solidFill>
              </a:rPr>
              <a:t>fail to provide a just reward to creators, leading authors and their supporters to under-invest in producing and distributing their works</a:t>
            </a:r>
            <a:r>
              <a:rPr lang="en-CA" i="1" dirty="0">
                <a:solidFill>
                  <a:schemeClr val="tx1"/>
                </a:solidFill>
              </a:rPr>
              <a:t>. At both ends of the spectrum, the public loses some of the benefit of creative works.  </a:t>
            </a:r>
            <a:endParaRPr lang="en-CA" dirty="0" smtClean="0">
              <a:solidFill>
                <a:schemeClr val="tx1"/>
              </a:solidFill>
            </a:endParaRPr>
          </a:p>
          <a:p>
            <a:pPr marL="0" indent="0" algn="r">
              <a:buNone/>
            </a:pPr>
            <a:r>
              <a:rPr lang="en-CA" dirty="0" smtClean="0">
                <a:solidFill>
                  <a:schemeClr val="tx1"/>
                </a:solidFill>
              </a:rPr>
              <a:t>SODRAC, para 145 (SCC) </a:t>
            </a:r>
            <a:endParaRPr lang="en-CA" dirty="0">
              <a:solidFill>
                <a:schemeClr val="tx1"/>
              </a:solidFill>
            </a:endParaRPr>
          </a:p>
          <a:p>
            <a:pPr marL="0" indent="0" algn="r">
              <a:buNone/>
            </a:pPr>
            <a:endParaRPr lang="en-US"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18</a:t>
            </a:fld>
            <a:endParaRPr lang="en-CA" dirty="0"/>
          </a:p>
        </p:txBody>
      </p:sp>
    </p:spTree>
    <p:extLst>
      <p:ext uri="{BB962C8B-B14F-4D97-AF65-F5344CB8AC3E}">
        <p14:creationId xmlns:p14="http://schemas.microsoft.com/office/powerpoint/2010/main" val="1889033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CA" dirty="0" smtClean="0"/>
              <a:t>Crown copyright </a:t>
            </a:r>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19</a:t>
            </a:fld>
            <a:endParaRPr lang="en-CA" dirty="0"/>
          </a:p>
        </p:txBody>
      </p:sp>
    </p:spTree>
    <p:extLst>
      <p:ext uri="{BB962C8B-B14F-4D97-AF65-F5344CB8AC3E}">
        <p14:creationId xmlns:p14="http://schemas.microsoft.com/office/powerpoint/2010/main" val="3752692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Online infringement &amp; reverse class actions</a:t>
            </a:r>
            <a:endParaRPr lang="en-US" dirty="0"/>
          </a:p>
        </p:txBody>
      </p:sp>
      <p:sp>
        <p:nvSpPr>
          <p:cNvPr id="3" name="Slide Number Placeholder 2"/>
          <p:cNvSpPr>
            <a:spLocks noGrp="1"/>
          </p:cNvSpPr>
          <p:nvPr>
            <p:ph type="sldNum" sz="quarter" idx="4"/>
          </p:nvPr>
        </p:nvSpPr>
        <p:spPr/>
        <p:txBody>
          <a:bodyPr/>
          <a:lstStyle/>
          <a:p>
            <a:pPr>
              <a:defRPr/>
            </a:pPr>
            <a:fld id="{202A5A07-8775-41F6-A814-A1AF7527A768}" type="slidenum">
              <a:rPr lang="en-CA" smtClean="0"/>
              <a:pPr>
                <a:defRPr/>
              </a:pPr>
              <a:t>2</a:t>
            </a:fld>
            <a:endParaRPr lang="en-CA" dirty="0"/>
          </a:p>
        </p:txBody>
      </p:sp>
    </p:spTree>
    <p:extLst>
      <p:ext uri="{BB962C8B-B14F-4D97-AF65-F5344CB8AC3E}">
        <p14:creationId xmlns:p14="http://schemas.microsoft.com/office/powerpoint/2010/main" val="496421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Crown copyright - </a:t>
            </a:r>
            <a:r>
              <a:rPr lang="en-CA" i="1" dirty="0" err="1"/>
              <a:t>Keatley</a:t>
            </a:r>
            <a:r>
              <a:rPr lang="en-CA" i="1" dirty="0"/>
              <a:t> v. </a:t>
            </a:r>
            <a:r>
              <a:rPr lang="en-CA" i="1" dirty="0" err="1"/>
              <a:t>Teranet</a:t>
            </a:r>
            <a:r>
              <a:rPr lang="en-CA" i="1" dirty="0"/>
              <a:t> </a:t>
            </a:r>
            <a:endParaRPr lang="en-US" dirty="0"/>
          </a:p>
        </p:txBody>
      </p:sp>
      <p:sp>
        <p:nvSpPr>
          <p:cNvPr id="3" name="Content Placeholder 2"/>
          <p:cNvSpPr>
            <a:spLocks noGrp="1"/>
          </p:cNvSpPr>
          <p:nvPr>
            <p:ph idx="1"/>
          </p:nvPr>
        </p:nvSpPr>
        <p:spPr/>
        <p:txBody>
          <a:bodyPr/>
          <a:lstStyle/>
          <a:p>
            <a:pPr marL="0" indent="0">
              <a:buNone/>
            </a:pPr>
            <a:r>
              <a:rPr lang="en-CA" i="1" dirty="0" smtClean="0"/>
              <a:t>Without </a:t>
            </a:r>
            <a:r>
              <a:rPr lang="en-CA" i="1" dirty="0"/>
              <a:t>prejudice to any rights or privileges of the Crown, where any work is, or has been, prepared or </a:t>
            </a:r>
            <a:r>
              <a:rPr lang="en-CA" b="1" i="1" dirty="0"/>
              <a:t>published by or under the direction or control of Her Majesty or any government department</a:t>
            </a:r>
            <a:r>
              <a:rPr lang="en-CA" i="1" dirty="0"/>
              <a:t>, the copyright in the work shall, subject to any agreement with the author, belong to Her Majesty and in that case shall continue for the remainder of the calendar year of the first publication of the work and for a period of fifty years following the end of that calendar year.</a:t>
            </a:r>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20</a:t>
            </a:fld>
            <a:endParaRPr lang="en-CA" dirty="0"/>
          </a:p>
        </p:txBody>
      </p:sp>
    </p:spTree>
    <p:extLst>
      <p:ext uri="{BB962C8B-B14F-4D97-AF65-F5344CB8AC3E}">
        <p14:creationId xmlns:p14="http://schemas.microsoft.com/office/powerpoint/2010/main" val="4073465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t>
            </a:r>
            <a:r>
              <a:rPr lang="en-CA" dirty="0" smtClean="0"/>
              <a:t>ublished under gov’t direction and control </a:t>
            </a:r>
            <a:endParaRPr lang="en-US" dirty="0"/>
          </a:p>
        </p:txBody>
      </p:sp>
      <p:sp>
        <p:nvSpPr>
          <p:cNvPr id="3" name="Content Placeholder 2"/>
          <p:cNvSpPr>
            <a:spLocks noGrp="1"/>
          </p:cNvSpPr>
          <p:nvPr>
            <p:ph idx="1"/>
          </p:nvPr>
        </p:nvSpPr>
        <p:spPr>
          <a:xfrm>
            <a:off x="573155" y="1234441"/>
            <a:ext cx="8229600" cy="4190999"/>
          </a:xfrm>
        </p:spPr>
        <p:txBody>
          <a:bodyPr>
            <a:normAutofit fontScale="85000" lnSpcReduction="10000"/>
          </a:bodyPr>
          <a:lstStyle/>
          <a:p>
            <a:pPr marL="0" indent="0">
              <a:buNone/>
            </a:pPr>
            <a:r>
              <a:rPr lang="en-CA" dirty="0" smtClean="0"/>
              <a:t>[O]ne must </a:t>
            </a:r>
            <a:r>
              <a:rPr lang="en-CA" dirty="0"/>
              <a:t>consider the nature of the “rights” in the property held by the Crown when the Crown publishes the property (when the Crown makes copies available). In my view, the more extensive those rights, and the more rights associated with copyright are in the Crown’s hands, the stronger the inference that the publishing occurs under the “direction or control” of the Crown</a:t>
            </a:r>
            <a:r>
              <a:rPr lang="en-CA" dirty="0" smtClean="0"/>
              <a:t>. </a:t>
            </a:r>
            <a:r>
              <a:rPr lang="en-CA" dirty="0"/>
              <a:t> </a:t>
            </a:r>
            <a:r>
              <a:rPr lang="en-CA" dirty="0" smtClean="0"/>
              <a:t>(at para 33)</a:t>
            </a:r>
          </a:p>
          <a:p>
            <a:r>
              <a:rPr lang="en-CA" dirty="0" smtClean="0"/>
              <a:t>Statutory provisions giving the Crown exclusive custody and control over the registered or deposited plan</a:t>
            </a:r>
          </a:p>
          <a:p>
            <a:pPr lvl="1"/>
            <a:r>
              <a:rPr lang="en-CA" dirty="0" smtClean="0"/>
              <a:t>Strict requirements &amp; control re: form and content &amp; broad authority to audit and require changes for compliance</a:t>
            </a:r>
          </a:p>
          <a:p>
            <a:pPr lvl="1"/>
            <a:r>
              <a:rPr lang="en-CA" dirty="0" smtClean="0"/>
              <a:t>Exclusive power to alter the document &amp; without the knowledge/approval of surveyor</a:t>
            </a:r>
          </a:p>
          <a:p>
            <a:pPr lvl="1"/>
            <a:r>
              <a:rPr lang="en-CA" dirty="0" smtClean="0"/>
              <a:t>Exclusive authority to reproduce registered/deposited plans</a:t>
            </a:r>
          </a:p>
          <a:p>
            <a:pPr lvl="1"/>
            <a:endParaRPr lang="en-CA" dirty="0" smtClean="0"/>
          </a:p>
          <a:p>
            <a:pPr lvl="1"/>
            <a:endParaRPr lang="en-CA" dirty="0" smtClean="0"/>
          </a:p>
          <a:p>
            <a:pPr lvl="1"/>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21</a:t>
            </a:fld>
            <a:endParaRPr lang="en-CA" dirty="0"/>
          </a:p>
        </p:txBody>
      </p:sp>
    </p:spTree>
    <p:extLst>
      <p:ext uri="{BB962C8B-B14F-4D97-AF65-F5344CB8AC3E}">
        <p14:creationId xmlns:p14="http://schemas.microsoft.com/office/powerpoint/2010/main" val="3556950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Data &amp; database protection</a:t>
            </a:r>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22</a:t>
            </a:fld>
            <a:endParaRPr lang="en-CA" dirty="0"/>
          </a:p>
        </p:txBody>
      </p:sp>
    </p:spTree>
    <p:extLst>
      <p:ext uri="{BB962C8B-B14F-4D97-AF65-F5344CB8AC3E}">
        <p14:creationId xmlns:p14="http://schemas.microsoft.com/office/powerpoint/2010/main" val="116509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155" y="152400"/>
            <a:ext cx="8077200" cy="1066800"/>
          </a:xfrm>
        </p:spPr>
        <p:txBody>
          <a:bodyPr/>
          <a:lstStyle/>
          <a:p>
            <a:r>
              <a:rPr lang="en-CA" dirty="0" smtClean="0"/>
              <a:t>Databases - originality</a:t>
            </a:r>
            <a:endParaRPr lang="en-US" dirty="0"/>
          </a:p>
        </p:txBody>
      </p:sp>
      <p:sp>
        <p:nvSpPr>
          <p:cNvPr id="3" name="Content Placeholder 2"/>
          <p:cNvSpPr>
            <a:spLocks noGrp="1"/>
          </p:cNvSpPr>
          <p:nvPr>
            <p:ph idx="1"/>
          </p:nvPr>
        </p:nvSpPr>
        <p:spPr>
          <a:xfrm>
            <a:off x="573155" y="1524001"/>
            <a:ext cx="8229600" cy="4190999"/>
          </a:xfrm>
        </p:spPr>
        <p:txBody>
          <a:bodyPr>
            <a:normAutofit fontScale="85000" lnSpcReduction="20000"/>
          </a:bodyPr>
          <a:lstStyle/>
          <a:p>
            <a:pPr marL="0" indent="0">
              <a:buNone/>
            </a:pPr>
            <a:r>
              <a:rPr lang="en-CA" dirty="0" smtClean="0"/>
              <a:t>The </a:t>
            </a:r>
            <a:r>
              <a:rPr lang="en-CA" dirty="0"/>
              <a:t>Tribunal considered a number of criteria relevant to the determination of </a:t>
            </a:r>
            <a:r>
              <a:rPr lang="en-CA" dirty="0" smtClean="0"/>
              <a:t>originality. </a:t>
            </a:r>
            <a:r>
              <a:rPr lang="en-CA" dirty="0"/>
              <a:t>Those included the </a:t>
            </a:r>
            <a:r>
              <a:rPr lang="en-CA" b="1" dirty="0"/>
              <a:t>process of data entry and its </a:t>
            </a:r>
            <a:r>
              <a:rPr lang="en-CA" b="1" dirty="0" smtClean="0"/>
              <a:t>“</a:t>
            </a:r>
            <a:r>
              <a:rPr lang="en-CA" b="1" dirty="0"/>
              <a:t>almost instantaneous</a:t>
            </a:r>
            <a:r>
              <a:rPr lang="en-CA" b="1" dirty="0" smtClean="0"/>
              <a:t>” </a:t>
            </a:r>
            <a:r>
              <a:rPr lang="en-CA" b="1" dirty="0"/>
              <a:t>appearance in the database</a:t>
            </a:r>
            <a:r>
              <a:rPr lang="en-CA" dirty="0"/>
              <a:t>. It found that "“TREB’s specific compilation of data from real estate listings amounts to a </a:t>
            </a:r>
            <a:r>
              <a:rPr lang="en-CA" b="1" dirty="0"/>
              <a:t>mechanical exercise</a:t>
            </a:r>
            <a:r>
              <a:rPr lang="en-CA" dirty="0" smtClean="0"/>
              <a:t>”.  We </a:t>
            </a:r>
            <a:r>
              <a:rPr lang="en-CA" dirty="0"/>
              <a:t>find, on these facts, that the originality threshold was not met</a:t>
            </a:r>
            <a:r>
              <a:rPr lang="en-CA" dirty="0" smtClean="0"/>
              <a:t>.</a:t>
            </a:r>
            <a:endParaRPr lang="en-CA" dirty="0"/>
          </a:p>
          <a:p>
            <a:pPr marL="0" indent="0">
              <a:buNone/>
            </a:pPr>
            <a:r>
              <a:rPr lang="en-CA" dirty="0" smtClean="0"/>
              <a:t>In </a:t>
            </a:r>
            <a:r>
              <a:rPr lang="en-CA" dirty="0"/>
              <a:t>addition, we do not find persuasive the evidence that TREB has put forward relating to the use of the database. How a “work” is used casts little light on the question of originality. In addition, we agree with the Tribunal’s finding that while "“TREB’s contracts with third parties refer to its copyright, […] that does not amount to proving the degree of skill, judgment or labour needed to </a:t>
            </a:r>
            <a:r>
              <a:rPr lang="en-CA" dirty="0" smtClean="0"/>
              <a:t>show </a:t>
            </a:r>
            <a:r>
              <a:rPr lang="en-CA" dirty="0"/>
              <a:t>originality and to satisfy the copyright requirements</a:t>
            </a:r>
            <a:r>
              <a:rPr lang="en-CA" dirty="0" smtClean="0"/>
              <a:t>”“</a:t>
            </a:r>
          </a:p>
          <a:p>
            <a:pPr marL="0" indent="0" algn="r">
              <a:buNone/>
            </a:pPr>
            <a:r>
              <a:rPr lang="en-CA" i="1" dirty="0"/>
              <a:t>TREB v. Commissioner of </a:t>
            </a:r>
            <a:r>
              <a:rPr lang="en-CA" i="1" dirty="0" smtClean="0"/>
              <a:t>Competition, </a:t>
            </a:r>
            <a:r>
              <a:rPr lang="en-US" dirty="0"/>
              <a:t>2017 FCA </a:t>
            </a:r>
            <a:r>
              <a:rPr lang="en-US" dirty="0" smtClean="0"/>
              <a:t>236</a:t>
            </a:r>
          </a:p>
          <a:p>
            <a:pPr marL="0" indent="0" algn="r">
              <a:buNone/>
            </a:pPr>
            <a:r>
              <a:rPr lang="en-US" i="1" dirty="0" smtClean="0"/>
              <a:t>SCC denied leave</a:t>
            </a:r>
            <a:r>
              <a:rPr lang="en-CA" i="1" dirty="0" smtClean="0"/>
              <a:t> </a:t>
            </a:r>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23</a:t>
            </a:fld>
            <a:endParaRPr lang="en-CA" dirty="0"/>
          </a:p>
        </p:txBody>
      </p:sp>
    </p:spTree>
    <p:extLst>
      <p:ext uri="{BB962C8B-B14F-4D97-AF65-F5344CB8AC3E}">
        <p14:creationId xmlns:p14="http://schemas.microsoft.com/office/powerpoint/2010/main" val="2813982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Data – originality and idea vs. expression</a:t>
            </a:r>
            <a:endParaRPr lang="en-US" dirty="0"/>
          </a:p>
        </p:txBody>
      </p:sp>
      <p:pic>
        <p:nvPicPr>
          <p:cNvPr id="6" name="Picture 6"/>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t="38182"/>
          <a:stretch/>
        </p:blipFill>
        <p:spPr bwMode="auto">
          <a:xfrm>
            <a:off x="6477000" y="930693"/>
            <a:ext cx="1980584" cy="166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half" idx="2"/>
          </p:nvPr>
        </p:nvSpPr>
        <p:spPr>
          <a:xfrm>
            <a:off x="573155" y="1295400"/>
            <a:ext cx="4038600" cy="4191000"/>
          </a:xfrm>
        </p:spPr>
        <p:txBody>
          <a:bodyPr>
            <a:normAutofit fontScale="92500"/>
          </a:bodyPr>
          <a:lstStyle/>
          <a:p>
            <a:pPr marL="0" indent="0">
              <a:buNone/>
            </a:pPr>
            <a:r>
              <a:rPr lang="en-CA" dirty="0" smtClean="0"/>
              <a:t>The [contributions] </a:t>
            </a:r>
            <a:r>
              <a:rPr lang="en-CA" dirty="0"/>
              <a:t>appear to fall into the category of </a:t>
            </a:r>
            <a:r>
              <a:rPr lang="en-CA" b="1" dirty="0"/>
              <a:t>ideas, methods, procedures, algorithms or other categories of contributions which, while perhaps valuable, fall outside the type of intellectual effort protected by copyright law </a:t>
            </a:r>
            <a:r>
              <a:rPr lang="en-CA" dirty="0" smtClean="0"/>
              <a:t>…</a:t>
            </a:r>
            <a:r>
              <a:rPr lang="en-CA" dirty="0"/>
              <a:t>	</a:t>
            </a:r>
            <a:endParaRPr lang="en-CA" dirty="0" smtClean="0"/>
          </a:p>
          <a:p>
            <a:pPr marL="0" indent="0" algn="r">
              <a:buNone/>
            </a:pPr>
            <a:r>
              <a:rPr lang="en-CA" sz="2200" i="1" dirty="0" smtClean="0"/>
              <a:t>Andrews v. McHale </a:t>
            </a:r>
            <a:r>
              <a:rPr lang="en-CA" sz="2200" dirty="0" smtClean="0"/>
              <a:t>2016 FC 624 at para 88</a:t>
            </a:r>
          </a:p>
          <a:p>
            <a:pPr marL="0" indent="0">
              <a:buNone/>
            </a:pPr>
            <a:endParaRPr lang="en-US" dirty="0"/>
          </a:p>
        </p:txBody>
      </p:sp>
      <p:sp>
        <p:nvSpPr>
          <p:cNvPr id="3" name="Slide Number Placeholder 2"/>
          <p:cNvSpPr>
            <a:spLocks noGrp="1"/>
          </p:cNvSpPr>
          <p:nvPr>
            <p:ph type="sldNum" sz="quarter" idx="4"/>
          </p:nvPr>
        </p:nvSpPr>
        <p:spPr/>
        <p:txBody>
          <a:bodyPr/>
          <a:lstStyle/>
          <a:p>
            <a:pPr>
              <a:defRPr/>
            </a:pPr>
            <a:fld id="{202A5A07-8775-41F6-A814-A1AF7527A768}" type="slidenum">
              <a:rPr lang="en-CA" smtClean="0"/>
              <a:pPr>
                <a:defRPr/>
              </a:pPr>
              <a:t>24</a:t>
            </a:fld>
            <a:endParaRPr lang="en-CA" dirty="0"/>
          </a:p>
        </p:txBody>
      </p:sp>
      <p:sp>
        <p:nvSpPr>
          <p:cNvPr id="8" name="Rectangle 7"/>
          <p:cNvSpPr/>
          <p:nvPr/>
        </p:nvSpPr>
        <p:spPr>
          <a:xfrm>
            <a:off x="4942007" y="4981511"/>
            <a:ext cx="4061820" cy="523220"/>
          </a:xfrm>
          <a:prstGeom prst="rect">
            <a:avLst/>
          </a:prstGeom>
        </p:spPr>
        <p:txBody>
          <a:bodyPr wrap="square">
            <a:spAutoFit/>
          </a:bodyPr>
          <a:lstStyle/>
          <a:p>
            <a:r>
              <a:rPr lang="en-US" sz="1400" i="1" dirty="0">
                <a:latin typeface="Arial" panose="020B0604020202020204" pitchFamily="34" charset="0"/>
                <a:cs typeface="Arial" panose="020B0604020202020204" pitchFamily="34" charset="0"/>
              </a:rPr>
              <a:t>Geophysical Service Inc. v. </a:t>
            </a:r>
            <a:r>
              <a:rPr lang="en-US" sz="1400" i="1" dirty="0" smtClean="0">
                <a:latin typeface="Arial" panose="020B0604020202020204" pitchFamily="34" charset="0"/>
                <a:cs typeface="Arial" panose="020B0604020202020204" pitchFamily="34" charset="0"/>
              </a:rPr>
              <a:t>Encana </a:t>
            </a:r>
            <a:r>
              <a:rPr lang="en-US" sz="1400" dirty="0" smtClean="0">
                <a:latin typeface="Arial" panose="020B0604020202020204" pitchFamily="34" charset="0"/>
                <a:cs typeface="Arial" panose="020B0604020202020204" pitchFamily="34" charset="0"/>
              </a:rPr>
              <a:t>2016 ABQB 230 at para 83</a:t>
            </a:r>
            <a:endParaRPr lang="en-US" sz="1400" dirty="0"/>
          </a:p>
        </p:txBody>
      </p:sp>
      <p:sp>
        <p:nvSpPr>
          <p:cNvPr id="9" name="Rectangle 8"/>
          <p:cNvSpPr/>
          <p:nvPr/>
        </p:nvSpPr>
        <p:spPr>
          <a:xfrm>
            <a:off x="4871920" y="2590800"/>
            <a:ext cx="4201993" cy="2246769"/>
          </a:xfrm>
          <a:prstGeom prst="rect">
            <a:avLst/>
          </a:prstGeom>
        </p:spPr>
        <p:txBody>
          <a:bodyPr wrap="square">
            <a:spAutoFit/>
          </a:bodyPr>
          <a:lstStyle/>
          <a:p>
            <a:r>
              <a:rPr lang="en-CA" altLang="en-US" sz="2000" dirty="0" smtClean="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Raw &amp; processed data found to result from skill &amp; judgment and be protected by ©</a:t>
            </a:r>
          </a:p>
          <a:p>
            <a:r>
              <a:rPr lang="en-CA" altLang="en-US" sz="2000" dirty="0" smtClean="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 </a:t>
            </a:r>
          </a:p>
          <a:p>
            <a:r>
              <a:rPr lang="en-CA" altLang="en-US" sz="2000" dirty="0" smtClean="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The </a:t>
            </a:r>
            <a:r>
              <a:rPr lang="en-CA" altLang="en-US" sz="20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raw data is not simply pumped into a computer and a useful product comes out. </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922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a:t>
            </a:r>
            <a:r>
              <a:rPr lang="en-CA" dirty="0"/>
              <a:t>– originality and idea vs. expression</a:t>
            </a:r>
            <a:endParaRPr lang="en-US" dirty="0"/>
          </a:p>
        </p:txBody>
      </p:sp>
      <p:sp>
        <p:nvSpPr>
          <p:cNvPr id="3" name="Content Placeholder 2"/>
          <p:cNvSpPr>
            <a:spLocks noGrp="1"/>
          </p:cNvSpPr>
          <p:nvPr>
            <p:ph idx="1"/>
          </p:nvPr>
        </p:nvSpPr>
        <p:spPr>
          <a:xfrm>
            <a:off x="435995" y="1325880"/>
            <a:ext cx="8229600" cy="4190999"/>
          </a:xfrm>
        </p:spPr>
        <p:txBody>
          <a:bodyPr>
            <a:normAutofit fontScale="70000" lnSpcReduction="20000"/>
          </a:bodyPr>
          <a:lstStyle/>
          <a:p>
            <a:pPr marL="0" indent="0">
              <a:buNone/>
            </a:pPr>
            <a:r>
              <a:rPr lang="en-CA" b="1" dirty="0" smtClean="0"/>
              <a:t>[C]</a:t>
            </a:r>
            <a:r>
              <a:rPr lang="en-CA" b="1" dirty="0" err="1" smtClean="0"/>
              <a:t>opyright</a:t>
            </a:r>
            <a:r>
              <a:rPr lang="en-CA" b="1" dirty="0" smtClean="0"/>
              <a:t> </a:t>
            </a:r>
            <a:r>
              <a:rPr lang="en-CA" b="1" dirty="0"/>
              <a:t>extends to the expression of an idea, i.e. the work, not the idea or facts contained therein. </a:t>
            </a:r>
            <a:r>
              <a:rPr lang="en-CA" dirty="0"/>
              <a:t>I differ from them in finding that the seismic data is an expression of GSI’s views of what the image of the subsurface of the surveyed areas represents. </a:t>
            </a:r>
            <a:r>
              <a:rPr lang="en-CA" b="1" dirty="0"/>
              <a:t>The creation is obtained by a series of sounds emanating from the subsurface that have been collected, selected and arranged in a very particular fashion and stored on various media.</a:t>
            </a:r>
            <a:r>
              <a:rPr lang="en-CA" dirty="0"/>
              <a:t> </a:t>
            </a:r>
            <a:r>
              <a:rPr lang="en-CA" b="1" dirty="0"/>
              <a:t>The facts themselves, the rocks, are still at the bottom of the sea available for anyone else to survey.</a:t>
            </a:r>
          </a:p>
          <a:p>
            <a:pPr marL="0" indent="0">
              <a:buNone/>
            </a:pPr>
            <a:r>
              <a:rPr lang="en-CA" dirty="0" smtClean="0"/>
              <a:t>Alternatively</a:t>
            </a:r>
            <a:r>
              <a:rPr lang="en-CA" dirty="0"/>
              <a:t>, if one says that an individual ping of sound is a “fact” then these too can be obtained by someone else who wants to go to the same location and bounce sound waves off the bottom of the sea (although it is unlikely that the new person would get exactly the same sound for the reasons discussed above). The tapes of the collections of sounds are no different from a negative of a photograph or the tape recording of a </a:t>
            </a:r>
            <a:r>
              <a:rPr lang="en-CA" dirty="0" smtClean="0"/>
              <a:t>symphony</a:t>
            </a:r>
            <a:r>
              <a:rPr lang="en-CA" dirty="0"/>
              <a:t>. It is the compilation that makes them a protected work. The </a:t>
            </a:r>
            <a:r>
              <a:rPr lang="en-CA" i="1" dirty="0" smtClean="0"/>
              <a:t>Copyright Act </a:t>
            </a:r>
            <a:r>
              <a:rPr lang="en-CA" dirty="0" smtClean="0"/>
              <a:t>does not </a:t>
            </a:r>
            <a:r>
              <a:rPr lang="en-CA" dirty="0"/>
              <a:t>require a “preconceived” idea to protect its expression</a:t>
            </a:r>
            <a:r>
              <a:rPr lang="en-CA" dirty="0" smtClean="0"/>
              <a:t>.</a:t>
            </a:r>
          </a:p>
          <a:p>
            <a:pPr marL="0" indent="0" algn="r">
              <a:buNone/>
            </a:pPr>
            <a:r>
              <a:rPr lang="en-US" i="1" dirty="0"/>
              <a:t>Geophysical Service Inc. v. Encana </a:t>
            </a:r>
            <a:r>
              <a:rPr lang="en-US" dirty="0"/>
              <a:t>2016 ABQB 230 at para </a:t>
            </a:r>
            <a:r>
              <a:rPr lang="en-US" dirty="0" smtClean="0"/>
              <a:t>87-88</a:t>
            </a:r>
            <a:endParaRPr lang="en-CA"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25</a:t>
            </a:fld>
            <a:endParaRPr lang="en-CA" dirty="0"/>
          </a:p>
        </p:txBody>
      </p:sp>
    </p:spTree>
    <p:extLst>
      <p:ext uri="{BB962C8B-B14F-4D97-AF65-F5344CB8AC3E}">
        <p14:creationId xmlns:p14="http://schemas.microsoft.com/office/powerpoint/2010/main" val="3038720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Databases, algorithms – originality and idea vs. expression </a:t>
            </a:r>
            <a:endParaRPr lang="en-US" dirty="0"/>
          </a:p>
        </p:txBody>
      </p:sp>
      <p:sp>
        <p:nvSpPr>
          <p:cNvPr id="3" name="Content Placeholder 2"/>
          <p:cNvSpPr>
            <a:spLocks noGrp="1"/>
          </p:cNvSpPr>
          <p:nvPr>
            <p:ph idx="1"/>
          </p:nvPr>
        </p:nvSpPr>
        <p:spPr>
          <a:xfrm>
            <a:off x="557915" y="1295400"/>
            <a:ext cx="8229600" cy="4190999"/>
          </a:xfrm>
        </p:spPr>
        <p:txBody>
          <a:bodyPr>
            <a:normAutofit fontScale="70000" lnSpcReduction="20000"/>
          </a:bodyPr>
          <a:lstStyle/>
          <a:p>
            <a:pPr marL="0" indent="0">
              <a:buNone/>
            </a:pPr>
            <a:r>
              <a:rPr lang="en-US" dirty="0"/>
              <a:t>Andrews v. </a:t>
            </a:r>
            <a:r>
              <a:rPr lang="en-US" dirty="0" smtClean="0"/>
              <a:t>McHale, citing </a:t>
            </a:r>
            <a:r>
              <a:rPr lang="en-CA" i="1" dirty="0" err="1" smtClean="0"/>
              <a:t>Cyprotex</a:t>
            </a:r>
            <a:r>
              <a:rPr lang="en-CA" i="1" dirty="0" smtClean="0"/>
              <a:t> </a:t>
            </a:r>
            <a:r>
              <a:rPr lang="en-CA" i="1" dirty="0"/>
              <a:t>Discovery Limited v the University of Sheffield</a:t>
            </a:r>
            <a:r>
              <a:rPr lang="en-CA" dirty="0"/>
              <a:t> [2003] EWHC 760 (TCC), aff’d [2004] EWCA </a:t>
            </a:r>
            <a:r>
              <a:rPr lang="en-CA" dirty="0" err="1"/>
              <a:t>Civ</a:t>
            </a:r>
            <a:r>
              <a:rPr lang="en-CA" dirty="0"/>
              <a:t> 380 [</a:t>
            </a:r>
            <a:r>
              <a:rPr lang="en-CA" i="1" dirty="0" err="1"/>
              <a:t>Cyprotex</a:t>
            </a:r>
            <a:r>
              <a:rPr lang="en-CA" dirty="0"/>
              <a:t>], a decision of the Court of Justice, Queen’s Bench Division, Technology and Construction Court. Commenting on the particular type of skill and labour protected by copyright law, the Court stated as follows at paragraph 78:</a:t>
            </a:r>
          </a:p>
          <a:p>
            <a:r>
              <a:rPr lang="en-CA" dirty="0"/>
              <a:t>78.       … What is protected is the skill and labour involved in the artistic or technical endeavour involved in creating that work. Thus, copyright protection is concerned with the process of the creation of a work and not with the ideas going into it nor with the functionality or end-product that results. In computer programming, therefore, what is capable of protection are the codes that are written by the programmer including the design and structure of the program.</a:t>
            </a:r>
          </a:p>
          <a:p>
            <a:pPr marL="0" indent="0">
              <a:buNone/>
            </a:pPr>
            <a:r>
              <a:rPr lang="en-CA" dirty="0" smtClean="0"/>
              <a:t>In </a:t>
            </a:r>
            <a:r>
              <a:rPr lang="en-CA" dirty="0"/>
              <a:t>that case, the defendant contended that the computer program that was the subject of the dispute was the product of joint authorship by it and the plaintiff, </a:t>
            </a:r>
            <a:r>
              <a:rPr lang="en-CA" b="1" u="sng" dirty="0"/>
              <a:t>in that a member of the defendant’s team had made contributions including devising algorithms and data bases that were provided to the plaintiff and providing detailed consideration as to what the program should contain and what its parameters should be</a:t>
            </a:r>
            <a:r>
              <a:rPr lang="en-CA" dirty="0"/>
              <a:t>. Following </a:t>
            </a:r>
            <a:r>
              <a:rPr lang="en-CA" i="1" dirty="0"/>
              <a:t>Fylde</a:t>
            </a:r>
            <a:r>
              <a:rPr lang="en-CA" dirty="0"/>
              <a:t>, the Court held at paragraph 84 that these contributions </a:t>
            </a:r>
            <a:r>
              <a:rPr lang="en-CA" b="1" dirty="0"/>
              <a:t>were not the work of an author</a:t>
            </a:r>
            <a:r>
              <a:rPr lang="en-CA" dirty="0"/>
              <a:t>.</a:t>
            </a:r>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26</a:t>
            </a:fld>
            <a:endParaRPr lang="en-CA" dirty="0"/>
          </a:p>
        </p:txBody>
      </p:sp>
    </p:spTree>
    <p:extLst>
      <p:ext uri="{BB962C8B-B14F-4D97-AF65-F5344CB8AC3E}">
        <p14:creationId xmlns:p14="http://schemas.microsoft.com/office/powerpoint/2010/main" val="2679935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73155" y="5105400"/>
            <a:ext cx="7772400" cy="1219201"/>
          </a:xfrm>
        </p:spPr>
        <p:txBody>
          <a:bodyPr/>
          <a:lstStyle/>
          <a:p>
            <a:r>
              <a:rPr lang="en-CA" dirty="0" smtClean="0"/>
              <a:t>A(I) </a:t>
            </a:r>
            <a:r>
              <a:rPr lang="en-CA" dirty="0"/>
              <a:t>Million Monkeys Challenging ©?</a:t>
            </a:r>
            <a:r>
              <a:rPr lang="en-CA" dirty="0" smtClean="0"/>
              <a:t> </a:t>
            </a:r>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27</a:t>
            </a:fld>
            <a:endParaRPr lang="en-CA"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286"/>
            <a:ext cx="9175597" cy="5156686"/>
          </a:xfrm>
          <a:prstGeom prst="rect">
            <a:avLst/>
          </a:prstGeom>
        </p:spPr>
      </p:pic>
      <p:sp>
        <p:nvSpPr>
          <p:cNvPr id="10" name="Rectangle 9"/>
          <p:cNvSpPr/>
          <p:nvPr/>
        </p:nvSpPr>
        <p:spPr>
          <a:xfrm>
            <a:off x="990600" y="5969001"/>
            <a:ext cx="6019800" cy="1200329"/>
          </a:xfrm>
          <a:prstGeom prst="rect">
            <a:avLst/>
          </a:prstGeom>
        </p:spPr>
        <p:txBody>
          <a:bodyPr wrap="square">
            <a:spAutoFit/>
          </a:bodyPr>
          <a:lstStyle/>
          <a:p>
            <a:r>
              <a:rPr lang="en-US" sz="2400" dirty="0" smtClean="0">
                <a:solidFill>
                  <a:schemeClr val="bg1"/>
                </a:solidFill>
              </a:rPr>
              <a:t>Infographic courtesy </a:t>
            </a:r>
            <a:r>
              <a:rPr lang="en-US" sz="2400" dirty="0">
                <a:solidFill>
                  <a:schemeClr val="bg1"/>
                </a:solidFill>
              </a:rPr>
              <a:t>of Element AI (JF </a:t>
            </a:r>
            <a:r>
              <a:rPr lang="en-US" sz="2400" dirty="0" err="1">
                <a:solidFill>
                  <a:schemeClr val="bg1"/>
                </a:solidFill>
              </a:rPr>
              <a:t>Gagné</a:t>
            </a:r>
            <a:r>
              <a:rPr lang="en-US" sz="2400" dirty="0">
                <a:solidFill>
                  <a:schemeClr val="bg1"/>
                </a:solidFill>
              </a:rPr>
              <a:t>)</a:t>
            </a:r>
            <a:br>
              <a:rPr lang="en-US" sz="2400" dirty="0">
                <a:solidFill>
                  <a:schemeClr val="bg1"/>
                </a:solidFill>
              </a:rPr>
            </a:br>
            <a:r>
              <a:rPr lang="en-US" sz="2400" dirty="0">
                <a:solidFill>
                  <a:schemeClr val="bg1"/>
                </a:solidFill>
              </a:rPr>
              <a:t/>
            </a:r>
            <a:br>
              <a:rPr lang="en-US"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120991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Death of the author and rise of the machines?</a:t>
            </a:r>
            <a:endParaRPr lang="en-US" dirty="0"/>
          </a:p>
        </p:txBody>
      </p:sp>
      <p:sp>
        <p:nvSpPr>
          <p:cNvPr id="5" name="Content Placeholder 4"/>
          <p:cNvSpPr>
            <a:spLocks noGrp="1"/>
          </p:cNvSpPr>
          <p:nvPr>
            <p:ph idx="1"/>
          </p:nvPr>
        </p:nvSpPr>
        <p:spPr>
          <a:xfrm>
            <a:off x="228600" y="1437434"/>
            <a:ext cx="8229600" cy="4190999"/>
          </a:xfrm>
        </p:spPr>
        <p:txBody>
          <a:bodyPr/>
          <a:lstStyle/>
          <a:p>
            <a:pPr marL="342900" lvl="1" indent="0">
              <a:buNone/>
            </a:pPr>
            <a:r>
              <a:rPr lang="en-CA" dirty="0"/>
              <a:t>1. Copyright in code, data &amp; databases</a:t>
            </a:r>
          </a:p>
          <a:p>
            <a:pPr marL="342900" lvl="1" indent="0">
              <a:buNone/>
            </a:pPr>
            <a:r>
              <a:rPr lang="en-CA" dirty="0"/>
              <a:t>2. Clearance issues re: data, text &amp; other AI inputs</a:t>
            </a:r>
          </a:p>
          <a:p>
            <a:pPr marL="342900" lvl="1" indent="0">
              <a:buNone/>
            </a:pPr>
            <a:r>
              <a:rPr lang="en-CA" dirty="0"/>
              <a:t>3. Copyright in AI outputs (i.e. works created using </a:t>
            </a:r>
            <a:r>
              <a:rPr lang="en-CA" dirty="0" smtClean="0"/>
              <a:t>AI</a:t>
            </a:r>
          </a:p>
          <a:p>
            <a:pPr marL="0" indent="0">
              <a:buNone/>
            </a:pPr>
            <a:endParaRPr lang="en-US" dirty="0"/>
          </a:p>
        </p:txBody>
      </p:sp>
      <p:sp>
        <p:nvSpPr>
          <p:cNvPr id="3" name="Slide Number Placeholder 2"/>
          <p:cNvSpPr>
            <a:spLocks noGrp="1"/>
          </p:cNvSpPr>
          <p:nvPr>
            <p:ph type="sldNum" sz="quarter" idx="4"/>
          </p:nvPr>
        </p:nvSpPr>
        <p:spPr/>
        <p:txBody>
          <a:bodyPr/>
          <a:lstStyle/>
          <a:p>
            <a:pPr>
              <a:defRPr/>
            </a:pPr>
            <a:fld id="{202A5A07-8775-41F6-A814-A1AF7527A768}" type="slidenum">
              <a:rPr lang="en-CA" smtClean="0"/>
              <a:pPr>
                <a:defRPr/>
              </a:pPr>
              <a:t>28</a:t>
            </a:fld>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5735" y="3924526"/>
            <a:ext cx="904620" cy="1295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55" y="3429000"/>
            <a:ext cx="1229042" cy="849992"/>
          </a:xfrm>
          <a:prstGeom prst="rect">
            <a:avLst/>
          </a:prstGeom>
        </p:spPr>
      </p:pic>
      <p:pic>
        <p:nvPicPr>
          <p:cNvPr id="8"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023744" y="2258982"/>
            <a:ext cx="868911" cy="49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2651" y="4394884"/>
            <a:ext cx="1155765" cy="120829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5513" y="3629606"/>
            <a:ext cx="1678070" cy="58983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8490" y="3327157"/>
            <a:ext cx="960602" cy="1372289"/>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6038" y="4515557"/>
            <a:ext cx="1373010" cy="983898"/>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42651" y="3351903"/>
            <a:ext cx="1284732" cy="854964"/>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57649" y="5124576"/>
            <a:ext cx="1358002" cy="42523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07962" y="983546"/>
            <a:ext cx="1675545" cy="999742"/>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80476" y="2946870"/>
            <a:ext cx="971766" cy="690648"/>
          </a:xfrm>
          <a:prstGeom prst="rect">
            <a:avLst/>
          </a:prstGeom>
        </p:spPr>
      </p:pic>
    </p:spTree>
    <p:extLst>
      <p:ext uri="{BB962C8B-B14F-4D97-AF65-F5344CB8AC3E}">
        <p14:creationId xmlns:p14="http://schemas.microsoft.com/office/powerpoint/2010/main" val="3536548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More questions than answers … for now:</a:t>
            </a:r>
            <a:endParaRPr lang="en-US" dirty="0"/>
          </a:p>
        </p:txBody>
      </p:sp>
      <p:sp>
        <p:nvSpPr>
          <p:cNvPr id="3" name="Content Placeholder 2"/>
          <p:cNvSpPr>
            <a:spLocks noGrp="1"/>
          </p:cNvSpPr>
          <p:nvPr>
            <p:ph idx="1"/>
          </p:nvPr>
        </p:nvSpPr>
        <p:spPr>
          <a:xfrm>
            <a:off x="573155" y="1371600"/>
            <a:ext cx="8229600" cy="4190999"/>
          </a:xfrm>
        </p:spPr>
        <p:txBody>
          <a:bodyPr>
            <a:normAutofit fontScale="92500" lnSpcReduction="20000"/>
          </a:bodyPr>
          <a:lstStyle/>
          <a:p>
            <a:r>
              <a:rPr lang="en-CA" dirty="0" smtClean="0"/>
              <a:t>Clear </a:t>
            </a:r>
            <a:r>
              <a:rPr lang="en-CA" dirty="0"/>
              <a:t>inputs … and outputs</a:t>
            </a:r>
          </a:p>
          <a:p>
            <a:r>
              <a:rPr lang="en-CA" dirty="0"/>
              <a:t>Consider protecting as confidential information or trade secret </a:t>
            </a:r>
          </a:p>
          <a:p>
            <a:r>
              <a:rPr lang="en-CA" dirty="0"/>
              <a:t>Use TPMs and terms of use to control access and copying</a:t>
            </a:r>
          </a:p>
          <a:p>
            <a:r>
              <a:rPr lang="en-CA" dirty="0"/>
              <a:t>Keep AI infusion to </a:t>
            </a:r>
            <a:r>
              <a:rPr lang="en-CA" dirty="0" smtClean="0"/>
              <a:t>creation </a:t>
            </a:r>
            <a:r>
              <a:rPr lang="en-CA" dirty="0"/>
              <a:t>of works </a:t>
            </a:r>
            <a:r>
              <a:rPr lang="en-CA" dirty="0" smtClean="0"/>
              <a:t>limited </a:t>
            </a:r>
          </a:p>
          <a:p>
            <a:r>
              <a:rPr lang="en-CA" dirty="0" smtClean="0"/>
              <a:t>Aim for an element </a:t>
            </a:r>
            <a:r>
              <a:rPr lang="en-CA" dirty="0"/>
              <a:t>of human authorship before </a:t>
            </a:r>
            <a:r>
              <a:rPr lang="en-CA" dirty="0" smtClean="0"/>
              <a:t>publication/dissemination of the work</a:t>
            </a:r>
            <a:endParaRPr lang="en-CA" dirty="0"/>
          </a:p>
          <a:p>
            <a:pPr marL="0" indent="0">
              <a:buNone/>
            </a:pPr>
            <a:r>
              <a:rPr lang="en-CA" dirty="0"/>
              <a:t>When using AI applications in creation, monitoring and enforcement </a:t>
            </a:r>
          </a:p>
          <a:p>
            <a:r>
              <a:rPr lang="en-CA" dirty="0"/>
              <a:t>Review terms of use – e.g. risk allocation and liability, as well as IP ownership</a:t>
            </a:r>
          </a:p>
          <a:p>
            <a:r>
              <a:rPr lang="en-CA" dirty="0"/>
              <a:t>Importance of human review, clearance and moderation </a:t>
            </a:r>
          </a:p>
          <a:p>
            <a:endParaRPr lang="en-US"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29</a:t>
            </a:fld>
            <a:endParaRPr lang="en-CA" dirty="0"/>
          </a:p>
        </p:txBody>
      </p:sp>
    </p:spTree>
    <p:extLst>
      <p:ext uri="{BB962C8B-B14F-4D97-AF65-F5344CB8AC3E}">
        <p14:creationId xmlns:p14="http://schemas.microsoft.com/office/powerpoint/2010/main" val="1596564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Rogers v. Voltage</a:t>
            </a:r>
            <a:endParaRPr lang="en-US" dirty="0"/>
          </a:p>
        </p:txBody>
      </p:sp>
      <p:sp>
        <p:nvSpPr>
          <p:cNvPr id="5" name="Content Placeholder 4"/>
          <p:cNvSpPr>
            <a:spLocks noGrp="1"/>
          </p:cNvSpPr>
          <p:nvPr>
            <p:ph idx="1"/>
          </p:nvPr>
        </p:nvSpPr>
        <p:spPr>
          <a:xfrm>
            <a:off x="381000" y="1143001"/>
            <a:ext cx="8421755" cy="4648200"/>
          </a:xfrm>
        </p:spPr>
        <p:txBody>
          <a:bodyPr>
            <a:normAutofit fontScale="40000" lnSpcReduction="20000"/>
          </a:bodyPr>
          <a:lstStyle/>
          <a:p>
            <a:r>
              <a:rPr lang="en-CA" sz="4000" dirty="0"/>
              <a:t>Voltage </a:t>
            </a:r>
            <a:r>
              <a:rPr lang="en-CA" sz="4000" dirty="0" smtClean="0"/>
              <a:t>initiates what is often referred to as a </a:t>
            </a:r>
            <a:r>
              <a:rPr lang="en-CA" sz="4000" dirty="0"/>
              <a:t>“reverse” class action</a:t>
            </a:r>
          </a:p>
          <a:p>
            <a:pPr lvl="1"/>
            <a:r>
              <a:rPr lang="en-CA" dirty="0"/>
              <a:t>Claimed approx. 55,000 alleged infringers</a:t>
            </a:r>
          </a:p>
          <a:p>
            <a:endParaRPr lang="en-CA" dirty="0"/>
          </a:p>
          <a:p>
            <a:r>
              <a:rPr lang="en-CA" sz="3700" dirty="0"/>
              <a:t>Launched suit against a Rogers customer as John/Jane Doe defendant</a:t>
            </a:r>
          </a:p>
          <a:p>
            <a:pPr lvl="1"/>
            <a:r>
              <a:rPr lang="en-CA" dirty="0"/>
              <a:t>Norwich order granted by Federal Court requiring Rogers to identify</a:t>
            </a:r>
          </a:p>
          <a:p>
            <a:endParaRPr lang="en-CA" dirty="0"/>
          </a:p>
          <a:p>
            <a:r>
              <a:rPr lang="en-CA" sz="3700" dirty="0"/>
              <a:t>Rogers claimed fees of $100/hour to identify customer from records</a:t>
            </a:r>
          </a:p>
          <a:p>
            <a:pPr lvl="1"/>
            <a:r>
              <a:rPr lang="en-CA" dirty="0"/>
              <a:t>Voltage appealed, claimed no fee, points to part of notice and notice regime under the Copyright Act stipulating no fees unless set by </a:t>
            </a:r>
            <a:r>
              <a:rPr lang="en-CA" dirty="0" err="1"/>
              <a:t>regs</a:t>
            </a:r>
            <a:r>
              <a:rPr lang="en-CA" dirty="0"/>
              <a:t>.</a:t>
            </a:r>
          </a:p>
          <a:p>
            <a:pPr lvl="1"/>
            <a:r>
              <a:rPr lang="en-CA" dirty="0"/>
              <a:t>FCA agreed with Voltage</a:t>
            </a:r>
          </a:p>
          <a:p>
            <a:pPr lvl="1"/>
            <a:r>
              <a:rPr lang="en-CA" dirty="0"/>
              <a:t>SCC agrees with Rogers (Sept 14 2018, allowed appeal)</a:t>
            </a:r>
          </a:p>
          <a:p>
            <a:pPr lvl="1"/>
            <a:endParaRPr lang="en-CA" dirty="0"/>
          </a:p>
          <a:p>
            <a:r>
              <a:rPr lang="en-CA" sz="3700" dirty="0"/>
              <a:t>ISPs may charge reasonable fee for identifying customers to copyright owners pursuant to a Norwich order</a:t>
            </a:r>
          </a:p>
          <a:p>
            <a:pPr lvl="1"/>
            <a:r>
              <a:rPr lang="en-CA" sz="2500" dirty="0"/>
              <a:t>Identification </a:t>
            </a:r>
            <a:r>
              <a:rPr lang="en-CA" sz="2500" dirty="0"/>
              <a:t>outside scope of statutory obligations of ISPs under ss. 41.25 and 41.26 of Copyright Act (aka notice and notice regime)</a:t>
            </a:r>
          </a:p>
          <a:p>
            <a:endParaRPr lang="en-CA" dirty="0"/>
          </a:p>
          <a:p>
            <a:r>
              <a:rPr lang="en-CA" sz="3700" dirty="0"/>
              <a:t>What is reasonable costs? TBD by trial judge on evidence from ISPs</a:t>
            </a:r>
          </a:p>
          <a:p>
            <a:pPr lvl="1"/>
            <a:r>
              <a:rPr lang="en-CA" sz="2500" dirty="0"/>
              <a:t>Rogers had claimed $100/hour plus HST</a:t>
            </a:r>
          </a:p>
          <a:p>
            <a:endParaRPr lang="en-US" dirty="0"/>
          </a:p>
        </p:txBody>
      </p:sp>
      <p:sp>
        <p:nvSpPr>
          <p:cNvPr id="3" name="Slide Number Placeholder 2"/>
          <p:cNvSpPr>
            <a:spLocks noGrp="1"/>
          </p:cNvSpPr>
          <p:nvPr>
            <p:ph type="sldNum" sz="quarter" idx="4"/>
          </p:nvPr>
        </p:nvSpPr>
        <p:spPr/>
        <p:txBody>
          <a:bodyPr/>
          <a:lstStyle/>
          <a:p>
            <a:pPr>
              <a:defRPr/>
            </a:pPr>
            <a:fld id="{202A5A07-8775-41F6-A814-A1AF7527A768}" type="slidenum">
              <a:rPr lang="en-CA" smtClean="0"/>
              <a:pPr>
                <a:defRPr/>
              </a:pPr>
              <a:t>3</a:t>
            </a:fld>
            <a:endParaRPr lang="en-CA" dirty="0"/>
          </a:p>
        </p:txBody>
      </p:sp>
    </p:spTree>
    <p:extLst>
      <p:ext uri="{BB962C8B-B14F-4D97-AF65-F5344CB8AC3E}">
        <p14:creationId xmlns:p14="http://schemas.microsoft.com/office/powerpoint/2010/main" val="4061746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30</a:t>
            </a:fld>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914400"/>
            <a:ext cx="3867033" cy="4191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24" y="457200"/>
            <a:ext cx="1219306" cy="2895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1770349"/>
            <a:ext cx="5105400" cy="285004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1832" y="1333495"/>
            <a:ext cx="4895967" cy="436854"/>
          </a:xfrm>
          <a:prstGeom prst="rect">
            <a:avLst/>
          </a:prstGeom>
        </p:spPr>
      </p:pic>
    </p:spTree>
    <p:extLst>
      <p:ext uri="{BB962C8B-B14F-4D97-AF65-F5344CB8AC3E}">
        <p14:creationId xmlns:p14="http://schemas.microsoft.com/office/powerpoint/2010/main" val="566843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err="1" smtClean="0"/>
              <a:t>Blockchain</a:t>
            </a:r>
            <a:r>
              <a:rPr lang="en-CA" dirty="0"/>
              <a:t> </a:t>
            </a:r>
            <a:r>
              <a:rPr lang="en-CA" dirty="0" smtClean="0"/>
              <a:t>&amp; © </a:t>
            </a:r>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31</a:t>
            </a:fld>
            <a:endParaRPr lang="en-CA" dirty="0"/>
          </a:p>
        </p:txBody>
      </p:sp>
    </p:spTree>
    <p:extLst>
      <p:ext uri="{BB962C8B-B14F-4D97-AF65-F5344CB8AC3E}">
        <p14:creationId xmlns:p14="http://schemas.microsoft.com/office/powerpoint/2010/main" val="1425962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err="1" smtClean="0"/>
              <a:t>Blockchain</a:t>
            </a:r>
            <a:r>
              <a:rPr lang="en-CA" dirty="0" smtClean="0"/>
              <a:t> applications in the © world</a:t>
            </a:r>
            <a:endParaRPr lang="en-US" dirty="0"/>
          </a:p>
        </p:txBody>
      </p:sp>
      <p:sp>
        <p:nvSpPr>
          <p:cNvPr id="3" name="Slide Number Placeholder 2"/>
          <p:cNvSpPr>
            <a:spLocks noGrp="1"/>
          </p:cNvSpPr>
          <p:nvPr>
            <p:ph type="sldNum" sz="quarter" idx="4"/>
          </p:nvPr>
        </p:nvSpPr>
        <p:spPr/>
        <p:txBody>
          <a:bodyPr/>
          <a:lstStyle/>
          <a:p>
            <a:pPr>
              <a:defRPr/>
            </a:pPr>
            <a:fld id="{202A5A07-8775-41F6-A814-A1AF7527A768}" type="slidenum">
              <a:rPr lang="en-CA" smtClean="0"/>
              <a:pPr>
                <a:defRPr/>
              </a:pPr>
              <a:t>32</a:t>
            </a:fld>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94" y="1691869"/>
            <a:ext cx="2981206" cy="8517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295400"/>
            <a:ext cx="2762250" cy="144689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109655"/>
            <a:ext cx="1851820" cy="97544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718" y="4495800"/>
            <a:ext cx="2095682" cy="89161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906" y="2776810"/>
            <a:ext cx="3814081" cy="118928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2998" y="4422564"/>
            <a:ext cx="4267200" cy="933227"/>
          </a:xfrm>
          <a:prstGeom prst="rect">
            <a:avLst/>
          </a:prstGeom>
          <a:solidFill>
            <a:schemeClr val="tx1"/>
          </a:solidFill>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4615" y="1722681"/>
            <a:ext cx="1737511" cy="403895"/>
          </a:xfrm>
          <a:prstGeom prst="rect">
            <a:avLst/>
          </a:prstGeom>
        </p:spPr>
      </p:pic>
    </p:spTree>
    <p:extLst>
      <p:ext uri="{BB962C8B-B14F-4D97-AF65-F5344CB8AC3E}">
        <p14:creationId xmlns:p14="http://schemas.microsoft.com/office/powerpoint/2010/main" val="3717786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Legislative changes?</a:t>
            </a:r>
          </a:p>
          <a:p>
            <a:r>
              <a:rPr lang="en-CA" dirty="0" smtClean="0"/>
              <a:t>Copyright Act Review &amp; USMCA</a:t>
            </a:r>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33</a:t>
            </a:fld>
            <a:endParaRPr lang="en-CA" dirty="0"/>
          </a:p>
        </p:txBody>
      </p:sp>
    </p:spTree>
    <p:extLst>
      <p:ext uri="{BB962C8B-B14F-4D97-AF65-F5344CB8AC3E}">
        <p14:creationId xmlns:p14="http://schemas.microsoft.com/office/powerpoint/2010/main" val="505191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Act Review – witnesses before INDU</a:t>
            </a:r>
            <a:endParaRPr lang="en-US" dirty="0"/>
          </a:p>
        </p:txBody>
      </p:sp>
      <p:sp>
        <p:nvSpPr>
          <p:cNvPr id="3" name="Content Placeholder 2"/>
          <p:cNvSpPr>
            <a:spLocks noGrp="1"/>
          </p:cNvSpPr>
          <p:nvPr>
            <p:ph idx="1"/>
          </p:nvPr>
        </p:nvSpPr>
        <p:spPr>
          <a:xfrm>
            <a:off x="573155" y="1600201"/>
            <a:ext cx="4837045" cy="3657599"/>
          </a:xfrm>
        </p:spPr>
        <p:txBody>
          <a:bodyPr>
            <a:normAutofit fontScale="92500" lnSpcReduction="10000"/>
          </a:bodyPr>
          <a:lstStyle/>
          <a:p>
            <a:pPr marL="0" indent="0">
              <a:buNone/>
            </a:pPr>
            <a:r>
              <a:rPr lang="en-CA" dirty="0"/>
              <a:t>Several submissions to push for regulation re: form and content of notices to prevent improper information and demands in notice</a:t>
            </a:r>
            <a:endParaRPr lang="en-US" dirty="0"/>
          </a:p>
          <a:p>
            <a:pPr marL="0" indent="0">
              <a:buNone/>
            </a:pPr>
            <a:endParaRPr lang="en-CA" dirty="0"/>
          </a:p>
          <a:p>
            <a:pPr marL="0" indent="0">
              <a:buNone/>
            </a:pPr>
            <a:r>
              <a:rPr lang="en-CA" dirty="0"/>
              <a:t>E.g. ISPs recommended the government prescribe content of notices so only prescribed information can be contained</a:t>
            </a:r>
          </a:p>
          <a:p>
            <a:pPr marL="0" indent="0">
              <a:buNone/>
            </a:pPr>
            <a:r>
              <a:rPr lang="en-CA" dirty="0" smtClean="0">
                <a:sym typeface="Wingdings" panose="05000000000000000000" pitchFamily="2" charset="2"/>
              </a:rPr>
              <a:t></a:t>
            </a:r>
            <a:r>
              <a:rPr lang="en-CA" dirty="0" smtClean="0"/>
              <a:t> </a:t>
            </a:r>
            <a:r>
              <a:rPr lang="en-CA" dirty="0"/>
              <a:t>minimally no settlement demands</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257800" y="1600201"/>
            <a:ext cx="2761119" cy="368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270000"/>
            <a:ext cx="2782955" cy="3640959"/>
          </a:xfrm>
          <a:prstGeom prst="rect">
            <a:avLst/>
          </a:prstGeom>
        </p:spPr>
      </p:pic>
    </p:spTree>
    <p:extLst>
      <p:ext uri="{BB962C8B-B14F-4D97-AF65-F5344CB8AC3E}">
        <p14:creationId xmlns:p14="http://schemas.microsoft.com/office/powerpoint/2010/main" val="40212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 term extension to life + 70 </a:t>
            </a:r>
            <a:endParaRPr lang="en-US" dirty="0"/>
          </a:p>
        </p:txBody>
      </p:sp>
      <p:sp>
        <p:nvSpPr>
          <p:cNvPr id="5" name="Content Placeholder 4"/>
          <p:cNvSpPr>
            <a:spLocks noGrp="1"/>
          </p:cNvSpPr>
          <p:nvPr>
            <p:ph idx="1"/>
          </p:nvPr>
        </p:nvSpPr>
        <p:spPr>
          <a:xfrm>
            <a:off x="573155" y="1295400"/>
            <a:ext cx="8229600" cy="4190999"/>
          </a:xfrm>
        </p:spPr>
        <p:txBody>
          <a:bodyPr>
            <a:normAutofit fontScale="77500" lnSpcReduction="20000"/>
          </a:bodyPr>
          <a:lstStyle/>
          <a:p>
            <a:pPr marL="0" indent="0">
              <a:buNone/>
            </a:pPr>
            <a:r>
              <a:rPr lang="en-CA" b="1" dirty="0"/>
              <a:t>Article 20.H.7: Term of Protection for Copyright and Related Rights</a:t>
            </a:r>
          </a:p>
          <a:p>
            <a:pPr marL="0" indent="0">
              <a:buNone/>
            </a:pPr>
            <a:r>
              <a:rPr lang="en-CA" dirty="0"/>
              <a:t>Each Party shall provide that in cases in which the term of protection of a </a:t>
            </a:r>
            <a:r>
              <a:rPr lang="en-CA" dirty="0" smtClean="0"/>
              <a:t>work, performance </a:t>
            </a:r>
            <a:r>
              <a:rPr lang="en-CA" dirty="0"/>
              <a:t>or phonogram is to be calculated</a:t>
            </a:r>
            <a:r>
              <a:rPr lang="en-CA" dirty="0" smtClean="0"/>
              <a:t>:</a:t>
            </a:r>
            <a:br>
              <a:rPr lang="en-CA" dirty="0" smtClean="0"/>
            </a:br>
            <a:endParaRPr lang="en-CA" dirty="0" smtClean="0"/>
          </a:p>
          <a:p>
            <a:pPr marL="0" indent="0">
              <a:buNone/>
            </a:pPr>
            <a:r>
              <a:rPr lang="en-CA" dirty="0" smtClean="0"/>
              <a:t>(</a:t>
            </a:r>
            <a:r>
              <a:rPr lang="en-CA" dirty="0"/>
              <a:t>a) on the basis of the life of a natural person, the term shall be not less than the life </a:t>
            </a:r>
            <a:r>
              <a:rPr lang="en-CA" dirty="0" smtClean="0"/>
              <a:t>of the </a:t>
            </a:r>
            <a:r>
              <a:rPr lang="en-CA" dirty="0"/>
              <a:t>author and 70 years after the author’s </a:t>
            </a:r>
            <a:r>
              <a:rPr lang="en-CA" dirty="0" smtClean="0"/>
              <a:t>death; </a:t>
            </a:r>
            <a:r>
              <a:rPr lang="en-US" dirty="0" smtClean="0"/>
              <a:t>and</a:t>
            </a:r>
            <a:endParaRPr lang="en-US" dirty="0"/>
          </a:p>
          <a:p>
            <a:pPr marL="0" indent="0">
              <a:buNone/>
            </a:pPr>
            <a:r>
              <a:rPr lang="en-CA" dirty="0"/>
              <a:t>(b) on a basis other than the life of a natural person, the term shall be:</a:t>
            </a:r>
          </a:p>
          <a:p>
            <a:pPr marL="400050" lvl="1" indent="0">
              <a:buNone/>
            </a:pPr>
            <a:r>
              <a:rPr lang="en-CA" dirty="0"/>
              <a:t>(</a:t>
            </a:r>
            <a:r>
              <a:rPr lang="en-CA" dirty="0" err="1"/>
              <a:t>i</a:t>
            </a:r>
            <a:r>
              <a:rPr lang="en-CA" dirty="0"/>
              <a:t>) not less than 75 years from the end of the calendar year of the first </a:t>
            </a:r>
            <a:r>
              <a:rPr lang="en-CA" dirty="0" smtClean="0"/>
              <a:t>authorized publication </a:t>
            </a:r>
            <a:r>
              <a:rPr lang="en-CA" dirty="0"/>
              <a:t>of the work, performance or phonogram; or</a:t>
            </a:r>
          </a:p>
          <a:p>
            <a:pPr marL="400050" lvl="1" indent="0">
              <a:buNone/>
            </a:pPr>
            <a:r>
              <a:rPr lang="en-CA" dirty="0"/>
              <a:t>(ii) failing such authorized publication within 25 years from the creation of </a:t>
            </a:r>
            <a:r>
              <a:rPr lang="en-CA" dirty="0" smtClean="0"/>
              <a:t>the work</a:t>
            </a:r>
            <a:r>
              <a:rPr lang="en-CA" dirty="0"/>
              <a:t>, performance or phonogram, not less than 70 years from the end of </a:t>
            </a:r>
            <a:r>
              <a:rPr lang="en-CA" dirty="0" smtClean="0"/>
              <a:t>the calendar </a:t>
            </a:r>
            <a:r>
              <a:rPr lang="en-CA" dirty="0"/>
              <a:t>year of the creation of the work, performance or phonogram.</a:t>
            </a:r>
          </a:p>
          <a:p>
            <a:endParaRPr lang="en-US" dirty="0"/>
          </a:p>
        </p:txBody>
      </p:sp>
      <p:sp>
        <p:nvSpPr>
          <p:cNvPr id="3" name="Slide Number Placeholder 2"/>
          <p:cNvSpPr>
            <a:spLocks noGrp="1"/>
          </p:cNvSpPr>
          <p:nvPr>
            <p:ph type="sldNum" sz="quarter" idx="4"/>
          </p:nvPr>
        </p:nvSpPr>
        <p:spPr/>
        <p:txBody>
          <a:bodyPr/>
          <a:lstStyle/>
          <a:p>
            <a:pPr>
              <a:defRPr/>
            </a:pPr>
            <a:fld id="{202A5A07-8775-41F6-A814-A1AF7527A768}" type="slidenum">
              <a:rPr lang="en-CA" smtClean="0"/>
              <a:pPr>
                <a:defRPr/>
              </a:pPr>
              <a:t>35</a:t>
            </a:fld>
            <a:endParaRPr lang="en-CA" dirty="0"/>
          </a:p>
        </p:txBody>
      </p:sp>
    </p:spTree>
    <p:extLst>
      <p:ext uri="{BB962C8B-B14F-4D97-AF65-F5344CB8AC3E}">
        <p14:creationId xmlns:p14="http://schemas.microsoft.com/office/powerpoint/2010/main" val="1674403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Platform liability (cont’d</a:t>
            </a:r>
            <a:r>
              <a:rPr lang="en-CA"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CA" b="1" dirty="0"/>
              <a:t>information content provider </a:t>
            </a:r>
            <a:r>
              <a:rPr lang="en-CA" dirty="0"/>
              <a:t>means any person or entity that creates or develops, in whole or </a:t>
            </a:r>
            <a:r>
              <a:rPr lang="en-CA" dirty="0" smtClean="0"/>
              <a:t>in part</a:t>
            </a:r>
            <a:r>
              <a:rPr lang="en-CA" dirty="0"/>
              <a:t>, information provided through the Internet or any other interactive computer </a:t>
            </a:r>
            <a:r>
              <a:rPr lang="en-CA" dirty="0" smtClean="0"/>
              <a:t>service</a:t>
            </a:r>
            <a:endParaRPr lang="en-CA" dirty="0"/>
          </a:p>
          <a:p>
            <a:pPr marL="0" indent="0">
              <a:buNone/>
            </a:pPr>
            <a:r>
              <a:rPr lang="en-CA" b="1" dirty="0" smtClean="0"/>
              <a:t>interactive </a:t>
            </a:r>
            <a:r>
              <a:rPr lang="en-CA" b="1" dirty="0"/>
              <a:t>computer service </a:t>
            </a:r>
            <a:r>
              <a:rPr lang="en-CA" dirty="0"/>
              <a:t>means any system or service that provides or enables </a:t>
            </a:r>
            <a:r>
              <a:rPr lang="en-CA" dirty="0" smtClean="0"/>
              <a:t>electronic access </a:t>
            </a:r>
            <a:r>
              <a:rPr lang="en-CA" dirty="0"/>
              <a:t>by multiple users to a computer </a:t>
            </a:r>
            <a:r>
              <a:rPr lang="en-CA" dirty="0" smtClean="0"/>
              <a:t>server</a:t>
            </a:r>
          </a:p>
          <a:p>
            <a:pPr marL="0" indent="0">
              <a:buNone/>
            </a:pPr>
            <a:endParaRPr lang="en-CA" dirty="0"/>
          </a:p>
          <a:p>
            <a:pPr marL="0" indent="0">
              <a:buNone/>
            </a:pPr>
            <a:endParaRPr lang="en-CA"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36</a:t>
            </a:fld>
            <a:endParaRPr lang="en-CA" dirty="0"/>
          </a:p>
        </p:txBody>
      </p:sp>
    </p:spTree>
    <p:extLst>
      <p:ext uri="{BB962C8B-B14F-4D97-AF65-F5344CB8AC3E}">
        <p14:creationId xmlns:p14="http://schemas.microsoft.com/office/powerpoint/2010/main" val="1624044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Change to platform liability (non-IP)</a:t>
            </a:r>
            <a:endParaRPr lang="en-US" dirty="0"/>
          </a:p>
        </p:txBody>
      </p:sp>
      <p:sp>
        <p:nvSpPr>
          <p:cNvPr id="3" name="Content Placeholder 2"/>
          <p:cNvSpPr>
            <a:spLocks noGrp="1"/>
          </p:cNvSpPr>
          <p:nvPr>
            <p:ph idx="1"/>
          </p:nvPr>
        </p:nvSpPr>
        <p:spPr>
          <a:xfrm>
            <a:off x="496955" y="1295400"/>
            <a:ext cx="8229600" cy="4190999"/>
          </a:xfrm>
        </p:spPr>
        <p:txBody>
          <a:bodyPr>
            <a:normAutofit fontScale="92500" lnSpcReduction="20000"/>
          </a:bodyPr>
          <a:lstStyle/>
          <a:p>
            <a:pPr marL="0" indent="0">
              <a:buNone/>
            </a:pPr>
            <a:r>
              <a:rPr lang="fr-FR" b="1" dirty="0"/>
              <a:t>Article 19.17: Interactive Computer Services</a:t>
            </a:r>
          </a:p>
          <a:p>
            <a:pPr marL="0" indent="0">
              <a:buNone/>
            </a:pPr>
            <a:r>
              <a:rPr lang="en-CA" dirty="0" smtClean="0">
                <a:solidFill>
                  <a:schemeClr val="tx1"/>
                </a:solidFill>
              </a:rPr>
              <a:t>[N]o </a:t>
            </a:r>
            <a:r>
              <a:rPr lang="en-CA" dirty="0">
                <a:solidFill>
                  <a:schemeClr val="tx1"/>
                </a:solidFill>
              </a:rPr>
              <a:t>Party shall adopt or maintain measures that treat a supplier or user of an interactive computer service as an information content provider in determining liability for harms related to information stored, processed, transmitted, distributed, or made available by the service, </a:t>
            </a:r>
            <a:r>
              <a:rPr lang="en-CA" i="1" dirty="0">
                <a:solidFill>
                  <a:schemeClr val="tx1"/>
                </a:solidFill>
              </a:rPr>
              <a:t>except to the extent the supplier or user has, in whole or in part, created, or developed the </a:t>
            </a:r>
            <a:r>
              <a:rPr lang="en-CA" i="1" dirty="0" smtClean="0">
                <a:solidFill>
                  <a:schemeClr val="tx1"/>
                </a:solidFill>
              </a:rPr>
              <a:t>information</a:t>
            </a:r>
          </a:p>
          <a:p>
            <a:r>
              <a:rPr lang="en-CA" dirty="0" smtClean="0">
                <a:solidFill>
                  <a:schemeClr val="tx1"/>
                </a:solidFill>
              </a:rPr>
              <a:t>No liability for restricting access to or availability of material considered harmful/objectionable </a:t>
            </a:r>
          </a:p>
          <a:p>
            <a:r>
              <a:rPr lang="en-CA" dirty="0" smtClean="0">
                <a:solidFill>
                  <a:schemeClr val="tx1"/>
                </a:solidFill>
              </a:rPr>
              <a:t>Doesn’t </a:t>
            </a:r>
            <a:r>
              <a:rPr lang="en-CA" dirty="0">
                <a:solidFill>
                  <a:schemeClr val="tx1"/>
                </a:solidFill>
              </a:rPr>
              <a:t>apply to IP </a:t>
            </a:r>
            <a:r>
              <a:rPr lang="en-CA" dirty="0" smtClean="0">
                <a:solidFill>
                  <a:schemeClr val="tx1"/>
                </a:solidFill>
              </a:rPr>
              <a:t>measures (including </a:t>
            </a:r>
            <a:r>
              <a:rPr lang="en-CA" dirty="0">
                <a:solidFill>
                  <a:schemeClr val="tx1"/>
                </a:solidFill>
              </a:rPr>
              <a:t>re: liability for IP </a:t>
            </a:r>
            <a:r>
              <a:rPr lang="en-CA" dirty="0" smtClean="0">
                <a:solidFill>
                  <a:schemeClr val="tx1"/>
                </a:solidFill>
              </a:rPr>
              <a:t>infringement)</a:t>
            </a:r>
          </a:p>
          <a:p>
            <a:r>
              <a:rPr lang="en-CA" dirty="0" smtClean="0">
                <a:solidFill>
                  <a:schemeClr val="tx1"/>
                </a:solidFill>
              </a:rPr>
              <a:t>Doesn’t </a:t>
            </a:r>
            <a:r>
              <a:rPr lang="en-CA" dirty="0">
                <a:solidFill>
                  <a:schemeClr val="tx1"/>
                </a:solidFill>
              </a:rPr>
              <a:t>enlarge or diminish ability to protect/enforce an IP right </a:t>
            </a:r>
          </a:p>
          <a:p>
            <a:pPr marL="0" indent="0">
              <a:buNone/>
            </a:pPr>
            <a:endParaRPr lang="en-CA" dirty="0" smtClean="0">
              <a:solidFill>
                <a:schemeClr val="tx1"/>
              </a:solidFill>
            </a:endParaRPr>
          </a:p>
          <a:p>
            <a:pPr marL="0" indent="0">
              <a:buNone/>
            </a:pPr>
            <a:endParaRPr lang="en-CA" i="1" dirty="0">
              <a:solidFill>
                <a:schemeClr val="tx1"/>
              </a:solidFill>
            </a:endParaRPr>
          </a:p>
          <a:p>
            <a:pPr marL="0" indent="0">
              <a:buNone/>
            </a:pPr>
            <a:endParaRPr lang="en-CA" dirty="0" smtClean="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37</a:t>
            </a:fld>
            <a:endParaRPr lang="en-CA" dirty="0"/>
          </a:p>
        </p:txBody>
      </p:sp>
    </p:spTree>
    <p:extLst>
      <p:ext uri="{BB962C8B-B14F-4D97-AF65-F5344CB8AC3E}">
        <p14:creationId xmlns:p14="http://schemas.microsoft.com/office/powerpoint/2010/main" val="3272590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US Communications Decency Act, s. 230</a:t>
            </a:r>
            <a:endParaRPr lang="en-US" dirty="0"/>
          </a:p>
        </p:txBody>
      </p:sp>
      <p:sp>
        <p:nvSpPr>
          <p:cNvPr id="9" name="Content Placeholder 8"/>
          <p:cNvSpPr>
            <a:spLocks noGrp="1"/>
          </p:cNvSpPr>
          <p:nvPr>
            <p:ph idx="1"/>
          </p:nvPr>
        </p:nvSpPr>
        <p:spPr/>
        <p:txBody>
          <a:bodyPr/>
          <a:lstStyle/>
          <a:p>
            <a:pPr marL="0" indent="0">
              <a:buNone/>
            </a:pPr>
            <a:r>
              <a:rPr lang="en-US" altLang="en-US" dirty="0">
                <a:solidFill>
                  <a:schemeClr val="tx1"/>
                </a:solidFill>
              </a:rPr>
              <a:t>No provider or user of an interactive computer service shall be treated as the publisher or speaker of any information provided by another information content provider</a:t>
            </a:r>
            <a:r>
              <a:rPr lang="en-US" altLang="en-US" dirty="0" smtClean="0">
                <a:solidFill>
                  <a:schemeClr val="tx1"/>
                </a:solidFill>
              </a:rPr>
              <a:t>.</a:t>
            </a:r>
          </a:p>
          <a:p>
            <a:pPr marL="0" indent="0">
              <a:buNone/>
            </a:pPr>
            <a:endParaRPr lang="en-CA" altLang="en-US" dirty="0">
              <a:solidFill>
                <a:schemeClr val="tx1"/>
              </a:solidFill>
            </a:endParaRPr>
          </a:p>
          <a:p>
            <a:pPr marL="0" indent="0">
              <a:buNone/>
            </a:pPr>
            <a:endParaRPr lang="en-US" altLang="en-US" dirty="0" smtClean="0">
              <a:solidFill>
                <a:schemeClr val="tx1"/>
              </a:solidFill>
            </a:endParaRPr>
          </a:p>
          <a:p>
            <a:endParaRPr lang="en-US" dirty="0"/>
          </a:p>
        </p:txBody>
      </p:sp>
      <p:sp>
        <p:nvSpPr>
          <p:cNvPr id="4" name="Slide Number Placeholder 3"/>
          <p:cNvSpPr>
            <a:spLocks noGrp="1"/>
          </p:cNvSpPr>
          <p:nvPr>
            <p:ph type="sldNum" sz="quarter" idx="4"/>
          </p:nvPr>
        </p:nvSpPr>
        <p:spPr/>
        <p:txBody>
          <a:bodyPr/>
          <a:lstStyle/>
          <a:p>
            <a:fld id="{202A5A07-8775-41F6-A814-A1AF7527A768}" type="slidenum">
              <a:rPr lang="en-CA" smtClean="0"/>
              <a:pPr/>
              <a:t>38</a:t>
            </a:fld>
            <a:endParaRPr lang="en-CA" dirty="0"/>
          </a:p>
        </p:txBody>
      </p:sp>
    </p:spTree>
    <p:extLst>
      <p:ext uri="{BB962C8B-B14F-4D97-AF65-F5344CB8AC3E}">
        <p14:creationId xmlns:p14="http://schemas.microsoft.com/office/powerpoint/2010/main" val="2171715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CA" dirty="0" smtClean="0"/>
              <a:t>Catherine Lovrics, Partner, Bereskin &amp; Parr LLP</a:t>
            </a:r>
          </a:p>
          <a:p>
            <a:endParaRPr lang="en-US" dirty="0"/>
          </a:p>
        </p:txBody>
      </p:sp>
      <p:sp>
        <p:nvSpPr>
          <p:cNvPr id="4" name="Text Placeholder 3"/>
          <p:cNvSpPr>
            <a:spLocks noGrp="1"/>
          </p:cNvSpPr>
          <p:nvPr>
            <p:ph type="body" sz="quarter" idx="10"/>
          </p:nvPr>
        </p:nvSpPr>
        <p:spPr/>
        <p:txBody>
          <a:bodyPr/>
          <a:lstStyle/>
          <a:p>
            <a:r>
              <a:rPr lang="en-CA" dirty="0" smtClean="0"/>
              <a:t>October 29, 2018</a:t>
            </a:r>
            <a:endParaRPr lang="en-US" dirty="0"/>
          </a:p>
        </p:txBody>
      </p:sp>
    </p:spTree>
    <p:extLst>
      <p:ext uri="{BB962C8B-B14F-4D97-AF65-F5344CB8AC3E}">
        <p14:creationId xmlns:p14="http://schemas.microsoft.com/office/powerpoint/2010/main" val="138232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trend …</a:t>
            </a:r>
            <a:endParaRPr lang="en-US" dirty="0"/>
          </a:p>
        </p:txBody>
      </p:sp>
      <p:sp>
        <p:nvSpPr>
          <p:cNvPr id="3" name="Content Placeholder 2"/>
          <p:cNvSpPr>
            <a:spLocks noGrp="1"/>
          </p:cNvSpPr>
          <p:nvPr>
            <p:ph idx="1"/>
          </p:nvPr>
        </p:nvSpPr>
        <p:spPr>
          <a:xfrm>
            <a:off x="573155" y="1249681"/>
            <a:ext cx="8229600" cy="4190999"/>
          </a:xfrm>
        </p:spPr>
        <p:txBody>
          <a:bodyPr>
            <a:normAutofit fontScale="92500" lnSpcReduction="20000"/>
          </a:bodyPr>
          <a:lstStyle/>
          <a:p>
            <a:r>
              <a:rPr lang="en-CA" dirty="0"/>
              <a:t>Numerous claims proceeded prior to SCC decision</a:t>
            </a:r>
          </a:p>
          <a:p>
            <a:pPr lvl="1"/>
            <a:r>
              <a:rPr lang="en-CA" dirty="0"/>
              <a:t>Using simplified procedure, claiming against hundreds of defendants at once</a:t>
            </a:r>
          </a:p>
          <a:p>
            <a:r>
              <a:rPr lang="en-CA" dirty="0"/>
              <a:t>Stats:</a:t>
            </a:r>
          </a:p>
          <a:p>
            <a:pPr lvl="1"/>
            <a:r>
              <a:rPr lang="en-CA" dirty="0"/>
              <a:t>At least 13 separate court files</a:t>
            </a:r>
          </a:p>
          <a:p>
            <a:pPr lvl="1"/>
            <a:r>
              <a:rPr lang="en-CA" dirty="0"/>
              <a:t>1401 defendants</a:t>
            </a:r>
          </a:p>
          <a:p>
            <a:pPr lvl="1"/>
            <a:r>
              <a:rPr lang="en-CA" dirty="0"/>
              <a:t>$650 in court fees for plaintiff to file ($50 per)</a:t>
            </a:r>
          </a:p>
          <a:p>
            <a:pPr lvl="1"/>
            <a:r>
              <a:rPr lang="en-CA" dirty="0"/>
              <a:t>27 discontinuances, 28 consent judgments, and 50 John/Jane Doe defendants defending</a:t>
            </a:r>
          </a:p>
          <a:p>
            <a:pPr lvl="1"/>
            <a:r>
              <a:rPr lang="en-CA" dirty="0"/>
              <a:t>Remaining 1296 claims… ?</a:t>
            </a:r>
          </a:p>
          <a:p>
            <a:pPr lvl="1"/>
            <a:r>
              <a:rPr lang="en-CA" dirty="0"/>
              <a:t>All defendants’ identities confidential</a:t>
            </a:r>
            <a:endParaRPr lang="en-US" dirty="0"/>
          </a:p>
          <a:p>
            <a:endParaRPr lang="en-US" dirty="0"/>
          </a:p>
        </p:txBody>
      </p:sp>
      <p:sp>
        <p:nvSpPr>
          <p:cNvPr id="4" name="Slide Number Placeholder 3"/>
          <p:cNvSpPr>
            <a:spLocks noGrp="1"/>
          </p:cNvSpPr>
          <p:nvPr>
            <p:ph type="sldNum" sz="quarter" idx="4"/>
          </p:nvPr>
        </p:nvSpPr>
        <p:spPr/>
        <p:txBody>
          <a:bodyPr/>
          <a:lstStyle/>
          <a:p>
            <a:pPr>
              <a:defRPr/>
            </a:pPr>
            <a:fld id="{202A5A07-8775-41F6-A814-A1AF7527A768}" type="slidenum">
              <a:rPr lang="en-CA" smtClean="0"/>
              <a:pPr>
                <a:defRPr/>
              </a:pPr>
              <a:t>4</a:t>
            </a:fld>
            <a:endParaRPr lang="en-CA" dirty="0"/>
          </a:p>
        </p:txBody>
      </p:sp>
    </p:spTree>
    <p:extLst>
      <p:ext uri="{BB962C8B-B14F-4D97-AF65-F5344CB8AC3E}">
        <p14:creationId xmlns:p14="http://schemas.microsoft.com/office/powerpoint/2010/main" val="296862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700" dirty="0"/>
              <a:t>Statutory damages for non-commercial infringement</a:t>
            </a:r>
            <a:endParaRPr lang="en-US" sz="2700" dirty="0"/>
          </a:p>
        </p:txBody>
      </p:sp>
      <p:sp>
        <p:nvSpPr>
          <p:cNvPr id="3" name="Content Placeholder 2"/>
          <p:cNvSpPr>
            <a:spLocks noGrp="1"/>
          </p:cNvSpPr>
          <p:nvPr>
            <p:ph idx="1"/>
          </p:nvPr>
        </p:nvSpPr>
        <p:spPr/>
        <p:txBody>
          <a:bodyPr>
            <a:normAutofit lnSpcReduction="10000"/>
          </a:bodyPr>
          <a:lstStyle/>
          <a:p>
            <a:pPr marL="0" indent="0">
              <a:buNone/>
            </a:pPr>
            <a:r>
              <a:rPr lang="en-CA" b="1" dirty="0"/>
              <a:t>38.1</a:t>
            </a:r>
            <a:r>
              <a:rPr lang="en-CA" dirty="0"/>
              <a:t> (1) Subject to this section, a copyright owner may elect, at any time before final judgment is rendered, to recover, instead of damages and profits referred to in subsection 35(1), an award of statutory damages for which any one infringer is liable individually, or for which any two or more infringers are liable jointly and severally,</a:t>
            </a:r>
          </a:p>
          <a:p>
            <a:pPr marL="0" indent="0">
              <a:buNone/>
            </a:pPr>
            <a:r>
              <a:rPr lang="en-CA" dirty="0"/>
              <a:t>(b) in a sum of </a:t>
            </a:r>
            <a:r>
              <a:rPr lang="en-CA" u="sng" dirty="0"/>
              <a:t>not less than $100 and not more than $5,000</a:t>
            </a:r>
            <a:r>
              <a:rPr lang="en-CA" dirty="0"/>
              <a:t> that the court considers just, with respect to </a:t>
            </a:r>
            <a:r>
              <a:rPr lang="en-CA" u="sng" dirty="0"/>
              <a:t>all infringements</a:t>
            </a:r>
            <a:r>
              <a:rPr lang="en-CA" dirty="0"/>
              <a:t> involved in the proceedings for all works or other subject-matter, if the infringements are for </a:t>
            </a:r>
            <a:r>
              <a:rPr lang="en-CA" u="sng" dirty="0"/>
              <a:t>non-commercial purposes</a:t>
            </a:r>
            <a:r>
              <a:rPr lang="en-CA" dirty="0"/>
              <a:t>.</a:t>
            </a:r>
            <a:endParaRPr lang="en-US" dirty="0"/>
          </a:p>
        </p:txBody>
      </p:sp>
    </p:spTree>
    <p:extLst>
      <p:ext uri="{BB962C8B-B14F-4D97-AF65-F5344CB8AC3E}">
        <p14:creationId xmlns:p14="http://schemas.microsoft.com/office/powerpoint/2010/main" val="49688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9230"/>
            <a:ext cx="7886700" cy="994172"/>
          </a:xfrm>
        </p:spPr>
        <p:txBody>
          <a:bodyPr/>
          <a:lstStyle/>
          <a:p>
            <a:r>
              <a:rPr lang="en-CA" dirty="0"/>
              <a:t>Porn-trolling and </a:t>
            </a:r>
            <a:r>
              <a:rPr lang="en-CA" dirty="0" err="1"/>
              <a:t>Prenda</a:t>
            </a:r>
            <a:r>
              <a:rPr lang="en-CA" dirty="0"/>
              <a:t> Law</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21008"/>
            <a:ext cx="2762590" cy="36159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590" y="1671581"/>
            <a:ext cx="2805515" cy="3662583"/>
          </a:xfrm>
          <a:prstGeom prst="rect">
            <a:avLst/>
          </a:prstGeom>
        </p:spPr>
      </p:pic>
      <p:pic>
        <p:nvPicPr>
          <p:cNvPr id="11" name="Picture 10"/>
          <p:cNvPicPr>
            <a:picLocks noChangeAspect="1"/>
          </p:cNvPicPr>
          <p:nvPr/>
        </p:nvPicPr>
        <p:blipFill>
          <a:blip r:embed="rId5"/>
          <a:stretch>
            <a:fillRect/>
          </a:stretch>
        </p:blipFill>
        <p:spPr>
          <a:xfrm>
            <a:off x="5789460" y="1796655"/>
            <a:ext cx="2697305" cy="3264691"/>
          </a:xfrm>
          <a:prstGeom prst="rect">
            <a:avLst/>
          </a:prstGeom>
        </p:spPr>
      </p:pic>
      <p:sp>
        <p:nvSpPr>
          <p:cNvPr id="12" name="TextBox 11"/>
          <p:cNvSpPr txBox="1"/>
          <p:nvPr/>
        </p:nvSpPr>
        <p:spPr>
          <a:xfrm>
            <a:off x="5949105" y="459230"/>
            <a:ext cx="2651846" cy="5632311"/>
          </a:xfrm>
          <a:prstGeom prst="rect">
            <a:avLst/>
          </a:prstGeom>
          <a:noFill/>
        </p:spPr>
        <p:txBody>
          <a:bodyPr wrap="square" rtlCol="0">
            <a:spAutoFit/>
          </a:bodyPr>
          <a:lstStyle/>
          <a:p>
            <a:pPr marL="214313" indent="-214313">
              <a:buFont typeface="Arial" panose="020B0604020202020204" pitchFamily="34" charset="0"/>
              <a:buChar char="•"/>
            </a:pPr>
            <a:r>
              <a:rPr lang="en-CA" dirty="0"/>
              <a:t>+$3million in fraudulent proceeds </a:t>
            </a:r>
          </a:p>
          <a:p>
            <a:pPr marL="214313" indent="-214313">
              <a:buFont typeface="Arial" panose="020B0604020202020204" pitchFamily="34" charset="0"/>
              <a:buChar char="•"/>
            </a:pPr>
            <a:r>
              <a:rPr lang="en-CA" dirty="0"/>
              <a:t>Filmed their own porn and uploaded to file-sharing websites to catch downloaders </a:t>
            </a:r>
          </a:p>
          <a:p>
            <a:pPr marL="214313" indent="-214313">
              <a:buFont typeface="Arial" panose="020B0604020202020204" pitchFamily="34" charset="0"/>
              <a:buChar char="•"/>
            </a:pPr>
            <a:r>
              <a:rPr lang="en-CA" dirty="0"/>
              <a:t>Obscured their involvement in the lawsuits and created </a:t>
            </a:r>
            <a:r>
              <a:rPr lang="en-CA" dirty="0" err="1"/>
              <a:t>Prenda</a:t>
            </a:r>
            <a:r>
              <a:rPr lang="en-CA" dirty="0"/>
              <a:t> Law</a:t>
            </a:r>
          </a:p>
          <a:p>
            <a:pPr marL="214313" indent="-214313">
              <a:buFont typeface="Arial" panose="020B0604020202020204" pitchFamily="34" charset="0"/>
              <a:buChar char="•"/>
            </a:pPr>
            <a:r>
              <a:rPr lang="en-CA" dirty="0"/>
              <a:t>Concealed their actions from courts</a:t>
            </a:r>
          </a:p>
          <a:p>
            <a:pPr marL="214313" indent="-214313">
              <a:buFont typeface="Arial" panose="020B0604020202020204" pitchFamily="34" charset="0"/>
              <a:buChar char="•"/>
            </a:pPr>
            <a:r>
              <a:rPr lang="en-CA" dirty="0"/>
              <a:t>False hacking allegations by ‘defendants’ to seek discovery of ‘co-conspirators</a:t>
            </a:r>
          </a:p>
          <a:p>
            <a:pPr marL="214313" indent="-214313">
              <a:buFont typeface="Arial" panose="020B0604020202020204" pitchFamily="34" charset="0"/>
              <a:buChar char="•"/>
            </a:pPr>
            <a:r>
              <a:rPr lang="en-CA" dirty="0"/>
              <a:t>Money laundering</a:t>
            </a:r>
          </a:p>
          <a:p>
            <a:pPr marL="214313" indent="-214313">
              <a:buFont typeface="Arial" panose="020B0604020202020204" pitchFamily="34" charset="0"/>
              <a:buChar char="•"/>
            </a:pPr>
            <a:endParaRPr lang="en-CA" dirty="0"/>
          </a:p>
          <a:p>
            <a:pPr marL="214313" indent="-214313">
              <a:buFont typeface="Arial" panose="020B0604020202020204" pitchFamily="34" charset="0"/>
              <a:buChar char="•"/>
            </a:pPr>
            <a:endParaRPr lang="en-US" dirty="0"/>
          </a:p>
        </p:txBody>
      </p:sp>
    </p:spTree>
    <p:extLst>
      <p:ext uri="{BB962C8B-B14F-4D97-AF65-F5344CB8AC3E}">
        <p14:creationId xmlns:p14="http://schemas.microsoft.com/office/powerpoint/2010/main" val="170653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62500" lnSpcReduction="20000"/>
          </a:bodyPr>
          <a:lstStyle/>
          <a:p>
            <a:pPr marL="0" indent="0">
              <a:buNone/>
            </a:pPr>
            <a:r>
              <a:rPr lang="en-CA" dirty="0"/>
              <a:t>… to be clear to the Court, Plaintiff must address the elephant in the room, and that elephant’s name is </a:t>
            </a:r>
            <a:r>
              <a:rPr lang="en-CA" dirty="0" err="1"/>
              <a:t>Prenda</a:t>
            </a:r>
            <a:r>
              <a:rPr lang="en-CA" dirty="0"/>
              <a:t>. That was a big, dumb, malicious animal from years ago that unfortunately now poses the risk of trampling the rights of all the legitimate content creators, such as Plaintiff, who have been forced to seek court intervention to address the tidal wave of internet infringement that puts content creators at risk of drowning in a sea of theft. </a:t>
            </a:r>
          </a:p>
          <a:p>
            <a:pPr marL="0" indent="0">
              <a:buNone/>
            </a:pPr>
            <a:r>
              <a:rPr lang="en-CA" dirty="0"/>
              <a:t>The Court should rest assured: Plaintiff and its counsel are the anti-</a:t>
            </a:r>
            <a:r>
              <a:rPr lang="en-CA" dirty="0" err="1"/>
              <a:t>Prenda</a:t>
            </a:r>
            <a:r>
              <a:rPr lang="en-CA" dirty="0"/>
              <a:t>. Plaintiff is a legitimate producer, creator and owner of its own content – it does not acquire old films for the purpose of seeding the internet to entice infringement and then sue people. Plaintiff does not have a litigation business model, its main source of income is the sale/licensing of its content. Plaintiff does not </a:t>
            </a:r>
            <a:r>
              <a:rPr lang="en-CA" i="1" dirty="0"/>
              <a:t>ever </a:t>
            </a:r>
            <a:r>
              <a:rPr lang="en-CA" dirty="0"/>
              <a:t>make any contact with Doe Defendants (unless initiated by them or their counsel – and, under this Court’s Order, Plaintiff does not communicate with Does at all in these matters). Plaintiff does not threaten to “out” defendants for their content choices and </a:t>
            </a:r>
            <a:r>
              <a:rPr lang="en-CA" i="1" dirty="0"/>
              <a:t>always </a:t>
            </a:r>
            <a:r>
              <a:rPr lang="en-CA" dirty="0"/>
              <a:t>will agree to protective orders maintaining anonymity if requested. Plaintiff is represented by </a:t>
            </a:r>
            <a:r>
              <a:rPr lang="en-CA" dirty="0" err="1"/>
              <a:t>anational</a:t>
            </a:r>
            <a:r>
              <a:rPr lang="en-CA" dirty="0"/>
              <a:t> law firm with an expertise in intellectual property. Plaintiff carefully, ethically and at great expense and effort does one thing: it brings actions against people who appear clearly to be rampantly stealing Plaintiff’s content. Under appropriate circumstances and based on extensive investigation, Plaintiff will dismiss, settle or litigate, based on the facts of each case.  That is precisely what it has done in all the Seattle Strike 3 Cases and Plaintiff has acted wholly</a:t>
            </a:r>
            <a:r>
              <a:rPr lang="en-US" dirty="0"/>
              <a:t>proper in that pursuit.</a:t>
            </a:r>
          </a:p>
          <a:p>
            <a:pPr marL="0" indent="0">
              <a:buNone/>
            </a:pPr>
            <a:endParaRPr lang="en-CA" dirty="0"/>
          </a:p>
          <a:p>
            <a:endParaRPr lang="en-US" dirty="0"/>
          </a:p>
        </p:txBody>
      </p:sp>
      <p:sp>
        <p:nvSpPr>
          <p:cNvPr id="3" name="Title 1"/>
          <p:cNvSpPr>
            <a:spLocks noGrp="1"/>
          </p:cNvSpPr>
          <p:nvPr>
            <p:ph type="title"/>
          </p:nvPr>
        </p:nvSpPr>
        <p:spPr>
          <a:xfrm>
            <a:off x="457200" y="457200"/>
            <a:ext cx="7886700" cy="994172"/>
          </a:xfrm>
        </p:spPr>
        <p:txBody>
          <a:bodyPr/>
          <a:lstStyle/>
          <a:p>
            <a:r>
              <a:rPr lang="en-CA" dirty="0"/>
              <a:t>Strike 3 Holding LLC v. John Doe</a:t>
            </a:r>
            <a:endParaRPr lang="en-US" dirty="0"/>
          </a:p>
        </p:txBody>
      </p:sp>
    </p:spTree>
    <p:extLst>
      <p:ext uri="{BB962C8B-B14F-4D97-AF65-F5344CB8AC3E}">
        <p14:creationId xmlns:p14="http://schemas.microsoft.com/office/powerpoint/2010/main" val="247583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Defence strategies</a:t>
            </a:r>
            <a:endParaRPr lang="en-US" dirty="0"/>
          </a:p>
        </p:txBody>
      </p:sp>
      <p:sp>
        <p:nvSpPr>
          <p:cNvPr id="3" name="Content Placeholder 2"/>
          <p:cNvSpPr>
            <a:spLocks noGrp="1"/>
          </p:cNvSpPr>
          <p:nvPr>
            <p:ph idx="1"/>
          </p:nvPr>
        </p:nvSpPr>
        <p:spPr>
          <a:xfrm>
            <a:off x="381000" y="1295400"/>
            <a:ext cx="7886700" cy="3263504"/>
          </a:xfrm>
        </p:spPr>
        <p:txBody>
          <a:bodyPr>
            <a:noAutofit/>
          </a:bodyPr>
          <a:lstStyle/>
          <a:p>
            <a:r>
              <a:rPr lang="en-CA" sz="1600" dirty="0"/>
              <a:t>attack title</a:t>
            </a:r>
          </a:p>
          <a:p>
            <a:r>
              <a:rPr lang="en-CA" sz="1600" dirty="0"/>
              <a:t>attack IP address not amounting to proof the named defendant downloaded</a:t>
            </a:r>
          </a:p>
          <a:p>
            <a:pPr lvl="1"/>
            <a:r>
              <a:rPr lang="en-CA" sz="1600" dirty="0"/>
              <a:t>No source IP address validation by P2P platform?</a:t>
            </a:r>
          </a:p>
          <a:p>
            <a:pPr lvl="1"/>
            <a:r>
              <a:rPr lang="en-CA" sz="1600" dirty="0"/>
              <a:t>Evidence of platform injecting random IP addresses in swarm lists?</a:t>
            </a:r>
            <a:endParaRPr lang="en-CA" sz="1600" b="1" dirty="0"/>
          </a:p>
          <a:p>
            <a:pPr lvl="1"/>
            <a:r>
              <a:rPr lang="en-CA" sz="1600" dirty="0"/>
              <a:t>Routers left unsecured? </a:t>
            </a:r>
          </a:p>
          <a:p>
            <a:pPr lvl="1"/>
            <a:r>
              <a:rPr lang="en-CA" sz="1600" dirty="0"/>
              <a:t>Passwords shared with family members, housemates, guests, neighbours?</a:t>
            </a:r>
          </a:p>
          <a:p>
            <a:pPr lvl="1"/>
            <a:r>
              <a:rPr lang="en-CA" sz="1600" dirty="0"/>
              <a:t>Passwords cracked or compromised?</a:t>
            </a:r>
          </a:p>
          <a:p>
            <a:pPr lvl="1"/>
            <a:r>
              <a:rPr lang="en-CA" sz="1600" dirty="0"/>
              <a:t>Backdoors and malware?</a:t>
            </a:r>
          </a:p>
          <a:p>
            <a:r>
              <a:rPr lang="en-CA" sz="1600" dirty="0"/>
              <a:t>don’t wipe hard drives!</a:t>
            </a:r>
          </a:p>
          <a:p>
            <a:r>
              <a:rPr lang="en-CA" sz="1600" dirty="0"/>
              <a:t>attack the file-sharing evidence – e.g. no evidence of substantial taking</a:t>
            </a:r>
          </a:p>
          <a:p>
            <a:r>
              <a:rPr lang="en-CA" sz="1600" dirty="0"/>
              <a:t>admit infringement, but attack the statutory damage claim as disproportionate to the infringement</a:t>
            </a:r>
          </a:p>
        </p:txBody>
      </p:sp>
    </p:spTree>
    <p:extLst>
      <p:ext uri="{BB962C8B-B14F-4D97-AF65-F5344CB8AC3E}">
        <p14:creationId xmlns:p14="http://schemas.microsoft.com/office/powerpoint/2010/main" val="382560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smtClean="0"/>
              <a:t>Use of © protected logos by consumer criticism &amp; review sites</a:t>
            </a:r>
            <a:endParaRPr lang="en-US" dirty="0"/>
          </a:p>
        </p:txBody>
      </p:sp>
      <p:sp>
        <p:nvSpPr>
          <p:cNvPr id="4" name="Slide Number Placeholder 3"/>
          <p:cNvSpPr>
            <a:spLocks noGrp="1"/>
          </p:cNvSpPr>
          <p:nvPr>
            <p:ph type="sldNum" sz="quarter" idx="4"/>
          </p:nvPr>
        </p:nvSpPr>
        <p:spPr/>
        <p:txBody>
          <a:bodyPr/>
          <a:lstStyle/>
          <a:p>
            <a:fld id="{202A5A07-8775-41F6-A814-A1AF7527A768}" type="slidenum">
              <a:rPr lang="en-CA" smtClean="0"/>
              <a:pPr/>
              <a:t>9</a:t>
            </a:fld>
            <a:endParaRPr lang="en-C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43737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156405"/>
            <a:ext cx="7178040" cy="947711"/>
          </a:xfrm>
          <a:prstGeom prst="rect">
            <a:avLst/>
          </a:prstGeom>
        </p:spPr>
      </p:pic>
      <p:pic>
        <p:nvPicPr>
          <p:cNvPr id="6"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733800" y="953709"/>
            <a:ext cx="5029200" cy="30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164632"/>
      </p:ext>
    </p:extLst>
  </p:cSld>
  <p:clrMapOvr>
    <a:masterClrMapping/>
  </p:clrMapOvr>
</p:sld>
</file>

<file path=ppt/theme/theme1.xml><?xml version="1.0" encoding="utf-8"?>
<a:theme xmlns:a="http://schemas.openxmlformats.org/drawingml/2006/main" name="2015- 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7-AI.pptx" id="{8BE0D835-A3D1-4DA1-A37A-CA91A23D5842}" vid="{B1843FBD-16DC-42B3-BFDF-70988BB513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2017-AI</Template>
  <TotalTime>0</TotalTime>
  <Words>2900</Words>
  <Application>Microsoft Office PowerPoint</Application>
  <PresentationFormat>On-screen Show (4:3)</PresentationFormat>
  <Paragraphs>249</Paragraphs>
  <Slides>39</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2015- Default</vt:lpstr>
      <vt:lpstr>2018 CAN-TECH Law Annual  Copyright Update </vt:lpstr>
      <vt:lpstr>PowerPoint Presentation</vt:lpstr>
      <vt:lpstr>Rogers v. Voltage</vt:lpstr>
      <vt:lpstr>The trend …</vt:lpstr>
      <vt:lpstr>Statutory damages for non-commercial infringement</vt:lpstr>
      <vt:lpstr>Porn-trolling and Prenda Law</vt:lpstr>
      <vt:lpstr>Strike 3 Holding LLC v. John Doe</vt:lpstr>
      <vt:lpstr>Defence strategies</vt:lpstr>
      <vt:lpstr>PowerPoint Presentation</vt:lpstr>
      <vt:lpstr>United Airlines, Inc. v. Jeremy Cooperstock, 2017 FC 616</vt:lpstr>
      <vt:lpstr>Not ‘fair dealing’ with copyright in logo and website</vt:lpstr>
      <vt:lpstr>Heightened risk of IP infringement based on current law?</vt:lpstr>
      <vt:lpstr>Confusing</vt:lpstr>
      <vt:lpstr>Not confusing (pre-1999)</vt:lpstr>
      <vt:lpstr>Consistent, conspicuous disclaimer now required?</vt:lpstr>
      <vt:lpstr>Consumer criticism &amp; review</vt:lpstr>
      <vt:lpstr>Consumer expression using IP (private property) </vt:lpstr>
      <vt:lpstr>The limited nature of IP rights</vt:lpstr>
      <vt:lpstr>PowerPoint Presentation</vt:lpstr>
      <vt:lpstr>Crown copyright - Keatley v. Teranet </vt:lpstr>
      <vt:lpstr>Published under gov’t direction and control </vt:lpstr>
      <vt:lpstr>PowerPoint Presentation</vt:lpstr>
      <vt:lpstr>Databases - originality</vt:lpstr>
      <vt:lpstr>Data – originality and idea vs. expression</vt:lpstr>
      <vt:lpstr>Data – originality and idea vs. expression</vt:lpstr>
      <vt:lpstr>Databases, algorithms – originality and idea vs. expression </vt:lpstr>
      <vt:lpstr>PowerPoint Presentation</vt:lpstr>
      <vt:lpstr>Death of the author and rise of the machines?</vt:lpstr>
      <vt:lpstr>More questions than answers … for now:</vt:lpstr>
      <vt:lpstr>PowerPoint Presentation</vt:lpstr>
      <vt:lpstr>PowerPoint Presentation</vt:lpstr>
      <vt:lpstr>Blockchain applications in the © world</vt:lpstr>
      <vt:lpstr>PowerPoint Presentation</vt:lpstr>
      <vt:lpstr>© Act Review – witnesses before INDU</vt:lpstr>
      <vt:lpstr>© term extension to life + 70 </vt:lpstr>
      <vt:lpstr>Platform liability (cont’d)</vt:lpstr>
      <vt:lpstr>Change to platform liability (non-IP)</vt:lpstr>
      <vt:lpstr>US Communications Decency Act, s. 230</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2018-10-28T13:06:57Z</dcterms:created>
  <dcterms:modified xsi:type="dcterms:W3CDTF">2018-10-28T23:32:51Z</dcterms:modified>
</cp:coreProperties>
</file>