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01" r:id="rId1"/>
    <p:sldMasterId id="2147483741" r:id="rId2"/>
  </p:sldMasterIdLst>
  <p:notesMasterIdLst>
    <p:notesMasterId r:id="rId17"/>
  </p:notesMasterIdLst>
  <p:handoutMasterIdLst>
    <p:handoutMasterId r:id="rId18"/>
  </p:handoutMasterIdLst>
  <p:sldIdLst>
    <p:sldId id="346" r:id="rId3"/>
    <p:sldId id="453" r:id="rId4"/>
    <p:sldId id="461" r:id="rId5"/>
    <p:sldId id="465" r:id="rId6"/>
    <p:sldId id="466" r:id="rId7"/>
    <p:sldId id="468" r:id="rId8"/>
    <p:sldId id="472" r:id="rId9"/>
    <p:sldId id="470" r:id="rId10"/>
    <p:sldId id="476" r:id="rId11"/>
    <p:sldId id="477" r:id="rId12"/>
    <p:sldId id="478" r:id="rId13"/>
    <p:sldId id="480" r:id="rId14"/>
    <p:sldId id="487" r:id="rId15"/>
    <p:sldId id="488" r:id="rId16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0" userDrawn="1">
          <p15:clr>
            <a:srgbClr val="A4A3A4"/>
          </p15:clr>
        </p15:guide>
        <p15:guide id="2" orient="horz" pos="1011" userDrawn="1">
          <p15:clr>
            <a:srgbClr val="A4A3A4"/>
          </p15:clr>
        </p15:guide>
        <p15:guide id="3" orient="horz" pos="3804" userDrawn="1">
          <p15:clr>
            <a:srgbClr val="A4A3A4"/>
          </p15:clr>
        </p15:guide>
        <p15:guide id="4" pos="2878" userDrawn="1">
          <p15:clr>
            <a:srgbClr val="A4A3A4"/>
          </p15:clr>
        </p15:guide>
        <p15:guide id="5" pos="353" userDrawn="1">
          <p15:clr>
            <a:srgbClr val="A4A3A4"/>
          </p15:clr>
        </p15:guide>
        <p15:guide id="6" pos="54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66D"/>
    <a:srgbClr val="A65CDE"/>
    <a:srgbClr val="99CCFF"/>
    <a:srgbClr val="FEFEFE"/>
    <a:srgbClr val="D8D8D8"/>
    <a:srgbClr val="F5F5F5"/>
    <a:srgbClr val="E5E5E4"/>
    <a:srgbClr val="E9E8E9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63706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4120"/>
        <p:guide orient="horz" pos="1011"/>
        <p:guide orient="horz" pos="3804"/>
        <p:guide pos="2878"/>
        <p:guide pos="353"/>
        <p:guide pos="54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2130" y="-996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D719A-A534-42BB-A565-8FEBB818AA9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3B0471F-5C52-4782-BE90-204CB08A7DE8}">
      <dgm:prSet phldrT="[Texte]" custT="1"/>
      <dgm:spPr>
        <a:solidFill>
          <a:srgbClr val="66CC00"/>
        </a:solidFill>
      </dgm:spPr>
      <dgm:t>
        <a:bodyPr/>
        <a:lstStyle/>
        <a:p>
          <a:r>
            <a:rPr lang="en-CA" sz="3200" dirty="0" smtClean="0"/>
            <a:t>5 key issues where health IT can contribute </a:t>
          </a:r>
          <a:endParaRPr lang="en-CA" sz="3200" b="1" dirty="0"/>
        </a:p>
      </dgm:t>
    </dgm:pt>
    <dgm:pt modelId="{8712F832-8462-448E-912D-70081D7745CE}" type="parTrans" cxnId="{337A3EF5-CA3C-41A6-9D6E-11543F8D25EC}">
      <dgm:prSet/>
      <dgm:spPr/>
      <dgm:t>
        <a:bodyPr/>
        <a:lstStyle/>
        <a:p>
          <a:endParaRPr lang="en-CA" sz="1200"/>
        </a:p>
      </dgm:t>
    </dgm:pt>
    <dgm:pt modelId="{21EFBF8A-7BAD-48E8-A9AF-7E47EBD8BB4A}" type="sibTrans" cxnId="{337A3EF5-CA3C-41A6-9D6E-11543F8D25EC}">
      <dgm:prSet/>
      <dgm:spPr/>
      <dgm:t>
        <a:bodyPr/>
        <a:lstStyle/>
        <a:p>
          <a:endParaRPr lang="en-CA" sz="1200"/>
        </a:p>
      </dgm:t>
    </dgm:pt>
    <dgm:pt modelId="{208B202A-9ECD-4101-9EEA-01F02DD3D3B2}">
      <dgm:prSet phldrT="[Texte]" custT="1"/>
      <dgm:spPr>
        <a:solidFill>
          <a:srgbClr val="66CC00">
            <a:alpha val="70000"/>
          </a:srgbClr>
        </a:solidFill>
      </dgm:spPr>
      <dgm:t>
        <a:bodyPr/>
        <a:lstStyle/>
        <a:p>
          <a:r>
            <a:rPr lang="en-CA" sz="2000" dirty="0" smtClean="0"/>
            <a:t>Chronic Disease Management increasing prevalence</a:t>
          </a:r>
        </a:p>
        <a:p>
          <a:r>
            <a:rPr lang="fr-CA" sz="2000" dirty="0" smtClean="0">
              <a:solidFill>
                <a:srgbClr val="00B0F0"/>
              </a:solidFill>
            </a:rPr>
            <a:t>(</a:t>
          </a:r>
          <a:r>
            <a:rPr lang="fr-CA" sz="2000" dirty="0" err="1" smtClean="0">
              <a:solidFill>
                <a:srgbClr val="00B0F0"/>
              </a:solidFill>
            </a:rPr>
            <a:t>Telehealth</a:t>
          </a:r>
          <a:r>
            <a:rPr lang="fr-CA" sz="2000" dirty="0" smtClean="0">
              <a:solidFill>
                <a:srgbClr val="00B0F0"/>
              </a:solidFill>
            </a:rPr>
            <a:t>)</a:t>
          </a:r>
          <a:endParaRPr lang="en-CA" sz="2000" dirty="0" smtClean="0">
            <a:solidFill>
              <a:srgbClr val="00B0F0"/>
            </a:solidFill>
          </a:endParaRPr>
        </a:p>
      </dgm:t>
    </dgm:pt>
    <dgm:pt modelId="{40CE2F71-26A3-4E64-89C5-DDCFCC2C95A7}" type="parTrans" cxnId="{A95F84F1-26AA-45AC-86ED-78A195DA5D16}">
      <dgm:prSet/>
      <dgm:spPr/>
      <dgm:t>
        <a:bodyPr/>
        <a:lstStyle/>
        <a:p>
          <a:endParaRPr lang="en-CA" sz="1200"/>
        </a:p>
      </dgm:t>
    </dgm:pt>
    <dgm:pt modelId="{78B4B6A3-90CC-4CFF-8DCF-B84EA54428E9}" type="sibTrans" cxnId="{A95F84F1-26AA-45AC-86ED-78A195DA5D16}">
      <dgm:prSet/>
      <dgm:spPr/>
      <dgm:t>
        <a:bodyPr/>
        <a:lstStyle/>
        <a:p>
          <a:endParaRPr lang="en-CA" sz="1200"/>
        </a:p>
      </dgm:t>
    </dgm:pt>
    <dgm:pt modelId="{B8F210C1-DA18-4F61-B82C-7A0520A994CA}">
      <dgm:prSet phldrT="[Texte]" custT="1"/>
      <dgm:spPr>
        <a:solidFill>
          <a:srgbClr val="66CC00">
            <a:alpha val="70000"/>
          </a:srgbClr>
        </a:solidFill>
      </dgm:spPr>
      <dgm:t>
        <a:bodyPr/>
        <a:lstStyle/>
        <a:p>
          <a:r>
            <a:rPr lang="en-CA" sz="2000" dirty="0" smtClean="0"/>
            <a:t>Medication errors and compliance</a:t>
          </a:r>
        </a:p>
        <a:p>
          <a:r>
            <a:rPr lang="fr-CA" sz="2000" dirty="0" smtClean="0">
              <a:solidFill>
                <a:srgbClr val="00B0F0"/>
              </a:solidFill>
            </a:rPr>
            <a:t>(</a:t>
          </a:r>
          <a:r>
            <a:rPr lang="fr-CA" sz="2000" dirty="0" err="1" smtClean="0">
              <a:solidFill>
                <a:srgbClr val="00B0F0"/>
              </a:solidFill>
            </a:rPr>
            <a:t>EMRs</a:t>
          </a:r>
          <a:r>
            <a:rPr lang="fr-CA" sz="2000" dirty="0" smtClean="0">
              <a:solidFill>
                <a:srgbClr val="00B0F0"/>
              </a:solidFill>
            </a:rPr>
            <a:t> and </a:t>
          </a:r>
          <a:r>
            <a:rPr lang="fr-CA" sz="2000" dirty="0" err="1" smtClean="0">
              <a:solidFill>
                <a:srgbClr val="00B0F0"/>
              </a:solidFill>
            </a:rPr>
            <a:t>ePrescribing</a:t>
          </a:r>
          <a:r>
            <a:rPr lang="fr-CA" sz="2000" dirty="0" smtClean="0">
              <a:solidFill>
                <a:srgbClr val="00B0F0"/>
              </a:solidFill>
            </a:rPr>
            <a:t>, </a:t>
          </a:r>
          <a:r>
            <a:rPr lang="fr-CA" sz="2000" dirty="0" err="1" smtClean="0">
              <a:solidFill>
                <a:srgbClr val="00B0F0"/>
              </a:solidFill>
            </a:rPr>
            <a:t>PHRs</a:t>
          </a:r>
          <a:r>
            <a:rPr lang="fr-CA" sz="2000" dirty="0" smtClean="0">
              <a:solidFill>
                <a:srgbClr val="00B0F0"/>
              </a:solidFill>
            </a:rPr>
            <a:t>, </a:t>
          </a:r>
          <a:r>
            <a:rPr lang="fr-CA" sz="2000" dirty="0" err="1" smtClean="0">
              <a:solidFill>
                <a:srgbClr val="00B0F0"/>
              </a:solidFill>
            </a:rPr>
            <a:t>eRenewals</a:t>
          </a:r>
          <a:r>
            <a:rPr lang="fr-CA" sz="2000" dirty="0" smtClean="0">
              <a:solidFill>
                <a:srgbClr val="00B0F0"/>
              </a:solidFill>
            </a:rPr>
            <a:t>)</a:t>
          </a:r>
          <a:endParaRPr lang="en-CA" sz="2000" dirty="0">
            <a:solidFill>
              <a:srgbClr val="00B0F0"/>
            </a:solidFill>
          </a:endParaRPr>
        </a:p>
      </dgm:t>
    </dgm:pt>
    <dgm:pt modelId="{69C4AB84-C255-4D89-AB2C-961DB82F8CF1}" type="parTrans" cxnId="{C87410AE-43C1-4682-ACA5-D2DC7C5A0DC1}">
      <dgm:prSet/>
      <dgm:spPr/>
      <dgm:t>
        <a:bodyPr/>
        <a:lstStyle/>
        <a:p>
          <a:endParaRPr lang="en-CA" sz="1200"/>
        </a:p>
      </dgm:t>
    </dgm:pt>
    <dgm:pt modelId="{7C767E8B-CCC1-4BA4-A8FC-C55ADE283064}" type="sibTrans" cxnId="{C87410AE-43C1-4682-ACA5-D2DC7C5A0DC1}">
      <dgm:prSet/>
      <dgm:spPr/>
      <dgm:t>
        <a:bodyPr/>
        <a:lstStyle/>
        <a:p>
          <a:endParaRPr lang="en-CA" sz="1200"/>
        </a:p>
      </dgm:t>
    </dgm:pt>
    <dgm:pt modelId="{5BFF6C4A-D5E0-4170-9773-8CBEDE2139C6}">
      <dgm:prSet phldrT="[Texte]" custT="1"/>
      <dgm:spPr>
        <a:solidFill>
          <a:srgbClr val="66CC00">
            <a:alpha val="70000"/>
          </a:srgbClr>
        </a:solidFill>
      </dgm:spPr>
      <dgm:t>
        <a:bodyPr/>
        <a:lstStyle/>
        <a:p>
          <a:r>
            <a:rPr lang="en-CA" sz="2000" dirty="0" smtClean="0"/>
            <a:t>Need for improvement in performance to address cost challenge</a:t>
          </a:r>
        </a:p>
        <a:p>
          <a:r>
            <a:rPr lang="fr-CA" sz="2000" dirty="0" smtClean="0">
              <a:solidFill>
                <a:srgbClr val="00B0F0"/>
              </a:solidFill>
            </a:rPr>
            <a:t>(Data </a:t>
          </a:r>
          <a:r>
            <a:rPr lang="fr-CA" sz="2000" dirty="0" err="1" smtClean="0">
              <a:solidFill>
                <a:srgbClr val="00B0F0"/>
              </a:solidFill>
            </a:rPr>
            <a:t>Analytics</a:t>
          </a:r>
          <a:r>
            <a:rPr lang="fr-CA" sz="2000" dirty="0" smtClean="0">
              <a:solidFill>
                <a:srgbClr val="00B0F0"/>
              </a:solidFill>
            </a:rPr>
            <a:t>, </a:t>
          </a:r>
          <a:r>
            <a:rPr lang="fr-CA" sz="2000" dirty="0" err="1" smtClean="0">
              <a:solidFill>
                <a:srgbClr val="00B0F0"/>
              </a:solidFill>
            </a:rPr>
            <a:t>EHRs</a:t>
          </a:r>
          <a:r>
            <a:rPr lang="fr-CA" sz="2000" dirty="0" smtClean="0">
              <a:solidFill>
                <a:srgbClr val="00B0F0"/>
              </a:solidFill>
            </a:rPr>
            <a:t>)</a:t>
          </a:r>
          <a:endParaRPr lang="en-CA" sz="2000" dirty="0">
            <a:solidFill>
              <a:srgbClr val="00B0F0"/>
            </a:solidFill>
          </a:endParaRPr>
        </a:p>
      </dgm:t>
    </dgm:pt>
    <dgm:pt modelId="{E6149F20-A0B1-4CC3-AD27-73EBF82197B8}" type="parTrans" cxnId="{083D3FB0-9C4B-43F2-9158-35C9060100BC}">
      <dgm:prSet/>
      <dgm:spPr/>
      <dgm:t>
        <a:bodyPr/>
        <a:lstStyle/>
        <a:p>
          <a:endParaRPr lang="en-CA" sz="1200"/>
        </a:p>
      </dgm:t>
    </dgm:pt>
    <dgm:pt modelId="{67398933-7BEA-414C-ABA7-2A9CB8A7541E}" type="sibTrans" cxnId="{083D3FB0-9C4B-43F2-9158-35C9060100BC}">
      <dgm:prSet/>
      <dgm:spPr/>
      <dgm:t>
        <a:bodyPr/>
        <a:lstStyle/>
        <a:p>
          <a:endParaRPr lang="en-CA" sz="1200"/>
        </a:p>
      </dgm:t>
    </dgm:pt>
    <dgm:pt modelId="{A40A666E-BA41-45E9-99A9-C5B4F13B7D0A}">
      <dgm:prSet custT="1"/>
      <dgm:spPr>
        <a:solidFill>
          <a:srgbClr val="66CC00">
            <a:alpha val="70000"/>
          </a:srgbClr>
        </a:solidFill>
      </dgm:spPr>
      <dgm:t>
        <a:bodyPr/>
        <a:lstStyle/>
        <a:p>
          <a:r>
            <a:rPr lang="en-CA" sz="2000" dirty="0" smtClean="0"/>
            <a:t>Long wait times, poor access to care and lack of continuity of care</a:t>
          </a:r>
        </a:p>
        <a:p>
          <a:r>
            <a:rPr lang="fr-CA" sz="2000" dirty="0" smtClean="0">
              <a:solidFill>
                <a:srgbClr val="00B0F0"/>
              </a:solidFill>
            </a:rPr>
            <a:t>(</a:t>
          </a:r>
          <a:r>
            <a:rPr lang="fr-CA" sz="2000" dirty="0" err="1" smtClean="0">
              <a:solidFill>
                <a:srgbClr val="00B0F0"/>
              </a:solidFill>
            </a:rPr>
            <a:t>Telehealth</a:t>
          </a:r>
          <a:r>
            <a:rPr lang="fr-CA" sz="2000" dirty="0" smtClean="0">
              <a:solidFill>
                <a:srgbClr val="00B0F0"/>
              </a:solidFill>
            </a:rPr>
            <a:t>, </a:t>
          </a:r>
          <a:r>
            <a:rPr lang="fr-CA" sz="2000" dirty="0" err="1" smtClean="0">
              <a:solidFill>
                <a:srgbClr val="00B0F0"/>
              </a:solidFill>
            </a:rPr>
            <a:t>PHRs</a:t>
          </a:r>
          <a:r>
            <a:rPr lang="fr-CA" sz="2000" dirty="0" smtClean="0">
              <a:solidFill>
                <a:srgbClr val="00B0F0"/>
              </a:solidFill>
            </a:rPr>
            <a:t>, Patient </a:t>
          </a:r>
          <a:r>
            <a:rPr lang="fr-CA" sz="2000" dirty="0" err="1" smtClean="0">
              <a:solidFill>
                <a:srgbClr val="00B0F0"/>
              </a:solidFill>
            </a:rPr>
            <a:t>Portals</a:t>
          </a:r>
          <a:r>
            <a:rPr lang="fr-CA" sz="2000" dirty="0" smtClean="0">
              <a:solidFill>
                <a:srgbClr val="00B0F0"/>
              </a:solidFill>
            </a:rPr>
            <a:t>, EHR)</a:t>
          </a:r>
          <a:endParaRPr lang="en-CA" sz="2000" dirty="0">
            <a:solidFill>
              <a:srgbClr val="00B0F0"/>
            </a:solidFill>
          </a:endParaRPr>
        </a:p>
      </dgm:t>
    </dgm:pt>
    <dgm:pt modelId="{8E2D2C52-B258-487B-987B-C78C44A34063}" type="sibTrans" cxnId="{9FDC8D6A-CCB9-4A6C-84D8-5424423716AE}">
      <dgm:prSet/>
      <dgm:spPr/>
      <dgm:t>
        <a:bodyPr/>
        <a:lstStyle/>
        <a:p>
          <a:endParaRPr lang="en-CA" sz="1200"/>
        </a:p>
      </dgm:t>
    </dgm:pt>
    <dgm:pt modelId="{ECFC7C74-453E-4589-BEE9-390C2D8E9FA4}" type="parTrans" cxnId="{9FDC8D6A-CCB9-4A6C-84D8-5424423716AE}">
      <dgm:prSet/>
      <dgm:spPr/>
      <dgm:t>
        <a:bodyPr/>
        <a:lstStyle/>
        <a:p>
          <a:endParaRPr lang="en-CA" sz="1200"/>
        </a:p>
      </dgm:t>
    </dgm:pt>
    <dgm:pt modelId="{F741DBD7-9D9A-4C91-9939-D40B73BFE7AA}">
      <dgm:prSet custT="1"/>
      <dgm:spPr>
        <a:solidFill>
          <a:srgbClr val="66CC00">
            <a:alpha val="70000"/>
          </a:srgbClr>
        </a:solidFill>
      </dgm:spPr>
      <dgm:t>
        <a:bodyPr/>
        <a:lstStyle/>
        <a:p>
          <a:r>
            <a:rPr lang="en-CA" sz="2000" dirty="0" smtClean="0"/>
            <a:t>Lack of focus on prevention and patient self-management</a:t>
          </a:r>
        </a:p>
        <a:p>
          <a:r>
            <a:rPr lang="fr-CA" sz="2000" dirty="0" smtClean="0">
              <a:solidFill>
                <a:srgbClr val="00B0F0"/>
              </a:solidFill>
            </a:rPr>
            <a:t>(</a:t>
          </a:r>
          <a:r>
            <a:rPr lang="fr-CA" sz="2000" dirty="0" err="1" smtClean="0">
              <a:solidFill>
                <a:srgbClr val="00B0F0"/>
              </a:solidFill>
            </a:rPr>
            <a:t>Wellness</a:t>
          </a:r>
          <a:endParaRPr lang="fr-CA" sz="2000" dirty="0" smtClean="0">
            <a:solidFill>
              <a:srgbClr val="00B0F0"/>
            </a:solidFill>
          </a:endParaRPr>
        </a:p>
        <a:p>
          <a:r>
            <a:rPr lang="fr-CA" sz="2000" dirty="0" err="1" smtClean="0">
              <a:solidFill>
                <a:srgbClr val="00B0F0"/>
              </a:solidFill>
            </a:rPr>
            <a:t>PHRs</a:t>
          </a:r>
          <a:r>
            <a:rPr lang="fr-CA" sz="2000" dirty="0" smtClean="0">
              <a:solidFill>
                <a:srgbClr val="00B0F0"/>
              </a:solidFill>
            </a:rPr>
            <a:t>)</a:t>
          </a:r>
          <a:endParaRPr lang="en-CA" sz="2000" dirty="0">
            <a:solidFill>
              <a:srgbClr val="00B0F0"/>
            </a:solidFill>
          </a:endParaRPr>
        </a:p>
      </dgm:t>
    </dgm:pt>
    <dgm:pt modelId="{6F2415B7-87DD-417C-95A8-1EAED63410DB}" type="parTrans" cxnId="{FFAE9A8A-0A05-4AF0-97B6-203A6128F914}">
      <dgm:prSet/>
      <dgm:spPr/>
      <dgm:t>
        <a:bodyPr/>
        <a:lstStyle/>
        <a:p>
          <a:endParaRPr lang="en-CA" sz="1600"/>
        </a:p>
      </dgm:t>
    </dgm:pt>
    <dgm:pt modelId="{63A844EC-6977-4A5F-97EB-E9EC501DAF44}" type="sibTrans" cxnId="{FFAE9A8A-0A05-4AF0-97B6-203A6128F914}">
      <dgm:prSet/>
      <dgm:spPr/>
      <dgm:t>
        <a:bodyPr/>
        <a:lstStyle/>
        <a:p>
          <a:endParaRPr lang="en-CA" sz="1600"/>
        </a:p>
      </dgm:t>
    </dgm:pt>
    <dgm:pt modelId="{B175F24B-4EC1-49CB-ADB0-92AE28EE07F9}" type="pres">
      <dgm:prSet presAssocID="{E9AD719A-A534-42BB-A565-8FEBB818AA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2B9B6D-169D-44FF-BAC5-42BF73D66E46}" type="pres">
      <dgm:prSet presAssocID="{F3B0471F-5C52-4782-BE90-204CB08A7DE8}" presName="roof" presStyleLbl="dkBgShp" presStyleIdx="0" presStyleCnt="2" custLinFactNeighborX="-1334" custLinFactNeighborY="3075"/>
      <dgm:spPr/>
      <dgm:t>
        <a:bodyPr/>
        <a:lstStyle/>
        <a:p>
          <a:endParaRPr lang="en-CA"/>
        </a:p>
      </dgm:t>
    </dgm:pt>
    <dgm:pt modelId="{DDFF4C4D-92A5-4FD2-96AD-E7223044F876}" type="pres">
      <dgm:prSet presAssocID="{F3B0471F-5C52-4782-BE90-204CB08A7DE8}" presName="pillars" presStyleCnt="0"/>
      <dgm:spPr/>
    </dgm:pt>
    <dgm:pt modelId="{07998F10-E112-4575-A1D5-FEE4FB631E1C}" type="pres">
      <dgm:prSet presAssocID="{F3B0471F-5C52-4782-BE90-204CB08A7DE8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11CF53-8C0A-44BC-B909-B9F5411212AD}" type="pres">
      <dgm:prSet presAssocID="{B8F210C1-DA18-4F61-B82C-7A0520A994CA}" presName="pillarX" presStyleLbl="node1" presStyleIdx="1" presStyleCnt="5" custLinFactNeighborX="3221" custLinFactNeighborY="108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886D96-1749-4E9E-B81D-8EB5FA7ED5DB}" type="pres">
      <dgm:prSet presAssocID="{A40A666E-BA41-45E9-99A9-C5B4F13B7D0A}" presName="pillarX" presStyleLbl="node1" presStyleIdx="2" presStyleCnt="5" custScaleY="103398" custLinFactNeighborY="216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3D75E5D-E122-4231-95F1-6CD8A9771182}" type="pres">
      <dgm:prSet presAssocID="{F741DBD7-9D9A-4C91-9939-D40B73BFE7A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3075227-36DE-492F-9FB1-48CA1D374AE2}" type="pres">
      <dgm:prSet presAssocID="{5BFF6C4A-D5E0-4170-9773-8CBEDE2139C6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0ECD4-1CB1-4EA3-9DEA-6704BE529DA0}" type="pres">
      <dgm:prSet presAssocID="{F3B0471F-5C52-4782-BE90-204CB08A7DE8}" presName="base" presStyleLbl="dkBgShp" presStyleIdx="1" presStyleCnt="2"/>
      <dgm:spPr>
        <a:solidFill>
          <a:srgbClr val="66CC00"/>
        </a:solidFill>
      </dgm:spPr>
      <dgm:t>
        <a:bodyPr/>
        <a:lstStyle/>
        <a:p>
          <a:endParaRPr lang="en-US"/>
        </a:p>
      </dgm:t>
    </dgm:pt>
  </dgm:ptLst>
  <dgm:cxnLst>
    <dgm:cxn modelId="{B83BD650-29B7-4E0C-831C-5B0BD908BCD6}" type="presOf" srcId="{208B202A-9ECD-4101-9EEA-01F02DD3D3B2}" destId="{07998F10-E112-4575-A1D5-FEE4FB631E1C}" srcOrd="0" destOrd="0" presId="urn:microsoft.com/office/officeart/2005/8/layout/hList3"/>
    <dgm:cxn modelId="{D5D93F9D-4E8A-4FEC-A996-8E1B07ECF25E}" type="presOf" srcId="{E9AD719A-A534-42BB-A565-8FEBB818AA97}" destId="{B175F24B-4EC1-49CB-ADB0-92AE28EE07F9}" srcOrd="0" destOrd="0" presId="urn:microsoft.com/office/officeart/2005/8/layout/hList3"/>
    <dgm:cxn modelId="{AB878954-1CC1-4361-A603-85868677D178}" type="presOf" srcId="{5BFF6C4A-D5E0-4170-9773-8CBEDE2139C6}" destId="{03075227-36DE-492F-9FB1-48CA1D374AE2}" srcOrd="0" destOrd="0" presId="urn:microsoft.com/office/officeart/2005/8/layout/hList3"/>
    <dgm:cxn modelId="{083D3FB0-9C4B-43F2-9158-35C9060100BC}" srcId="{F3B0471F-5C52-4782-BE90-204CB08A7DE8}" destId="{5BFF6C4A-D5E0-4170-9773-8CBEDE2139C6}" srcOrd="4" destOrd="0" parTransId="{E6149F20-A0B1-4CC3-AD27-73EBF82197B8}" sibTransId="{67398933-7BEA-414C-ABA7-2A9CB8A7541E}"/>
    <dgm:cxn modelId="{73610FC3-6F4F-4580-A5FE-EF1CFB4B6121}" type="presOf" srcId="{A40A666E-BA41-45E9-99A9-C5B4F13B7D0A}" destId="{A7886D96-1749-4E9E-B81D-8EB5FA7ED5DB}" srcOrd="0" destOrd="0" presId="urn:microsoft.com/office/officeart/2005/8/layout/hList3"/>
    <dgm:cxn modelId="{4DAF9B4E-8E81-4ABF-AA14-28E20A7F7D2F}" type="presOf" srcId="{F741DBD7-9D9A-4C91-9939-D40B73BFE7AA}" destId="{73D75E5D-E122-4231-95F1-6CD8A9771182}" srcOrd="0" destOrd="0" presId="urn:microsoft.com/office/officeart/2005/8/layout/hList3"/>
    <dgm:cxn modelId="{337A3EF5-CA3C-41A6-9D6E-11543F8D25EC}" srcId="{E9AD719A-A534-42BB-A565-8FEBB818AA97}" destId="{F3B0471F-5C52-4782-BE90-204CB08A7DE8}" srcOrd="0" destOrd="0" parTransId="{8712F832-8462-448E-912D-70081D7745CE}" sibTransId="{21EFBF8A-7BAD-48E8-A9AF-7E47EBD8BB4A}"/>
    <dgm:cxn modelId="{66D8C726-A748-4E65-955D-E19C89D83932}" type="presOf" srcId="{F3B0471F-5C52-4782-BE90-204CB08A7DE8}" destId="{B92B9B6D-169D-44FF-BAC5-42BF73D66E46}" srcOrd="0" destOrd="0" presId="urn:microsoft.com/office/officeart/2005/8/layout/hList3"/>
    <dgm:cxn modelId="{FFAE9A8A-0A05-4AF0-97B6-203A6128F914}" srcId="{F3B0471F-5C52-4782-BE90-204CB08A7DE8}" destId="{F741DBD7-9D9A-4C91-9939-D40B73BFE7AA}" srcOrd="3" destOrd="0" parTransId="{6F2415B7-87DD-417C-95A8-1EAED63410DB}" sibTransId="{63A844EC-6977-4A5F-97EB-E9EC501DAF44}"/>
    <dgm:cxn modelId="{9FDC8D6A-CCB9-4A6C-84D8-5424423716AE}" srcId="{F3B0471F-5C52-4782-BE90-204CB08A7DE8}" destId="{A40A666E-BA41-45E9-99A9-C5B4F13B7D0A}" srcOrd="2" destOrd="0" parTransId="{ECFC7C74-453E-4589-BEE9-390C2D8E9FA4}" sibTransId="{8E2D2C52-B258-487B-987B-C78C44A34063}"/>
    <dgm:cxn modelId="{A95F84F1-26AA-45AC-86ED-78A195DA5D16}" srcId="{F3B0471F-5C52-4782-BE90-204CB08A7DE8}" destId="{208B202A-9ECD-4101-9EEA-01F02DD3D3B2}" srcOrd="0" destOrd="0" parTransId="{40CE2F71-26A3-4E64-89C5-DDCFCC2C95A7}" sibTransId="{78B4B6A3-90CC-4CFF-8DCF-B84EA54428E9}"/>
    <dgm:cxn modelId="{64F7BDB8-5000-4124-963B-44318006CA2D}" type="presOf" srcId="{B8F210C1-DA18-4F61-B82C-7A0520A994CA}" destId="{9B11CF53-8C0A-44BC-B909-B9F5411212AD}" srcOrd="0" destOrd="0" presId="urn:microsoft.com/office/officeart/2005/8/layout/hList3"/>
    <dgm:cxn modelId="{C87410AE-43C1-4682-ACA5-D2DC7C5A0DC1}" srcId="{F3B0471F-5C52-4782-BE90-204CB08A7DE8}" destId="{B8F210C1-DA18-4F61-B82C-7A0520A994CA}" srcOrd="1" destOrd="0" parTransId="{69C4AB84-C255-4D89-AB2C-961DB82F8CF1}" sibTransId="{7C767E8B-CCC1-4BA4-A8FC-C55ADE283064}"/>
    <dgm:cxn modelId="{AD9FD2BD-D6B8-4ADD-AE89-0D753FAD1C0B}" type="presParOf" srcId="{B175F24B-4EC1-49CB-ADB0-92AE28EE07F9}" destId="{B92B9B6D-169D-44FF-BAC5-42BF73D66E46}" srcOrd="0" destOrd="0" presId="urn:microsoft.com/office/officeart/2005/8/layout/hList3"/>
    <dgm:cxn modelId="{140B4726-21AC-436E-8972-31A91D2EC5A9}" type="presParOf" srcId="{B175F24B-4EC1-49CB-ADB0-92AE28EE07F9}" destId="{DDFF4C4D-92A5-4FD2-96AD-E7223044F876}" srcOrd="1" destOrd="0" presId="urn:microsoft.com/office/officeart/2005/8/layout/hList3"/>
    <dgm:cxn modelId="{2924209F-46A8-461C-93FA-6B16A934F8DF}" type="presParOf" srcId="{DDFF4C4D-92A5-4FD2-96AD-E7223044F876}" destId="{07998F10-E112-4575-A1D5-FEE4FB631E1C}" srcOrd="0" destOrd="0" presId="urn:microsoft.com/office/officeart/2005/8/layout/hList3"/>
    <dgm:cxn modelId="{5D604FEB-FA3F-4F22-876F-38A797DB44F0}" type="presParOf" srcId="{DDFF4C4D-92A5-4FD2-96AD-E7223044F876}" destId="{9B11CF53-8C0A-44BC-B909-B9F5411212AD}" srcOrd="1" destOrd="0" presId="urn:microsoft.com/office/officeart/2005/8/layout/hList3"/>
    <dgm:cxn modelId="{BA49E7B1-859B-45E6-BB9C-8A8218AFE561}" type="presParOf" srcId="{DDFF4C4D-92A5-4FD2-96AD-E7223044F876}" destId="{A7886D96-1749-4E9E-B81D-8EB5FA7ED5DB}" srcOrd="2" destOrd="0" presId="urn:microsoft.com/office/officeart/2005/8/layout/hList3"/>
    <dgm:cxn modelId="{0141774D-55FE-40D8-8F36-C1E13352243C}" type="presParOf" srcId="{DDFF4C4D-92A5-4FD2-96AD-E7223044F876}" destId="{73D75E5D-E122-4231-95F1-6CD8A9771182}" srcOrd="3" destOrd="0" presId="urn:microsoft.com/office/officeart/2005/8/layout/hList3"/>
    <dgm:cxn modelId="{CA409106-C3C8-49A9-B991-9679CA602F1F}" type="presParOf" srcId="{DDFF4C4D-92A5-4FD2-96AD-E7223044F876}" destId="{03075227-36DE-492F-9FB1-48CA1D374AE2}" srcOrd="4" destOrd="0" presId="urn:microsoft.com/office/officeart/2005/8/layout/hList3"/>
    <dgm:cxn modelId="{B8755E92-6216-4D96-AFCE-0653DD8683C7}" type="presParOf" srcId="{B175F24B-4EC1-49CB-ADB0-92AE28EE07F9}" destId="{3830ECD4-1CB1-4EA3-9DEA-6704BE529D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B9B6D-169D-44FF-BAC5-42BF73D66E46}">
      <dsp:nvSpPr>
        <dsp:cNvPr id="0" name=""/>
        <dsp:cNvSpPr/>
      </dsp:nvSpPr>
      <dsp:spPr>
        <a:xfrm>
          <a:off x="0" y="48491"/>
          <a:ext cx="8352927" cy="1576975"/>
        </a:xfrm>
        <a:prstGeom prst="rect">
          <a:avLst/>
        </a:prstGeom>
        <a:solidFill>
          <a:srgbClr val="66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5 key issues where health IT can contribute </a:t>
          </a:r>
          <a:endParaRPr lang="en-CA" sz="3200" b="1" kern="1200" dirty="0"/>
        </a:p>
      </dsp:txBody>
      <dsp:txXfrm>
        <a:off x="0" y="48491"/>
        <a:ext cx="8352927" cy="1576975"/>
      </dsp:txXfrm>
    </dsp:sp>
    <dsp:sp modelId="{07998F10-E112-4575-A1D5-FEE4FB631E1C}">
      <dsp:nvSpPr>
        <dsp:cNvPr id="0" name=""/>
        <dsp:cNvSpPr/>
      </dsp:nvSpPr>
      <dsp:spPr>
        <a:xfrm>
          <a:off x="1019" y="1576975"/>
          <a:ext cx="1670177" cy="3311647"/>
        </a:xfrm>
        <a:prstGeom prst="rect">
          <a:avLst/>
        </a:prstGeom>
        <a:solidFill>
          <a:srgbClr val="66CC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Chronic Disease Management increasing prevalence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rgbClr val="00B0F0"/>
              </a:solidFill>
            </a:rPr>
            <a:t>(</a:t>
          </a:r>
          <a:r>
            <a:rPr lang="fr-CA" sz="2000" kern="1200" dirty="0" err="1" smtClean="0">
              <a:solidFill>
                <a:srgbClr val="00B0F0"/>
              </a:solidFill>
            </a:rPr>
            <a:t>Telehealth</a:t>
          </a:r>
          <a:r>
            <a:rPr lang="fr-CA" sz="2000" kern="1200" dirty="0" smtClean="0">
              <a:solidFill>
                <a:srgbClr val="00B0F0"/>
              </a:solidFill>
            </a:rPr>
            <a:t>)</a:t>
          </a:r>
          <a:endParaRPr lang="en-CA" sz="2000" kern="1200" dirty="0" smtClean="0">
            <a:solidFill>
              <a:srgbClr val="00B0F0"/>
            </a:solidFill>
          </a:endParaRPr>
        </a:p>
      </dsp:txBody>
      <dsp:txXfrm>
        <a:off x="1019" y="1576975"/>
        <a:ext cx="1670177" cy="3311647"/>
      </dsp:txXfrm>
    </dsp:sp>
    <dsp:sp modelId="{9B11CF53-8C0A-44BC-B909-B9F5411212AD}">
      <dsp:nvSpPr>
        <dsp:cNvPr id="0" name=""/>
        <dsp:cNvSpPr/>
      </dsp:nvSpPr>
      <dsp:spPr>
        <a:xfrm>
          <a:off x="1724993" y="1612840"/>
          <a:ext cx="1670177" cy="3311647"/>
        </a:xfrm>
        <a:prstGeom prst="rect">
          <a:avLst/>
        </a:prstGeom>
        <a:solidFill>
          <a:srgbClr val="66CC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Medication errors and compliance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rgbClr val="00B0F0"/>
              </a:solidFill>
            </a:rPr>
            <a:t>(</a:t>
          </a:r>
          <a:r>
            <a:rPr lang="fr-CA" sz="2000" kern="1200" dirty="0" err="1" smtClean="0">
              <a:solidFill>
                <a:srgbClr val="00B0F0"/>
              </a:solidFill>
            </a:rPr>
            <a:t>EMRs</a:t>
          </a:r>
          <a:r>
            <a:rPr lang="fr-CA" sz="2000" kern="1200" dirty="0" smtClean="0">
              <a:solidFill>
                <a:srgbClr val="00B0F0"/>
              </a:solidFill>
            </a:rPr>
            <a:t> and </a:t>
          </a:r>
          <a:r>
            <a:rPr lang="fr-CA" sz="2000" kern="1200" dirty="0" err="1" smtClean="0">
              <a:solidFill>
                <a:srgbClr val="00B0F0"/>
              </a:solidFill>
            </a:rPr>
            <a:t>ePrescribing</a:t>
          </a:r>
          <a:r>
            <a:rPr lang="fr-CA" sz="2000" kern="1200" dirty="0" smtClean="0">
              <a:solidFill>
                <a:srgbClr val="00B0F0"/>
              </a:solidFill>
            </a:rPr>
            <a:t>, </a:t>
          </a:r>
          <a:r>
            <a:rPr lang="fr-CA" sz="2000" kern="1200" dirty="0" err="1" smtClean="0">
              <a:solidFill>
                <a:srgbClr val="00B0F0"/>
              </a:solidFill>
            </a:rPr>
            <a:t>PHRs</a:t>
          </a:r>
          <a:r>
            <a:rPr lang="fr-CA" sz="2000" kern="1200" dirty="0" smtClean="0">
              <a:solidFill>
                <a:srgbClr val="00B0F0"/>
              </a:solidFill>
            </a:rPr>
            <a:t>, </a:t>
          </a:r>
          <a:r>
            <a:rPr lang="fr-CA" sz="2000" kern="1200" dirty="0" err="1" smtClean="0">
              <a:solidFill>
                <a:srgbClr val="00B0F0"/>
              </a:solidFill>
            </a:rPr>
            <a:t>eRenewals</a:t>
          </a:r>
          <a:r>
            <a:rPr lang="fr-CA" sz="2000" kern="1200" dirty="0" smtClean="0">
              <a:solidFill>
                <a:srgbClr val="00B0F0"/>
              </a:solidFill>
            </a:rPr>
            <a:t>)</a:t>
          </a:r>
          <a:endParaRPr lang="en-CA" sz="2000" kern="1200" dirty="0">
            <a:solidFill>
              <a:srgbClr val="00B0F0"/>
            </a:solidFill>
          </a:endParaRPr>
        </a:p>
      </dsp:txBody>
      <dsp:txXfrm>
        <a:off x="1724993" y="1612840"/>
        <a:ext cx="1670177" cy="3311647"/>
      </dsp:txXfrm>
    </dsp:sp>
    <dsp:sp modelId="{A7886D96-1749-4E9E-B81D-8EB5FA7ED5DB}">
      <dsp:nvSpPr>
        <dsp:cNvPr id="0" name=""/>
        <dsp:cNvSpPr/>
      </dsp:nvSpPr>
      <dsp:spPr>
        <a:xfrm>
          <a:off x="3341374" y="1592440"/>
          <a:ext cx="1670177" cy="3424177"/>
        </a:xfrm>
        <a:prstGeom prst="rect">
          <a:avLst/>
        </a:prstGeom>
        <a:solidFill>
          <a:srgbClr val="66CC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Long wait times, poor access to care and lack of continuity of care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rgbClr val="00B0F0"/>
              </a:solidFill>
            </a:rPr>
            <a:t>(</a:t>
          </a:r>
          <a:r>
            <a:rPr lang="fr-CA" sz="2000" kern="1200" dirty="0" err="1" smtClean="0">
              <a:solidFill>
                <a:srgbClr val="00B0F0"/>
              </a:solidFill>
            </a:rPr>
            <a:t>Telehealth</a:t>
          </a:r>
          <a:r>
            <a:rPr lang="fr-CA" sz="2000" kern="1200" dirty="0" smtClean="0">
              <a:solidFill>
                <a:srgbClr val="00B0F0"/>
              </a:solidFill>
            </a:rPr>
            <a:t>, </a:t>
          </a:r>
          <a:r>
            <a:rPr lang="fr-CA" sz="2000" kern="1200" dirty="0" err="1" smtClean="0">
              <a:solidFill>
                <a:srgbClr val="00B0F0"/>
              </a:solidFill>
            </a:rPr>
            <a:t>PHRs</a:t>
          </a:r>
          <a:r>
            <a:rPr lang="fr-CA" sz="2000" kern="1200" dirty="0" smtClean="0">
              <a:solidFill>
                <a:srgbClr val="00B0F0"/>
              </a:solidFill>
            </a:rPr>
            <a:t>, Patient </a:t>
          </a:r>
          <a:r>
            <a:rPr lang="fr-CA" sz="2000" kern="1200" dirty="0" err="1" smtClean="0">
              <a:solidFill>
                <a:srgbClr val="00B0F0"/>
              </a:solidFill>
            </a:rPr>
            <a:t>Portals</a:t>
          </a:r>
          <a:r>
            <a:rPr lang="fr-CA" sz="2000" kern="1200" dirty="0" smtClean="0">
              <a:solidFill>
                <a:srgbClr val="00B0F0"/>
              </a:solidFill>
            </a:rPr>
            <a:t>, EHR)</a:t>
          </a:r>
          <a:endParaRPr lang="en-CA" sz="2000" kern="1200" dirty="0">
            <a:solidFill>
              <a:srgbClr val="00B0F0"/>
            </a:solidFill>
          </a:endParaRPr>
        </a:p>
      </dsp:txBody>
      <dsp:txXfrm>
        <a:off x="3341374" y="1592440"/>
        <a:ext cx="1670177" cy="3424177"/>
      </dsp:txXfrm>
    </dsp:sp>
    <dsp:sp modelId="{73D75E5D-E122-4231-95F1-6CD8A9771182}">
      <dsp:nvSpPr>
        <dsp:cNvPr id="0" name=""/>
        <dsp:cNvSpPr/>
      </dsp:nvSpPr>
      <dsp:spPr>
        <a:xfrm>
          <a:off x="5011552" y="1576975"/>
          <a:ext cx="1670177" cy="3311647"/>
        </a:xfrm>
        <a:prstGeom prst="rect">
          <a:avLst/>
        </a:prstGeom>
        <a:solidFill>
          <a:srgbClr val="66CC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Lack of focus on prevention and patient self-management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rgbClr val="00B0F0"/>
              </a:solidFill>
            </a:rPr>
            <a:t>(</a:t>
          </a:r>
          <a:r>
            <a:rPr lang="fr-CA" sz="2000" kern="1200" dirty="0" err="1" smtClean="0">
              <a:solidFill>
                <a:srgbClr val="00B0F0"/>
              </a:solidFill>
            </a:rPr>
            <a:t>Wellness</a:t>
          </a:r>
          <a:endParaRPr lang="fr-CA" sz="2000" kern="1200" dirty="0" smtClean="0">
            <a:solidFill>
              <a:srgbClr val="00B0F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err="1" smtClean="0">
              <a:solidFill>
                <a:srgbClr val="00B0F0"/>
              </a:solidFill>
            </a:rPr>
            <a:t>PHRs</a:t>
          </a:r>
          <a:r>
            <a:rPr lang="fr-CA" sz="2000" kern="1200" dirty="0" smtClean="0">
              <a:solidFill>
                <a:srgbClr val="00B0F0"/>
              </a:solidFill>
            </a:rPr>
            <a:t>)</a:t>
          </a:r>
          <a:endParaRPr lang="en-CA" sz="2000" kern="1200" dirty="0">
            <a:solidFill>
              <a:srgbClr val="00B0F0"/>
            </a:solidFill>
          </a:endParaRPr>
        </a:p>
      </dsp:txBody>
      <dsp:txXfrm>
        <a:off x="5011552" y="1576975"/>
        <a:ext cx="1670177" cy="3311647"/>
      </dsp:txXfrm>
    </dsp:sp>
    <dsp:sp modelId="{03075227-36DE-492F-9FB1-48CA1D374AE2}">
      <dsp:nvSpPr>
        <dsp:cNvPr id="0" name=""/>
        <dsp:cNvSpPr/>
      </dsp:nvSpPr>
      <dsp:spPr>
        <a:xfrm>
          <a:off x="6681729" y="1576975"/>
          <a:ext cx="1670177" cy="3311647"/>
        </a:xfrm>
        <a:prstGeom prst="rect">
          <a:avLst/>
        </a:prstGeom>
        <a:solidFill>
          <a:srgbClr val="66CC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Need for improvement in performance to address cost challenge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>
              <a:solidFill>
                <a:srgbClr val="00B0F0"/>
              </a:solidFill>
            </a:rPr>
            <a:t>(Data </a:t>
          </a:r>
          <a:r>
            <a:rPr lang="fr-CA" sz="2000" kern="1200" dirty="0" err="1" smtClean="0">
              <a:solidFill>
                <a:srgbClr val="00B0F0"/>
              </a:solidFill>
            </a:rPr>
            <a:t>Analytics</a:t>
          </a:r>
          <a:r>
            <a:rPr lang="fr-CA" sz="2000" kern="1200" dirty="0" smtClean="0">
              <a:solidFill>
                <a:srgbClr val="00B0F0"/>
              </a:solidFill>
            </a:rPr>
            <a:t>, </a:t>
          </a:r>
          <a:r>
            <a:rPr lang="fr-CA" sz="2000" kern="1200" dirty="0" err="1" smtClean="0">
              <a:solidFill>
                <a:srgbClr val="00B0F0"/>
              </a:solidFill>
            </a:rPr>
            <a:t>EHRs</a:t>
          </a:r>
          <a:r>
            <a:rPr lang="fr-CA" sz="2000" kern="1200" dirty="0" smtClean="0">
              <a:solidFill>
                <a:srgbClr val="00B0F0"/>
              </a:solidFill>
            </a:rPr>
            <a:t>)</a:t>
          </a:r>
          <a:endParaRPr lang="en-CA" sz="2000" kern="1200" dirty="0">
            <a:solidFill>
              <a:srgbClr val="00B0F0"/>
            </a:solidFill>
          </a:endParaRPr>
        </a:p>
      </dsp:txBody>
      <dsp:txXfrm>
        <a:off x="6681729" y="1576975"/>
        <a:ext cx="1670177" cy="3311647"/>
      </dsp:txXfrm>
    </dsp:sp>
    <dsp:sp modelId="{3830ECD4-1CB1-4EA3-9DEA-6704BE529DA0}">
      <dsp:nvSpPr>
        <dsp:cNvPr id="0" name=""/>
        <dsp:cNvSpPr/>
      </dsp:nvSpPr>
      <dsp:spPr>
        <a:xfrm>
          <a:off x="0" y="4888623"/>
          <a:ext cx="8352927" cy="367960"/>
        </a:xfrm>
        <a:prstGeom prst="rect">
          <a:avLst/>
        </a:prstGeom>
        <a:solidFill>
          <a:srgbClr val="66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75" cy="4973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CA" dirty="0">
              <a:latin typeface="Arial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2" y="0"/>
            <a:ext cx="2946275" cy="4973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CA" dirty="0">
              <a:latin typeface="Arial" pitchFamily="34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89"/>
            <a:ext cx="2946275" cy="49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CA" dirty="0">
              <a:latin typeface="Arial" pitchFamily="34" charset="0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2" y="9429289"/>
            <a:ext cx="2946275" cy="49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fld id="{9E8E3E72-2AE1-3446-8C35-9E8517D306C8}" type="slidenum">
              <a:rPr lang="en-CA" smtClean="0">
                <a:latin typeface="Arial" pitchFamily="34" charset="0"/>
              </a:rPr>
              <a:pPr>
                <a:defRPr/>
              </a:pPr>
              <a:t>‹N°›</a:t>
            </a:fld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650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75" cy="4973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 noProof="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2" y="0"/>
            <a:ext cx="2946275" cy="4973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 noProof="0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66" y="4715493"/>
            <a:ext cx="4984346" cy="4467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CA" noProof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89"/>
            <a:ext cx="2946275" cy="49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 noProof="0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2" y="9429289"/>
            <a:ext cx="2946275" cy="49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1B62A82-ADD9-FA4D-B15A-12B2649DEEFC}" type="slidenum">
              <a:rPr lang="en-CA" noProof="0" smtClean="0"/>
              <a:pPr>
                <a:defRPr/>
              </a:pPr>
              <a:t>‹N°›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0504506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95533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463" indent="-271463">
              <a:spcBef>
                <a:spcPts val="0"/>
              </a:spcBef>
              <a:spcAft>
                <a:spcPts val="1200"/>
              </a:spcAft>
              <a:buSzPct val="100000"/>
            </a:pPr>
            <a:endParaRPr lang="en-CA" sz="1500" dirty="0" smtClean="0">
              <a:solidFill>
                <a:srgbClr val="4916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5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132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9928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None/>
            </a:pPr>
            <a:endParaRPr lang="en-US" sz="1500" b="1" dirty="0" smtClean="0">
              <a:solidFill>
                <a:srgbClr val="49166D"/>
              </a:solidFill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None/>
            </a:pPr>
            <a:endParaRPr lang="en-US" sz="1500" b="1" dirty="0" smtClean="0">
              <a:solidFill>
                <a:srgbClr val="4916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5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6926-1E9E-CD4B-8599-CB2EEDADFC68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110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018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8688" y="765175"/>
            <a:ext cx="4962525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759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028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7575" y="4763619"/>
            <a:ext cx="4984346" cy="4467666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42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251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9152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243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02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smtClean="0"/>
              <a:t>Click to edit Master title style</a:t>
            </a:r>
            <a:endParaRPr lang="en-CA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59907-A006-5441-BB0C-9ACCE6C6ABAA}" type="slidenum">
              <a:rPr lang="en-CA" noProof="0" smtClean="0"/>
              <a:pPr/>
              <a:t>‹N°›</a:t>
            </a:fld>
            <a:endParaRPr lang="en-CA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60389" y="1604965"/>
            <a:ext cx="8021637" cy="4433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004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00113"/>
            <a:ext cx="4075113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3" y="900113"/>
            <a:ext cx="4076700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35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8803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38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3804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4509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418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3859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80988"/>
            <a:ext cx="2074863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80988"/>
            <a:ext cx="607695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6045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988"/>
            <a:ext cx="594995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00113"/>
            <a:ext cx="4075113" cy="4986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3" y="900113"/>
            <a:ext cx="4076700" cy="4986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2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59907-A006-5441-BB0C-9ACCE6C6ABAA}" type="slidenum">
              <a:rPr lang="en-CA" noProof="0" smtClean="0"/>
              <a:pPr/>
              <a:t>‹N°›</a:t>
            </a:fld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60388" y="1604965"/>
            <a:ext cx="3911405" cy="44164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670621" y="1604965"/>
            <a:ext cx="3911405" cy="44164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44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988"/>
            <a:ext cx="5949950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00113"/>
            <a:ext cx="8304213" cy="4986337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127405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52600"/>
            <a:ext cx="6604020" cy="41052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chemeClr val="bg2"/>
              </a:buClr>
              <a:buFont typeface="Wingdings" pitchFamily="2" charset="2"/>
              <a:buChar char="§"/>
              <a:defRPr sz="2000"/>
            </a:lvl3pPr>
            <a:lvl4pPr>
              <a:buClr>
                <a:schemeClr val="bg2"/>
              </a:buClr>
              <a:buFont typeface="Wingdings" pitchFamily="2" charset="2"/>
              <a:buChar char="§"/>
              <a:defRPr sz="1800"/>
            </a:lvl4pPr>
            <a:lvl5pPr>
              <a:buClr>
                <a:schemeClr val="bg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3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0"/>
          <p:cNvSpPr>
            <a:spLocks noChangeShapeType="1"/>
          </p:cNvSpPr>
          <p:nvPr userDrawn="1"/>
        </p:nvSpPr>
        <p:spPr bwMode="auto">
          <a:xfrm>
            <a:off x="382588" y="823913"/>
            <a:ext cx="8304212" cy="0"/>
          </a:xfrm>
          <a:prstGeom prst="line">
            <a:avLst/>
          </a:prstGeom>
          <a:noFill/>
          <a:ln w="12700">
            <a:solidFill>
              <a:srgbClr val="66CC00"/>
            </a:solidFill>
            <a:round/>
            <a:headEnd/>
            <a:tailEnd/>
          </a:ln>
          <a:effectLst/>
        </p:spPr>
        <p:txBody>
          <a:bodyPr wrap="none" lIns="81639" tIns="40819" rIns="81639" bIns="40819" anchor="ctr"/>
          <a:lstStyle/>
          <a:p>
            <a:pPr>
              <a:defRPr/>
            </a:pPr>
            <a:endParaRPr lang="en-US" dirty="0">
              <a:solidFill>
                <a:srgbClr val="84D533"/>
              </a:solidFill>
              <a:latin typeface="Times New Roman" pitchFamily="-16" charset="0"/>
              <a:cs typeface="Arial" charset="0"/>
            </a:endParaRPr>
          </a:p>
        </p:txBody>
      </p:sp>
      <p:sp>
        <p:nvSpPr>
          <p:cNvPr id="8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385816" y="276445"/>
            <a:ext cx="8273436" cy="402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789" tIns="39686" rIns="80789" bIns="39686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2540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39952" y="2180861"/>
            <a:ext cx="4572000" cy="2638158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12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Sun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1947" y="6422611"/>
            <a:ext cx="2895600" cy="207043"/>
          </a:xfrm>
          <a:prstGeom prst="rect">
            <a:avLst/>
          </a:prstGeom>
        </p:spPr>
        <p:txBody>
          <a:bodyPr/>
          <a:lstStyle/>
          <a:p>
            <a:pPr algn="l" eaLnBrk="1" hangingPunct="1"/>
            <a:endParaRPr lang="en-CA" sz="1800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85691" y="6422611"/>
            <a:ext cx="372621" cy="207043"/>
          </a:xfrm>
          <a:prstGeom prst="rect">
            <a:avLst/>
          </a:prstGeom>
        </p:spPr>
        <p:txBody>
          <a:bodyPr/>
          <a:lstStyle/>
          <a:p>
            <a:pPr algn="l" eaLnBrk="1" hangingPunct="1"/>
            <a:fld id="{7088BEF1-D3AD-E34F-A3B9-A73E884A7AB2}" type="slidenum">
              <a:rPr lang="en-CA" sz="1800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algn="l" eaLnBrk="1" hangingPunct="1"/>
              <a:t>‹N°›</a:t>
            </a:fld>
            <a:endParaRPr lang="en-CA" sz="180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 userDrawn="1">
            <p:ph type="body" sz="quarter" idx="13"/>
          </p:nvPr>
        </p:nvSpPr>
        <p:spPr>
          <a:xfrm>
            <a:off x="571951" y="5891689"/>
            <a:ext cx="8001000" cy="392775"/>
          </a:xfrm>
        </p:spPr>
        <p:txBody>
          <a:bodyPr anchor="b"/>
          <a:lstStyle>
            <a:lvl1pPr algn="l">
              <a:lnSpc>
                <a:spcPct val="90000"/>
              </a:lnSpc>
              <a:defRPr sz="800" b="0" i="0">
                <a:solidFill>
                  <a:schemeClr val="accent4"/>
                </a:solidFill>
                <a:latin typeface="+mn-lt"/>
                <a:cs typeface="Helvetica Neue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71950" y="137747"/>
            <a:ext cx="6263640" cy="6675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571500" y="179611"/>
            <a:ext cx="8001000" cy="630039"/>
            <a:chOff x="571500" y="179611"/>
            <a:chExt cx="8001000" cy="630039"/>
          </a:xfrm>
        </p:grpSpPr>
        <p:pic>
          <p:nvPicPr>
            <p:cNvPr id="15" name="Image 3" descr="grace.png"/>
            <p:cNvPicPr>
              <a:picLocks noChangeAspect="1"/>
            </p:cNvPicPr>
            <p:nvPr userDrawn="1"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0294" y="179611"/>
              <a:ext cx="963560" cy="630039"/>
            </a:xfrm>
            <a:prstGeom prst="rect">
              <a:avLst/>
            </a:prstGeom>
          </p:spPr>
        </p:pic>
        <p:cxnSp>
          <p:nvCxnSpPr>
            <p:cNvPr id="16" name="Connecteur droit 15"/>
            <p:cNvCxnSpPr/>
            <p:nvPr userDrawn="1"/>
          </p:nvCxnSpPr>
          <p:spPr>
            <a:xfrm>
              <a:off x="571500" y="806134"/>
              <a:ext cx="8001000" cy="0"/>
            </a:xfrm>
            <a:prstGeom prst="line">
              <a:avLst/>
            </a:prstGeom>
            <a:ln w="15875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77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60389" y="6301015"/>
            <a:ext cx="382587" cy="363600"/>
          </a:xfrm>
          <a:prstGeom prst="rect">
            <a:avLst/>
          </a:prstGeom>
        </p:spPr>
        <p:txBody>
          <a:bodyPr/>
          <a:lstStyle/>
          <a:p>
            <a:fld id="{20959907-A006-5441-BB0C-9ACCE6C6ABAA}" type="slidenum">
              <a:rPr lang="en-CA" smtClean="0">
                <a:solidFill>
                  <a:srgbClr val="FFFFFF">
                    <a:lumMod val="75000"/>
                  </a:srgbClr>
                </a:solidFill>
              </a:rPr>
              <a:pPr/>
              <a:t>‹N°›</a:t>
            </a:fld>
            <a:endParaRPr lang="en-CA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994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60388" y="1604965"/>
            <a:ext cx="3911405" cy="44164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670621" y="1604965"/>
            <a:ext cx="3911405" cy="44164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566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smtClean="0"/>
              <a:t>Click to edit Master title style</a:t>
            </a:r>
            <a:endParaRPr lang="en-CA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90" y="1602000"/>
            <a:ext cx="5750260" cy="4427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CA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59907-A006-5441-BB0C-9ACCE6C6ABAA}" type="slidenum">
              <a:rPr lang="en-CA" noProof="0" smtClean="0"/>
              <a:pPr/>
              <a:t>‹N°›</a:t>
            </a:fld>
            <a:endParaRPr lang="en-CA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90" b="-16690"/>
          <a:stretch/>
        </p:blipFill>
        <p:spPr>
          <a:xfrm>
            <a:off x="6310650" y="1749517"/>
            <a:ext cx="2605802" cy="3474403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" y="0"/>
            <a:ext cx="9141291" cy="68559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529901"/>
            <a:ext cx="9144000" cy="914400"/>
          </a:xfrm>
          <a:prstGeom prst="rect">
            <a:avLst/>
          </a:prstGeom>
          <a:effectLst/>
        </p:spPr>
        <p:txBody>
          <a:bodyPr vert="horz" lIns="0" tIns="0" rIns="0" bIns="0" anchor="ctr" anchorCtr="0"/>
          <a:lstStyle>
            <a:lvl1pPr marL="0" indent="0" algn="ctr">
              <a:buNone/>
              <a:defRPr sz="2250">
                <a:solidFill>
                  <a:srgbClr val="FFFFFF"/>
                </a:solidFill>
                <a:effectLst>
                  <a:glow rad="101600">
                    <a:schemeClr val="tx1">
                      <a:alpha val="20000"/>
                    </a:schemeClr>
                  </a:glo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2412301"/>
            <a:ext cx="9144000" cy="1219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3000">
                <a:solidFill>
                  <a:schemeClr val="bg1"/>
                </a:solidFill>
                <a:effectLst>
                  <a:glow rad="101600">
                    <a:schemeClr val="tx1">
                      <a:alpha val="20000"/>
                    </a:schemeClr>
                  </a:glo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CA" noProof="0"/>
              <a:t>Click to edit Master text styles</a:t>
            </a:r>
          </a:p>
        </p:txBody>
      </p:sp>
      <p:cxnSp>
        <p:nvCxnSpPr>
          <p:cNvPr id="11" name="Straight Connector 4"/>
          <p:cNvCxnSpPr/>
          <p:nvPr userDrawn="1"/>
        </p:nvCxnSpPr>
        <p:spPr>
          <a:xfrm>
            <a:off x="2113280" y="3575621"/>
            <a:ext cx="4922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2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16"/>
            <a:ext cx="9141291" cy="685596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121800"/>
            <a:ext cx="9144000" cy="1219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3000">
                <a:solidFill>
                  <a:schemeClr val="bg1"/>
                </a:solidFill>
                <a:effectLst>
                  <a:glow rad="101600">
                    <a:schemeClr val="tx1">
                      <a:alpha val="20000"/>
                    </a:schemeClr>
                  </a:glo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CA" noProof="0"/>
              <a:t>Click to edit Master text styles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49" y="1797957"/>
            <a:ext cx="1231153" cy="123115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 Placeholder 1"/>
          <p:cNvSpPr>
            <a:spLocks noGrp="1"/>
          </p:cNvSpPr>
          <p:nvPr>
            <p:ph idx="11" hasCustomPrompt="1"/>
          </p:nvPr>
        </p:nvSpPr>
        <p:spPr>
          <a:xfrm>
            <a:off x="3953249" y="1797956"/>
            <a:ext cx="1231153" cy="1231152"/>
          </a:xfrm>
          <a:prstGeom prst="rect">
            <a:avLst/>
          </a:prstGeom>
        </p:spPr>
        <p:txBody>
          <a:bodyPr vert="horz" lIns="0" tIns="0" rIns="0" bIns="93600" rtlCol="0" anchor="ctr" anchorCtr="0">
            <a:noAutofit/>
          </a:bodyPr>
          <a:lstStyle>
            <a:lvl1pPr marL="0" indent="0" algn="ctr" defTabSz="871538">
              <a:buFont typeface="Arial" pitchFamily="34" charset="0"/>
              <a:buNone/>
              <a:defRPr sz="6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noProof="0" smtClean="0"/>
              <a:t>1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401662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16"/>
            <a:ext cx="9141291" cy="68559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529901"/>
            <a:ext cx="9144000" cy="914400"/>
          </a:xfrm>
          <a:prstGeom prst="rect">
            <a:avLst/>
          </a:prstGeom>
          <a:effectLst/>
        </p:spPr>
        <p:txBody>
          <a:bodyPr vert="horz" lIns="0" tIns="0" rIns="0" bIns="0" anchor="ctr" anchorCtr="0"/>
          <a:lstStyle>
            <a:lvl1pPr marL="0" indent="0" algn="ctr">
              <a:buNone/>
              <a:defRPr sz="2250">
                <a:solidFill>
                  <a:srgbClr val="FFFFFF"/>
                </a:solidFill>
                <a:effectLst>
                  <a:glow rad="101600">
                    <a:schemeClr val="tx1">
                      <a:alpha val="20000"/>
                    </a:schemeClr>
                  </a:glo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2412301"/>
            <a:ext cx="9144000" cy="1219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3000">
                <a:solidFill>
                  <a:schemeClr val="bg1"/>
                </a:solidFill>
                <a:effectLst>
                  <a:glow rad="101600">
                    <a:schemeClr val="tx1">
                      <a:alpha val="20000"/>
                    </a:schemeClr>
                  </a:glo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CA" noProof="0"/>
              <a:t>Click to edit Master text styles</a:t>
            </a:r>
          </a:p>
        </p:txBody>
      </p:sp>
      <p:cxnSp>
        <p:nvCxnSpPr>
          <p:cNvPr id="11" name="Straight Connector 4"/>
          <p:cNvCxnSpPr/>
          <p:nvPr userDrawn="1"/>
        </p:nvCxnSpPr>
        <p:spPr>
          <a:xfrm>
            <a:off x="2113280" y="3575621"/>
            <a:ext cx="4922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2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-En-RGB-Mo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1" y="385758"/>
            <a:ext cx="2148840" cy="270164"/>
          </a:xfrm>
          <a:prstGeom prst="rect">
            <a:avLst/>
          </a:prstGeom>
        </p:spPr>
      </p:pic>
      <p:pic>
        <p:nvPicPr>
          <p:cNvPr id="9" name="Picture 8" descr="Sunflower-Alt-R15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/>
          <a:stretch/>
        </p:blipFill>
        <p:spPr>
          <a:xfrm>
            <a:off x="3915296" y="-3600"/>
            <a:ext cx="5228705" cy="6865200"/>
          </a:xfrm>
          <a:prstGeom prst="rect">
            <a:avLst/>
          </a:prstGeom>
        </p:spPr>
      </p:pic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8032" y="963827"/>
            <a:ext cx="3480272" cy="2480704"/>
          </a:xfrm>
          <a:prstGeom prst="rect">
            <a:avLst/>
          </a:prstGeom>
        </p:spPr>
        <p:txBody>
          <a:bodyPr vert="horz" lIns="0" tIns="0" rIns="0" bIns="72000" anchor="b" anchorCtr="0"/>
          <a:lstStyle>
            <a:lvl1pPr marL="0" indent="0" algn="l">
              <a:spcBef>
                <a:spcPts val="0"/>
              </a:spcBef>
              <a:spcAft>
                <a:spcPts val="450"/>
              </a:spcAft>
              <a:buNone/>
              <a:defRPr sz="2100" b="1">
                <a:solidFill>
                  <a:srgbClr val="49166D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CC00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CC00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CC00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CC00"/>
                </a:solidFill>
              </a:defRPr>
            </a:lvl5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48033" y="3456091"/>
            <a:ext cx="3480270" cy="2178590"/>
          </a:xfrm>
          <a:prstGeom prst="rect">
            <a:avLst/>
          </a:prstGeom>
        </p:spPr>
        <p:txBody>
          <a:bodyPr vert="horz" lIns="0" tIns="72000" rIns="0" bIns="0"/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66CC00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rgbClr val="66CC00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rgbClr val="66CC00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rgbClr val="66CC00"/>
                </a:solidFill>
                <a:latin typeface="Arial"/>
                <a:cs typeface="Arial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rgbClr val="66CC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20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telus_c_P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3288" y="6440488"/>
            <a:ext cx="16748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378200" y="6591300"/>
            <a:ext cx="28067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rgbClr val="84D533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84D533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84D533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84D533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84D5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4D5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4D5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4D5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4D533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1000" b="1" smtClean="0">
                <a:solidFill>
                  <a:srgbClr val="49166D"/>
                </a:solidFill>
                <a:cs typeface="Arial" charset="0"/>
              </a:rPr>
              <a:t>TELUS Restricted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 l="8809" t="6732" b="13531"/>
          <a:stretch>
            <a:fillRect/>
          </a:stretch>
        </p:blipFill>
        <p:spPr bwMode="auto">
          <a:xfrm>
            <a:off x="217488" y="1063625"/>
            <a:ext cx="5094287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00550" y="2127250"/>
            <a:ext cx="4613275" cy="106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4838" y="3940175"/>
            <a:ext cx="4598987" cy="5334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5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69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651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389" y="0"/>
            <a:ext cx="8021637" cy="1144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89" y="1602000"/>
            <a:ext cx="8021637" cy="44273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  <a:p>
            <a:pPr lvl="4"/>
            <a:r>
              <a:rPr lang="en-CA" noProof="0" dirty="0" smtClean="0"/>
              <a:t>Fifth level</a:t>
            </a:r>
            <a:endParaRPr lang="en-CA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0389" y="6301015"/>
            <a:ext cx="382587" cy="36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20959907-A006-5441-BB0C-9ACCE6C6ABAA}" type="slidenum">
              <a:rPr lang="en-CA" noProof="0" smtClean="0"/>
              <a:pPr/>
              <a:t>‹N°›</a:t>
            </a:fld>
            <a:endParaRPr lang="en-CA" noProof="0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9" cstate="print"/>
          <a:srcRect l="22544" t="-1976"/>
          <a:stretch>
            <a:fillRect/>
          </a:stretch>
        </p:blipFill>
        <p:spPr bwMode="auto">
          <a:xfrm>
            <a:off x="0" y="964830"/>
            <a:ext cx="5366886" cy="38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124200" y="62994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CA" noProof="0" dirty="0"/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15" y="6368298"/>
            <a:ext cx="1973109" cy="24855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60389" y="6148078"/>
            <a:ext cx="8021637" cy="0"/>
          </a:xfrm>
          <a:prstGeom prst="line">
            <a:avLst/>
          </a:prstGeom>
          <a:ln w="9525" cmpd="sng">
            <a:solidFill>
              <a:srgbClr val="66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39" r:id="rId2"/>
    <p:sldLayoutId id="2147483735" r:id="rId3"/>
    <p:sldLayoutId id="2147483736" r:id="rId4"/>
    <p:sldLayoutId id="2147483737" r:id="rId5"/>
    <p:sldLayoutId id="2147483738" r:id="rId6"/>
    <p:sldLayoutId id="2147483740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1800" b="0" kern="1200" dirty="0" smtClean="0">
          <a:solidFill>
            <a:srgbClr val="49166D"/>
          </a:solidFill>
          <a:latin typeface="+mn-lt"/>
          <a:ea typeface="+mn-ea"/>
          <a:cs typeface="+mn-cs"/>
        </a:defRPr>
      </a:lvl1pPr>
    </p:titleStyle>
    <p:bodyStyle>
      <a:lvl1pPr marL="130969" indent="-130969" algn="l" defTabSz="685800" rtl="0" eaLnBrk="1" latinLnBrk="0" hangingPunct="1">
        <a:lnSpc>
          <a:spcPct val="100000"/>
        </a:lnSpc>
        <a:spcBef>
          <a:spcPts val="900"/>
        </a:spcBef>
        <a:buClr>
          <a:srgbClr val="66CC00"/>
        </a:buClr>
        <a:buSzPct val="120000"/>
        <a:buFont typeface="Wingdings" panose="05000000000000000000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134541" algn="l" defTabSz="685800" rtl="0" eaLnBrk="1" latinLnBrk="0" hangingPunct="1">
        <a:lnSpc>
          <a:spcPct val="100000"/>
        </a:lnSpc>
        <a:spcBef>
          <a:spcPts val="324"/>
        </a:spcBef>
        <a:buClr>
          <a:schemeClr val="accent1"/>
        </a:buClr>
        <a:buSzPct val="12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01241" indent="-133350" algn="l" defTabSz="6858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50000"/>
          </a:schemeClr>
        </a:buClr>
        <a:buSzPct val="100000"/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603647" indent="-132160" algn="l" defTabSz="6858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20000"/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41760" indent="-132160" algn="l" defTabSz="6858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50000"/>
          </a:schemeClr>
        </a:buClr>
        <a:buSzPct val="100000"/>
        <a:buFont typeface="Arial" pitchFamily="34" charset="0"/>
        <a:buChar char="–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80988"/>
            <a:ext cx="5949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00113"/>
            <a:ext cx="8304213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27"/>
          <p:cNvSpPr>
            <a:spLocks noChangeShapeType="1"/>
          </p:cNvSpPr>
          <p:nvPr/>
        </p:nvSpPr>
        <p:spPr bwMode="auto">
          <a:xfrm>
            <a:off x="609600" y="847725"/>
            <a:ext cx="8534400" cy="0"/>
          </a:xfrm>
          <a:prstGeom prst="line">
            <a:avLst/>
          </a:prstGeom>
          <a:noFill/>
          <a:ln w="6350">
            <a:solidFill>
              <a:srgbClr val="74B61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84D533"/>
              </a:solidFill>
              <a:latin typeface="Arial"/>
              <a:cs typeface="Arial" charset="0"/>
            </a:endParaRPr>
          </a:p>
        </p:txBody>
      </p:sp>
      <p:sp>
        <p:nvSpPr>
          <p:cNvPr id="1029" name="Text Box 38"/>
          <p:cNvSpPr txBox="1">
            <a:spLocks noChangeArrowheads="1"/>
          </p:cNvSpPr>
          <p:nvPr/>
        </p:nvSpPr>
        <p:spPr bwMode="auto">
          <a:xfrm>
            <a:off x="8666163" y="0"/>
            <a:ext cx="477837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rgbClr val="84D533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84D533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84D533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84D533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84D53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4D53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4D53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4D53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4D533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09A320A2-4EBC-4A84-9CB8-64CAC4DC5128}" type="slidenum">
              <a:rPr lang="en-US" sz="1200" b="1" smtClean="0">
                <a:solidFill>
                  <a:srgbClr val="4A0093"/>
                </a:solidFill>
                <a:cs typeface="Arial" charset="0"/>
              </a:rPr>
              <a:pPr>
                <a:spcBef>
                  <a:spcPct val="50000"/>
                </a:spcBef>
                <a:defRPr/>
              </a:pPr>
              <a:t>‹N°›</a:t>
            </a:fld>
            <a:endParaRPr lang="en-US" sz="1200" b="1" dirty="0" smtClean="0">
              <a:solidFill>
                <a:srgbClr val="4A0093"/>
              </a:solidFill>
              <a:cs typeface="Arial" charset="0"/>
            </a:endParaRPr>
          </a:p>
        </p:txBody>
      </p:sp>
      <p:pic>
        <p:nvPicPr>
          <p:cNvPr id="9" name="Picture 8" descr="TH_en_rgb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5842000" y="6165850"/>
            <a:ext cx="2874433" cy="615950"/>
          </a:xfrm>
          <a:prstGeom prst="rect">
            <a:avLst/>
          </a:prstGeom>
        </p:spPr>
      </p:pic>
      <p:pic>
        <p:nvPicPr>
          <p:cNvPr id="10" name="Picture 9" descr="TH_signature_en_rgb_LIGHT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554722" y="6366522"/>
            <a:ext cx="1511300" cy="1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60" r:id="rId1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9112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49166D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49166D"/>
          </a:solidFill>
          <a:latin typeface="Arial" charset="0"/>
        </a:defRPr>
      </a:lvl2pPr>
      <a:lvl3pPr algn="l" defTabSz="9112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49166D"/>
          </a:solidFill>
          <a:latin typeface="Arial" charset="0"/>
        </a:defRPr>
      </a:lvl3pPr>
      <a:lvl4pPr algn="l" defTabSz="9112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49166D"/>
          </a:solidFill>
          <a:latin typeface="Arial" charset="0"/>
        </a:defRPr>
      </a:lvl4pPr>
      <a:lvl5pPr algn="l" defTabSz="9112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49166D"/>
          </a:solidFill>
          <a:latin typeface="Arial" charset="0"/>
        </a:defRPr>
      </a:lvl5pPr>
      <a:lvl6pPr marL="457200" algn="l" defTabSz="9112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49166D"/>
          </a:solidFill>
          <a:latin typeface="Arial" charset="0"/>
        </a:defRPr>
      </a:lvl6pPr>
      <a:lvl7pPr marL="914400" algn="l" defTabSz="9112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49166D"/>
          </a:solidFill>
          <a:latin typeface="Arial" charset="0"/>
        </a:defRPr>
      </a:lvl7pPr>
      <a:lvl8pPr marL="1371600" algn="l" defTabSz="9112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49166D"/>
          </a:solidFill>
          <a:latin typeface="Arial" charset="0"/>
        </a:defRPr>
      </a:lvl8pPr>
      <a:lvl9pPr marL="1828800" algn="l" defTabSz="9112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49166D"/>
          </a:solidFill>
          <a:latin typeface="Arial" charset="0"/>
        </a:defRPr>
      </a:lvl9pPr>
    </p:titleStyle>
    <p:bodyStyle>
      <a:lvl1pPr marL="285750" indent="-285750" algn="l" defTabSz="911225" rtl="0" eaLnBrk="0" fontAlgn="base" hangingPunct="0">
        <a:lnSpc>
          <a:spcPct val="115000"/>
        </a:lnSpc>
        <a:spcBef>
          <a:spcPct val="15000"/>
        </a:spcBef>
        <a:spcAft>
          <a:spcPct val="25000"/>
        </a:spcAft>
        <a:buClr>
          <a:srgbClr val="66CC00"/>
        </a:buClr>
        <a:buFont typeface="Wingdings" pitchFamily="2" charset="2"/>
        <a:buChar char="n"/>
        <a:defRPr sz="1600">
          <a:solidFill>
            <a:srgbClr val="49166D"/>
          </a:solidFill>
          <a:latin typeface="+mn-lt"/>
          <a:ea typeface="+mn-ea"/>
          <a:cs typeface="+mn-cs"/>
        </a:defRPr>
      </a:lvl1pPr>
      <a:lvl2pPr marL="636588" indent="-236538" algn="l" defTabSz="911225" rtl="0" eaLnBrk="0" fontAlgn="base" hangingPunct="0">
        <a:lnSpc>
          <a:spcPct val="105000"/>
        </a:lnSpc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Char char="§"/>
        <a:defRPr sz="1400">
          <a:solidFill>
            <a:srgbClr val="49166D"/>
          </a:solidFill>
          <a:latin typeface="+mn-lt"/>
        </a:defRPr>
      </a:lvl2pPr>
      <a:lvl3pPr marL="969963" indent="-219075" algn="l" defTabSz="911225" rtl="0" eaLnBrk="0" fontAlgn="base" hangingPunct="0">
        <a:lnSpc>
          <a:spcPct val="105000"/>
        </a:lnSpc>
        <a:spcBef>
          <a:spcPct val="0"/>
        </a:spcBef>
        <a:spcAft>
          <a:spcPct val="25000"/>
        </a:spcAft>
        <a:buClr>
          <a:srgbClr val="66CC00"/>
        </a:buClr>
        <a:buFont typeface="Wingdings" pitchFamily="2" charset="2"/>
        <a:buChar char="n"/>
        <a:defRPr sz="900">
          <a:solidFill>
            <a:srgbClr val="4A166E"/>
          </a:solidFill>
          <a:latin typeface="+mn-lt"/>
        </a:defRPr>
      </a:lvl3pPr>
      <a:lvl4pPr marL="1552575" indent="-180975" algn="l" defTabSz="911225" rtl="0" eaLnBrk="0" fontAlgn="base" hangingPunct="0">
        <a:spcBef>
          <a:spcPct val="20000"/>
        </a:spcBef>
        <a:spcAft>
          <a:spcPct val="0"/>
        </a:spcAft>
        <a:buClr>
          <a:srgbClr val="66CC00"/>
        </a:buClr>
        <a:buChar char="–"/>
        <a:defRPr sz="1000">
          <a:solidFill>
            <a:schemeClr val="tx1"/>
          </a:solidFill>
          <a:latin typeface="+mn-lt"/>
        </a:defRPr>
      </a:lvl4pPr>
      <a:lvl5pPr marL="1841500" indent="-174625" algn="l" defTabSz="911225" rtl="0" eaLnBrk="0" fontAlgn="base" hangingPunct="0">
        <a:spcBef>
          <a:spcPct val="20000"/>
        </a:spcBef>
        <a:spcAft>
          <a:spcPct val="0"/>
        </a:spcAft>
        <a:buClr>
          <a:srgbClr val="66CC00"/>
        </a:buClr>
        <a:buChar char="•"/>
        <a:defRPr sz="1000">
          <a:solidFill>
            <a:schemeClr val="tx1"/>
          </a:solidFill>
          <a:latin typeface="+mn-lt"/>
        </a:defRPr>
      </a:lvl5pPr>
      <a:lvl6pPr marL="2298700" indent="-174625" algn="l" defTabSz="911225" rtl="0" eaLnBrk="0" fontAlgn="base" hangingPunct="0">
        <a:spcBef>
          <a:spcPct val="20000"/>
        </a:spcBef>
        <a:spcAft>
          <a:spcPct val="0"/>
        </a:spcAft>
        <a:buClr>
          <a:srgbClr val="66CC00"/>
        </a:buClr>
        <a:buChar char="•"/>
        <a:defRPr sz="1000">
          <a:solidFill>
            <a:schemeClr val="tx1"/>
          </a:solidFill>
          <a:latin typeface="+mn-lt"/>
        </a:defRPr>
      </a:lvl6pPr>
      <a:lvl7pPr marL="2755900" indent="-174625" algn="l" defTabSz="911225" rtl="0" eaLnBrk="0" fontAlgn="base" hangingPunct="0">
        <a:spcBef>
          <a:spcPct val="20000"/>
        </a:spcBef>
        <a:spcAft>
          <a:spcPct val="0"/>
        </a:spcAft>
        <a:buClr>
          <a:srgbClr val="66CC00"/>
        </a:buClr>
        <a:buChar char="•"/>
        <a:defRPr sz="1000">
          <a:solidFill>
            <a:schemeClr val="tx1"/>
          </a:solidFill>
          <a:latin typeface="+mn-lt"/>
        </a:defRPr>
      </a:lvl7pPr>
      <a:lvl8pPr marL="3213100" indent="-174625" algn="l" defTabSz="911225" rtl="0" eaLnBrk="0" fontAlgn="base" hangingPunct="0">
        <a:spcBef>
          <a:spcPct val="20000"/>
        </a:spcBef>
        <a:spcAft>
          <a:spcPct val="0"/>
        </a:spcAft>
        <a:buClr>
          <a:srgbClr val="66CC00"/>
        </a:buClr>
        <a:buChar char="•"/>
        <a:defRPr sz="1000">
          <a:solidFill>
            <a:schemeClr val="tx1"/>
          </a:solidFill>
          <a:latin typeface="+mn-lt"/>
        </a:defRPr>
      </a:lvl8pPr>
      <a:lvl9pPr marL="3670300" indent="-174625" algn="l" defTabSz="911225" rtl="0" eaLnBrk="0" fontAlgn="base" hangingPunct="0">
        <a:spcBef>
          <a:spcPct val="20000"/>
        </a:spcBef>
        <a:spcAft>
          <a:spcPct val="0"/>
        </a:spcAft>
        <a:buClr>
          <a:srgbClr val="66CC00"/>
        </a:buClr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6273" y="1580120"/>
            <a:ext cx="3480270" cy="208778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Challenges in Implementing IT Solutions for Health Care</a:t>
            </a:r>
            <a:endParaRPr lang="en-CA" sz="28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6273" y="3544568"/>
            <a:ext cx="3480270" cy="1633943"/>
          </a:xfrm>
        </p:spPr>
        <p:txBody>
          <a:bodyPr>
            <a:normAutofit/>
          </a:bodyPr>
          <a:lstStyle/>
          <a:p>
            <a:endParaRPr lang="en-CA" sz="1600" noProof="0" dirty="0" smtClean="0"/>
          </a:p>
          <a:p>
            <a:endParaRPr lang="en-CA" sz="1600" b="1" i="1" dirty="0" smtClean="0"/>
          </a:p>
          <a:p>
            <a:r>
              <a:rPr lang="en-CA" sz="1600" b="1" dirty="0" smtClean="0"/>
              <a:t>October 20, 2016</a:t>
            </a:r>
          </a:p>
          <a:p>
            <a:r>
              <a:rPr lang="en-CA" sz="1600" b="1" noProof="0" dirty="0" smtClean="0"/>
              <a:t>Confidential</a:t>
            </a:r>
          </a:p>
          <a:p>
            <a:endParaRPr lang="fr-CA" sz="1600" b="1" dirty="0"/>
          </a:p>
          <a:p>
            <a:endParaRPr lang="en-CA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42850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576000" y="360000"/>
            <a:ext cx="8274050" cy="606833"/>
          </a:xfrm>
        </p:spPr>
        <p:txBody>
          <a:bodyPr/>
          <a:lstStyle/>
          <a:p>
            <a:pPr algn="ctr"/>
            <a:r>
              <a:rPr lang="en-CA" sz="2800" b="1" dirty="0" smtClean="0"/>
              <a:t>What is ePrescribing? </a:t>
            </a:r>
            <a:endParaRPr lang="en-C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44600" y="1452674"/>
            <a:ext cx="8240485" cy="2103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defTabSz="911225" eaLnBrk="0" fontAlgn="base" hangingPunct="0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defRPr/>
            </a:pPr>
            <a:r>
              <a:rPr lang="en-CA" sz="1800" dirty="0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Full</a:t>
            </a:r>
            <a:r>
              <a:rPr lang="en-CA" sz="1600" dirty="0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 </a:t>
            </a:r>
            <a:r>
              <a:rPr lang="en-CA" sz="1600" dirty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electronic prescribing (ePrescribing) is defined as the </a:t>
            </a:r>
            <a:r>
              <a:rPr lang="en-CA" sz="1600" b="1" dirty="0">
                <a:solidFill>
                  <a:srgbClr val="66CC00"/>
                </a:solidFill>
                <a:latin typeface="+mn-lt"/>
                <a:ea typeface="MS PGothic" pitchFamily="34" charset="-128"/>
                <a:cs typeface="MS PGothic" pitchFamily="34" charset="-128"/>
              </a:rPr>
              <a:t>electronic generation, authorization and transmission of dispensing directions for a drug or mixture of drugs from a prescriber to a </a:t>
            </a:r>
            <a:r>
              <a:rPr lang="en-CA" sz="1600" b="1" dirty="0" smtClean="0">
                <a:solidFill>
                  <a:srgbClr val="66CC00"/>
                </a:solidFill>
                <a:latin typeface="+mn-lt"/>
                <a:ea typeface="MS PGothic" pitchFamily="34" charset="-128"/>
                <a:cs typeface="MS PGothic" pitchFamily="34" charset="-128"/>
              </a:rPr>
              <a:t>pharmacy.</a:t>
            </a:r>
            <a:r>
              <a:rPr lang="en-CA" sz="1600" dirty="0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  </a:t>
            </a:r>
          </a:p>
          <a:p>
            <a:pPr marL="0" lvl="1" algn="l" defTabSz="911225" eaLnBrk="0" fontAlgn="base" hangingPunct="0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defRPr/>
            </a:pPr>
            <a:r>
              <a:rPr lang="en-CA" sz="1600" dirty="0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ePrescribing </a:t>
            </a:r>
            <a:r>
              <a:rPr lang="en-CA" sz="1600" dirty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does not include prescriptions that are digitally generated, but then printed by physicians to be manually delivered to pharmacists by patients</a:t>
            </a:r>
            <a:r>
              <a:rPr lang="en-CA" sz="1600" dirty="0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.</a:t>
            </a:r>
          </a:p>
          <a:p>
            <a:pPr marL="0" lvl="1" algn="l" defTabSz="911225" eaLnBrk="0" fontAlgn="base" hangingPunct="0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defRPr/>
            </a:pPr>
            <a:endParaRPr lang="en-CA" sz="1600" dirty="0">
              <a:solidFill>
                <a:srgbClr val="49166D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531207" y="3810904"/>
            <a:ext cx="1464471" cy="6749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600" dirty="0">
                <a:solidFill>
                  <a:srgbClr val="49166D"/>
                </a:solidFill>
                <a:ea typeface="MS PGothic" pitchFamily="34" charset="-128"/>
                <a:cs typeface="MS PGothic" pitchFamily="34" charset="-128"/>
              </a:rPr>
              <a:t>eRx Exchange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33636" y="3709622"/>
            <a:ext cx="1472351" cy="1114505"/>
            <a:chOff x="5389350" y="3735932"/>
            <a:chExt cx="1472351" cy="1114505"/>
          </a:xfrm>
        </p:grpSpPr>
        <p:sp>
          <p:nvSpPr>
            <p:cNvPr id="7" name="Rectangle à coins arrondis 64"/>
            <p:cNvSpPr/>
            <p:nvPr/>
          </p:nvSpPr>
          <p:spPr>
            <a:xfrm>
              <a:off x="5389350" y="4399742"/>
              <a:ext cx="1472351" cy="4506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600" dirty="0">
                  <a:solidFill>
                    <a:srgbClr val="49166D"/>
                  </a:solidFill>
                </a:rPr>
                <a:t>Pharmacists</a:t>
              </a:r>
            </a:p>
          </p:txBody>
        </p:sp>
        <p:pic>
          <p:nvPicPr>
            <p:cNvPr id="11" name="Picture 10" descr="pharm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598" y="3735932"/>
              <a:ext cx="671856" cy="66381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363844" y="3709622"/>
            <a:ext cx="1229405" cy="1114505"/>
            <a:chOff x="1744844" y="3735932"/>
            <a:chExt cx="1229405" cy="1114505"/>
          </a:xfrm>
        </p:grpSpPr>
        <p:sp>
          <p:nvSpPr>
            <p:cNvPr id="5" name="Rectangle à coins arrondis 58"/>
            <p:cNvSpPr/>
            <p:nvPr/>
          </p:nvSpPr>
          <p:spPr>
            <a:xfrm>
              <a:off x="1744844" y="4399742"/>
              <a:ext cx="1229405" cy="4506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600" dirty="0" smtClean="0">
                  <a:solidFill>
                    <a:srgbClr val="49166D"/>
                  </a:solidFill>
                </a:rPr>
                <a:t>Prescriber</a:t>
              </a:r>
              <a:endParaRPr lang="en-CA" sz="1600" dirty="0">
                <a:solidFill>
                  <a:srgbClr val="49166D"/>
                </a:solidFill>
              </a:endParaRPr>
            </a:p>
          </p:txBody>
        </p:sp>
        <p:pic>
          <p:nvPicPr>
            <p:cNvPr id="12" name="Picture 11" descr="physicia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619" y="3735932"/>
              <a:ext cx="671856" cy="66381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735655" y="3946974"/>
            <a:ext cx="544286" cy="419099"/>
            <a:chOff x="2884714" y="3918854"/>
            <a:chExt cx="544286" cy="419099"/>
          </a:xfrm>
        </p:grpSpPr>
        <p:sp>
          <p:nvSpPr>
            <p:cNvPr id="13" name="Right Arrow 12"/>
            <p:cNvSpPr/>
            <p:nvPr/>
          </p:nvSpPr>
          <p:spPr bwMode="auto">
            <a:xfrm>
              <a:off x="2884714" y="3918854"/>
              <a:ext cx="544286" cy="16328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 flipH="1">
              <a:off x="2884714" y="4174667"/>
              <a:ext cx="544286" cy="16328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46944" y="3952414"/>
            <a:ext cx="544286" cy="419099"/>
            <a:chOff x="5210815" y="3924294"/>
            <a:chExt cx="544286" cy="419099"/>
          </a:xfrm>
        </p:grpSpPr>
        <p:sp>
          <p:nvSpPr>
            <p:cNvPr id="16" name="Right Arrow 15"/>
            <p:cNvSpPr/>
            <p:nvPr/>
          </p:nvSpPr>
          <p:spPr bwMode="auto">
            <a:xfrm>
              <a:off x="5210815" y="3924294"/>
              <a:ext cx="544286" cy="16328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flipH="1">
              <a:off x="5210815" y="4180107"/>
              <a:ext cx="544286" cy="16328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16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7945792" cy="1144800"/>
          </a:xfrm>
        </p:spPr>
        <p:txBody>
          <a:bodyPr>
            <a:normAutofit/>
          </a:bodyPr>
          <a:lstStyle/>
          <a:p>
            <a:pPr algn="ctr"/>
            <a:r>
              <a:rPr lang="en-CA" sz="2000" b="1" dirty="0"/>
              <a:t>ePrescribing offers significant clinical, productivity and cost savings benefits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0389" y="5917885"/>
            <a:ext cx="2387350" cy="304892"/>
          </a:xfrm>
          <a:prstGeom prst="rect">
            <a:avLst/>
          </a:prstGeom>
        </p:spPr>
        <p:txBody>
          <a:bodyPr vert="horz" wrap="none" lIns="0" tIns="45720" rIns="0" bIns="45720" rtlCol="0">
            <a:normAutofit/>
          </a:bodyPr>
          <a:lstStyle/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6CC00"/>
              </a:buClr>
              <a:buSzPct val="120000"/>
            </a:pPr>
            <a:r>
              <a:rPr lang="en-CA" sz="1000" dirty="0" smtClean="0">
                <a:solidFill>
                  <a:srgbClr val="49166D"/>
                </a:solidFill>
                <a:latin typeface="Arial"/>
              </a:rPr>
              <a:t>*evidence from </a:t>
            </a:r>
            <a:r>
              <a:rPr lang="en-CA" sz="1000" dirty="0" err="1" smtClean="0">
                <a:solidFill>
                  <a:srgbClr val="49166D"/>
                </a:solidFill>
                <a:latin typeface="Arial"/>
              </a:rPr>
              <a:t>Surescripts</a:t>
            </a:r>
            <a:endParaRPr lang="en-CA" sz="1000" dirty="0">
              <a:solidFill>
                <a:srgbClr val="49166D"/>
              </a:solidFill>
              <a:latin typeface="Arial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77730"/>
              </p:ext>
            </p:extLst>
          </p:nvPr>
        </p:nvGraphicFramePr>
        <p:xfrm>
          <a:off x="259433" y="2110824"/>
          <a:ext cx="8577129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043"/>
                <a:gridCol w="2859043"/>
                <a:gridCol w="28590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Patient</a:t>
                      </a:r>
                      <a:endParaRPr lang="en-CA" sz="1600" dirty="0"/>
                    </a:p>
                  </a:txBody>
                  <a:tcPr>
                    <a:lnB w="12700" cap="flat" cmpd="sng" algn="ctr">
                      <a:solidFill>
                        <a:srgbClr val="75D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</a:rPr>
                        <a:t>Prescriber</a:t>
                      </a:r>
                    </a:p>
                  </a:txBody>
                  <a:tcPr>
                    <a:lnB w="12700" cap="flat" cmpd="sng" algn="ctr">
                      <a:solidFill>
                        <a:srgbClr val="75D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</a:rPr>
                        <a:t>Pharmacist</a:t>
                      </a:r>
                    </a:p>
                  </a:txBody>
                  <a:tcPr>
                    <a:lnB w="12700" cap="flat" cmpd="sng" algn="ctr">
                      <a:solidFill>
                        <a:srgbClr val="75D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Improve medication adherence </a:t>
                      </a:r>
                      <a:r>
                        <a:rPr lang="en-CA" sz="1600" dirty="0" smtClean="0">
                          <a:solidFill>
                            <a:srgbClr val="49166D"/>
                          </a:solidFill>
                          <a:latin typeface="+mn-lt"/>
                        </a:rPr>
                        <a:t>(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eRx was shown to decrease non-adherence from 30% to 20% in the </a:t>
                      </a:r>
                      <a:r>
                        <a:rPr lang="en-CA" sz="1600" dirty="0" smtClean="0">
                          <a:solidFill>
                            <a:srgbClr val="49166D"/>
                          </a:solidFill>
                          <a:latin typeface="+mn-lt"/>
                        </a:rPr>
                        <a:t>US*)</a:t>
                      </a:r>
                      <a:endParaRPr lang="en-CA" sz="1600" dirty="0">
                        <a:solidFill>
                          <a:srgbClr val="49166D"/>
                        </a:solidFill>
                        <a:latin typeface="+mn-lt"/>
                      </a:endParaRPr>
                    </a:p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Reduce wait times 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at the pharmacy</a:t>
                      </a:r>
                    </a:p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Eliminate unnecessary </a:t>
                      </a:r>
                      <a:b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</a:b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back and forth with the physician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 if the prescription is misplaced </a:t>
                      </a:r>
                    </a:p>
                    <a:p>
                      <a:pPr marL="171450" indent="-171450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</a:pPr>
                      <a:endParaRPr lang="en-CA" sz="1600" dirty="0">
                        <a:solidFill>
                          <a:srgbClr val="49166D"/>
                        </a:solidFill>
                        <a:latin typeface="+mn-lt"/>
                      </a:endParaRPr>
                    </a:p>
                    <a:p>
                      <a:pPr marL="171450" indent="-171450">
                        <a:buClr>
                          <a:srgbClr val="75D100"/>
                        </a:buClr>
                        <a:buFont typeface="Wingdings" charset="2"/>
                        <a:buChar char="§"/>
                      </a:pPr>
                      <a:endParaRPr lang="en-CA" sz="1600" dirty="0"/>
                    </a:p>
                  </a:txBody>
                  <a:tcPr>
                    <a:lnT w="12700" cap="flat" cmpd="sng" algn="ctr">
                      <a:solidFill>
                        <a:srgbClr val="75D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Improve quality of care 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by eliminating medication errors caused by illegible, hand-written prescriptions</a:t>
                      </a:r>
                    </a:p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Reduce follow up visits 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by patients who lose their prescription </a:t>
                      </a:r>
                    </a:p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Reduce resource-intensive phone / fax communication 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to the pharmacy </a:t>
                      </a:r>
                    </a:p>
                    <a:p>
                      <a:pPr marL="171450" indent="-171450">
                        <a:buClr>
                          <a:srgbClr val="75D100"/>
                        </a:buClr>
                        <a:buFont typeface="Wingdings" charset="2"/>
                        <a:buChar char="§"/>
                      </a:pPr>
                      <a:endParaRPr lang="en-CA" sz="1600" dirty="0"/>
                    </a:p>
                  </a:txBody>
                  <a:tcPr>
                    <a:lnT w="12700" cap="flat" cmpd="sng" algn="ctr">
                      <a:solidFill>
                        <a:srgbClr val="75D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Increase first-fill 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thereby </a:t>
                      </a:r>
                      <a:r>
                        <a:rPr lang="en-CA" sz="1600" dirty="0" smtClean="0">
                          <a:solidFill>
                            <a:srgbClr val="49166D"/>
                          </a:solidFill>
                          <a:latin typeface="+mn-lt"/>
                        </a:rPr>
                        <a:t>improving 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customer experience</a:t>
                      </a:r>
                    </a:p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Smooth workload 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by enabling prescriptions to be filled before the patient </a:t>
                      </a:r>
                      <a:r>
                        <a:rPr lang="en-CA" sz="1600" dirty="0" smtClean="0">
                          <a:solidFill>
                            <a:srgbClr val="49166D"/>
                          </a:solidFill>
                          <a:latin typeface="+mn-lt"/>
                        </a:rPr>
                        <a:t>arrives</a:t>
                      </a:r>
                    </a:p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 smtClean="0">
                          <a:solidFill>
                            <a:srgbClr val="49166D"/>
                          </a:solidFill>
                          <a:latin typeface="+mn-lt"/>
                        </a:rPr>
                        <a:t>Reduce </a:t>
                      </a: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time spent keypunching </a:t>
                      </a:r>
                      <a:r>
                        <a:rPr lang="en-CA" sz="1600" dirty="0" smtClean="0">
                          <a:solidFill>
                            <a:srgbClr val="49166D"/>
                          </a:solidFill>
                          <a:latin typeface="+mn-lt"/>
                        </a:rPr>
                        <a:t>prescriptions</a:t>
                      </a:r>
                    </a:p>
                    <a:p>
                      <a:pPr marL="174625" indent="-174625" algn="l" eaLnBrk="1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75D100"/>
                        </a:buClr>
                        <a:buFont typeface="Wingdings" charset="2"/>
                        <a:buChar char="§"/>
                        <a:tabLst/>
                      </a:pPr>
                      <a:r>
                        <a:rPr lang="en-CA" sz="1600" b="1" dirty="0" smtClean="0">
                          <a:solidFill>
                            <a:srgbClr val="49166D"/>
                          </a:solidFill>
                          <a:latin typeface="+mn-lt"/>
                        </a:rPr>
                        <a:t>Reduce </a:t>
                      </a:r>
                      <a:r>
                        <a:rPr lang="en-CA" sz="1600" b="1" dirty="0">
                          <a:solidFill>
                            <a:srgbClr val="49166D"/>
                          </a:solidFill>
                          <a:latin typeface="+mn-lt"/>
                        </a:rPr>
                        <a:t>resource- intensive phone / fax communication</a:t>
                      </a:r>
                      <a:r>
                        <a:rPr lang="en-CA" sz="1600" dirty="0">
                          <a:solidFill>
                            <a:srgbClr val="49166D"/>
                          </a:solidFill>
                          <a:latin typeface="+mn-lt"/>
                        </a:rPr>
                        <a:t> to the physician </a:t>
                      </a:r>
                    </a:p>
                  </a:txBody>
                  <a:tcPr>
                    <a:lnT w="12700" cap="flat" cmpd="sng" algn="ctr">
                      <a:solidFill>
                        <a:srgbClr val="75D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23" name="Picture 2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08" y="961527"/>
            <a:ext cx="982080" cy="98208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58" y="981357"/>
            <a:ext cx="982080" cy="982080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08" y="1001187"/>
            <a:ext cx="982080" cy="9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1/1f/BlankMap-World6,_compact.svg/2000px-BlankMap-World6,_compact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831" y="1573315"/>
            <a:ext cx="8925521" cy="394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8021637" cy="1144800"/>
          </a:xfrm>
        </p:spPr>
        <p:txBody>
          <a:bodyPr>
            <a:normAutofit/>
          </a:bodyPr>
          <a:lstStyle/>
          <a:p>
            <a:pPr algn="ctr"/>
            <a:r>
              <a:rPr lang="en-CA" sz="2000" b="1" dirty="0" smtClean="0"/>
              <a:t>ePrescribing has been implemented in many countries around the world, using different transmission models</a:t>
            </a:r>
            <a:endParaRPr lang="en-CA" sz="2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33388" y="1367182"/>
            <a:ext cx="2719270" cy="4716000"/>
          </a:xfrm>
          <a:prstGeom prst="roundRect">
            <a:avLst/>
          </a:prstGeom>
          <a:solidFill>
            <a:schemeClr val="lt1">
              <a:alpha val="2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6CC00"/>
              </a:buClr>
              <a:buSzPct val="120000"/>
            </a:pPr>
            <a:endParaRPr lang="en-CA" sz="1600" dirty="0" err="1">
              <a:solidFill>
                <a:srgbClr val="595959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9328" y="1367182"/>
            <a:ext cx="2719270" cy="4716000"/>
          </a:xfrm>
          <a:prstGeom prst="roundRect">
            <a:avLst/>
          </a:prstGeom>
          <a:solidFill>
            <a:schemeClr val="lt1">
              <a:alpha val="2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6CC00"/>
              </a:buClr>
              <a:buSzPct val="120000"/>
            </a:pPr>
            <a:endParaRPr lang="en-CA" sz="1600" dirty="0" err="1">
              <a:solidFill>
                <a:srgbClr val="595959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79298" y="1367182"/>
            <a:ext cx="2719270" cy="4716000"/>
          </a:xfrm>
          <a:prstGeom prst="roundRect">
            <a:avLst/>
          </a:prstGeom>
          <a:solidFill>
            <a:schemeClr val="lt1">
              <a:alpha val="2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6CC00"/>
              </a:buClr>
              <a:buSzPct val="120000"/>
            </a:pPr>
            <a:endParaRPr lang="en-CA" sz="1600" dirty="0" err="1">
              <a:solidFill>
                <a:srgbClr val="595959"/>
              </a:solidFill>
              <a:latin typeface="Arial"/>
            </a:endParaRPr>
          </a:p>
        </p:txBody>
      </p:sp>
      <p:pic>
        <p:nvPicPr>
          <p:cNvPr id="15" name="Picture 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95" y="1673430"/>
            <a:ext cx="947389" cy="49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39" y="1683302"/>
            <a:ext cx="951580" cy="4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09" y="1694814"/>
            <a:ext cx="951580" cy="4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4218" y="1364743"/>
            <a:ext cx="1142942" cy="307777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6CC00"/>
              </a:buClr>
              <a:buSzPct val="120000"/>
            </a:pPr>
            <a:r>
              <a:rPr lang="en-CA" sz="1400" b="1" dirty="0" smtClean="0">
                <a:solidFill>
                  <a:srgbClr val="49166D"/>
                </a:solidFill>
                <a:latin typeface="Arial"/>
              </a:rPr>
              <a:t>United States</a:t>
            </a:r>
            <a:endParaRPr lang="en-CA" sz="1400" b="1" dirty="0">
              <a:solidFill>
                <a:srgbClr val="49166D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7735" y="1378690"/>
            <a:ext cx="1381789" cy="307777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6CC00"/>
              </a:buClr>
              <a:buSzPct val="120000"/>
            </a:pPr>
            <a:r>
              <a:rPr lang="en-CA" sz="1400" b="1" dirty="0" smtClean="0">
                <a:solidFill>
                  <a:srgbClr val="49166D"/>
                </a:solidFill>
                <a:latin typeface="Arial"/>
              </a:rPr>
              <a:t>United Kingdom</a:t>
            </a:r>
            <a:endParaRPr lang="en-CA" sz="1400" b="1" dirty="0">
              <a:solidFill>
                <a:srgbClr val="49166D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5482" y="1378690"/>
            <a:ext cx="766235" cy="307777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6CC00"/>
              </a:buClr>
              <a:buSzPct val="120000"/>
            </a:pPr>
            <a:r>
              <a:rPr lang="en-CA" sz="1400" b="1" dirty="0" smtClean="0">
                <a:solidFill>
                  <a:srgbClr val="49166D"/>
                </a:solidFill>
                <a:latin typeface="Arial"/>
              </a:rPr>
              <a:t>Australia</a:t>
            </a:r>
            <a:endParaRPr lang="en-CA" sz="1400" b="1" dirty="0">
              <a:solidFill>
                <a:srgbClr val="49166D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124" y="2218211"/>
            <a:ext cx="2692079" cy="3801041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</a:pPr>
            <a:r>
              <a:rPr lang="en-CA" sz="1400" b="1" dirty="0" err="1" smtClean="0">
                <a:solidFill>
                  <a:srgbClr val="49166D"/>
                </a:solidFill>
                <a:latin typeface="+mn-lt"/>
              </a:rPr>
              <a:t>ePrescribing</a:t>
            </a:r>
            <a:r>
              <a:rPr lang="en-CA" sz="1400" b="1" dirty="0" smtClean="0">
                <a:solidFill>
                  <a:srgbClr val="49166D"/>
                </a:solidFill>
                <a:latin typeface="+mn-lt"/>
              </a:rPr>
              <a:t> workflow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Push model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MD sends </a:t>
            </a:r>
            <a:r>
              <a:rPr lang="en-CA" sz="1400" dirty="0" err="1" smtClean="0">
                <a:solidFill>
                  <a:srgbClr val="49166D"/>
                </a:solidFill>
                <a:latin typeface="+mn-lt"/>
              </a:rPr>
              <a:t>eRx</a:t>
            </a: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 from EHR to patient’s preferred pharmacy where pharmacy receives </a:t>
            </a:r>
            <a:r>
              <a:rPr lang="en-CA" sz="1400" dirty="0" err="1" smtClean="0">
                <a:solidFill>
                  <a:srgbClr val="49166D"/>
                </a:solidFill>
                <a:latin typeface="+mn-lt"/>
              </a:rPr>
              <a:t>eRx</a:t>
            </a: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 in PMS</a:t>
            </a:r>
          </a:p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</a:pPr>
            <a:r>
              <a:rPr lang="en-CA" sz="1400" b="1" dirty="0" smtClean="0">
                <a:solidFill>
                  <a:srgbClr val="49166D"/>
                </a:solidFill>
                <a:latin typeface="+mn-lt"/>
              </a:rPr>
              <a:t>Other </a:t>
            </a:r>
            <a:r>
              <a:rPr lang="en-CA" sz="1400" b="1" dirty="0" err="1" smtClean="0">
                <a:solidFill>
                  <a:srgbClr val="49166D"/>
                </a:solidFill>
                <a:latin typeface="+mn-lt"/>
              </a:rPr>
              <a:t>ePrescribing</a:t>
            </a:r>
            <a:r>
              <a:rPr lang="en-CA" sz="1400" b="1" dirty="0" smtClean="0">
                <a:solidFill>
                  <a:srgbClr val="49166D"/>
                </a:solidFill>
                <a:latin typeface="+mn-lt"/>
              </a:rPr>
              <a:t> related services available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Electronic renewals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Cancel requests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Fill status notifications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Drug formulary/benefits check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Medication history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Electronic prior authorizations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0873" y="2218211"/>
            <a:ext cx="2687725" cy="3570208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</a:pPr>
            <a:r>
              <a:rPr lang="en-CA" sz="1400" b="1" dirty="0" err="1" smtClean="0">
                <a:solidFill>
                  <a:srgbClr val="49166D"/>
                </a:solidFill>
                <a:latin typeface="+mn-lt"/>
              </a:rPr>
              <a:t>ePrescribing</a:t>
            </a:r>
            <a:r>
              <a:rPr lang="en-CA" sz="1400" b="1" dirty="0" smtClean="0">
                <a:solidFill>
                  <a:srgbClr val="49166D"/>
                </a:solidFill>
                <a:latin typeface="+mn-lt"/>
              </a:rPr>
              <a:t> workflow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Push/Pull model</a:t>
            </a:r>
          </a:p>
          <a:p>
            <a:pPr marL="171450" indent="-171450" algn="l" eaLnBrk="1" hangingPunct="1">
              <a:spcAft>
                <a:spcPts val="600"/>
              </a:spcAft>
              <a:buClr>
                <a:srgbClr val="56AC00"/>
              </a:buClr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Patient informs MD of preferred pharmacy. MD adds nomination and sends </a:t>
            </a:r>
            <a:r>
              <a:rPr lang="en-CA" sz="1400" dirty="0" err="1" smtClean="0">
                <a:solidFill>
                  <a:srgbClr val="49166D"/>
                </a:solidFill>
                <a:latin typeface="+mn-lt"/>
              </a:rPr>
              <a:t>eRx</a:t>
            </a: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 to National Health Service</a:t>
            </a:r>
          </a:p>
          <a:p>
            <a:pPr marL="171450" indent="-171450" algn="l" eaLnBrk="1" hangingPunct="1">
              <a:spcAft>
                <a:spcPts val="600"/>
              </a:spcAft>
              <a:buClr>
                <a:srgbClr val="56AC00"/>
              </a:buClr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Pharmacy pulls </a:t>
            </a:r>
            <a:r>
              <a:rPr lang="en-CA" sz="1400" dirty="0" err="1" smtClean="0">
                <a:solidFill>
                  <a:srgbClr val="49166D"/>
                </a:solidFill>
                <a:latin typeface="+mn-lt"/>
              </a:rPr>
              <a:t>eRx</a:t>
            </a: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 down (at pre-determined intervals throughout the day) and prepares </a:t>
            </a:r>
            <a:r>
              <a:rPr lang="en-CA" sz="1400" dirty="0" err="1" smtClean="0">
                <a:solidFill>
                  <a:srgbClr val="49166D"/>
                </a:solidFill>
                <a:latin typeface="+mn-lt"/>
              </a:rPr>
              <a:t>rx</a:t>
            </a: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 for patient</a:t>
            </a:r>
          </a:p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</a:pPr>
            <a:r>
              <a:rPr lang="en-CA" sz="1400" b="1" dirty="0" smtClean="0">
                <a:solidFill>
                  <a:srgbClr val="49166D"/>
                </a:solidFill>
                <a:latin typeface="+mn-lt"/>
              </a:rPr>
              <a:t>Other ePrescribing related services available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Fill status notifications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Cancel requests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58416" y="2218211"/>
            <a:ext cx="2511940" cy="3493264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</a:pPr>
            <a:r>
              <a:rPr lang="en-CA" sz="1400" b="1" dirty="0" err="1" smtClean="0">
                <a:solidFill>
                  <a:srgbClr val="49166D"/>
                </a:solidFill>
                <a:latin typeface="+mn-lt"/>
              </a:rPr>
              <a:t>ePrescribing</a:t>
            </a:r>
            <a:r>
              <a:rPr lang="en-CA" sz="1400" b="1" dirty="0" smtClean="0">
                <a:solidFill>
                  <a:srgbClr val="49166D"/>
                </a:solidFill>
                <a:latin typeface="+mn-lt"/>
              </a:rPr>
              <a:t> workflow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Pull model</a:t>
            </a:r>
          </a:p>
          <a:p>
            <a:pPr marL="171450" indent="-171450" algn="l" eaLnBrk="1" hangingPunct="1">
              <a:spcAft>
                <a:spcPts val="600"/>
              </a:spcAft>
              <a:buClr>
                <a:srgbClr val="56AC00"/>
              </a:buClr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MD sees patient and prints a paper </a:t>
            </a:r>
            <a:r>
              <a:rPr lang="en-CA" sz="1400" dirty="0" err="1" smtClean="0">
                <a:solidFill>
                  <a:srgbClr val="49166D"/>
                </a:solidFill>
                <a:latin typeface="+mn-lt"/>
              </a:rPr>
              <a:t>rx</a:t>
            </a: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 with barcode and sends </a:t>
            </a:r>
            <a:r>
              <a:rPr lang="en-CA" sz="1400" dirty="0" err="1" smtClean="0">
                <a:solidFill>
                  <a:srgbClr val="49166D"/>
                </a:solidFill>
                <a:latin typeface="+mn-lt"/>
              </a:rPr>
              <a:t>eRx</a:t>
            </a: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 to secure exchange</a:t>
            </a:r>
          </a:p>
          <a:p>
            <a:pPr marL="171450" indent="-171450" algn="l" eaLnBrk="1" hangingPunct="1">
              <a:spcAft>
                <a:spcPts val="600"/>
              </a:spcAft>
              <a:buClr>
                <a:srgbClr val="56AC00"/>
              </a:buClr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Patient takes paper </a:t>
            </a:r>
            <a:r>
              <a:rPr lang="en-CA" sz="1400" dirty="0" err="1" smtClean="0">
                <a:solidFill>
                  <a:srgbClr val="49166D"/>
                </a:solidFill>
                <a:latin typeface="+mn-lt"/>
              </a:rPr>
              <a:t>rx</a:t>
            </a: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 to the pharmacy. Pharmacy scans barcode and “pulls” the </a:t>
            </a:r>
            <a:r>
              <a:rPr lang="en-CA" sz="1400" dirty="0" err="1" smtClean="0">
                <a:solidFill>
                  <a:srgbClr val="49166D"/>
                </a:solidFill>
                <a:latin typeface="+mn-lt"/>
              </a:rPr>
              <a:t>eRx</a:t>
            </a: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 down from secure exchange to prepare for patient </a:t>
            </a:r>
          </a:p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</a:pPr>
            <a:r>
              <a:rPr lang="en-CA" sz="1400" b="1" dirty="0" smtClean="0">
                <a:solidFill>
                  <a:srgbClr val="49166D"/>
                </a:solidFill>
                <a:latin typeface="+mn-lt"/>
              </a:rPr>
              <a:t>Other ePrescribing related services available</a:t>
            </a:r>
          </a:p>
          <a:p>
            <a:pPr marL="171450" indent="-171450" algn="l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CA" sz="1400" dirty="0" smtClean="0">
                <a:solidFill>
                  <a:srgbClr val="49166D"/>
                </a:solidFill>
                <a:latin typeface="+mn-lt"/>
              </a:rPr>
              <a:t>Fill status notifications</a:t>
            </a:r>
          </a:p>
        </p:txBody>
      </p:sp>
    </p:spTree>
    <p:extLst>
      <p:ext uri="{BB962C8B-B14F-4D97-AF65-F5344CB8AC3E}">
        <p14:creationId xmlns:p14="http://schemas.microsoft.com/office/powerpoint/2010/main" val="255806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576000" y="360000"/>
            <a:ext cx="8274050" cy="606833"/>
          </a:xfrm>
        </p:spPr>
        <p:txBody>
          <a:bodyPr/>
          <a:lstStyle/>
          <a:p>
            <a:pPr algn="ctr"/>
            <a:r>
              <a:rPr lang="en-CA" sz="2800" b="1" dirty="0" smtClean="0"/>
              <a:t>Why Not Canada?</a:t>
            </a:r>
            <a:endParaRPr lang="en-C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95096" y="1384506"/>
            <a:ext cx="8240485" cy="810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l" defTabSz="911225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buFont typeface="Wingdings" pitchFamily="2" charset="2"/>
              <a:buChar char="§"/>
              <a:defRPr/>
            </a:pPr>
            <a:r>
              <a:rPr lang="fr-CA" sz="2000" b="1" dirty="0" err="1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Failed</a:t>
            </a:r>
            <a:r>
              <a:rPr lang="fr-CA" sz="2000" b="1" dirty="0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 </a:t>
            </a:r>
            <a:r>
              <a:rPr lang="fr-CA" sz="2000" b="1" dirty="0" err="1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Attempts</a:t>
            </a:r>
            <a:endParaRPr lang="en-CA" sz="2000" b="1" dirty="0" smtClean="0">
              <a:solidFill>
                <a:srgbClr val="49166D"/>
              </a:solidFill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285750" lvl="1" indent="-285750" algn="l" defTabSz="911225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buFont typeface="Wingdings" pitchFamily="2" charset="2"/>
              <a:buChar char="§"/>
              <a:defRPr/>
            </a:pPr>
            <a:r>
              <a:rPr lang="en-CA" sz="1600" dirty="0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Canada’s </a:t>
            </a:r>
            <a:r>
              <a:rPr lang="en-CA" sz="1600" dirty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approach to automated medication management activities has focused on the development and implementation of provincial drug information systems (DIS) </a:t>
            </a:r>
          </a:p>
          <a:p>
            <a:pPr marL="792163" lvl="3" indent="-342900" algn="l" defTabSz="911225">
              <a:lnSpc>
                <a:spcPct val="115000"/>
              </a:lnSpc>
              <a:spcBef>
                <a:spcPct val="15000"/>
              </a:spcBef>
              <a:spcAft>
                <a:spcPct val="25000"/>
              </a:spcAft>
              <a:buClr>
                <a:srgbClr val="49166D"/>
              </a:buClr>
              <a:buSzPct val="100000"/>
              <a:buFont typeface="Wingdings" pitchFamily="2" charset="2"/>
              <a:buChar char="§"/>
              <a:defRPr/>
            </a:pPr>
            <a:r>
              <a:rPr lang="en-CA" sz="1600" dirty="0" smtClean="0">
                <a:solidFill>
                  <a:srgbClr val="49166D"/>
                </a:solidFill>
                <a:latin typeface="+mn-lt"/>
              </a:rPr>
              <a:t>Several </a:t>
            </a:r>
            <a:r>
              <a:rPr lang="en-CA" sz="1600" dirty="0">
                <a:solidFill>
                  <a:srgbClr val="49166D"/>
                </a:solidFill>
                <a:latin typeface="+mn-lt"/>
              </a:rPr>
              <a:t>provinces have tried to implement </a:t>
            </a:r>
            <a:r>
              <a:rPr lang="en-CA" sz="1600" dirty="0" err="1">
                <a:solidFill>
                  <a:srgbClr val="49166D"/>
                </a:solidFill>
                <a:latin typeface="+mn-lt"/>
              </a:rPr>
              <a:t>ePrescribing</a:t>
            </a:r>
            <a:r>
              <a:rPr lang="en-CA" sz="1600" dirty="0">
                <a:solidFill>
                  <a:srgbClr val="49166D"/>
                </a:solidFill>
                <a:latin typeface="+mn-lt"/>
              </a:rPr>
              <a:t> in the DIS using a ‘pull’ model where pharmacists pull prescription information from the DIS when the patient presents in the pharmacy with a paper-based prescription </a:t>
            </a:r>
          </a:p>
          <a:p>
            <a:pPr marL="792163" lvl="3" indent="-342900" algn="l" defTabSz="911225">
              <a:lnSpc>
                <a:spcPct val="115000"/>
              </a:lnSpc>
              <a:spcBef>
                <a:spcPct val="15000"/>
              </a:spcBef>
              <a:spcAft>
                <a:spcPct val="25000"/>
              </a:spcAft>
              <a:buClr>
                <a:srgbClr val="49166D"/>
              </a:buClr>
              <a:buSzPct val="100000"/>
              <a:buFont typeface="Wingdings" pitchFamily="2" charset="2"/>
              <a:buChar char="§"/>
              <a:defRPr/>
            </a:pPr>
            <a:r>
              <a:rPr lang="en-CA" sz="1600" dirty="0">
                <a:solidFill>
                  <a:srgbClr val="49166D"/>
                </a:solidFill>
                <a:latin typeface="+mn-lt"/>
              </a:rPr>
              <a:t>EMRs upload prescription information to the DIS repository </a:t>
            </a:r>
          </a:p>
          <a:p>
            <a:pPr marL="792163" lvl="3" indent="-342900" algn="l" defTabSz="911225">
              <a:lnSpc>
                <a:spcPct val="115000"/>
              </a:lnSpc>
              <a:spcBef>
                <a:spcPct val="15000"/>
              </a:spcBef>
              <a:spcAft>
                <a:spcPct val="25000"/>
              </a:spcAft>
              <a:buClr>
                <a:srgbClr val="49166D"/>
              </a:buClr>
              <a:buSzPct val="100000"/>
              <a:buFont typeface="Wingdings" pitchFamily="2" charset="2"/>
              <a:buChar char="§"/>
              <a:defRPr/>
            </a:pPr>
            <a:r>
              <a:rPr lang="en-CA" sz="1600" dirty="0">
                <a:solidFill>
                  <a:srgbClr val="49166D"/>
                </a:solidFill>
                <a:latin typeface="+mn-lt"/>
              </a:rPr>
              <a:t>Adoption of </a:t>
            </a:r>
            <a:r>
              <a:rPr lang="en-CA" sz="1600" dirty="0" err="1">
                <a:solidFill>
                  <a:srgbClr val="49166D"/>
                </a:solidFill>
                <a:latin typeface="+mn-lt"/>
              </a:rPr>
              <a:t>ePrescribing</a:t>
            </a:r>
            <a:r>
              <a:rPr lang="en-CA" sz="1600" dirty="0">
                <a:solidFill>
                  <a:srgbClr val="49166D"/>
                </a:solidFill>
                <a:latin typeface="+mn-lt"/>
              </a:rPr>
              <a:t> using a pull model has been very limited due to workflow inefficiencies for both prescribers and </a:t>
            </a:r>
            <a:r>
              <a:rPr lang="en-CA" sz="1600" dirty="0" smtClean="0">
                <a:solidFill>
                  <a:srgbClr val="49166D"/>
                </a:solidFill>
                <a:latin typeface="+mn-lt"/>
              </a:rPr>
              <a:t>pharmacists</a:t>
            </a:r>
          </a:p>
          <a:p>
            <a:pPr marL="285750" lvl="1" indent="-285750" algn="l" defTabSz="911225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buFont typeface="Wingdings" pitchFamily="2" charset="2"/>
              <a:buChar char="§"/>
              <a:defRPr/>
            </a:pPr>
            <a:r>
              <a:rPr lang="fr-CA" sz="2000" b="1" dirty="0" err="1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Regulatory</a:t>
            </a:r>
            <a:r>
              <a:rPr lang="fr-CA" sz="2000" b="1" dirty="0" smtClean="0">
                <a:solidFill>
                  <a:srgbClr val="49166D"/>
                </a:solidFill>
                <a:latin typeface="+mn-lt"/>
                <a:ea typeface="MS PGothic" pitchFamily="34" charset="-128"/>
                <a:cs typeface="MS PGothic" pitchFamily="34" charset="-128"/>
              </a:rPr>
              <a:t> Challenges</a:t>
            </a:r>
          </a:p>
          <a:p>
            <a:pPr marL="742950" lvl="2" indent="-285750" algn="l" defTabSz="911225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buFont typeface="Wingdings" pitchFamily="2" charset="2"/>
              <a:buChar char="§"/>
              <a:defRPr/>
            </a:pPr>
            <a:r>
              <a:rPr lang="en-CA" sz="1400" dirty="0">
                <a:solidFill>
                  <a:srgbClr val="49166D"/>
                </a:solidFill>
                <a:latin typeface="+mn-lt"/>
              </a:rPr>
              <a:t>Need to obtain support from multiple stakeholders: Ministries of Health, Colleges of Pharmacists and Physicians and Surgeons, Medical and Pharmaceutical Associations</a:t>
            </a:r>
          </a:p>
          <a:p>
            <a:pPr marL="742950" lvl="2" indent="-285750" algn="l" defTabSz="911225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buFont typeface="Wingdings" pitchFamily="2" charset="2"/>
              <a:buChar char="§"/>
              <a:defRPr/>
            </a:pPr>
            <a:r>
              <a:rPr lang="en-CA" sz="1400" dirty="0">
                <a:solidFill>
                  <a:srgbClr val="49166D"/>
                </a:solidFill>
                <a:latin typeface="+mn-lt"/>
              </a:rPr>
              <a:t>Regulatory approval process varies from province to province</a:t>
            </a:r>
          </a:p>
          <a:p>
            <a:pPr marL="742950" lvl="2" indent="-285750" algn="l" defTabSz="911225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buFont typeface="Wingdings" pitchFamily="2" charset="2"/>
              <a:buChar char="§"/>
              <a:defRPr/>
            </a:pPr>
            <a:endParaRPr lang="en-CA" sz="2000" dirty="0">
              <a:solidFill>
                <a:srgbClr val="49166D"/>
              </a:solidFill>
            </a:endParaRPr>
          </a:p>
          <a:p>
            <a:pPr marL="742950" lvl="2" indent="-285750" algn="l" defTabSz="911225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buFont typeface="Wingdings" pitchFamily="2" charset="2"/>
              <a:buChar char="§"/>
              <a:defRPr/>
            </a:pPr>
            <a:endParaRPr lang="fr-CA" sz="2000" b="1" dirty="0" smtClean="0">
              <a:solidFill>
                <a:srgbClr val="49166D"/>
              </a:solidFill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285750" lvl="1" indent="-285750" algn="l" defTabSz="911225">
              <a:lnSpc>
                <a:spcPct val="115000"/>
              </a:lnSpc>
              <a:spcBef>
                <a:spcPts val="600"/>
              </a:spcBef>
              <a:spcAft>
                <a:spcPct val="25000"/>
              </a:spcAft>
              <a:buClr>
                <a:srgbClr val="66CC00"/>
              </a:buClr>
              <a:buSzPct val="100000"/>
              <a:buFont typeface="Wingdings" pitchFamily="2" charset="2"/>
              <a:buChar char="§"/>
              <a:defRPr/>
            </a:pPr>
            <a:endParaRPr lang="en-CA" sz="2000" dirty="0">
              <a:solidFill>
                <a:srgbClr val="49166D"/>
              </a:solidFill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792163" lvl="3" indent="-342900" algn="l" defTabSz="911225">
              <a:lnSpc>
                <a:spcPct val="115000"/>
              </a:lnSpc>
              <a:spcBef>
                <a:spcPct val="15000"/>
              </a:spcBef>
              <a:spcAft>
                <a:spcPct val="25000"/>
              </a:spcAft>
              <a:buClr>
                <a:srgbClr val="49166D"/>
              </a:buClr>
              <a:buSzPct val="100000"/>
              <a:buFont typeface="Wingdings" pitchFamily="2" charset="2"/>
              <a:buChar char="§"/>
              <a:defRPr/>
            </a:pPr>
            <a:endParaRPr lang="fr-CA" sz="1600" dirty="0" smtClean="0">
              <a:solidFill>
                <a:srgbClr val="49166D"/>
              </a:solidFill>
              <a:latin typeface="+mn-lt"/>
            </a:endParaRPr>
          </a:p>
          <a:p>
            <a:pPr marL="792163" lvl="3" indent="-342900" defTabSz="911225">
              <a:lnSpc>
                <a:spcPct val="115000"/>
              </a:lnSpc>
              <a:spcBef>
                <a:spcPct val="15000"/>
              </a:spcBef>
              <a:spcAft>
                <a:spcPct val="25000"/>
              </a:spcAft>
              <a:buClr>
                <a:srgbClr val="49166D"/>
              </a:buClr>
              <a:buSzPct val="100000"/>
              <a:buFont typeface="Wingdings" pitchFamily="2" charset="2"/>
              <a:buChar char="§"/>
              <a:defRPr/>
            </a:pPr>
            <a:endParaRPr lang="fr-CA" sz="1600" dirty="0">
              <a:solidFill>
                <a:srgbClr val="49166D"/>
              </a:solidFill>
              <a:latin typeface="+mn-lt"/>
            </a:endParaRPr>
          </a:p>
          <a:p>
            <a:pPr marL="792163" lvl="3" indent="-342900" defTabSz="911225">
              <a:lnSpc>
                <a:spcPct val="115000"/>
              </a:lnSpc>
              <a:spcBef>
                <a:spcPct val="15000"/>
              </a:spcBef>
              <a:spcAft>
                <a:spcPct val="25000"/>
              </a:spcAft>
              <a:buClr>
                <a:srgbClr val="49166D"/>
              </a:buClr>
              <a:buSzPct val="100000"/>
              <a:buFont typeface="Wingdings" pitchFamily="2" charset="2"/>
              <a:buChar char="§"/>
              <a:defRPr/>
            </a:pPr>
            <a:endParaRPr lang="fr-CA" sz="1600" dirty="0" smtClean="0">
              <a:solidFill>
                <a:srgbClr val="49166D"/>
              </a:solidFill>
              <a:latin typeface="+mn-lt"/>
            </a:endParaRPr>
          </a:p>
          <a:p>
            <a:pPr marL="792163" lvl="3" indent="-342900" defTabSz="911225">
              <a:lnSpc>
                <a:spcPct val="115000"/>
              </a:lnSpc>
              <a:spcBef>
                <a:spcPct val="15000"/>
              </a:spcBef>
              <a:spcAft>
                <a:spcPct val="25000"/>
              </a:spcAft>
              <a:buClr>
                <a:srgbClr val="49166D"/>
              </a:buClr>
              <a:buSzPct val="100000"/>
              <a:buFont typeface="Wingdings" pitchFamily="2" charset="2"/>
              <a:buChar char="§"/>
              <a:defRPr/>
            </a:pPr>
            <a:endParaRPr lang="fr-CA" sz="1600" dirty="0">
              <a:solidFill>
                <a:srgbClr val="49166D"/>
              </a:solidFill>
              <a:latin typeface="+mn-lt"/>
            </a:endParaRPr>
          </a:p>
          <a:p>
            <a:pPr marL="792163" lvl="3" indent="-342900" defTabSz="911225">
              <a:lnSpc>
                <a:spcPct val="115000"/>
              </a:lnSpc>
              <a:spcBef>
                <a:spcPct val="15000"/>
              </a:spcBef>
              <a:spcAft>
                <a:spcPct val="25000"/>
              </a:spcAft>
              <a:buClr>
                <a:srgbClr val="49166D"/>
              </a:buClr>
              <a:buSzPct val="100000"/>
              <a:buFont typeface="Wingdings" pitchFamily="2" charset="2"/>
              <a:buChar char="§"/>
              <a:defRPr/>
            </a:pPr>
            <a:endParaRPr lang="en-CA" sz="1600" dirty="0">
              <a:solidFill>
                <a:srgbClr val="49166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17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4347054" y="6422611"/>
            <a:ext cx="372621" cy="207043"/>
          </a:xfrm>
        </p:spPr>
        <p:txBody>
          <a:bodyPr/>
          <a:lstStyle/>
          <a:p>
            <a:fld id="{7088BEF1-D3AD-E34F-A3B9-A73E884A7AB2}" type="slidenum">
              <a:rPr lang="en-CA" noProof="0" smtClean="0"/>
              <a:pPr/>
              <a:t>14</a:t>
            </a:fld>
            <a:endParaRPr lang="en-CA" noProof="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71950" y="137747"/>
            <a:ext cx="6486772" cy="667512"/>
          </a:xfrm>
        </p:spPr>
        <p:txBody>
          <a:bodyPr>
            <a:normAutofit fontScale="90000"/>
          </a:bodyPr>
          <a:lstStyle/>
          <a:p>
            <a:r>
              <a:rPr lang="en-CA" sz="2000" dirty="0" smtClean="0"/>
              <a:t>Current provincial regulations differ on their permissions and requirements for electronic prescribing</a:t>
            </a:r>
            <a:endParaRPr lang="fr-CA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425"/>
              </p:ext>
            </p:extLst>
          </p:nvPr>
        </p:nvGraphicFramePr>
        <p:xfrm>
          <a:off x="959291" y="957045"/>
          <a:ext cx="7148146" cy="5672609"/>
        </p:xfrm>
        <a:graphic>
          <a:graphicData uri="http://schemas.openxmlformats.org/drawingml/2006/table">
            <a:tbl>
              <a:tblPr firstRow="1" bandRow="1"/>
              <a:tblGrid>
                <a:gridCol w="562707"/>
                <a:gridCol w="6585439"/>
              </a:tblGrid>
              <a:tr h="2674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sz="1200" dirty="0" smtClean="0">
                          <a:latin typeface="+mn-lt"/>
                        </a:rPr>
                        <a:t>Prov.</a:t>
                      </a:r>
                      <a:endParaRPr lang="en-CA" sz="12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Requirements</a:t>
                      </a:r>
                      <a:endParaRPr lang="en-CA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00"/>
                    </a:solidFill>
                  </a:tcPr>
                </a:tc>
              </a:tr>
              <a:tr h="6269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BC</a:t>
                      </a:r>
                      <a:endParaRPr lang="en-CA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Pharmaceutical Services Act - Section 27 (6) - “A practitioner may issue electronically a prescription for a drug, device, substance or related service, but only through prescribed information management technology.” </a:t>
                      </a:r>
                      <a:r>
                        <a:rPr lang="en-CA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The only prescribed interface is PharmaNet.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269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AB </a:t>
                      </a:r>
                      <a:endParaRPr lang="en-CA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Alberta College of Pharmacists state that “… until requirements for securing patient confidentiality, verifying authenticity, and preventing diversion are defined, e-prescribing is not acceptable.”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06107"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ON </a:t>
                      </a:r>
                      <a:endParaRPr lang="en-CA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College of Physicians and Surgeons of Ontario Policy on Prescribing Drugs states that “a prescriber can authorize a prescription verbally, with a signature, or electronically.” Furthermore, digital signatures are deemed acceptable by the Ontario College of Pharmacists (OCP)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26972"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SK</a:t>
                      </a:r>
                      <a:endParaRPr lang="en-CA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SK College of Pharmacists Bylaws and standards governing pharmacy practice, state the electronic transmission of a prescription for any drug is equivalent to the written format and is acceptable 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7837"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MB</a:t>
                      </a:r>
                      <a:endParaRPr lang="en-CA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Electronic prescriptions</a:t>
                      </a:r>
                      <a:r>
                        <a:rPr lang="en-CA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must contain an </a:t>
                      </a:r>
                      <a:r>
                        <a:rPr lang="en-C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electronic image of prescriber’s signature</a:t>
                      </a:r>
                      <a:r>
                        <a:rPr lang="en-CA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a</a:t>
                      </a:r>
                      <a:r>
                        <a:rPr lang="en-C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ll electronic prescriptions must be entered into Drug</a:t>
                      </a:r>
                      <a:r>
                        <a:rPr lang="en-CA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Programs Information Network (DPIN) 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26972"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NS</a:t>
                      </a:r>
                      <a:endParaRPr lang="en-CA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Electronic</a:t>
                      </a:r>
                      <a:r>
                        <a:rPr lang="en-CA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prescriptions allowed only when the prescription is transmitted through the Nova Scotia Drug Information System (DIS), however until Stream 2 of the DIS is implemented all e-prescriptions are “non-authoritative” and require a paper copy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26972"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NL</a:t>
                      </a:r>
                      <a:endParaRPr lang="en-CA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</a:t>
                      </a:r>
                      <a:r>
                        <a:rPr lang="en-CA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NL Pharmacy Board states that electronic signatures on prescriptions are not currently acceptable because “requirements for securing patient confidentiality, verifying authenticity, and preventing diversion have not been defined.”</a:t>
                      </a:r>
                      <a:endParaRPr lang="en-CA" sz="12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7837"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PEI</a:t>
                      </a:r>
                      <a:endParaRPr lang="en-CA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PEI Pharmacy Act does not specify electronic</a:t>
                      </a:r>
                      <a:r>
                        <a:rPr lang="en-CA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transfer as a valid means of transmitting a prescription and there is a requirement to initial a prescription upon receipt at the pharmacy</a:t>
                      </a:r>
                      <a:endParaRPr lang="en-CA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60529"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NB</a:t>
                      </a:r>
                      <a:endParaRPr lang="en-CA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Electronic</a:t>
                      </a:r>
                      <a:r>
                        <a:rPr lang="en-CA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transmission of prescriptions permitted by the Regulations of the New Brunswick College of Pharmacists</a:t>
                      </a:r>
                      <a:endParaRPr lang="en-CA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b="1" dirty="0" err="1" smtClean="0">
                <a:latin typeface="+mj-lt"/>
              </a:rPr>
              <a:t>Role</a:t>
            </a:r>
            <a:r>
              <a:rPr lang="fr-CA" sz="2400" b="1" dirty="0" smtClean="0">
                <a:latin typeface="+mj-lt"/>
              </a:rPr>
              <a:t> of IT Solutions in </a:t>
            </a:r>
            <a:r>
              <a:rPr lang="fr-CA" sz="2400" b="1" dirty="0" err="1" smtClean="0">
                <a:latin typeface="+mj-lt"/>
              </a:rPr>
              <a:t>Health</a:t>
            </a:r>
            <a:r>
              <a:rPr lang="fr-CA" sz="2400" b="1" dirty="0">
                <a:latin typeface="+mj-lt"/>
              </a:rPr>
              <a:t> Care </a:t>
            </a:r>
            <a:endParaRPr lang="en-CA" sz="2400" b="1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8095" y="1475478"/>
            <a:ext cx="7547290" cy="4636563"/>
          </a:xfrm>
          <a:prstGeom prst="rect">
            <a:avLst/>
          </a:prstGeom>
        </p:spPr>
        <p:txBody>
          <a:bodyPr>
            <a:noAutofit/>
          </a:bodyPr>
          <a:lstStyle>
            <a:lvl1pPr marL="130969" indent="-130969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66CC00"/>
              </a:buClr>
              <a:buSzPct val="120000"/>
              <a:buFont typeface="Wingdings" panose="05000000000000000000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6225" indent="-134541" algn="l" defTabSz="685800" rtl="0" eaLnBrk="1" latinLnBrk="0" hangingPunct="1">
              <a:lnSpc>
                <a:spcPct val="100000"/>
              </a:lnSpc>
              <a:spcBef>
                <a:spcPts val="324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241" indent="-1333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3647" indent="-13216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760" indent="-13216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–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fr-CA" sz="2000" b="1" dirty="0" err="1" smtClean="0">
                <a:solidFill>
                  <a:srgbClr val="49166D"/>
                </a:solidFill>
              </a:rPr>
              <a:t>Current</a:t>
            </a:r>
            <a:r>
              <a:rPr lang="fr-CA" sz="2000" b="1" dirty="0">
                <a:solidFill>
                  <a:srgbClr val="49166D"/>
                </a:solidFill>
              </a:rPr>
              <a:t> </a:t>
            </a:r>
            <a:r>
              <a:rPr lang="fr-CA" sz="2000" b="1" dirty="0" err="1" smtClean="0">
                <a:solidFill>
                  <a:srgbClr val="49166D"/>
                </a:solidFill>
              </a:rPr>
              <a:t>Context</a:t>
            </a:r>
            <a:r>
              <a:rPr lang="fr-CA" sz="2000" b="1" dirty="0" smtClean="0">
                <a:solidFill>
                  <a:srgbClr val="49166D"/>
                </a:solidFill>
              </a:rPr>
              <a:t> </a:t>
            </a:r>
          </a:p>
          <a:p>
            <a:pPr marL="488156" lvl="1" indent="-342900" fontAlgn="auto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fr-CA" sz="2000" dirty="0" err="1" smtClean="0">
                <a:solidFill>
                  <a:srgbClr val="49166D"/>
                </a:solidFill>
              </a:rPr>
              <a:t>Disconnected</a:t>
            </a:r>
            <a:r>
              <a:rPr lang="fr-CA" sz="2000" dirty="0" smtClean="0">
                <a:solidFill>
                  <a:srgbClr val="49166D"/>
                </a:solidFill>
              </a:rPr>
              <a:t> </a:t>
            </a:r>
          </a:p>
          <a:p>
            <a:pPr marL="488156" lvl="1" indent="-342900" fontAlgn="auto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fr-CA" sz="2000" dirty="0" err="1" smtClean="0">
                <a:solidFill>
                  <a:srgbClr val="49166D"/>
                </a:solidFill>
              </a:rPr>
              <a:t>Costly</a:t>
            </a:r>
            <a:endParaRPr lang="fr-CA" sz="2000" dirty="0" smtClean="0">
              <a:solidFill>
                <a:srgbClr val="49166D"/>
              </a:solidFill>
            </a:endParaRPr>
          </a:p>
          <a:p>
            <a:pPr marL="488156" lvl="1" indent="-342900" fontAlgn="auto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</a:pPr>
            <a:r>
              <a:rPr lang="fr-CA" sz="2000" dirty="0" smtClean="0">
                <a:solidFill>
                  <a:srgbClr val="49166D"/>
                </a:solidFill>
              </a:rPr>
              <a:t>Main </a:t>
            </a:r>
            <a:r>
              <a:rPr lang="fr-CA" sz="2000" dirty="0" err="1" smtClean="0">
                <a:solidFill>
                  <a:srgbClr val="49166D"/>
                </a:solidFill>
              </a:rPr>
              <a:t>Health</a:t>
            </a:r>
            <a:r>
              <a:rPr lang="fr-CA" sz="2000" dirty="0" smtClean="0">
                <a:solidFill>
                  <a:srgbClr val="49166D"/>
                </a:solidFill>
              </a:rPr>
              <a:t> Care Issues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fr-CA" sz="2000" b="1" dirty="0" err="1" smtClean="0">
                <a:solidFill>
                  <a:srgbClr val="49166D"/>
                </a:solidFill>
              </a:rPr>
              <a:t>Role</a:t>
            </a:r>
            <a:r>
              <a:rPr lang="fr-CA" sz="2000" b="1" dirty="0" smtClean="0">
                <a:solidFill>
                  <a:srgbClr val="49166D"/>
                </a:solidFill>
              </a:rPr>
              <a:t> of IT Solutions</a:t>
            </a:r>
            <a:endParaRPr lang="en-CA" sz="2000" b="1" dirty="0" smtClean="0">
              <a:solidFill>
                <a:srgbClr val="49166D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</a:pPr>
            <a:r>
              <a:rPr lang="en-CA" sz="2000" b="1" dirty="0" smtClean="0">
                <a:solidFill>
                  <a:srgbClr val="49166D"/>
                </a:solidFill>
              </a:rPr>
              <a:t>The example of </a:t>
            </a:r>
            <a:r>
              <a:rPr lang="en-CA" sz="2000" b="1" dirty="0" err="1" smtClean="0">
                <a:solidFill>
                  <a:srgbClr val="49166D"/>
                </a:solidFill>
              </a:rPr>
              <a:t>ePrescribing</a:t>
            </a:r>
            <a:endParaRPr lang="en-CA" sz="2000" b="1" dirty="0" smtClean="0">
              <a:solidFill>
                <a:srgbClr val="49166D"/>
              </a:solidFill>
            </a:endParaRPr>
          </a:p>
          <a:p>
            <a:pPr marL="784622" lvl="2" indent="-514350" fontAlgn="auto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+mj-lt"/>
              <a:buAutoNum type="romanUcPeriod"/>
            </a:pPr>
            <a:r>
              <a:rPr lang="fr-CA" sz="2000" dirty="0" smtClean="0">
                <a:solidFill>
                  <a:srgbClr val="49166D"/>
                </a:solidFill>
              </a:rPr>
              <a:t>How </a:t>
            </a:r>
            <a:r>
              <a:rPr lang="fr-CA" sz="2000" dirty="0" err="1" smtClean="0">
                <a:solidFill>
                  <a:srgbClr val="49166D"/>
                </a:solidFill>
              </a:rPr>
              <a:t>it</a:t>
            </a:r>
            <a:r>
              <a:rPr lang="fr-CA" sz="2000" dirty="0" smtClean="0">
                <a:solidFill>
                  <a:srgbClr val="49166D"/>
                </a:solidFill>
              </a:rPr>
              <a:t> </a:t>
            </a:r>
            <a:r>
              <a:rPr lang="fr-CA" sz="2000" dirty="0" err="1" smtClean="0">
                <a:solidFill>
                  <a:srgbClr val="49166D"/>
                </a:solidFill>
              </a:rPr>
              <a:t>helps</a:t>
            </a:r>
            <a:endParaRPr lang="fr-CA" sz="2000" dirty="0" smtClean="0">
              <a:solidFill>
                <a:srgbClr val="49166D"/>
              </a:solidFill>
            </a:endParaRPr>
          </a:p>
          <a:p>
            <a:pPr marL="784622" lvl="2" indent="-514350" fontAlgn="auto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+mj-lt"/>
              <a:buAutoNum type="romanUcPeriod"/>
            </a:pPr>
            <a:r>
              <a:rPr lang="fr-CA" sz="2000" dirty="0" smtClean="0">
                <a:solidFill>
                  <a:srgbClr val="49166D"/>
                </a:solidFill>
              </a:rPr>
              <a:t>Challenges</a:t>
            </a:r>
            <a:endParaRPr lang="en-CA" sz="2000" dirty="0" smtClean="0">
              <a:solidFill>
                <a:srgbClr val="4916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892" y="6231703"/>
            <a:ext cx="2391508" cy="422031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6CC00"/>
              </a:buClr>
              <a:buSzPct val="120000"/>
            </a:pPr>
            <a:r>
              <a:rPr lang="fr-CA" sz="1400" dirty="0" smtClean="0">
                <a:solidFill>
                  <a:srgbClr val="49166D"/>
                </a:solidFill>
                <a:latin typeface="Arial"/>
              </a:rPr>
              <a:t>Information for Life</a:t>
            </a:r>
            <a:endParaRPr lang="en-CA" sz="1400" dirty="0" err="1">
              <a:solidFill>
                <a:srgbClr val="49166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3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0"/>
          <p:cNvSpPr txBox="1">
            <a:spLocks noChangeArrowheads="1"/>
          </p:cNvSpPr>
          <p:nvPr/>
        </p:nvSpPr>
        <p:spPr bwMode="auto">
          <a:xfrm>
            <a:off x="3538538" y="4756597"/>
            <a:ext cx="1574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 dirty="0">
                <a:solidFill>
                  <a:srgbClr val="49166D"/>
                </a:solidFill>
                <a:latin typeface="Arial" charset="0"/>
                <a:cs typeface="Arial" charset="0"/>
              </a:rPr>
              <a:t>Patients and Consumers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320675" y="1892747"/>
            <a:ext cx="1228725" cy="449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rgbClr val="49166D"/>
                </a:solidFill>
              </a:rPr>
              <a:t>Physicians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1306513" y="1921322"/>
            <a:ext cx="1193800" cy="450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rgbClr val="49166D"/>
                </a:solidFill>
              </a:rPr>
              <a:t>Nurses</a:t>
            </a:r>
          </a:p>
        </p:txBody>
      </p:sp>
      <p:sp>
        <p:nvSpPr>
          <p:cNvPr id="65" name="Rectangle à coins arrondis 64"/>
          <p:cNvSpPr/>
          <p:nvPr/>
        </p:nvSpPr>
        <p:spPr>
          <a:xfrm>
            <a:off x="3973513" y="1946722"/>
            <a:ext cx="1265237" cy="449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rgbClr val="49166D"/>
                </a:solidFill>
              </a:rPr>
              <a:t>Pharmacists</a:t>
            </a:r>
          </a:p>
        </p:txBody>
      </p:sp>
      <p:sp>
        <p:nvSpPr>
          <p:cNvPr id="66" name="Rectangle à coins arrondis 65"/>
          <p:cNvSpPr/>
          <p:nvPr/>
        </p:nvSpPr>
        <p:spPr>
          <a:xfrm>
            <a:off x="2843808" y="1945134"/>
            <a:ext cx="1193800" cy="450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CA" sz="1400" dirty="0">
                <a:solidFill>
                  <a:srgbClr val="49166D"/>
                </a:solidFill>
              </a:rPr>
              <a:t>Allied care providers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6186512" y="1907988"/>
            <a:ext cx="1193800" cy="449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CA" sz="1400" dirty="0">
                <a:solidFill>
                  <a:srgbClr val="49166D"/>
                </a:solidFill>
              </a:rPr>
              <a:t>Hospitals</a:t>
            </a:r>
          </a:p>
        </p:txBody>
      </p:sp>
      <p:sp>
        <p:nvSpPr>
          <p:cNvPr id="68" name="Rectangle à coins arrondis 67"/>
          <p:cNvSpPr/>
          <p:nvPr/>
        </p:nvSpPr>
        <p:spPr>
          <a:xfrm>
            <a:off x="7236296" y="1954660"/>
            <a:ext cx="1330325" cy="481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CA" sz="1400" dirty="0">
                <a:solidFill>
                  <a:srgbClr val="49166D"/>
                </a:solidFill>
              </a:rPr>
              <a:t>Home care organizations</a:t>
            </a:r>
          </a:p>
        </p:txBody>
      </p:sp>
      <p:pic>
        <p:nvPicPr>
          <p:cNvPr id="22536" name="Picture 5" descr="patient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2445" y="3726309"/>
            <a:ext cx="10175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" descr="alli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971" y="1140272"/>
            <a:ext cx="6715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hom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316" y="1124744"/>
            <a:ext cx="6731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" descr="hospita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216" y="1124745"/>
            <a:ext cx="671512" cy="69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4" descr="nurse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13" y="1151384"/>
            <a:ext cx="6731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6" descr="pharma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960" y="1140272"/>
            <a:ext cx="6715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7" descr="physicia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275" y="1138684"/>
            <a:ext cx="6715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10"/>
          <p:cNvSpPr txBox="1">
            <a:spLocks noChangeArrowheads="1"/>
          </p:cNvSpPr>
          <p:nvPr/>
        </p:nvSpPr>
        <p:spPr bwMode="auto">
          <a:xfrm>
            <a:off x="3640139" y="252413"/>
            <a:ext cx="2287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49166D"/>
                </a:solidFill>
                <a:latin typeface="+mj-lt"/>
                <a:cs typeface="Arial" charset="0"/>
              </a:rPr>
              <a:t>Disconnected </a:t>
            </a:r>
            <a:endParaRPr lang="en-US" sz="1800" b="1" dirty="0">
              <a:solidFill>
                <a:srgbClr val="49166D"/>
              </a:solidFill>
              <a:latin typeface="+mj-lt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62075" y="2343597"/>
            <a:ext cx="2354263" cy="1612900"/>
          </a:xfrm>
          <a:prstGeom prst="straightConnector1">
            <a:avLst/>
          </a:prstGeom>
          <a:ln>
            <a:solidFill>
              <a:srgbClr val="66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22500" y="2343597"/>
            <a:ext cx="1692275" cy="1441450"/>
          </a:xfrm>
          <a:prstGeom prst="straightConnector1">
            <a:avLst/>
          </a:prstGeom>
          <a:ln>
            <a:solidFill>
              <a:srgbClr val="66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79788" y="2376934"/>
            <a:ext cx="839787" cy="1301750"/>
          </a:xfrm>
          <a:prstGeom prst="straightConnector1">
            <a:avLst/>
          </a:prstGeom>
          <a:ln>
            <a:solidFill>
              <a:srgbClr val="66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45000" y="2435673"/>
            <a:ext cx="1" cy="1230311"/>
          </a:xfrm>
          <a:prstGeom prst="straightConnector1">
            <a:avLst/>
          </a:prstGeom>
          <a:ln>
            <a:solidFill>
              <a:srgbClr val="66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883473" y="2342009"/>
            <a:ext cx="1704751" cy="1384300"/>
          </a:xfrm>
          <a:prstGeom prst="straightConnector1">
            <a:avLst/>
          </a:prstGeom>
          <a:ln>
            <a:solidFill>
              <a:srgbClr val="66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883473" y="2564904"/>
            <a:ext cx="3017986" cy="1391593"/>
          </a:xfrm>
          <a:prstGeom prst="straightConnector1">
            <a:avLst/>
          </a:prstGeom>
          <a:ln>
            <a:solidFill>
              <a:srgbClr val="66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14" descr="paraplui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4744"/>
            <a:ext cx="634732" cy="67701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4685634" y="2342009"/>
            <a:ext cx="1067828" cy="1289050"/>
          </a:xfrm>
          <a:prstGeom prst="straightConnector1">
            <a:avLst/>
          </a:prstGeom>
          <a:ln>
            <a:solidFill>
              <a:srgbClr val="66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64"/>
          <p:cNvSpPr/>
          <p:nvPr/>
        </p:nvSpPr>
        <p:spPr>
          <a:xfrm>
            <a:off x="5238749" y="1946722"/>
            <a:ext cx="917427" cy="449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en-CA" sz="1400" dirty="0" smtClean="0">
                <a:solidFill>
                  <a:srgbClr val="49166D"/>
                </a:solidFill>
              </a:rPr>
              <a:t>Insurers </a:t>
            </a:r>
            <a:endParaRPr lang="en-CA" sz="1400" dirty="0">
              <a:solidFill>
                <a:srgbClr val="49166D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278884"/>
            <a:ext cx="9144000" cy="958428"/>
          </a:xfrm>
          <a:prstGeom prst="rect">
            <a:avLst/>
          </a:prstGeom>
          <a:solidFill>
            <a:srgbClr val="491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r>
              <a:rPr lang="en-US" sz="3200" b="1" dirty="0" smtClean="0">
                <a:solidFill>
                  <a:srgbClr val="FFFFFF"/>
                </a:solidFill>
                <a:ea typeface="MS PGothic" pitchFamily="34" charset="-128"/>
              </a:rPr>
              <a:t>Connections are in silos and are manual</a:t>
            </a:r>
            <a:endParaRPr lang="en-US" sz="3200" b="1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50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TextBox 10"/>
          <p:cNvSpPr txBox="1">
            <a:spLocks noChangeArrowheads="1"/>
          </p:cNvSpPr>
          <p:nvPr/>
        </p:nvSpPr>
        <p:spPr bwMode="auto">
          <a:xfrm>
            <a:off x="3995393" y="199659"/>
            <a:ext cx="1125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49166D"/>
                </a:solidFill>
                <a:latin typeface="+mj-lt"/>
                <a:cs typeface="Arial" charset="0"/>
              </a:rPr>
              <a:t>Costly</a:t>
            </a:r>
            <a:endParaRPr lang="en-US" sz="1800" b="1" dirty="0">
              <a:solidFill>
                <a:srgbClr val="49166D"/>
              </a:solidFill>
              <a:latin typeface="+mj-lt"/>
              <a:cs typeface="Arial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977" y="1196752"/>
            <a:ext cx="8748463" cy="476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04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TextBox 10"/>
          <p:cNvSpPr txBox="1">
            <a:spLocks noChangeArrowheads="1"/>
          </p:cNvSpPr>
          <p:nvPr/>
        </p:nvSpPr>
        <p:spPr bwMode="auto">
          <a:xfrm>
            <a:off x="4185262" y="234828"/>
            <a:ext cx="1284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rgbClr val="49166D"/>
                </a:solidFill>
                <a:latin typeface="+mj-lt"/>
                <a:cs typeface="Arial" charset="0"/>
              </a:rPr>
              <a:t>Costly</a:t>
            </a:r>
            <a:endParaRPr lang="en-US" sz="2800" b="1" dirty="0">
              <a:solidFill>
                <a:srgbClr val="49166D"/>
              </a:solidFill>
              <a:latin typeface="+mj-lt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6" y="1412776"/>
            <a:ext cx="8877984" cy="402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9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TextBox 10"/>
          <p:cNvSpPr txBox="1">
            <a:spLocks noChangeArrowheads="1"/>
          </p:cNvSpPr>
          <p:nvPr/>
        </p:nvSpPr>
        <p:spPr bwMode="auto">
          <a:xfrm>
            <a:off x="3956663" y="322751"/>
            <a:ext cx="1284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rgbClr val="49166D"/>
                </a:solidFill>
                <a:latin typeface="+mj-lt"/>
                <a:cs typeface="Arial" charset="0"/>
              </a:rPr>
              <a:t>Costly</a:t>
            </a:r>
            <a:endParaRPr lang="en-US" sz="2800" b="1" dirty="0">
              <a:solidFill>
                <a:srgbClr val="49166D"/>
              </a:solidFill>
              <a:latin typeface="+mj-lt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383" y="1340768"/>
            <a:ext cx="8176355" cy="343478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700" dirty="0">
              <a:solidFill>
                <a:srgbClr val="002060"/>
              </a:solidFill>
              <a:latin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3400" b="1" dirty="0">
                <a:solidFill>
                  <a:srgbClr val="49166D"/>
                </a:solidFill>
                <a:latin typeface="Arial"/>
              </a:rPr>
              <a:t>“Gentlemen, we have run out of money. It's time to start thinking</a:t>
            </a:r>
            <a:r>
              <a:rPr lang="en-CA" sz="3400" b="1" dirty="0" smtClean="0">
                <a:solidFill>
                  <a:srgbClr val="49166D"/>
                </a:solidFill>
                <a:latin typeface="Arial"/>
              </a:rPr>
              <a:t>.”</a:t>
            </a:r>
            <a:br>
              <a:rPr lang="en-CA" sz="3400" b="1" dirty="0" smtClean="0">
                <a:solidFill>
                  <a:srgbClr val="49166D"/>
                </a:solidFill>
                <a:latin typeface="Arial"/>
              </a:rPr>
            </a:br>
            <a:endParaRPr lang="en-CA" sz="3400" dirty="0">
              <a:solidFill>
                <a:srgbClr val="49166D"/>
              </a:solidFill>
              <a:latin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49166D"/>
                </a:solidFill>
                <a:latin typeface="Arial"/>
              </a:rPr>
              <a:t>― </a:t>
            </a:r>
            <a:r>
              <a:rPr lang="en-CA" dirty="0">
                <a:solidFill>
                  <a:srgbClr val="49166D"/>
                </a:solidFill>
                <a:latin typeface="Arial"/>
              </a:rPr>
              <a:t>Ernest Rutherford, 1871-1937 </a:t>
            </a:r>
            <a:r>
              <a:rPr lang="en-CA" sz="280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en-CA" sz="2800" dirty="0" smtClean="0">
                <a:solidFill>
                  <a:srgbClr val="002060"/>
                </a:solidFill>
                <a:latin typeface="Arial"/>
              </a:rPr>
            </a:br>
            <a:r>
              <a:rPr lang="en-CA" sz="2800" dirty="0">
                <a:solidFill>
                  <a:srgbClr val="002060"/>
                </a:solidFill>
                <a:latin typeface="Arial"/>
              </a:rPr>
              <a:t/>
            </a:r>
            <a:br>
              <a:rPr lang="en-CA" sz="2800" dirty="0">
                <a:solidFill>
                  <a:srgbClr val="002060"/>
                </a:solidFill>
                <a:latin typeface="Arial"/>
              </a:rPr>
            </a:br>
            <a:endParaRPr lang="en-CA" sz="2800" dirty="0">
              <a:solidFill>
                <a:srgbClr val="002060"/>
              </a:solidFill>
              <a:latin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000" i="1" dirty="0">
                <a:solidFill>
                  <a:srgbClr val="49166D"/>
                </a:solidFill>
                <a:latin typeface="Arial"/>
              </a:rPr>
              <a:t>(As quoted by Ontario  Health Minister Deb Matthews in </a:t>
            </a:r>
            <a:r>
              <a:rPr lang="en-CA" sz="2000" i="1" dirty="0" smtClean="0">
                <a:solidFill>
                  <a:srgbClr val="49166D"/>
                </a:solidFill>
                <a:latin typeface="Arial"/>
              </a:rPr>
              <a:t>January 2014) </a:t>
            </a:r>
            <a:endParaRPr lang="en-CA" sz="2000" i="1" dirty="0">
              <a:solidFill>
                <a:srgbClr val="49166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504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TextBox 10"/>
          <p:cNvSpPr txBox="1">
            <a:spLocks noChangeArrowheads="1"/>
          </p:cNvSpPr>
          <p:nvPr/>
        </p:nvSpPr>
        <p:spPr bwMode="auto">
          <a:xfrm>
            <a:off x="2411043" y="216898"/>
            <a:ext cx="4322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166D"/>
                </a:solidFill>
                <a:latin typeface="+mj-lt"/>
                <a:cs typeface="Arial" charset="0"/>
              </a:rPr>
              <a:t>Main Health Care Issues</a:t>
            </a:r>
            <a:endParaRPr lang="en-US" sz="2800" b="1" dirty="0">
              <a:solidFill>
                <a:srgbClr val="49166D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4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9052396"/>
              </p:ext>
            </p:extLst>
          </p:nvPr>
        </p:nvGraphicFramePr>
        <p:xfrm>
          <a:off x="395589" y="899756"/>
          <a:ext cx="835292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233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10"/>
          <p:cNvSpPr txBox="1"/>
          <p:nvPr/>
        </p:nvSpPr>
        <p:spPr>
          <a:xfrm>
            <a:off x="3524821" y="3431362"/>
            <a:ext cx="157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49166D"/>
                </a:solidFill>
                <a:latin typeface="+mj-lt"/>
              </a:rPr>
              <a:t>Patients and Consumers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1907860" y="1811182"/>
            <a:ext cx="1229405" cy="450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400" dirty="0" smtClean="0">
                <a:solidFill>
                  <a:srgbClr val="49166D"/>
                </a:solidFill>
              </a:rPr>
              <a:t>Physicians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1385437" y="2846297"/>
            <a:ext cx="1194279" cy="450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400" dirty="0" smtClean="0">
                <a:solidFill>
                  <a:srgbClr val="49166D"/>
                </a:solidFill>
              </a:rPr>
              <a:t>Nurses</a:t>
            </a:r>
          </a:p>
        </p:txBody>
      </p:sp>
      <p:sp>
        <p:nvSpPr>
          <p:cNvPr id="65" name="Rectangle à coins arrondis 64"/>
          <p:cNvSpPr/>
          <p:nvPr/>
        </p:nvSpPr>
        <p:spPr>
          <a:xfrm>
            <a:off x="1817850" y="3836407"/>
            <a:ext cx="1264531" cy="450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400" dirty="0" smtClean="0">
                <a:solidFill>
                  <a:srgbClr val="49166D"/>
                </a:solidFill>
              </a:rPr>
              <a:t>Pharmacists</a:t>
            </a:r>
          </a:p>
        </p:txBody>
      </p:sp>
      <p:sp>
        <p:nvSpPr>
          <p:cNvPr id="66" name="Rectangle à coins arrondis 65"/>
          <p:cNvSpPr/>
          <p:nvPr/>
        </p:nvSpPr>
        <p:spPr>
          <a:xfrm>
            <a:off x="5460036" y="1811182"/>
            <a:ext cx="1194279" cy="450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dirty="0" smtClean="0">
                <a:solidFill>
                  <a:srgbClr val="49166D"/>
                </a:solidFill>
              </a:rPr>
              <a:t>Allied care providers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5910086" y="2801292"/>
            <a:ext cx="1194279" cy="450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dirty="0" smtClean="0">
                <a:solidFill>
                  <a:srgbClr val="49166D"/>
                </a:solidFill>
              </a:rPr>
              <a:t>Hospitals</a:t>
            </a:r>
          </a:p>
        </p:txBody>
      </p:sp>
      <p:sp>
        <p:nvSpPr>
          <p:cNvPr id="68" name="Rectangle à coins arrondis 67"/>
          <p:cNvSpPr/>
          <p:nvPr/>
        </p:nvSpPr>
        <p:spPr>
          <a:xfrm>
            <a:off x="5550046" y="3836407"/>
            <a:ext cx="1330392" cy="4812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dirty="0" smtClean="0">
                <a:solidFill>
                  <a:srgbClr val="49166D"/>
                </a:solidFill>
              </a:rPr>
              <a:t>Home care organizations</a:t>
            </a:r>
          </a:p>
        </p:txBody>
      </p:sp>
      <p:sp>
        <p:nvSpPr>
          <p:cNvPr id="36" name="Oval 35"/>
          <p:cNvSpPr/>
          <p:nvPr/>
        </p:nvSpPr>
        <p:spPr>
          <a:xfrm>
            <a:off x="2984761" y="1811182"/>
            <a:ext cx="2610291" cy="2610291"/>
          </a:xfrm>
          <a:prstGeom prst="ellipse">
            <a:avLst/>
          </a:prstGeom>
          <a:noFill/>
          <a:ln w="38100" cap="rnd">
            <a:solidFill>
              <a:srgbClr val="66CC00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tie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51" y="2441252"/>
            <a:ext cx="1017964" cy="1005773"/>
          </a:xfrm>
          <a:prstGeom prst="rect">
            <a:avLst/>
          </a:prstGeom>
        </p:spPr>
      </p:pic>
      <p:pic>
        <p:nvPicPr>
          <p:cNvPr id="2" name="Picture 1" descr="alli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61" y="1721172"/>
            <a:ext cx="671856" cy="663810"/>
          </a:xfrm>
          <a:prstGeom prst="rect">
            <a:avLst/>
          </a:prstGeom>
        </p:spPr>
      </p:pic>
      <p:pic>
        <p:nvPicPr>
          <p:cNvPr id="3" name="Picture 2" descr="hom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71" y="3757662"/>
            <a:ext cx="671856" cy="663810"/>
          </a:xfrm>
          <a:prstGeom prst="rect">
            <a:avLst/>
          </a:prstGeom>
        </p:spPr>
      </p:pic>
      <p:pic>
        <p:nvPicPr>
          <p:cNvPr id="4" name="Picture 3" descr="hospita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30" y="2711282"/>
            <a:ext cx="671856" cy="663810"/>
          </a:xfrm>
          <a:prstGeom prst="rect">
            <a:avLst/>
          </a:prstGeom>
        </p:spPr>
      </p:pic>
      <p:pic>
        <p:nvPicPr>
          <p:cNvPr id="5" name="Picture 4" descr="nurse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35" y="2711282"/>
            <a:ext cx="671856" cy="663810"/>
          </a:xfrm>
          <a:prstGeom prst="rect">
            <a:avLst/>
          </a:prstGeom>
        </p:spPr>
      </p:pic>
      <p:pic>
        <p:nvPicPr>
          <p:cNvPr id="7" name="Picture 6" descr="pharm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90" y="3757662"/>
            <a:ext cx="671856" cy="663810"/>
          </a:xfrm>
          <a:prstGeom prst="rect">
            <a:avLst/>
          </a:prstGeom>
        </p:spPr>
      </p:pic>
      <p:pic>
        <p:nvPicPr>
          <p:cNvPr id="8" name="Picture 7" descr="physicia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95" y="1732437"/>
            <a:ext cx="671856" cy="6638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5278884"/>
            <a:ext cx="9144000" cy="958428"/>
          </a:xfrm>
          <a:prstGeom prst="rect">
            <a:avLst/>
          </a:prstGeom>
          <a:solidFill>
            <a:srgbClr val="491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  <a:ea typeface="MS PGothic" pitchFamily="34" charset="-128"/>
              </a:rPr>
              <a:t>Connections</a:t>
            </a:r>
            <a:endParaRPr lang="en-US" sz="32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2569488" y="252413"/>
            <a:ext cx="3557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49166D"/>
                </a:solidFill>
                <a:latin typeface="+mj-lt"/>
              </a:rPr>
              <a:t>Role of IT Solutions</a:t>
            </a:r>
            <a:endParaRPr lang="en-US" sz="2800" b="1" dirty="0">
              <a:solidFill>
                <a:srgbClr val="49166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9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44" y="0"/>
            <a:ext cx="8561041" cy="1144800"/>
          </a:xfrm>
        </p:spPr>
        <p:txBody>
          <a:bodyPr>
            <a:normAutofit/>
          </a:bodyPr>
          <a:lstStyle/>
          <a:p>
            <a:pPr algn="ctr"/>
            <a:r>
              <a:rPr lang="en-CA" sz="2000" b="1" dirty="0" smtClean="0">
                <a:solidFill>
                  <a:schemeClr val="tx2"/>
                </a:solidFill>
              </a:rPr>
              <a:t/>
            </a:r>
            <a:br>
              <a:rPr lang="en-CA" sz="2000" b="1" dirty="0" smtClean="0">
                <a:solidFill>
                  <a:schemeClr val="tx2"/>
                </a:solidFill>
              </a:rPr>
            </a:br>
            <a:r>
              <a:rPr lang="en-CA" sz="2000" b="1" dirty="0" smtClean="0">
                <a:solidFill>
                  <a:schemeClr val="tx2"/>
                </a:solidFill>
              </a:rPr>
              <a:t>The value of </a:t>
            </a:r>
            <a:r>
              <a:rPr lang="en-CA" sz="2000" b="1" dirty="0" err="1" smtClean="0">
                <a:solidFill>
                  <a:schemeClr val="tx2"/>
                </a:solidFill>
              </a:rPr>
              <a:t>ePrescribing</a:t>
            </a:r>
            <a:r>
              <a:rPr lang="en-CA" sz="2000" b="1" dirty="0" smtClean="0">
                <a:solidFill>
                  <a:schemeClr val="tx2"/>
                </a:solidFill>
              </a:rPr>
              <a:t> is clear but Canada has been slow to adopt</a:t>
            </a:r>
            <a:endParaRPr lang="en-CA" sz="2000" b="1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2975" y="3746482"/>
            <a:ext cx="8692587" cy="1031336"/>
            <a:chOff x="282975" y="2631156"/>
            <a:chExt cx="8692587" cy="1661806"/>
          </a:xfrm>
        </p:grpSpPr>
        <p:sp>
          <p:nvSpPr>
            <p:cNvPr id="16" name="Rectangle 15"/>
            <p:cNvSpPr/>
            <p:nvPr/>
          </p:nvSpPr>
          <p:spPr>
            <a:xfrm>
              <a:off x="282975" y="2631156"/>
              <a:ext cx="8692587" cy="166180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eaLnBrk="1" fontAlgn="auto" hangingPunct="1">
                <a:spcBef>
                  <a:spcPts val="1200"/>
                </a:spcBef>
                <a:spcAft>
                  <a:spcPts val="0"/>
                </a:spcAft>
                <a:buClr>
                  <a:srgbClr val="66CC00"/>
                </a:buClr>
                <a:buSzPct val="120000"/>
              </a:pPr>
              <a:endParaRPr lang="en-CA" sz="1600" dirty="0" err="1">
                <a:solidFill>
                  <a:srgbClr val="595959"/>
                </a:solidFill>
              </a:endParaRPr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400538" y="3841586"/>
              <a:ext cx="7508347" cy="3373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39675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en-US" sz="1100" dirty="0" smtClean="0">
                  <a:solidFill>
                    <a:srgbClr val="49166D"/>
                  </a:solidFill>
                  <a:latin typeface="Arial"/>
                  <a:cs typeface="Lucida Sans Unicode" panose="020B0602030504020204" pitchFamily="34" charset="0"/>
                </a:rPr>
                <a:t>Value of e-prescribing questioned</a:t>
              </a:r>
              <a:r>
                <a:rPr lang="en-US" altLang="en-US" sz="1100" b="1" dirty="0" smtClean="0">
                  <a:solidFill>
                    <a:srgbClr val="49166D"/>
                  </a:solidFill>
                  <a:latin typeface="Arial"/>
                  <a:cs typeface="Lucida Sans Unicode" panose="020B0602030504020204" pitchFamily="34" charset="0"/>
                </a:rPr>
                <a:t>. </a:t>
              </a:r>
              <a:r>
                <a:rPr lang="en-US" altLang="en-US" sz="1100" dirty="0" smtClean="0">
                  <a:solidFill>
                    <a:srgbClr val="49166D"/>
                  </a:solidFill>
                  <a:latin typeface="Arial"/>
                  <a:cs typeface="Lucida Sans Unicode" panose="020B0602030504020204" pitchFamily="34" charset="0"/>
                </a:rPr>
                <a:t>Canadian Medical Association Journal October 4, 2011</a:t>
              </a:r>
              <a:endParaRPr lang="en-US" altLang="en-US" sz="1100" dirty="0" smtClean="0">
                <a:solidFill>
                  <a:srgbClr val="49166D"/>
                </a:solidFill>
                <a:latin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0165" y="2653136"/>
              <a:ext cx="8608639" cy="974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n-CA" sz="1800" b="1" dirty="0" smtClean="0">
                  <a:solidFill>
                    <a:srgbClr val="66CC00"/>
                  </a:solidFill>
                  <a:latin typeface="Arial"/>
                </a:rPr>
                <a:t>2011:  </a:t>
              </a:r>
              <a:r>
                <a:rPr lang="en-CA" sz="1800" dirty="0">
                  <a:solidFill>
                    <a:srgbClr val="49166D"/>
                  </a:solidFill>
                  <a:latin typeface="Arial"/>
                </a:rPr>
                <a:t>“</a:t>
              </a:r>
              <a:r>
                <a:rPr lang="en-CA" sz="1800" b="1" dirty="0">
                  <a:solidFill>
                    <a:srgbClr val="49166D"/>
                  </a:solidFill>
                  <a:latin typeface="Arial"/>
                </a:rPr>
                <a:t>Efforts to ensure doctors can transfer prescriptions to </a:t>
              </a:r>
              <a:r>
                <a:rPr lang="en-CA" sz="1800" b="1" dirty="0" smtClean="0">
                  <a:solidFill>
                    <a:srgbClr val="49166D"/>
                  </a:solidFill>
                  <a:latin typeface="Arial"/>
                </a:rPr>
                <a:t>pharmacists electronically </a:t>
              </a:r>
              <a:r>
                <a:rPr lang="en-CA" sz="1800" b="1" dirty="0">
                  <a:solidFill>
                    <a:srgbClr val="49166D"/>
                  </a:solidFill>
                  <a:latin typeface="Arial"/>
                </a:rPr>
                <a:t>are long </a:t>
              </a:r>
              <a:r>
                <a:rPr lang="en-CA" sz="1800" b="1" dirty="0" smtClean="0">
                  <a:solidFill>
                    <a:srgbClr val="49166D"/>
                  </a:solidFill>
                  <a:latin typeface="Arial"/>
                </a:rPr>
                <a:t>overdue</a:t>
              </a:r>
              <a:r>
                <a:rPr lang="en-CA" sz="1800" dirty="0" smtClean="0">
                  <a:solidFill>
                    <a:srgbClr val="49166D"/>
                  </a:solidFill>
                  <a:latin typeface="Arial"/>
                </a:rPr>
                <a:t>”</a:t>
              </a:r>
              <a:endParaRPr lang="en-CA" sz="1800" dirty="0">
                <a:solidFill>
                  <a:srgbClr val="49166D"/>
                </a:solidFill>
                <a:latin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218" y="1348632"/>
            <a:ext cx="8692587" cy="998313"/>
            <a:chOff x="266218" y="1481559"/>
            <a:chExt cx="8692587" cy="998313"/>
          </a:xfrm>
        </p:grpSpPr>
        <p:sp>
          <p:nvSpPr>
            <p:cNvPr id="15" name="Rectangle 14"/>
            <p:cNvSpPr/>
            <p:nvPr/>
          </p:nvSpPr>
          <p:spPr>
            <a:xfrm>
              <a:off x="266218" y="1481559"/>
              <a:ext cx="8692587" cy="996283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eaLnBrk="1" fontAlgn="auto" hangingPunct="1">
                <a:spcBef>
                  <a:spcPts val="1200"/>
                </a:spcBef>
                <a:spcAft>
                  <a:spcPts val="0"/>
                </a:spcAft>
                <a:buClr>
                  <a:srgbClr val="66CC00"/>
                </a:buClr>
                <a:buSzPct val="120000"/>
              </a:pPr>
              <a:endParaRPr lang="en-CA" sz="1600" dirty="0" err="1">
                <a:solidFill>
                  <a:srgbClr val="59595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0166" y="1493709"/>
              <a:ext cx="8608639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en-CA" sz="1800" b="1" dirty="0" smtClean="0">
                  <a:solidFill>
                    <a:srgbClr val="66CC00"/>
                  </a:solidFill>
                  <a:latin typeface="Arial"/>
                </a:rPr>
                <a:t>2007:  </a:t>
              </a:r>
              <a:r>
                <a:rPr lang="en-CA" sz="1800" dirty="0" smtClean="0">
                  <a:solidFill>
                    <a:srgbClr val="49166D"/>
                  </a:solidFill>
                  <a:latin typeface="Arial"/>
                </a:rPr>
                <a:t>“Health Canada has decided that legislative and regulatory amendments are not necessary…  </a:t>
              </a:r>
              <a:r>
                <a:rPr lang="en-CA" sz="1800" b="1" dirty="0" smtClean="0">
                  <a:solidFill>
                    <a:srgbClr val="49166D"/>
                  </a:solidFill>
                  <a:latin typeface="Arial"/>
                </a:rPr>
                <a:t>A major impediment to e-prescribing has been removed</a:t>
              </a:r>
              <a:r>
                <a:rPr lang="en-CA" sz="1800" dirty="0" smtClean="0">
                  <a:solidFill>
                    <a:srgbClr val="49166D"/>
                  </a:solidFill>
                  <a:latin typeface="Arial"/>
                </a:rPr>
                <a:t>” </a:t>
              </a:r>
              <a:endParaRPr lang="en-CA" sz="1800" dirty="0">
                <a:solidFill>
                  <a:srgbClr val="49166D"/>
                </a:solidFill>
                <a:latin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61249" y="2218262"/>
              <a:ext cx="674804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CA" sz="1100" dirty="0" smtClean="0">
                  <a:solidFill>
                    <a:srgbClr val="49166D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Federal law no longer a roadblock to e-prescribing. Canadian Pharmacists Journal.  July/August 2007.</a:t>
              </a:r>
              <a:endParaRPr lang="en-CA" sz="1100" dirty="0">
                <a:solidFill>
                  <a:srgbClr val="49166D"/>
                </a:solidFill>
                <a:latin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6218" y="4942391"/>
            <a:ext cx="8692587" cy="1310802"/>
            <a:chOff x="266218" y="4608713"/>
            <a:chExt cx="8692587" cy="1644479"/>
          </a:xfrm>
        </p:grpSpPr>
        <p:sp>
          <p:nvSpPr>
            <p:cNvPr id="17" name="Rectangle 16"/>
            <p:cNvSpPr/>
            <p:nvPr/>
          </p:nvSpPr>
          <p:spPr>
            <a:xfrm>
              <a:off x="266218" y="4608713"/>
              <a:ext cx="8692587" cy="1644479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eaLnBrk="1" fontAlgn="auto" hangingPunct="1">
                <a:spcBef>
                  <a:spcPts val="1200"/>
                </a:spcBef>
                <a:spcAft>
                  <a:spcPts val="0"/>
                </a:spcAft>
                <a:buClr>
                  <a:srgbClr val="66CC00"/>
                </a:buClr>
                <a:buSzPct val="120000"/>
              </a:pPr>
              <a:endParaRPr lang="en-CA" sz="1600" dirty="0" err="1">
                <a:solidFill>
                  <a:srgbClr val="595959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166" y="4703407"/>
              <a:ext cx="8558719" cy="1158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CA" sz="1800" b="1" dirty="0" smtClean="0">
                  <a:solidFill>
                    <a:srgbClr val="66CC00"/>
                  </a:solidFill>
                  <a:latin typeface="Arial"/>
                </a:rPr>
                <a:t>2012:  </a:t>
              </a:r>
              <a:r>
                <a:rPr lang="en-CA" sz="1800" dirty="0" smtClean="0">
                  <a:solidFill>
                    <a:srgbClr val="49166D"/>
                  </a:solidFill>
                  <a:latin typeface="Arial"/>
                </a:rPr>
                <a:t>“The CMA and the CPHA have identified </a:t>
              </a:r>
              <a:r>
                <a:rPr lang="en-CA" sz="1800" b="1" dirty="0" smtClean="0">
                  <a:solidFill>
                    <a:srgbClr val="49166D"/>
                  </a:solidFill>
                  <a:latin typeface="Arial"/>
                </a:rPr>
                <a:t>e-prescribing</a:t>
              </a:r>
              <a:r>
                <a:rPr lang="en-CA" sz="1800" dirty="0" smtClean="0">
                  <a:solidFill>
                    <a:srgbClr val="49166D"/>
                  </a:solidFill>
                  <a:latin typeface="Arial"/>
                </a:rPr>
                <a:t> as </a:t>
              </a:r>
              <a:r>
                <a:rPr lang="en-CA" sz="1800" b="1" dirty="0" smtClean="0">
                  <a:solidFill>
                    <a:srgbClr val="49166D"/>
                  </a:solidFill>
                  <a:latin typeface="Arial"/>
                </a:rPr>
                <a:t>a key tool to deliver better value to patients… By </a:t>
              </a:r>
              <a:r>
                <a:rPr lang="en-CA" sz="1800" b="1" dirty="0">
                  <a:solidFill>
                    <a:srgbClr val="49166D"/>
                  </a:solidFill>
                  <a:latin typeface="Arial"/>
                </a:rPr>
                <a:t>2015, e-prescribing will be the means by which prescriptions are generated for </a:t>
              </a:r>
              <a:r>
                <a:rPr lang="en-CA" sz="1800" b="1" dirty="0" smtClean="0">
                  <a:solidFill>
                    <a:srgbClr val="49166D"/>
                  </a:solidFill>
                  <a:latin typeface="Arial"/>
                </a:rPr>
                <a:t>Canadians” </a:t>
              </a:r>
              <a:endParaRPr lang="en-CA" sz="1800" dirty="0">
                <a:solidFill>
                  <a:srgbClr val="49166D"/>
                </a:solidFill>
                <a:latin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00538" y="5902585"/>
              <a:ext cx="7508752" cy="328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CA" sz="1100" dirty="0" smtClean="0">
                  <a:solidFill>
                    <a:srgbClr val="3D115C"/>
                  </a:solidFill>
                  <a:latin typeface="Arial"/>
                </a:rPr>
                <a:t>Canadian Medical Association and Canada Pharmacists Association: e-Prescribing </a:t>
              </a:r>
              <a:r>
                <a:rPr lang="en-CA" sz="1100" dirty="0">
                  <a:solidFill>
                    <a:srgbClr val="3D115C"/>
                  </a:solidFill>
                  <a:latin typeface="Arial"/>
                </a:rPr>
                <a:t>Joint Statement </a:t>
              </a:r>
              <a:r>
                <a:rPr lang="en-CA" sz="1100" dirty="0" smtClean="0">
                  <a:solidFill>
                    <a:srgbClr val="3D115C"/>
                  </a:solidFill>
                  <a:latin typeface="Arial"/>
                </a:rPr>
                <a:t>December 2012. </a:t>
              </a:r>
              <a:endParaRPr lang="en-CA" sz="1100" dirty="0">
                <a:solidFill>
                  <a:srgbClr val="3D115C"/>
                </a:solidFill>
                <a:latin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6217" y="2511519"/>
            <a:ext cx="8692587" cy="1070389"/>
            <a:chOff x="266218" y="2742192"/>
            <a:chExt cx="8692587" cy="1430260"/>
          </a:xfrm>
        </p:grpSpPr>
        <p:sp>
          <p:nvSpPr>
            <p:cNvPr id="27" name="Rectangle 26"/>
            <p:cNvSpPr/>
            <p:nvPr/>
          </p:nvSpPr>
          <p:spPr>
            <a:xfrm>
              <a:off x="266218" y="2742192"/>
              <a:ext cx="8692587" cy="143026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 eaLnBrk="1" fontAlgn="auto" hangingPunct="1">
                <a:spcBef>
                  <a:spcPts val="1200"/>
                </a:spcBef>
                <a:spcAft>
                  <a:spcPts val="0"/>
                </a:spcAft>
                <a:buClr>
                  <a:srgbClr val="66CC00"/>
                </a:buClr>
                <a:buSzPct val="120000"/>
              </a:pPr>
              <a:endParaRPr lang="en-CA" sz="1600" dirty="0" err="1">
                <a:solidFill>
                  <a:srgbClr val="595959"/>
                </a:solidFill>
              </a:endParaRPr>
            </a:p>
          </p:txBody>
        </p:sp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161250" y="3776487"/>
              <a:ext cx="6748039" cy="2797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39675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CA" altLang="en-US" sz="1100" dirty="0">
                  <a:solidFill>
                    <a:srgbClr val="49166D"/>
                  </a:solidFill>
                  <a:latin typeface="Arial"/>
                  <a:cs typeface="Lucida Sans Unicode" panose="020B0602030504020204" pitchFamily="34" charset="0"/>
                </a:rPr>
                <a:t>eHealth Ontario Press Release:  Canada’s First ePrescribing Program Launches in Ontario.  May 12, 2009.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165" y="2857772"/>
              <a:ext cx="8608639" cy="863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CA" sz="1800" b="1" dirty="0" smtClean="0">
                  <a:solidFill>
                    <a:srgbClr val="66CC00"/>
                  </a:solidFill>
                  <a:latin typeface="Arial"/>
                </a:rPr>
                <a:t>2009:  </a:t>
              </a:r>
              <a:r>
                <a:rPr lang="en-CA" sz="1800" dirty="0" smtClean="0">
                  <a:solidFill>
                    <a:srgbClr val="49166D"/>
                  </a:solidFill>
                  <a:latin typeface="Arial"/>
                </a:rPr>
                <a:t>ePrescribing is expected to “</a:t>
              </a:r>
              <a:r>
                <a:rPr lang="en-CA" sz="1800" b="1" dirty="0" smtClean="0">
                  <a:solidFill>
                    <a:srgbClr val="49166D"/>
                  </a:solidFill>
                  <a:latin typeface="Arial"/>
                </a:rPr>
                <a:t>improve patient safety and quality of care </a:t>
              </a:r>
              <a:r>
                <a:rPr lang="en-CA" sz="1800" dirty="0" smtClean="0">
                  <a:solidFill>
                    <a:srgbClr val="49166D"/>
                  </a:solidFill>
                  <a:latin typeface="Arial"/>
                </a:rPr>
                <a:t>by reducing prescription errors”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lus">
      <a:dk1>
        <a:srgbClr val="595959"/>
      </a:dk1>
      <a:lt1>
        <a:srgbClr val="FFFFFF"/>
      </a:lt1>
      <a:dk2>
        <a:srgbClr val="49166D"/>
      </a:dk2>
      <a:lt2>
        <a:srgbClr val="FFFFFF"/>
      </a:lt2>
      <a:accent1>
        <a:srgbClr val="66CC00"/>
      </a:accent1>
      <a:accent2>
        <a:srgbClr val="4A9332"/>
      </a:accent2>
      <a:accent3>
        <a:srgbClr val="B8E2AA"/>
      </a:accent3>
      <a:accent4>
        <a:srgbClr val="3D115C"/>
      </a:accent4>
      <a:accent5>
        <a:srgbClr val="B8E2AA"/>
      </a:accent5>
      <a:accent6>
        <a:srgbClr val="5CB900"/>
      </a:accent6>
      <a:hlink>
        <a:srgbClr val="FC0128"/>
      </a:hlink>
      <a:folHlink>
        <a:srgbClr val="49166D"/>
      </a:folHlink>
    </a:clrScheme>
    <a:fontScheme name="TEL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l" eaLnBrk="1" fontAlgn="auto" hangingPunct="1">
          <a:spcBef>
            <a:spcPts val="1200"/>
          </a:spcBef>
          <a:spcAft>
            <a:spcPts val="0"/>
          </a:spcAft>
          <a:buClr>
            <a:srgbClr val="66CC00"/>
          </a:buClr>
          <a:buSzPct val="120000"/>
          <a:defRPr sz="1600" dirty="0" err="1">
            <a:solidFill>
              <a:srgbClr val="595959"/>
            </a:solidFill>
            <a:latin typeface="Arial"/>
          </a:defRPr>
        </a:defPPr>
      </a:lstStyle>
    </a:spDef>
    <a:txDef>
      <a:spPr/>
      <a:bodyPr vert="horz" wrap="square" lIns="0" tIns="45720" rIns="0" bIns="45720" rtlCol="0">
        <a:normAutofit/>
      </a:bodyPr>
      <a:lstStyle>
        <a:defPPr marL="174625" indent="-174625" algn="l" eaLnBrk="1" fontAlgn="auto" hangingPunct="1">
          <a:spcBef>
            <a:spcPts val="1200"/>
          </a:spcBef>
          <a:spcAft>
            <a:spcPts val="0"/>
          </a:spcAft>
          <a:buClr>
            <a:srgbClr val="66CC00"/>
          </a:buClr>
          <a:buSzPct val="120000"/>
          <a:buFont typeface="Wingdings" panose="05000000000000000000" pitchFamily="2" charset="2"/>
          <a:buChar char="§"/>
          <a:defRPr sz="1600" dirty="0" err="1">
            <a:solidFill>
              <a:srgbClr val="595959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-Perks Retention Program">
  <a:themeElements>
    <a:clrScheme name="">
      <a:dk1>
        <a:srgbClr val="000000"/>
      </a:dk1>
      <a:lt1>
        <a:srgbClr val="FFFFFF"/>
      </a:lt1>
      <a:dk2>
        <a:srgbClr val="4A0093"/>
      </a:dk2>
      <a:lt2>
        <a:srgbClr val="CECECE"/>
      </a:lt2>
      <a:accent1>
        <a:srgbClr val="4A0093"/>
      </a:accent1>
      <a:accent2>
        <a:srgbClr val="00AE00"/>
      </a:accent2>
      <a:accent3>
        <a:srgbClr val="FFFFFF"/>
      </a:accent3>
      <a:accent4>
        <a:srgbClr val="000000"/>
      </a:accent4>
      <a:accent5>
        <a:srgbClr val="B1AAC8"/>
      </a:accent5>
      <a:accent6>
        <a:srgbClr val="009D00"/>
      </a:accent6>
      <a:hlink>
        <a:srgbClr val="FC0128"/>
      </a:hlink>
      <a:folHlink>
        <a:srgbClr val="FAFD00"/>
      </a:folHlink>
    </a:clrScheme>
    <a:fontScheme name="E-Perks Retention Progr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84D5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84D5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-Perks Retention Progr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Perks Retention Progr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Perks Retention Progra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Perks Retention Progra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Perks Retention Progra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Perks Retention Progra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Perks Retention Progra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1118</Words>
  <Application>Microsoft Office PowerPoint</Application>
  <PresentationFormat>Affichage à l'écran (4:3)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Helvetica Neue Light</vt:lpstr>
      <vt:lpstr>Lucida Sans Unicode</vt:lpstr>
      <vt:lpstr>Times New Roman</vt:lpstr>
      <vt:lpstr>Wingdings</vt:lpstr>
      <vt:lpstr>Office Theme</vt:lpstr>
      <vt:lpstr>E-Perks Retention Program</vt:lpstr>
      <vt:lpstr>Présentation PowerPoint</vt:lpstr>
      <vt:lpstr>Role of IT Solutions in Health Care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The value of ePrescribing is clear but Canada has been slow to adopt</vt:lpstr>
      <vt:lpstr>What is ePrescribing? </vt:lpstr>
      <vt:lpstr>ePrescribing offers significant clinical, productivity and cost savings benefits </vt:lpstr>
      <vt:lpstr>ePrescribing has been implemented in many countries around the world, using different transmission models</vt:lpstr>
      <vt:lpstr>Why Not Canada?</vt:lpstr>
      <vt:lpstr>Current provincial regulations differ on their permissions and requirements for electronic prescribing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2016-10-11T17:16:28Z</dcterms:created>
  <dcterms:modified xsi:type="dcterms:W3CDTF">2016-10-14T13:41:55Z</dcterms:modified>
</cp:coreProperties>
</file>