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0" r:id="rId2"/>
    <p:sldId id="288" r:id="rId3"/>
    <p:sldId id="289" r:id="rId4"/>
    <p:sldId id="290" r:id="rId5"/>
    <p:sldId id="291" r:id="rId6"/>
    <p:sldId id="341" r:id="rId7"/>
    <p:sldId id="343" r:id="rId8"/>
    <p:sldId id="511" r:id="rId9"/>
    <p:sldId id="313" r:id="rId10"/>
    <p:sldId id="306" r:id="rId11"/>
    <p:sldId id="308" r:id="rId12"/>
    <p:sldId id="309" r:id="rId13"/>
    <p:sldId id="340" r:id="rId14"/>
    <p:sldId id="345" r:id="rId15"/>
    <p:sldId id="5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88"/>
    <p:restoredTop sz="94659"/>
  </p:normalViewPr>
  <p:slideViewPr>
    <p:cSldViewPr snapToGrid="0" snapToObjects="1">
      <p:cViewPr varScale="1">
        <p:scale>
          <a:sx n="148" d="100"/>
          <a:sy n="148" d="100"/>
        </p:scale>
        <p:origin x="216"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3039F-496D-EA4C-9E74-FEFE83A17523}" type="datetimeFigureOut">
              <a:rPr lang="en-US" smtClean="0"/>
              <a:t>11/9/18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6DED4-83BE-A44B-A43E-310701D6D9C6}" type="slidenum">
              <a:rPr lang="en-US" smtClean="0"/>
              <a:t>‹#›</a:t>
            </a:fld>
            <a:endParaRPr lang="en-US"/>
          </a:p>
        </p:txBody>
      </p:sp>
    </p:spTree>
    <p:extLst>
      <p:ext uri="{BB962C8B-B14F-4D97-AF65-F5344CB8AC3E}">
        <p14:creationId xmlns:p14="http://schemas.microsoft.com/office/powerpoint/2010/main" val="200174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 of the Modernization vision, Payments Canada is looking to deliver a real time payments capability for a faster, more efficient, data-rich payments platform, offering 24/7/365 availability for immediate, irrevocable payments, ubiquity, and platform security</a:t>
            </a:r>
          </a:p>
        </p:txBody>
      </p:sp>
      <p:sp>
        <p:nvSpPr>
          <p:cNvPr id="4" name="Slide Number Placeholder 3"/>
          <p:cNvSpPr>
            <a:spLocks noGrp="1"/>
          </p:cNvSpPr>
          <p:nvPr>
            <p:ph type="sldNum" sz="quarter" idx="10"/>
          </p:nvPr>
        </p:nvSpPr>
        <p:spPr/>
        <p:txBody>
          <a:bodyPr/>
          <a:lstStyle/>
          <a:p>
            <a:fld id="{13C6DED4-83BE-A44B-A43E-310701D6D9C6}" type="slidenum">
              <a:rPr lang="en-US" smtClean="0"/>
              <a:t>6</a:t>
            </a:fld>
            <a:endParaRPr lang="en-US"/>
          </a:p>
        </p:txBody>
      </p:sp>
    </p:spTree>
    <p:extLst>
      <p:ext uri="{BB962C8B-B14F-4D97-AF65-F5344CB8AC3E}">
        <p14:creationId xmlns:p14="http://schemas.microsoft.com/office/powerpoint/2010/main" val="291752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 of the Modernization vision, Payments Canada is looking to deliver a real time payments capability for a faster, more efficient, data-rich payments platform, offering 24/7/365 availability for immediate, irrevocable payments, ubiquity, and platform security</a:t>
            </a:r>
          </a:p>
        </p:txBody>
      </p:sp>
      <p:sp>
        <p:nvSpPr>
          <p:cNvPr id="4" name="Slide Number Placeholder 3"/>
          <p:cNvSpPr>
            <a:spLocks noGrp="1"/>
          </p:cNvSpPr>
          <p:nvPr>
            <p:ph type="sldNum" sz="quarter" idx="10"/>
          </p:nvPr>
        </p:nvSpPr>
        <p:spPr/>
        <p:txBody>
          <a:bodyPr/>
          <a:lstStyle/>
          <a:p>
            <a:fld id="{13C6DED4-83BE-A44B-A43E-310701D6D9C6}" type="slidenum">
              <a:rPr lang="en-US" smtClean="0"/>
              <a:t>8</a:t>
            </a:fld>
            <a:endParaRPr lang="en-US"/>
          </a:p>
        </p:txBody>
      </p:sp>
    </p:spTree>
    <p:extLst>
      <p:ext uri="{BB962C8B-B14F-4D97-AF65-F5344CB8AC3E}">
        <p14:creationId xmlns:p14="http://schemas.microsoft.com/office/powerpoint/2010/main" val="239305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ea typeface="Arial" charset="0"/>
                <a:cs typeface="Arial" charset="0"/>
              </a:rPr>
              <a:t>Faster and near real-time payments are already emerging across the globe, with technology, high speed data networks and consumer behavior among some of the factors fueling the demand for simpler payment and transfer experiences, regardless of consumer location.</a:t>
            </a:r>
            <a:endParaRPr lang="en-CA"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13C6DED4-83BE-A44B-A43E-310701D6D9C6}" type="slidenum">
              <a:rPr lang="en-US" smtClean="0"/>
              <a:t>9</a:t>
            </a:fld>
            <a:endParaRPr lang="en-US"/>
          </a:p>
        </p:txBody>
      </p:sp>
    </p:spTree>
    <p:extLst>
      <p:ext uri="{BB962C8B-B14F-4D97-AF65-F5344CB8AC3E}">
        <p14:creationId xmlns:p14="http://schemas.microsoft.com/office/powerpoint/2010/main" val="348395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charset="0"/>
                <a:ea typeface="Arial" charset="0"/>
                <a:cs typeface="Arial" charset="0"/>
              </a:rPr>
              <a:t>Payments Canada’s Payments Modernization is a major transformation initiative impacting several key players within the ecosystem, requiring significant changes in the way payments are initiated, exchanged, and processed today.</a:t>
            </a:r>
          </a:p>
          <a:p>
            <a:endParaRPr lang="en-US" dirty="0"/>
          </a:p>
        </p:txBody>
      </p:sp>
      <p:sp>
        <p:nvSpPr>
          <p:cNvPr id="4" name="Slide Number Placeholder 3"/>
          <p:cNvSpPr>
            <a:spLocks noGrp="1"/>
          </p:cNvSpPr>
          <p:nvPr>
            <p:ph type="sldNum" sz="quarter" idx="10"/>
          </p:nvPr>
        </p:nvSpPr>
        <p:spPr/>
        <p:txBody>
          <a:bodyPr/>
          <a:lstStyle/>
          <a:p>
            <a:fld id="{13C6DED4-83BE-A44B-A43E-310701D6D9C6}" type="slidenum">
              <a:rPr lang="en-US" smtClean="0"/>
              <a:t>10</a:t>
            </a:fld>
            <a:endParaRPr lang="en-US"/>
          </a:p>
        </p:txBody>
      </p:sp>
    </p:spTree>
    <p:extLst>
      <p:ext uri="{BB962C8B-B14F-4D97-AF65-F5344CB8AC3E}">
        <p14:creationId xmlns:p14="http://schemas.microsoft.com/office/powerpoint/2010/main" val="601515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 of the Modernization vision, Payments Canada is looking to deliver a real time payments capability for a faster, more efficient, data-rich payments platform, offering 24/7/365 availability for immediate, irrevocable payments, ubiquity, and platform security</a:t>
            </a:r>
          </a:p>
        </p:txBody>
      </p:sp>
      <p:sp>
        <p:nvSpPr>
          <p:cNvPr id="4" name="Slide Number Placeholder 3"/>
          <p:cNvSpPr>
            <a:spLocks noGrp="1"/>
          </p:cNvSpPr>
          <p:nvPr>
            <p:ph type="sldNum" sz="quarter" idx="10"/>
          </p:nvPr>
        </p:nvSpPr>
        <p:spPr/>
        <p:txBody>
          <a:bodyPr/>
          <a:lstStyle/>
          <a:p>
            <a:fld id="{13C6DED4-83BE-A44B-A43E-310701D6D9C6}" type="slidenum">
              <a:rPr lang="en-US" smtClean="0"/>
              <a:t>11</a:t>
            </a:fld>
            <a:endParaRPr lang="en-US"/>
          </a:p>
        </p:txBody>
      </p:sp>
    </p:spTree>
    <p:extLst>
      <p:ext uri="{BB962C8B-B14F-4D97-AF65-F5344CB8AC3E}">
        <p14:creationId xmlns:p14="http://schemas.microsoft.com/office/powerpoint/2010/main" val="139787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1D74CD-567D-5F43-AF01-5EA9E1C93497}"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8F5FF-6CA3-6546-B6FF-AF6314A75929}" type="slidenum">
              <a:rPr lang="en-US" smtClean="0"/>
              <a:t>‹#›</a:t>
            </a:fld>
            <a:endParaRPr lang="en-US"/>
          </a:p>
        </p:txBody>
      </p:sp>
    </p:spTree>
    <p:extLst>
      <p:ext uri="{BB962C8B-B14F-4D97-AF65-F5344CB8AC3E}">
        <p14:creationId xmlns:p14="http://schemas.microsoft.com/office/powerpoint/2010/main" val="191354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1D74CD-567D-5F43-AF01-5EA9E1C93497}"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8F5FF-6CA3-6546-B6FF-AF6314A75929}" type="slidenum">
              <a:rPr lang="en-US" smtClean="0"/>
              <a:t>‹#›</a:t>
            </a:fld>
            <a:endParaRPr lang="en-US"/>
          </a:p>
        </p:txBody>
      </p:sp>
    </p:spTree>
    <p:extLst>
      <p:ext uri="{BB962C8B-B14F-4D97-AF65-F5344CB8AC3E}">
        <p14:creationId xmlns:p14="http://schemas.microsoft.com/office/powerpoint/2010/main" val="1284288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1D74CD-567D-5F43-AF01-5EA9E1C93497}"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8F5FF-6CA3-6546-B6FF-AF6314A75929}" type="slidenum">
              <a:rPr lang="en-US" smtClean="0"/>
              <a:t>‹#›</a:t>
            </a:fld>
            <a:endParaRPr lang="en-US"/>
          </a:p>
        </p:txBody>
      </p:sp>
    </p:spTree>
    <p:extLst>
      <p:ext uri="{BB962C8B-B14F-4D97-AF65-F5344CB8AC3E}">
        <p14:creationId xmlns:p14="http://schemas.microsoft.com/office/powerpoint/2010/main" val="676380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andout only - Title Slide">
    <p:bg>
      <p:bgPr>
        <a:solidFill>
          <a:srgbClr val="1C160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657658"/>
            <a:ext cx="5807384" cy="1470025"/>
          </a:xfrm>
        </p:spPr>
        <p:txBody>
          <a:bodyPr>
            <a:normAutofit/>
          </a:bodyPr>
          <a:lstStyle>
            <a:lvl1pPr algn="l">
              <a:defRPr sz="2400" b="1" baseline="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3" name="Subtitle 2"/>
          <p:cNvSpPr>
            <a:spLocks noGrp="1"/>
          </p:cNvSpPr>
          <p:nvPr>
            <p:ph type="subTitle" idx="1"/>
          </p:nvPr>
        </p:nvSpPr>
        <p:spPr>
          <a:xfrm>
            <a:off x="878704" y="4357815"/>
            <a:ext cx="5843081" cy="864973"/>
          </a:xfrm>
        </p:spPr>
        <p:txBody>
          <a:bodyPr>
            <a:normAutofit/>
          </a:bodyPr>
          <a:lstStyle>
            <a:lvl1pPr marL="0" indent="0" algn="l">
              <a:buNone/>
              <a:defRPr sz="1600" b="1">
                <a:solidFill>
                  <a:srgbClr val="F0B51C"/>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hasCustomPrompt="1"/>
          </p:nvPr>
        </p:nvSpPr>
        <p:spPr>
          <a:xfrm>
            <a:off x="867833" y="6210857"/>
            <a:ext cx="5864740" cy="371475"/>
          </a:xfrm>
        </p:spPr>
        <p:txBody>
          <a:bodyPr anchor="ctr">
            <a:normAutofit/>
          </a:bodyPr>
          <a:lstStyle>
            <a:lvl1pPr marL="0" indent="0">
              <a:buNone/>
              <a:defRPr sz="1000"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asset classification </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0258" y="2697158"/>
            <a:ext cx="3274409" cy="1443798"/>
          </a:xfrm>
          <a:prstGeom prst="rect">
            <a:avLst/>
          </a:prstGeom>
        </p:spPr>
      </p:pic>
      <p:sp>
        <p:nvSpPr>
          <p:cNvPr id="5" name="Text Placeholder 4"/>
          <p:cNvSpPr>
            <a:spLocks noGrp="1"/>
          </p:cNvSpPr>
          <p:nvPr>
            <p:ph type="body" sz="quarter" idx="11" hasCustomPrompt="1"/>
          </p:nvPr>
        </p:nvSpPr>
        <p:spPr>
          <a:xfrm>
            <a:off x="876300" y="5403851"/>
            <a:ext cx="5856273" cy="447675"/>
          </a:xfrm>
        </p:spPr>
        <p:txBody>
          <a:bodyPr>
            <a:noAutofit/>
          </a:bodyPr>
          <a:lstStyle>
            <a:lvl1pPr marL="0" indent="0">
              <a:buFontTx/>
              <a:buNone/>
              <a:defRPr sz="14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date and location</a:t>
            </a:r>
          </a:p>
        </p:txBody>
      </p:sp>
    </p:spTree>
    <p:extLst>
      <p:ext uri="{BB962C8B-B14F-4D97-AF65-F5344CB8AC3E}">
        <p14:creationId xmlns:p14="http://schemas.microsoft.com/office/powerpoint/2010/main" val="65831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3"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02439" y="176782"/>
            <a:ext cx="10942961" cy="594360"/>
          </a:xfrm>
          <a:prstGeom prst="rect">
            <a:avLst/>
          </a:prstGeom>
          <a:ln>
            <a:noFill/>
          </a:ln>
        </p:spPr>
        <p:txBody>
          <a:bodyPr vert="horz" lIns="0" tIns="45720" rIns="0" bIns="0" rtlCol="0" anchor="b" anchorCtr="0">
            <a:noAutofit/>
          </a:bodyPr>
          <a:lstStyle>
            <a:lvl1pPr>
              <a:defRPr lang="en-US" sz="2800" b="0" spc="-75" dirty="0">
                <a:latin typeface="Segoe UI Symbol" panose="020B0502040204020203" pitchFamily="34" charset="0"/>
                <a:ea typeface="Segoe UI Symbol" panose="020B0502040204020203" pitchFamily="34" charset="0"/>
                <a:cs typeface="Segoe UI Semibold" panose="020B0702040204020203" pitchFamily="34" charset="0"/>
              </a:defRPr>
            </a:lvl1pPr>
          </a:lstStyle>
          <a:p>
            <a:pPr lvl="0" defTabSz="685800">
              <a:lnSpc>
                <a:spcPct val="85000"/>
              </a:lnSpc>
            </a:pPr>
            <a:r>
              <a:rPr lang="en-US" dirty="0"/>
              <a:t>Click To Edit Master Title Style</a:t>
            </a:r>
          </a:p>
        </p:txBody>
      </p:sp>
      <p:sp>
        <p:nvSpPr>
          <p:cNvPr id="4" name="Text Placeholder 8"/>
          <p:cNvSpPr>
            <a:spLocks noGrp="1"/>
          </p:cNvSpPr>
          <p:nvPr>
            <p:ph type="body" sz="quarter" idx="14"/>
          </p:nvPr>
        </p:nvSpPr>
        <p:spPr>
          <a:xfrm>
            <a:off x="402439" y="845310"/>
            <a:ext cx="11387122" cy="362945"/>
          </a:xfrm>
        </p:spPr>
        <p:txBody>
          <a:bodyPr vert="horz" lIns="0" tIns="0" rIns="0" bIns="0" rtlCol="0">
            <a:noAutofit/>
          </a:bodyPr>
          <a:lstStyle>
            <a:lvl1pPr marL="0" indent="0">
              <a:buNone/>
              <a:defRPr lang="en-US" sz="1100" spc="0" baseline="0">
                <a:latin typeface="Segoe UI" panose="020B0502040204020203" pitchFamily="34" charset="0"/>
                <a:cs typeface="Segoe UI" panose="020B0502040204020203" pitchFamily="34" charset="0"/>
              </a:defRPr>
            </a:lvl1pPr>
          </a:lstStyle>
          <a:p>
            <a:pPr marL="228600" lvl="0" indent="-228600">
              <a:lnSpc>
                <a:spcPct val="130000"/>
              </a:lnSpc>
            </a:pPr>
            <a:r>
              <a:rPr lang="en-US" dirty="0"/>
              <a:t>Click to edit Master text styles</a:t>
            </a:r>
          </a:p>
        </p:txBody>
      </p:sp>
      <p:sp>
        <p:nvSpPr>
          <p:cNvPr id="6" name="Slide Number Placeholder 4"/>
          <p:cNvSpPr>
            <a:spLocks noGrp="1"/>
          </p:cNvSpPr>
          <p:nvPr>
            <p:ph type="sldNum" sz="quarter" idx="4"/>
          </p:nvPr>
        </p:nvSpPr>
        <p:spPr>
          <a:xfrm>
            <a:off x="11495314" y="6443745"/>
            <a:ext cx="226786" cy="123111"/>
          </a:xfrm>
          <a:prstGeom prst="rect">
            <a:avLst/>
          </a:prstGeom>
        </p:spPr>
        <p:txBody>
          <a:bodyPr vert="horz" wrap="square" lIns="0" tIns="0" rIns="0" bIns="0" rtlCol="0" anchor="ctr">
            <a:spAutoFit/>
          </a:bodyPr>
          <a:lstStyle>
            <a:lvl1pPr algn="r">
              <a:defRPr sz="800">
                <a:solidFill>
                  <a:schemeClr val="tx1"/>
                </a:solidFill>
                <a:latin typeface="Segoe UI" panose="020B0502040204020203" pitchFamily="34" charset="0"/>
                <a:cs typeface="Segoe UI" panose="020B0502040204020203" pitchFamily="34" charset="0"/>
              </a:defRPr>
            </a:lvl1pPr>
          </a:lstStyle>
          <a:p>
            <a:fld id="{1D70FF2A-E074-4D3B-BB94-FFBB4B519E26}" type="slidenum">
              <a:rPr lang="en-CA" smtClean="0"/>
              <a:pPr/>
              <a:t>‹#›</a:t>
            </a:fld>
            <a:endParaRPr lang="en-CA" dirty="0"/>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591108" y="137161"/>
            <a:ext cx="457200" cy="457200"/>
          </a:xfrm>
          <a:prstGeom prst="rect">
            <a:avLst/>
          </a:prstGeom>
        </p:spPr>
      </p:pic>
      <p:cxnSp>
        <p:nvCxnSpPr>
          <p:cNvPr id="11" name="Straight Connector 10"/>
          <p:cNvCxnSpPr/>
          <p:nvPr userDrawn="1"/>
        </p:nvCxnSpPr>
        <p:spPr>
          <a:xfrm>
            <a:off x="381000" y="1246952"/>
            <a:ext cx="11430000" cy="0"/>
          </a:xfrm>
          <a:prstGeom prst="line">
            <a:avLst/>
          </a:prstGeom>
          <a:ln w="57150" cmpd="sng">
            <a:solidFill>
              <a:srgbClr val="FDB91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772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1D74CD-567D-5F43-AF01-5EA9E1C93497}"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8F5FF-6CA3-6546-B6FF-AF6314A75929}" type="slidenum">
              <a:rPr lang="en-US" smtClean="0"/>
              <a:t>‹#›</a:t>
            </a:fld>
            <a:endParaRPr lang="en-US"/>
          </a:p>
        </p:txBody>
      </p:sp>
    </p:spTree>
    <p:extLst>
      <p:ext uri="{BB962C8B-B14F-4D97-AF65-F5344CB8AC3E}">
        <p14:creationId xmlns:p14="http://schemas.microsoft.com/office/powerpoint/2010/main" val="22111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1D74CD-567D-5F43-AF01-5EA9E1C93497}"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8F5FF-6CA3-6546-B6FF-AF6314A75929}" type="slidenum">
              <a:rPr lang="en-US" smtClean="0"/>
              <a:t>‹#›</a:t>
            </a:fld>
            <a:endParaRPr lang="en-US"/>
          </a:p>
        </p:txBody>
      </p:sp>
    </p:spTree>
    <p:extLst>
      <p:ext uri="{BB962C8B-B14F-4D97-AF65-F5344CB8AC3E}">
        <p14:creationId xmlns:p14="http://schemas.microsoft.com/office/powerpoint/2010/main" val="10867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1D74CD-567D-5F43-AF01-5EA9E1C93497}"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8F5FF-6CA3-6546-B6FF-AF6314A75929}" type="slidenum">
              <a:rPr lang="en-US" smtClean="0"/>
              <a:t>‹#›</a:t>
            </a:fld>
            <a:endParaRPr lang="en-US"/>
          </a:p>
        </p:txBody>
      </p:sp>
    </p:spTree>
    <p:extLst>
      <p:ext uri="{BB962C8B-B14F-4D97-AF65-F5344CB8AC3E}">
        <p14:creationId xmlns:p14="http://schemas.microsoft.com/office/powerpoint/2010/main" val="137153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1D74CD-567D-5F43-AF01-5EA9E1C93497}" type="datetimeFigureOut">
              <a:rPr lang="en-US" smtClean="0"/>
              <a:t>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8F5FF-6CA3-6546-B6FF-AF6314A75929}" type="slidenum">
              <a:rPr lang="en-US" smtClean="0"/>
              <a:t>‹#›</a:t>
            </a:fld>
            <a:endParaRPr lang="en-US"/>
          </a:p>
        </p:txBody>
      </p:sp>
    </p:spTree>
    <p:extLst>
      <p:ext uri="{BB962C8B-B14F-4D97-AF65-F5344CB8AC3E}">
        <p14:creationId xmlns:p14="http://schemas.microsoft.com/office/powerpoint/2010/main" val="26734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1D74CD-567D-5F43-AF01-5EA9E1C93497}" type="datetimeFigureOut">
              <a:rPr lang="en-US" smtClean="0"/>
              <a:t>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8F5FF-6CA3-6546-B6FF-AF6314A75929}" type="slidenum">
              <a:rPr lang="en-US" smtClean="0"/>
              <a:t>‹#›</a:t>
            </a:fld>
            <a:endParaRPr lang="en-US"/>
          </a:p>
        </p:txBody>
      </p:sp>
    </p:spTree>
    <p:extLst>
      <p:ext uri="{BB962C8B-B14F-4D97-AF65-F5344CB8AC3E}">
        <p14:creationId xmlns:p14="http://schemas.microsoft.com/office/powerpoint/2010/main" val="72829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D74CD-567D-5F43-AF01-5EA9E1C93497}" type="datetimeFigureOut">
              <a:rPr lang="en-US" smtClean="0"/>
              <a:t>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8F5FF-6CA3-6546-B6FF-AF6314A75929}" type="slidenum">
              <a:rPr lang="en-US" smtClean="0"/>
              <a:t>‹#›</a:t>
            </a:fld>
            <a:endParaRPr lang="en-US"/>
          </a:p>
        </p:txBody>
      </p:sp>
    </p:spTree>
    <p:extLst>
      <p:ext uri="{BB962C8B-B14F-4D97-AF65-F5344CB8AC3E}">
        <p14:creationId xmlns:p14="http://schemas.microsoft.com/office/powerpoint/2010/main" val="198997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1D74CD-567D-5F43-AF01-5EA9E1C93497}"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8F5FF-6CA3-6546-B6FF-AF6314A75929}" type="slidenum">
              <a:rPr lang="en-US" smtClean="0"/>
              <a:t>‹#›</a:t>
            </a:fld>
            <a:endParaRPr lang="en-US"/>
          </a:p>
        </p:txBody>
      </p:sp>
    </p:spTree>
    <p:extLst>
      <p:ext uri="{BB962C8B-B14F-4D97-AF65-F5344CB8AC3E}">
        <p14:creationId xmlns:p14="http://schemas.microsoft.com/office/powerpoint/2010/main" val="54197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1D74CD-567D-5F43-AF01-5EA9E1C93497}"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8F5FF-6CA3-6546-B6FF-AF6314A75929}" type="slidenum">
              <a:rPr lang="en-US" smtClean="0"/>
              <a:t>‹#›</a:t>
            </a:fld>
            <a:endParaRPr lang="en-US"/>
          </a:p>
        </p:txBody>
      </p:sp>
    </p:spTree>
    <p:extLst>
      <p:ext uri="{BB962C8B-B14F-4D97-AF65-F5344CB8AC3E}">
        <p14:creationId xmlns:p14="http://schemas.microsoft.com/office/powerpoint/2010/main" val="1516871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D74CD-567D-5F43-AF01-5EA9E1C93497}" type="datetimeFigureOut">
              <a:rPr lang="en-US" smtClean="0"/>
              <a:t>11/9/18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8F5FF-6CA3-6546-B6FF-AF6314A75929}" type="slidenum">
              <a:rPr lang="en-US" smtClean="0"/>
              <a:t>‹#›</a:t>
            </a:fld>
            <a:endParaRPr lang="en-US"/>
          </a:p>
        </p:txBody>
      </p:sp>
    </p:spTree>
    <p:extLst>
      <p:ext uri="{BB962C8B-B14F-4D97-AF65-F5344CB8AC3E}">
        <p14:creationId xmlns:p14="http://schemas.microsoft.com/office/powerpoint/2010/main" val="411287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7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g"/><Relationship Id="rId3" Type="http://schemas.openxmlformats.org/officeDocument/2006/relationships/image" Target="../media/image5.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jpg"/><Relationship Id="rId17" Type="http://schemas.openxmlformats.org/officeDocument/2006/relationships/image" Target="../media/image18.jpg"/><Relationship Id="rId2" Type="http://schemas.openxmlformats.org/officeDocument/2006/relationships/image" Target="../media/image4.jp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https://www.google.ca/url?sa=i&amp;rct=j&amp;q=&amp;esrc=s&amp;source=images&amp;cd=&amp;cad=rja&amp;uact=8&amp;ved=2ahUKEwjYwJ_30oraAhWS2YMKHfKvA0UQjRx6BAgAEAU&amp;url=https://www.paypal.com/ca/webapps/mpp/logo-center&amp;psig=AOvVaw0_NFTt1zlNr2JG5I5oPgmR&amp;ust=1522176347248909" TargetMode="External"/><Relationship Id="rId15" Type="http://schemas.openxmlformats.org/officeDocument/2006/relationships/image" Target="../media/image16.jp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jpg"/><Relationship Id="rId9" Type="http://schemas.openxmlformats.org/officeDocument/2006/relationships/image" Target="../media/image10.jpg"/><Relationship Id="rId14" Type="http://schemas.openxmlformats.org/officeDocument/2006/relationships/image" Target="../media/image15.jpg"/><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gif"/><Relationship Id="rId12" Type="http://schemas.openxmlformats.org/officeDocument/2006/relationships/image" Target="../media/image35.png"/><Relationship Id="rId2" Type="http://schemas.openxmlformats.org/officeDocument/2006/relationships/image" Target="../media/image25.gif"/><Relationship Id="rId16"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29.gif"/><Relationship Id="rId11" Type="http://schemas.openxmlformats.org/officeDocument/2006/relationships/image" Target="../media/image34.jpeg"/><Relationship Id="rId5" Type="http://schemas.openxmlformats.org/officeDocument/2006/relationships/image" Target="../media/image28.png"/><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a/url?sa=i&amp;rct=j&amp;q=&amp;esrc=s&amp;source=images&amp;cd=&amp;cad=rja&amp;uact=8&amp;ved=0ahUKEwjd5bTu__PNAhVDqh4KHUbjAkMQjRwIBw&amp;url=http://www.newswire.ca/news-releases/versapay-to-host-investor--analyst-day-517475651.html&amp;psig=AFQjCNEXdZOVxn6hI8IlKdEFRkBOK6JYcw&amp;ust=1468621568874301" TargetMode="External"/><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jpeg"/></Relationships>
</file>

<file path=ppt/slides/_rels/slide6.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17" Type="http://schemas.openxmlformats.org/officeDocument/2006/relationships/image" Target="../media/image63.png"/><Relationship Id="rId2" Type="http://schemas.openxmlformats.org/officeDocument/2006/relationships/notesSlide" Target="../notesSlides/notesSlide1.xml"/><Relationship Id="rId16"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52.png"/><Relationship Id="rId11" Type="http://schemas.openxmlformats.org/officeDocument/2006/relationships/image" Target="../media/image57.jpeg"/><Relationship Id="rId5" Type="http://schemas.openxmlformats.org/officeDocument/2006/relationships/image" Target="../media/image51.jpeg"/><Relationship Id="rId15" Type="http://schemas.openxmlformats.org/officeDocument/2006/relationships/image" Target="../media/image61.png"/><Relationship Id="rId10" Type="http://schemas.openxmlformats.org/officeDocument/2006/relationships/image" Target="../media/image56.jpeg"/><Relationship Id="rId19" Type="http://schemas.openxmlformats.org/officeDocument/2006/relationships/image" Target="../media/image65.jpeg"/><Relationship Id="rId4" Type="http://schemas.openxmlformats.org/officeDocument/2006/relationships/image" Target="../media/image50.jpeg"/><Relationship Id="rId9" Type="http://schemas.openxmlformats.org/officeDocument/2006/relationships/image" Target="../media/image55.png"/><Relationship Id="rId14" Type="http://schemas.openxmlformats.org/officeDocument/2006/relationships/image" Target="../media/image6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72.gif"/><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867833" y="2667001"/>
            <a:ext cx="6294967" cy="1470025"/>
          </a:xfrm>
        </p:spPr>
        <p:txBody>
          <a:bodyPr>
            <a:normAutofit/>
          </a:bodyPr>
          <a:lstStyle/>
          <a:p>
            <a:r>
              <a:rPr lang="en-CA" sz="3200" dirty="0"/>
              <a:t>Real-Time Rail Overview</a:t>
            </a:r>
          </a:p>
        </p:txBody>
      </p:sp>
      <p:sp>
        <p:nvSpPr>
          <p:cNvPr id="13" name="Text Placeholder 12"/>
          <p:cNvSpPr>
            <a:spLocks noGrp="1"/>
          </p:cNvSpPr>
          <p:nvPr>
            <p:ph type="body" sz="quarter" idx="10"/>
          </p:nvPr>
        </p:nvSpPr>
        <p:spPr/>
        <p:txBody>
          <a:bodyPr/>
          <a:lstStyle/>
          <a:p>
            <a:r>
              <a:rPr lang="en-US" dirty="0"/>
              <a:t>Confidential</a:t>
            </a:r>
          </a:p>
        </p:txBody>
      </p:sp>
      <p:sp>
        <p:nvSpPr>
          <p:cNvPr id="4" name="Slide Number Placeholder 3"/>
          <p:cNvSpPr>
            <a:spLocks noGrp="1"/>
          </p:cNvSpPr>
          <p:nvPr>
            <p:ph type="sldNum" sz="quarter" idx="4294967295"/>
          </p:nvPr>
        </p:nvSpPr>
        <p:spPr>
          <a:xfrm>
            <a:off x="9363076" y="6238876"/>
            <a:ext cx="1304925" cy="365125"/>
          </a:xfrm>
        </p:spPr>
        <p:txBody>
          <a:bodyPr/>
          <a:lstStyle/>
          <a:p>
            <a:r>
              <a:rPr lang="en-US">
                <a:latin typeface="Arial" panose="020B0604020202020204" pitchFamily="34" charset="0"/>
                <a:cs typeface="Arial" panose="020B0604020202020204" pitchFamily="34" charset="0"/>
              </a:rPr>
              <a:t> | </a:t>
            </a:r>
            <a:fld id="{3C5CBA12-9327-425D-9041-EFCE3FE40997}" type="slidenum">
              <a:rPr lang="en-US" smtClean="0">
                <a:latin typeface="Arial" panose="020B0604020202020204" pitchFamily="34" charset="0"/>
                <a:cs typeface="Arial" panose="020B0604020202020204" pitchFamily="34" charset="0"/>
              </a:rPr>
              <a:pPr/>
              <a:t>1</a:t>
            </a:fld>
            <a:endParaRPr lang="en-US" dirty="0">
              <a:latin typeface="Arial" panose="020B0604020202020204" pitchFamily="34" charset="0"/>
              <a:cs typeface="Arial" panose="020B0604020202020204" pitchFamily="34" charset="0"/>
            </a:endParaRPr>
          </a:p>
        </p:txBody>
      </p:sp>
      <p:sp>
        <p:nvSpPr>
          <p:cNvPr id="6" name="Text Placeholder 4"/>
          <p:cNvSpPr>
            <a:spLocks noGrp="1"/>
          </p:cNvSpPr>
          <p:nvPr>
            <p:ph type="body" sz="quarter" idx="11"/>
          </p:nvPr>
        </p:nvSpPr>
        <p:spPr>
          <a:xfrm>
            <a:off x="2181225" y="5403851"/>
            <a:ext cx="4392205" cy="447675"/>
          </a:xfrm>
        </p:spPr>
        <p:txBody>
          <a:bodyPr/>
          <a:lstStyle/>
          <a:p>
            <a:r>
              <a:rPr lang="en-CA" dirty="0">
                <a:latin typeface="Arial" panose="020B0604020202020204" pitchFamily="34" charset="0"/>
                <a:cs typeface="Arial" panose="020B0604020202020204" pitchFamily="34" charset="0"/>
              </a:rPr>
              <a:t>October, 2018</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85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043" y="8045"/>
            <a:ext cx="10942961" cy="594360"/>
          </a:xfrm>
        </p:spPr>
        <p:txBody>
          <a:bodyPr/>
          <a:lstStyle/>
          <a:p>
            <a:r>
              <a:rPr lang="en-US" dirty="0"/>
              <a:t>Payments Canada’s Payments Modernization Program</a:t>
            </a:r>
            <a:endParaRPr lang="en-CA" dirty="0"/>
          </a:p>
        </p:txBody>
      </p:sp>
      <p:sp>
        <p:nvSpPr>
          <p:cNvPr id="4" name="Slide Number Placeholder 3"/>
          <p:cNvSpPr>
            <a:spLocks noGrp="1"/>
          </p:cNvSpPr>
          <p:nvPr>
            <p:ph type="sldNum" sz="quarter" idx="4"/>
          </p:nvPr>
        </p:nvSpPr>
        <p:spPr/>
        <p:txBody>
          <a:bodyPr/>
          <a:lstStyle/>
          <a:p>
            <a:fld id="{1D70FF2A-E074-4D3B-BB94-FFBB4B519E26}" type="slidenum">
              <a:rPr lang="en-CA" smtClean="0"/>
              <a:pPr/>
              <a:t>10</a:t>
            </a:fld>
            <a:endParaRPr lang="en-CA" dirty="0"/>
          </a:p>
        </p:txBody>
      </p:sp>
      <p:sp>
        <p:nvSpPr>
          <p:cNvPr id="9" name="Hexagon 8"/>
          <p:cNvSpPr/>
          <p:nvPr/>
        </p:nvSpPr>
        <p:spPr bwMode="gray">
          <a:xfrm rot="16200000">
            <a:off x="262371" y="2058062"/>
            <a:ext cx="1727286" cy="1309829"/>
          </a:xfrm>
          <a:prstGeom prst="hexagon">
            <a:avLst/>
          </a:prstGeom>
          <a:solidFill>
            <a:schemeClr val="tx1"/>
          </a:solidFill>
          <a:ln w="9525" algn="ctr">
            <a:solidFill>
              <a:schemeClr val="tx1"/>
            </a:solidFill>
            <a:miter lim="800000"/>
            <a:headEnd/>
            <a:tailEnd/>
          </a:ln>
        </p:spPr>
        <p:txBody>
          <a:bodyPr vert="vert" wrap="none" lIns="0" tIns="0" rIns="0" bIns="0" rtlCol="0" anchor="ctr"/>
          <a:lstStyle/>
          <a:p>
            <a:pPr algn="ctr">
              <a:lnSpc>
                <a:spcPct val="106000"/>
              </a:lnSpc>
              <a:buFont typeface="Wingdings 2" pitchFamily="18" charset="2"/>
              <a:buNone/>
            </a:pPr>
            <a:r>
              <a:rPr lang="en-CA" sz="1200" b="1" dirty="0">
                <a:solidFill>
                  <a:schemeClr val="bg1"/>
                </a:solidFill>
                <a:latin typeface="Segoe UI" panose="020B0502040204020203" pitchFamily="34" charset="0"/>
                <a:cs typeface="Segoe UI" panose="020B0502040204020203" pitchFamily="34" charset="0"/>
              </a:rPr>
              <a:t>Faster Payment </a:t>
            </a:r>
            <a:br>
              <a:rPr lang="en-CA" sz="1200" b="1" dirty="0">
                <a:solidFill>
                  <a:schemeClr val="bg1"/>
                </a:solidFill>
                <a:latin typeface="Segoe UI" panose="020B0502040204020203" pitchFamily="34" charset="0"/>
                <a:cs typeface="Segoe UI" panose="020B0502040204020203" pitchFamily="34" charset="0"/>
              </a:rPr>
            </a:br>
            <a:r>
              <a:rPr lang="en-CA" sz="1200" b="1" dirty="0">
                <a:solidFill>
                  <a:schemeClr val="bg1"/>
                </a:solidFill>
                <a:latin typeface="Segoe UI" panose="020B0502040204020203" pitchFamily="34" charset="0"/>
                <a:cs typeface="Segoe UI" panose="020B0502040204020203" pitchFamily="34" charset="0"/>
              </a:rPr>
              <a:t>Options</a:t>
            </a:r>
          </a:p>
        </p:txBody>
      </p:sp>
      <p:grpSp>
        <p:nvGrpSpPr>
          <p:cNvPr id="10" name="Group 9"/>
          <p:cNvGrpSpPr/>
          <p:nvPr/>
        </p:nvGrpSpPr>
        <p:grpSpPr>
          <a:xfrm>
            <a:off x="1018961" y="3066629"/>
            <a:ext cx="214106" cy="211377"/>
            <a:chOff x="4464051" y="2743200"/>
            <a:chExt cx="550863" cy="549275"/>
          </a:xfrm>
          <a:solidFill>
            <a:schemeClr val="bg1"/>
          </a:solidFill>
        </p:grpSpPr>
        <p:sp>
          <p:nvSpPr>
            <p:cNvPr id="12" name="Freeform 115"/>
            <p:cNvSpPr>
              <a:spLocks/>
            </p:cNvSpPr>
            <p:nvPr/>
          </p:nvSpPr>
          <p:spPr bwMode="auto">
            <a:xfrm>
              <a:off x="4727576" y="2808288"/>
              <a:ext cx="161925" cy="219075"/>
            </a:xfrm>
            <a:custGeom>
              <a:avLst/>
              <a:gdLst>
                <a:gd name="T0" fmla="*/ 65 w 70"/>
                <a:gd name="T1" fmla="*/ 86 h 95"/>
                <a:gd name="T2" fmla="*/ 10 w 70"/>
                <a:gd name="T3" fmla="*/ 86 h 95"/>
                <a:gd name="T4" fmla="*/ 10 w 70"/>
                <a:gd name="T5" fmla="*/ 5 h 95"/>
                <a:gd name="T6" fmla="*/ 5 w 70"/>
                <a:gd name="T7" fmla="*/ 0 h 95"/>
                <a:gd name="T8" fmla="*/ 0 w 70"/>
                <a:gd name="T9" fmla="*/ 5 h 95"/>
                <a:gd name="T10" fmla="*/ 0 w 70"/>
                <a:gd name="T11" fmla="*/ 91 h 95"/>
                <a:gd name="T12" fmla="*/ 5 w 70"/>
                <a:gd name="T13" fmla="*/ 95 h 95"/>
                <a:gd name="T14" fmla="*/ 65 w 70"/>
                <a:gd name="T15" fmla="*/ 95 h 95"/>
                <a:gd name="T16" fmla="*/ 70 w 70"/>
                <a:gd name="T17" fmla="*/ 91 h 95"/>
                <a:gd name="T18" fmla="*/ 65 w 70"/>
                <a:gd name="T19"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95">
                  <a:moveTo>
                    <a:pt x="65" y="86"/>
                  </a:moveTo>
                  <a:cubicBezTo>
                    <a:pt x="10" y="86"/>
                    <a:pt x="10" y="86"/>
                    <a:pt x="10" y="86"/>
                  </a:cubicBezTo>
                  <a:cubicBezTo>
                    <a:pt x="10" y="5"/>
                    <a:pt x="10" y="5"/>
                    <a:pt x="10" y="5"/>
                  </a:cubicBezTo>
                  <a:cubicBezTo>
                    <a:pt x="10" y="2"/>
                    <a:pt x="7" y="0"/>
                    <a:pt x="5" y="0"/>
                  </a:cubicBezTo>
                  <a:cubicBezTo>
                    <a:pt x="2" y="0"/>
                    <a:pt x="0" y="2"/>
                    <a:pt x="0" y="5"/>
                  </a:cubicBezTo>
                  <a:cubicBezTo>
                    <a:pt x="0" y="91"/>
                    <a:pt x="0" y="91"/>
                    <a:pt x="0" y="91"/>
                  </a:cubicBezTo>
                  <a:cubicBezTo>
                    <a:pt x="0" y="93"/>
                    <a:pt x="2" y="95"/>
                    <a:pt x="5" y="95"/>
                  </a:cubicBezTo>
                  <a:cubicBezTo>
                    <a:pt x="65" y="95"/>
                    <a:pt x="65" y="95"/>
                    <a:pt x="65" y="95"/>
                  </a:cubicBezTo>
                  <a:cubicBezTo>
                    <a:pt x="68" y="95"/>
                    <a:pt x="70" y="93"/>
                    <a:pt x="70" y="91"/>
                  </a:cubicBezTo>
                  <a:cubicBezTo>
                    <a:pt x="70" y="88"/>
                    <a:pt x="68" y="86"/>
                    <a:pt x="65"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13" name="Freeform 116"/>
            <p:cNvSpPr>
              <a:spLocks noEditPoints="1"/>
            </p:cNvSpPr>
            <p:nvPr/>
          </p:nvSpPr>
          <p:spPr bwMode="auto">
            <a:xfrm>
              <a:off x="4464051" y="2743200"/>
              <a:ext cx="550863" cy="549275"/>
            </a:xfrm>
            <a:custGeom>
              <a:avLst/>
              <a:gdLst>
                <a:gd name="T0" fmla="*/ 119 w 238"/>
                <a:gd name="T1" fmla="*/ 0 h 237"/>
                <a:gd name="T2" fmla="*/ 0 w 238"/>
                <a:gd name="T3" fmla="*/ 119 h 237"/>
                <a:gd name="T4" fmla="*/ 119 w 238"/>
                <a:gd name="T5" fmla="*/ 237 h 237"/>
                <a:gd name="T6" fmla="*/ 238 w 238"/>
                <a:gd name="T7" fmla="*/ 119 h 237"/>
                <a:gd name="T8" fmla="*/ 119 w 238"/>
                <a:gd name="T9" fmla="*/ 0 h 237"/>
                <a:gd name="T10" fmla="*/ 119 w 238"/>
                <a:gd name="T11" fmla="*/ 228 h 237"/>
                <a:gd name="T12" fmla="*/ 10 w 238"/>
                <a:gd name="T13" fmla="*/ 119 h 237"/>
                <a:gd name="T14" fmla="*/ 119 w 238"/>
                <a:gd name="T15" fmla="*/ 9 h 237"/>
                <a:gd name="T16" fmla="*/ 228 w 238"/>
                <a:gd name="T17" fmla="*/ 119 h 237"/>
                <a:gd name="T18" fmla="*/ 119 w 238"/>
                <a:gd name="T19"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7">
                  <a:moveTo>
                    <a:pt x="119" y="0"/>
                  </a:moveTo>
                  <a:cubicBezTo>
                    <a:pt x="53" y="0"/>
                    <a:pt x="0" y="53"/>
                    <a:pt x="0" y="119"/>
                  </a:cubicBezTo>
                  <a:cubicBezTo>
                    <a:pt x="0" y="184"/>
                    <a:pt x="53" y="237"/>
                    <a:pt x="119" y="237"/>
                  </a:cubicBezTo>
                  <a:cubicBezTo>
                    <a:pt x="184" y="237"/>
                    <a:pt x="238" y="184"/>
                    <a:pt x="238" y="119"/>
                  </a:cubicBezTo>
                  <a:cubicBezTo>
                    <a:pt x="238" y="53"/>
                    <a:pt x="184" y="0"/>
                    <a:pt x="119" y="0"/>
                  </a:cubicBezTo>
                  <a:close/>
                  <a:moveTo>
                    <a:pt x="119" y="228"/>
                  </a:moveTo>
                  <a:cubicBezTo>
                    <a:pt x="59" y="228"/>
                    <a:pt x="10" y="179"/>
                    <a:pt x="10" y="119"/>
                  </a:cubicBezTo>
                  <a:cubicBezTo>
                    <a:pt x="10" y="58"/>
                    <a:pt x="59" y="9"/>
                    <a:pt x="119" y="9"/>
                  </a:cubicBezTo>
                  <a:cubicBezTo>
                    <a:pt x="179" y="9"/>
                    <a:pt x="228" y="58"/>
                    <a:pt x="228" y="119"/>
                  </a:cubicBezTo>
                  <a:cubicBezTo>
                    <a:pt x="228" y="179"/>
                    <a:pt x="179" y="228"/>
                    <a:pt x="119" y="2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grpSp>
      <p:sp>
        <p:nvSpPr>
          <p:cNvPr id="11" name="TextBox 10"/>
          <p:cNvSpPr txBox="1"/>
          <p:nvPr/>
        </p:nvSpPr>
        <p:spPr>
          <a:xfrm flipH="1">
            <a:off x="1070167" y="2103025"/>
            <a:ext cx="111695" cy="215444"/>
          </a:xfrm>
          <a:prstGeom prst="rect">
            <a:avLst/>
          </a:prstGeom>
          <a:noFill/>
        </p:spPr>
        <p:txBody>
          <a:bodyPr wrap="square" lIns="0" tIns="0" rIns="0" bIns="0" rtlCol="0">
            <a:spAutoFit/>
          </a:bodyPr>
          <a:lstStyle/>
          <a:p>
            <a:pPr>
              <a:spcBef>
                <a:spcPts val="600"/>
              </a:spcBef>
              <a:buSzPct val="100000"/>
            </a:pPr>
            <a:r>
              <a:rPr lang="en-US" sz="1400" b="1" dirty="0">
                <a:solidFill>
                  <a:schemeClr val="bg1"/>
                </a:solidFill>
                <a:latin typeface="Segoe UI" panose="020B0502040204020203" pitchFamily="34" charset="0"/>
                <a:cs typeface="Segoe UI" panose="020B0502040204020203" pitchFamily="34" charset="0"/>
              </a:rPr>
              <a:t>1</a:t>
            </a:r>
          </a:p>
        </p:txBody>
      </p:sp>
      <p:sp>
        <p:nvSpPr>
          <p:cNvPr id="15" name="Hexagon 14"/>
          <p:cNvSpPr/>
          <p:nvPr/>
        </p:nvSpPr>
        <p:spPr bwMode="gray">
          <a:xfrm rot="16200000">
            <a:off x="1682538" y="2058062"/>
            <a:ext cx="1727286" cy="1309829"/>
          </a:xfrm>
          <a:prstGeom prst="hexagon">
            <a:avLst/>
          </a:prstGeom>
          <a:solidFill>
            <a:schemeClr val="tx1"/>
          </a:solidFill>
          <a:ln w="9525" algn="ctr">
            <a:solidFill>
              <a:schemeClr val="tx1"/>
            </a:solidFill>
            <a:miter lim="800000"/>
            <a:headEnd/>
            <a:tailEnd/>
          </a:ln>
        </p:spPr>
        <p:txBody>
          <a:bodyPr vert="vert" wrap="none" lIns="0" tIns="0" rIns="0" bIns="0" rtlCol="0" anchor="ctr"/>
          <a:lstStyle/>
          <a:p>
            <a:pPr algn="ctr">
              <a:lnSpc>
                <a:spcPct val="106000"/>
              </a:lnSpc>
              <a:buFont typeface="Wingdings 2" pitchFamily="18" charset="2"/>
              <a:buNone/>
            </a:pPr>
            <a:r>
              <a:rPr lang="en-CA" sz="1200" b="1" dirty="0">
                <a:solidFill>
                  <a:schemeClr val="bg1"/>
                </a:solidFill>
                <a:latin typeface="Segoe UI" panose="020B0502040204020203" pitchFamily="34" charset="0"/>
                <a:cs typeface="Segoe UI" panose="020B0502040204020203" pitchFamily="34" charset="0"/>
              </a:rPr>
              <a:t>Data-rich </a:t>
            </a:r>
            <a:br>
              <a:rPr lang="en-CA" sz="1200" b="1" dirty="0">
                <a:solidFill>
                  <a:schemeClr val="bg1"/>
                </a:solidFill>
                <a:latin typeface="Segoe UI" panose="020B0502040204020203" pitchFamily="34" charset="0"/>
                <a:cs typeface="Segoe UI" panose="020B0502040204020203" pitchFamily="34" charset="0"/>
              </a:rPr>
            </a:br>
            <a:r>
              <a:rPr lang="en-CA" sz="1200" b="1" dirty="0">
                <a:solidFill>
                  <a:schemeClr val="bg1"/>
                </a:solidFill>
                <a:latin typeface="Segoe UI" panose="020B0502040204020203" pitchFamily="34" charset="0"/>
                <a:cs typeface="Segoe UI" panose="020B0502040204020203" pitchFamily="34" charset="0"/>
              </a:rPr>
              <a:t>Payments</a:t>
            </a:r>
          </a:p>
        </p:txBody>
      </p:sp>
      <p:grpSp>
        <p:nvGrpSpPr>
          <p:cNvPr id="16" name="Group 15"/>
          <p:cNvGrpSpPr/>
          <p:nvPr/>
        </p:nvGrpSpPr>
        <p:grpSpPr>
          <a:xfrm>
            <a:off x="2454554" y="3061744"/>
            <a:ext cx="183255" cy="221148"/>
            <a:chOff x="2843213" y="5346700"/>
            <a:chExt cx="471487" cy="574675"/>
          </a:xfrm>
          <a:solidFill>
            <a:schemeClr val="bg1"/>
          </a:solidFill>
        </p:grpSpPr>
        <p:sp>
          <p:nvSpPr>
            <p:cNvPr id="18" name="Freeform 76"/>
            <p:cNvSpPr>
              <a:spLocks/>
            </p:cNvSpPr>
            <p:nvPr/>
          </p:nvSpPr>
          <p:spPr bwMode="auto">
            <a:xfrm>
              <a:off x="2981325" y="5727700"/>
              <a:ext cx="244475" cy="22225"/>
            </a:xfrm>
            <a:custGeom>
              <a:avLst/>
              <a:gdLst>
                <a:gd name="T0" fmla="*/ 97 w 102"/>
                <a:gd name="T1" fmla="*/ 0 h 9"/>
                <a:gd name="T2" fmla="*/ 5 w 102"/>
                <a:gd name="T3" fmla="*/ 0 h 9"/>
                <a:gd name="T4" fmla="*/ 0 w 102"/>
                <a:gd name="T5" fmla="*/ 5 h 9"/>
                <a:gd name="T6" fmla="*/ 5 w 102"/>
                <a:gd name="T7" fmla="*/ 9 h 9"/>
                <a:gd name="T8" fmla="*/ 97 w 102"/>
                <a:gd name="T9" fmla="*/ 9 h 9"/>
                <a:gd name="T10" fmla="*/ 102 w 102"/>
                <a:gd name="T11" fmla="*/ 5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5"/>
                  </a:cubicBezTo>
                  <a:cubicBezTo>
                    <a:pt x="0" y="7"/>
                    <a:pt x="2" y="9"/>
                    <a:pt x="5" y="9"/>
                  </a:cubicBezTo>
                  <a:cubicBezTo>
                    <a:pt x="97" y="9"/>
                    <a:pt x="97" y="9"/>
                    <a:pt x="97" y="9"/>
                  </a:cubicBezTo>
                  <a:cubicBezTo>
                    <a:pt x="100" y="9"/>
                    <a:pt x="102" y="7"/>
                    <a:pt x="102" y="5"/>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19" name="Freeform 77"/>
            <p:cNvSpPr>
              <a:spLocks/>
            </p:cNvSpPr>
            <p:nvPr/>
          </p:nvSpPr>
          <p:spPr bwMode="auto">
            <a:xfrm>
              <a:off x="2981325" y="5656263"/>
              <a:ext cx="244475" cy="20638"/>
            </a:xfrm>
            <a:custGeom>
              <a:avLst/>
              <a:gdLst>
                <a:gd name="T0" fmla="*/ 97 w 102"/>
                <a:gd name="T1" fmla="*/ 0 h 9"/>
                <a:gd name="T2" fmla="*/ 5 w 102"/>
                <a:gd name="T3" fmla="*/ 0 h 9"/>
                <a:gd name="T4" fmla="*/ 0 w 102"/>
                <a:gd name="T5" fmla="*/ 4 h 9"/>
                <a:gd name="T6" fmla="*/ 5 w 102"/>
                <a:gd name="T7" fmla="*/ 9 h 9"/>
                <a:gd name="T8" fmla="*/ 97 w 102"/>
                <a:gd name="T9" fmla="*/ 9 h 9"/>
                <a:gd name="T10" fmla="*/ 102 w 102"/>
                <a:gd name="T11" fmla="*/ 4 h 9"/>
                <a:gd name="T12" fmla="*/ 97 w 10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02" h="9">
                  <a:moveTo>
                    <a:pt x="97" y="0"/>
                  </a:moveTo>
                  <a:cubicBezTo>
                    <a:pt x="5" y="0"/>
                    <a:pt x="5" y="0"/>
                    <a:pt x="5" y="0"/>
                  </a:cubicBezTo>
                  <a:cubicBezTo>
                    <a:pt x="2" y="0"/>
                    <a:pt x="0" y="2"/>
                    <a:pt x="0" y="4"/>
                  </a:cubicBezTo>
                  <a:cubicBezTo>
                    <a:pt x="0" y="7"/>
                    <a:pt x="2" y="9"/>
                    <a:pt x="5" y="9"/>
                  </a:cubicBezTo>
                  <a:cubicBezTo>
                    <a:pt x="97" y="9"/>
                    <a:pt x="97" y="9"/>
                    <a:pt x="97" y="9"/>
                  </a:cubicBezTo>
                  <a:cubicBezTo>
                    <a:pt x="100" y="9"/>
                    <a:pt x="102" y="7"/>
                    <a:pt x="102" y="4"/>
                  </a:cubicBezTo>
                  <a:cubicBezTo>
                    <a:pt x="102" y="2"/>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20" name="Freeform 78"/>
            <p:cNvSpPr>
              <a:spLocks/>
            </p:cNvSpPr>
            <p:nvPr/>
          </p:nvSpPr>
          <p:spPr bwMode="auto">
            <a:xfrm>
              <a:off x="2981325" y="5581650"/>
              <a:ext cx="244475" cy="23813"/>
            </a:xfrm>
            <a:custGeom>
              <a:avLst/>
              <a:gdLst>
                <a:gd name="T0" fmla="*/ 97 w 102"/>
                <a:gd name="T1" fmla="*/ 0 h 10"/>
                <a:gd name="T2" fmla="*/ 5 w 102"/>
                <a:gd name="T3" fmla="*/ 0 h 10"/>
                <a:gd name="T4" fmla="*/ 0 w 102"/>
                <a:gd name="T5" fmla="*/ 5 h 10"/>
                <a:gd name="T6" fmla="*/ 5 w 102"/>
                <a:gd name="T7" fmla="*/ 10 h 10"/>
                <a:gd name="T8" fmla="*/ 97 w 102"/>
                <a:gd name="T9" fmla="*/ 10 h 10"/>
                <a:gd name="T10" fmla="*/ 102 w 102"/>
                <a:gd name="T11" fmla="*/ 5 h 10"/>
                <a:gd name="T12" fmla="*/ 97 w 10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2" h="10">
                  <a:moveTo>
                    <a:pt x="97" y="0"/>
                  </a:moveTo>
                  <a:cubicBezTo>
                    <a:pt x="5" y="0"/>
                    <a:pt x="5" y="0"/>
                    <a:pt x="5" y="0"/>
                  </a:cubicBezTo>
                  <a:cubicBezTo>
                    <a:pt x="2" y="0"/>
                    <a:pt x="0" y="3"/>
                    <a:pt x="0" y="5"/>
                  </a:cubicBezTo>
                  <a:cubicBezTo>
                    <a:pt x="0" y="8"/>
                    <a:pt x="2" y="10"/>
                    <a:pt x="5" y="10"/>
                  </a:cubicBezTo>
                  <a:cubicBezTo>
                    <a:pt x="97" y="10"/>
                    <a:pt x="97" y="10"/>
                    <a:pt x="97" y="10"/>
                  </a:cubicBezTo>
                  <a:cubicBezTo>
                    <a:pt x="100" y="10"/>
                    <a:pt x="102" y="8"/>
                    <a:pt x="102" y="5"/>
                  </a:cubicBezTo>
                  <a:cubicBezTo>
                    <a:pt x="102" y="3"/>
                    <a:pt x="100" y="0"/>
                    <a:pt x="9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21" name="Freeform 79"/>
            <p:cNvSpPr>
              <a:spLocks/>
            </p:cNvSpPr>
            <p:nvPr/>
          </p:nvSpPr>
          <p:spPr bwMode="auto">
            <a:xfrm>
              <a:off x="2981325" y="5510213"/>
              <a:ext cx="125413" cy="23813"/>
            </a:xfrm>
            <a:custGeom>
              <a:avLst/>
              <a:gdLst>
                <a:gd name="T0" fmla="*/ 5 w 52"/>
                <a:gd name="T1" fmla="*/ 10 h 10"/>
                <a:gd name="T2" fmla="*/ 47 w 52"/>
                <a:gd name="T3" fmla="*/ 10 h 10"/>
                <a:gd name="T4" fmla="*/ 52 w 52"/>
                <a:gd name="T5" fmla="*/ 5 h 10"/>
                <a:gd name="T6" fmla="*/ 47 w 52"/>
                <a:gd name="T7" fmla="*/ 0 h 10"/>
                <a:gd name="T8" fmla="*/ 5 w 52"/>
                <a:gd name="T9" fmla="*/ 0 h 10"/>
                <a:gd name="T10" fmla="*/ 0 w 52"/>
                <a:gd name="T11" fmla="*/ 5 h 10"/>
                <a:gd name="T12" fmla="*/ 5 w 5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2" h="10">
                  <a:moveTo>
                    <a:pt x="5" y="10"/>
                  </a:moveTo>
                  <a:cubicBezTo>
                    <a:pt x="47" y="10"/>
                    <a:pt x="47" y="10"/>
                    <a:pt x="47" y="10"/>
                  </a:cubicBezTo>
                  <a:cubicBezTo>
                    <a:pt x="49" y="10"/>
                    <a:pt x="52" y="8"/>
                    <a:pt x="52" y="5"/>
                  </a:cubicBezTo>
                  <a:cubicBezTo>
                    <a:pt x="52" y="3"/>
                    <a:pt x="49" y="0"/>
                    <a:pt x="47" y="0"/>
                  </a:cubicBezTo>
                  <a:cubicBezTo>
                    <a:pt x="5" y="0"/>
                    <a:pt x="5" y="0"/>
                    <a:pt x="5" y="0"/>
                  </a:cubicBezTo>
                  <a:cubicBezTo>
                    <a:pt x="2" y="0"/>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22" name="Freeform 80"/>
            <p:cNvSpPr>
              <a:spLocks noEditPoints="1"/>
            </p:cNvSpPr>
            <p:nvPr/>
          </p:nvSpPr>
          <p:spPr bwMode="auto">
            <a:xfrm>
              <a:off x="2901950" y="5346700"/>
              <a:ext cx="412750" cy="517525"/>
            </a:xfrm>
            <a:custGeom>
              <a:avLst/>
              <a:gdLst>
                <a:gd name="T0" fmla="*/ 169 w 172"/>
                <a:gd name="T1" fmla="*/ 33 h 216"/>
                <a:gd name="T2" fmla="*/ 139 w 172"/>
                <a:gd name="T3" fmla="*/ 4 h 216"/>
                <a:gd name="T4" fmla="*/ 130 w 172"/>
                <a:gd name="T5" fmla="*/ 0 h 216"/>
                <a:gd name="T6" fmla="*/ 130 w 172"/>
                <a:gd name="T7" fmla="*/ 0 h 216"/>
                <a:gd name="T8" fmla="*/ 12 w 172"/>
                <a:gd name="T9" fmla="*/ 0 h 216"/>
                <a:gd name="T10" fmla="*/ 0 w 172"/>
                <a:gd name="T11" fmla="*/ 12 h 216"/>
                <a:gd name="T12" fmla="*/ 0 w 172"/>
                <a:gd name="T13" fmla="*/ 204 h 216"/>
                <a:gd name="T14" fmla="*/ 12 w 172"/>
                <a:gd name="T15" fmla="*/ 216 h 216"/>
                <a:gd name="T16" fmla="*/ 160 w 172"/>
                <a:gd name="T17" fmla="*/ 216 h 216"/>
                <a:gd name="T18" fmla="*/ 172 w 172"/>
                <a:gd name="T19" fmla="*/ 204 h 216"/>
                <a:gd name="T20" fmla="*/ 172 w 172"/>
                <a:gd name="T21" fmla="*/ 42 h 216"/>
                <a:gd name="T22" fmla="*/ 169 w 172"/>
                <a:gd name="T23" fmla="*/ 33 h 216"/>
                <a:gd name="T24" fmla="*/ 159 w 172"/>
                <a:gd name="T25" fmla="*/ 37 h 216"/>
                <a:gd name="T26" fmla="*/ 135 w 172"/>
                <a:gd name="T27" fmla="*/ 37 h 216"/>
                <a:gd name="T28" fmla="*/ 135 w 172"/>
                <a:gd name="T29" fmla="*/ 14 h 216"/>
                <a:gd name="T30" fmla="*/ 159 w 172"/>
                <a:gd name="T31" fmla="*/ 37 h 216"/>
                <a:gd name="T32" fmla="*/ 160 w 172"/>
                <a:gd name="T33" fmla="*/ 206 h 216"/>
                <a:gd name="T34" fmla="*/ 12 w 172"/>
                <a:gd name="T35" fmla="*/ 206 h 216"/>
                <a:gd name="T36" fmla="*/ 9 w 172"/>
                <a:gd name="T37" fmla="*/ 204 h 216"/>
                <a:gd name="T38" fmla="*/ 9 w 172"/>
                <a:gd name="T39" fmla="*/ 12 h 216"/>
                <a:gd name="T40" fmla="*/ 12 w 172"/>
                <a:gd name="T41" fmla="*/ 10 h 216"/>
                <a:gd name="T42" fmla="*/ 125 w 172"/>
                <a:gd name="T43" fmla="*/ 10 h 216"/>
                <a:gd name="T44" fmla="*/ 125 w 172"/>
                <a:gd name="T45" fmla="*/ 42 h 216"/>
                <a:gd name="T46" fmla="*/ 130 w 172"/>
                <a:gd name="T47" fmla="*/ 47 h 216"/>
                <a:gd name="T48" fmla="*/ 162 w 172"/>
                <a:gd name="T49" fmla="*/ 47 h 216"/>
                <a:gd name="T50" fmla="*/ 162 w 172"/>
                <a:gd name="T51" fmla="*/ 204 h 216"/>
                <a:gd name="T52" fmla="*/ 160 w 172"/>
                <a:gd name="T53" fmla="*/ 20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16">
                  <a:moveTo>
                    <a:pt x="169" y="33"/>
                  </a:moveTo>
                  <a:cubicBezTo>
                    <a:pt x="139" y="4"/>
                    <a:pt x="139" y="4"/>
                    <a:pt x="139" y="4"/>
                  </a:cubicBezTo>
                  <a:cubicBezTo>
                    <a:pt x="136" y="2"/>
                    <a:pt x="133" y="0"/>
                    <a:pt x="130" y="0"/>
                  </a:cubicBezTo>
                  <a:cubicBezTo>
                    <a:pt x="130" y="0"/>
                    <a:pt x="130" y="0"/>
                    <a:pt x="130" y="0"/>
                  </a:cubicBezTo>
                  <a:cubicBezTo>
                    <a:pt x="12" y="0"/>
                    <a:pt x="12" y="0"/>
                    <a:pt x="12" y="0"/>
                  </a:cubicBezTo>
                  <a:cubicBezTo>
                    <a:pt x="5" y="0"/>
                    <a:pt x="0" y="6"/>
                    <a:pt x="0" y="12"/>
                  </a:cubicBezTo>
                  <a:cubicBezTo>
                    <a:pt x="0" y="204"/>
                    <a:pt x="0" y="204"/>
                    <a:pt x="0" y="204"/>
                  </a:cubicBezTo>
                  <a:cubicBezTo>
                    <a:pt x="0" y="210"/>
                    <a:pt x="5" y="216"/>
                    <a:pt x="12" y="216"/>
                  </a:cubicBezTo>
                  <a:cubicBezTo>
                    <a:pt x="160" y="216"/>
                    <a:pt x="160" y="216"/>
                    <a:pt x="160" y="216"/>
                  </a:cubicBezTo>
                  <a:cubicBezTo>
                    <a:pt x="167" y="216"/>
                    <a:pt x="172" y="210"/>
                    <a:pt x="172" y="204"/>
                  </a:cubicBezTo>
                  <a:cubicBezTo>
                    <a:pt x="172" y="42"/>
                    <a:pt x="172" y="42"/>
                    <a:pt x="172" y="42"/>
                  </a:cubicBezTo>
                  <a:cubicBezTo>
                    <a:pt x="172" y="39"/>
                    <a:pt x="171" y="36"/>
                    <a:pt x="169" y="33"/>
                  </a:cubicBezTo>
                  <a:close/>
                  <a:moveTo>
                    <a:pt x="159" y="37"/>
                  </a:moveTo>
                  <a:cubicBezTo>
                    <a:pt x="135" y="37"/>
                    <a:pt x="135" y="37"/>
                    <a:pt x="135" y="37"/>
                  </a:cubicBezTo>
                  <a:cubicBezTo>
                    <a:pt x="135" y="14"/>
                    <a:pt x="135" y="14"/>
                    <a:pt x="135" y="14"/>
                  </a:cubicBezTo>
                  <a:lnTo>
                    <a:pt x="159" y="37"/>
                  </a:lnTo>
                  <a:close/>
                  <a:moveTo>
                    <a:pt x="160" y="206"/>
                  </a:moveTo>
                  <a:cubicBezTo>
                    <a:pt x="12" y="206"/>
                    <a:pt x="12" y="206"/>
                    <a:pt x="12" y="206"/>
                  </a:cubicBezTo>
                  <a:cubicBezTo>
                    <a:pt x="10" y="206"/>
                    <a:pt x="9" y="205"/>
                    <a:pt x="9" y="204"/>
                  </a:cubicBezTo>
                  <a:cubicBezTo>
                    <a:pt x="9" y="12"/>
                    <a:pt x="9" y="12"/>
                    <a:pt x="9" y="12"/>
                  </a:cubicBezTo>
                  <a:cubicBezTo>
                    <a:pt x="9" y="11"/>
                    <a:pt x="10" y="10"/>
                    <a:pt x="12" y="10"/>
                  </a:cubicBezTo>
                  <a:cubicBezTo>
                    <a:pt x="125" y="10"/>
                    <a:pt x="125" y="10"/>
                    <a:pt x="125" y="10"/>
                  </a:cubicBezTo>
                  <a:cubicBezTo>
                    <a:pt x="125" y="42"/>
                    <a:pt x="125" y="42"/>
                    <a:pt x="125" y="42"/>
                  </a:cubicBezTo>
                  <a:cubicBezTo>
                    <a:pt x="125" y="45"/>
                    <a:pt x="128" y="47"/>
                    <a:pt x="130" y="47"/>
                  </a:cubicBezTo>
                  <a:cubicBezTo>
                    <a:pt x="162" y="47"/>
                    <a:pt x="162" y="47"/>
                    <a:pt x="162" y="47"/>
                  </a:cubicBezTo>
                  <a:cubicBezTo>
                    <a:pt x="162" y="204"/>
                    <a:pt x="162" y="204"/>
                    <a:pt x="162" y="204"/>
                  </a:cubicBezTo>
                  <a:cubicBezTo>
                    <a:pt x="162" y="205"/>
                    <a:pt x="161" y="206"/>
                    <a:pt x="160"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23" name="Freeform 81"/>
            <p:cNvSpPr>
              <a:spLocks/>
            </p:cNvSpPr>
            <p:nvPr/>
          </p:nvSpPr>
          <p:spPr bwMode="auto">
            <a:xfrm>
              <a:off x="2843213" y="5403850"/>
              <a:ext cx="414338" cy="517525"/>
            </a:xfrm>
            <a:custGeom>
              <a:avLst/>
              <a:gdLst>
                <a:gd name="T0" fmla="*/ 168 w 173"/>
                <a:gd name="T1" fmla="*/ 199 h 216"/>
                <a:gd name="T2" fmla="*/ 163 w 173"/>
                <a:gd name="T3" fmla="*/ 204 h 216"/>
                <a:gd name="T4" fmla="*/ 160 w 173"/>
                <a:gd name="T5" fmla="*/ 206 h 216"/>
                <a:gd name="T6" fmla="*/ 12 w 173"/>
                <a:gd name="T7" fmla="*/ 206 h 216"/>
                <a:gd name="T8" fmla="*/ 10 w 173"/>
                <a:gd name="T9" fmla="*/ 204 h 216"/>
                <a:gd name="T10" fmla="*/ 10 w 173"/>
                <a:gd name="T11" fmla="*/ 12 h 216"/>
                <a:gd name="T12" fmla="*/ 12 w 173"/>
                <a:gd name="T13" fmla="*/ 9 h 216"/>
                <a:gd name="T14" fmla="*/ 17 w 173"/>
                <a:gd name="T15" fmla="*/ 4 h 216"/>
                <a:gd name="T16" fmla="*/ 12 w 173"/>
                <a:gd name="T17" fmla="*/ 0 h 216"/>
                <a:gd name="T18" fmla="*/ 0 w 173"/>
                <a:gd name="T19" fmla="*/ 12 h 216"/>
                <a:gd name="T20" fmla="*/ 0 w 173"/>
                <a:gd name="T21" fmla="*/ 204 h 216"/>
                <a:gd name="T22" fmla="*/ 12 w 173"/>
                <a:gd name="T23" fmla="*/ 216 h 216"/>
                <a:gd name="T24" fmla="*/ 160 w 173"/>
                <a:gd name="T25" fmla="*/ 216 h 216"/>
                <a:gd name="T26" fmla="*/ 173 w 173"/>
                <a:gd name="T27" fmla="*/ 204 h 216"/>
                <a:gd name="T28" fmla="*/ 168 w 173"/>
                <a:gd name="T29" fmla="*/ 19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216">
                  <a:moveTo>
                    <a:pt x="168" y="199"/>
                  </a:moveTo>
                  <a:cubicBezTo>
                    <a:pt x="165" y="199"/>
                    <a:pt x="163" y="201"/>
                    <a:pt x="163" y="204"/>
                  </a:cubicBezTo>
                  <a:cubicBezTo>
                    <a:pt x="163" y="205"/>
                    <a:pt x="162" y="206"/>
                    <a:pt x="160" y="206"/>
                  </a:cubicBezTo>
                  <a:cubicBezTo>
                    <a:pt x="12" y="206"/>
                    <a:pt x="12" y="206"/>
                    <a:pt x="12" y="206"/>
                  </a:cubicBezTo>
                  <a:cubicBezTo>
                    <a:pt x="11" y="206"/>
                    <a:pt x="10" y="205"/>
                    <a:pt x="10" y="204"/>
                  </a:cubicBezTo>
                  <a:cubicBezTo>
                    <a:pt x="10" y="12"/>
                    <a:pt x="10" y="12"/>
                    <a:pt x="10" y="12"/>
                  </a:cubicBezTo>
                  <a:cubicBezTo>
                    <a:pt x="10" y="10"/>
                    <a:pt x="11" y="9"/>
                    <a:pt x="12" y="9"/>
                  </a:cubicBezTo>
                  <a:cubicBezTo>
                    <a:pt x="15" y="9"/>
                    <a:pt x="17" y="7"/>
                    <a:pt x="17" y="4"/>
                  </a:cubicBezTo>
                  <a:cubicBezTo>
                    <a:pt x="17" y="2"/>
                    <a:pt x="15" y="0"/>
                    <a:pt x="12" y="0"/>
                  </a:cubicBezTo>
                  <a:cubicBezTo>
                    <a:pt x="6" y="0"/>
                    <a:pt x="0" y="5"/>
                    <a:pt x="0" y="12"/>
                  </a:cubicBezTo>
                  <a:cubicBezTo>
                    <a:pt x="0" y="204"/>
                    <a:pt x="0" y="204"/>
                    <a:pt x="0" y="204"/>
                  </a:cubicBezTo>
                  <a:cubicBezTo>
                    <a:pt x="0" y="211"/>
                    <a:pt x="6" y="216"/>
                    <a:pt x="12" y="216"/>
                  </a:cubicBezTo>
                  <a:cubicBezTo>
                    <a:pt x="160" y="216"/>
                    <a:pt x="160" y="216"/>
                    <a:pt x="160" y="216"/>
                  </a:cubicBezTo>
                  <a:cubicBezTo>
                    <a:pt x="167" y="216"/>
                    <a:pt x="173" y="211"/>
                    <a:pt x="173" y="204"/>
                  </a:cubicBezTo>
                  <a:cubicBezTo>
                    <a:pt x="173" y="201"/>
                    <a:pt x="170" y="199"/>
                    <a:pt x="168" y="1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grpSp>
      <p:sp>
        <p:nvSpPr>
          <p:cNvPr id="17" name="TextBox 16"/>
          <p:cNvSpPr txBox="1"/>
          <p:nvPr/>
        </p:nvSpPr>
        <p:spPr>
          <a:xfrm flipH="1">
            <a:off x="2490334" y="2103025"/>
            <a:ext cx="111695" cy="215444"/>
          </a:xfrm>
          <a:prstGeom prst="rect">
            <a:avLst/>
          </a:prstGeom>
          <a:noFill/>
        </p:spPr>
        <p:txBody>
          <a:bodyPr wrap="square" lIns="0" tIns="0" rIns="0" bIns="0" rtlCol="0">
            <a:spAutoFit/>
          </a:bodyPr>
          <a:lstStyle/>
          <a:p>
            <a:pPr>
              <a:spcBef>
                <a:spcPts val="600"/>
              </a:spcBef>
              <a:buSzPct val="100000"/>
            </a:pPr>
            <a:r>
              <a:rPr lang="en-US" sz="1400" b="1" dirty="0">
                <a:solidFill>
                  <a:schemeClr val="bg1"/>
                </a:solidFill>
                <a:latin typeface="Segoe UI" panose="020B0502040204020203" pitchFamily="34" charset="0"/>
                <a:cs typeface="Segoe UI" panose="020B0502040204020203" pitchFamily="34" charset="0"/>
              </a:rPr>
              <a:t>2</a:t>
            </a:r>
          </a:p>
        </p:txBody>
      </p:sp>
      <p:sp>
        <p:nvSpPr>
          <p:cNvPr id="25" name="Hexagon 24"/>
          <p:cNvSpPr/>
          <p:nvPr/>
        </p:nvSpPr>
        <p:spPr bwMode="gray">
          <a:xfrm rot="16200000">
            <a:off x="3102705" y="2058062"/>
            <a:ext cx="1727286" cy="1309829"/>
          </a:xfrm>
          <a:prstGeom prst="hexagon">
            <a:avLst/>
          </a:prstGeom>
          <a:solidFill>
            <a:schemeClr val="tx1"/>
          </a:solidFill>
          <a:ln w="9525" algn="ctr">
            <a:solidFill>
              <a:schemeClr val="tx1"/>
            </a:solidFill>
            <a:miter lim="800000"/>
            <a:headEnd/>
            <a:tailEnd/>
          </a:ln>
        </p:spPr>
        <p:txBody>
          <a:bodyPr vert="vert" wrap="none" lIns="0" tIns="0" rIns="0" bIns="0" rtlCol="0" anchor="ctr"/>
          <a:lstStyle/>
          <a:p>
            <a:pPr algn="ctr">
              <a:lnSpc>
                <a:spcPct val="106000"/>
              </a:lnSpc>
              <a:buFont typeface="Wingdings 2" pitchFamily="18" charset="2"/>
              <a:buNone/>
            </a:pPr>
            <a:r>
              <a:rPr lang="en-CA" sz="1200" b="1" dirty="0">
                <a:solidFill>
                  <a:schemeClr val="bg1"/>
                </a:solidFill>
                <a:latin typeface="Segoe UI" panose="020B0502040204020203" pitchFamily="34" charset="0"/>
                <a:cs typeface="Segoe UI" panose="020B0502040204020203" pitchFamily="34" charset="0"/>
              </a:rPr>
              <a:t>Transaction </a:t>
            </a:r>
            <a:br>
              <a:rPr lang="en-CA" sz="1200" b="1" dirty="0">
                <a:solidFill>
                  <a:schemeClr val="bg1"/>
                </a:solidFill>
                <a:latin typeface="Segoe UI" panose="020B0502040204020203" pitchFamily="34" charset="0"/>
                <a:cs typeface="Segoe UI" panose="020B0502040204020203" pitchFamily="34" charset="0"/>
              </a:rPr>
            </a:br>
            <a:r>
              <a:rPr lang="en-CA" sz="1200" b="1" dirty="0">
                <a:solidFill>
                  <a:schemeClr val="bg1"/>
                </a:solidFill>
                <a:latin typeface="Segoe UI" panose="020B0502040204020203" pitchFamily="34" charset="0"/>
                <a:cs typeface="Segoe UI" panose="020B0502040204020203" pitchFamily="34" charset="0"/>
              </a:rPr>
              <a:t>Transparency</a:t>
            </a:r>
          </a:p>
        </p:txBody>
      </p:sp>
      <p:grpSp>
        <p:nvGrpSpPr>
          <p:cNvPr id="26" name="Group 25"/>
          <p:cNvGrpSpPr/>
          <p:nvPr/>
        </p:nvGrpSpPr>
        <p:grpSpPr>
          <a:xfrm>
            <a:off x="3866080" y="3073654"/>
            <a:ext cx="200536" cy="197324"/>
            <a:chOff x="5992813" y="1147763"/>
            <a:chExt cx="515938" cy="512763"/>
          </a:xfrm>
          <a:solidFill>
            <a:schemeClr val="bg1"/>
          </a:solidFill>
        </p:grpSpPr>
        <p:sp>
          <p:nvSpPr>
            <p:cNvPr id="28" name="Freeform 170"/>
            <p:cNvSpPr>
              <a:spLocks noEditPoints="1"/>
            </p:cNvSpPr>
            <p:nvPr/>
          </p:nvSpPr>
          <p:spPr bwMode="auto">
            <a:xfrm>
              <a:off x="5992813" y="1147763"/>
              <a:ext cx="515938" cy="512763"/>
            </a:xfrm>
            <a:custGeom>
              <a:avLst/>
              <a:gdLst>
                <a:gd name="T0" fmla="*/ 231 w 238"/>
                <a:gd name="T1" fmla="*/ 208 h 237"/>
                <a:gd name="T2" fmla="*/ 169 w 238"/>
                <a:gd name="T3" fmla="*/ 146 h 237"/>
                <a:gd name="T4" fmla="*/ 186 w 238"/>
                <a:gd name="T5" fmla="*/ 93 h 237"/>
                <a:gd name="T6" fmla="*/ 93 w 238"/>
                <a:gd name="T7" fmla="*/ 0 h 237"/>
                <a:gd name="T8" fmla="*/ 0 w 238"/>
                <a:gd name="T9" fmla="*/ 93 h 237"/>
                <a:gd name="T10" fmla="*/ 93 w 238"/>
                <a:gd name="T11" fmla="*/ 186 h 237"/>
                <a:gd name="T12" fmla="*/ 146 w 238"/>
                <a:gd name="T13" fmla="*/ 170 h 237"/>
                <a:gd name="T14" fmla="*/ 208 w 238"/>
                <a:gd name="T15" fmla="*/ 232 h 237"/>
                <a:gd name="T16" fmla="*/ 220 w 238"/>
                <a:gd name="T17" fmla="*/ 237 h 237"/>
                <a:gd name="T18" fmla="*/ 231 w 238"/>
                <a:gd name="T19" fmla="*/ 232 h 237"/>
                <a:gd name="T20" fmla="*/ 231 w 238"/>
                <a:gd name="T21" fmla="*/ 208 h 237"/>
                <a:gd name="T22" fmla="*/ 93 w 238"/>
                <a:gd name="T23" fmla="*/ 177 h 237"/>
                <a:gd name="T24" fmla="*/ 9 w 238"/>
                <a:gd name="T25" fmla="*/ 93 h 237"/>
                <a:gd name="T26" fmla="*/ 93 w 238"/>
                <a:gd name="T27" fmla="*/ 10 h 237"/>
                <a:gd name="T28" fmla="*/ 176 w 238"/>
                <a:gd name="T29" fmla="*/ 93 h 237"/>
                <a:gd name="T30" fmla="*/ 93 w 238"/>
                <a:gd name="T31" fmla="*/ 177 h 237"/>
                <a:gd name="T32" fmla="*/ 225 w 238"/>
                <a:gd name="T33" fmla="*/ 225 h 237"/>
                <a:gd name="T34" fmla="*/ 214 w 238"/>
                <a:gd name="T35" fmla="*/ 225 h 237"/>
                <a:gd name="T36" fmla="*/ 153 w 238"/>
                <a:gd name="T37" fmla="*/ 164 h 237"/>
                <a:gd name="T38" fmla="*/ 164 w 238"/>
                <a:gd name="T39" fmla="*/ 154 h 237"/>
                <a:gd name="T40" fmla="*/ 225 w 238"/>
                <a:gd name="T41" fmla="*/ 215 h 237"/>
                <a:gd name="T42" fmla="*/ 225 w 238"/>
                <a:gd name="T43" fmla="*/ 22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237">
                  <a:moveTo>
                    <a:pt x="231" y="208"/>
                  </a:moveTo>
                  <a:cubicBezTo>
                    <a:pt x="169" y="146"/>
                    <a:pt x="169" y="146"/>
                    <a:pt x="169" y="146"/>
                  </a:cubicBezTo>
                  <a:cubicBezTo>
                    <a:pt x="180" y="131"/>
                    <a:pt x="186" y="113"/>
                    <a:pt x="186" y="93"/>
                  </a:cubicBezTo>
                  <a:cubicBezTo>
                    <a:pt x="186" y="42"/>
                    <a:pt x="144" y="0"/>
                    <a:pt x="93" y="0"/>
                  </a:cubicBezTo>
                  <a:cubicBezTo>
                    <a:pt x="41" y="0"/>
                    <a:pt x="0" y="42"/>
                    <a:pt x="0" y="93"/>
                  </a:cubicBezTo>
                  <a:cubicBezTo>
                    <a:pt x="0" y="145"/>
                    <a:pt x="41" y="186"/>
                    <a:pt x="93" y="186"/>
                  </a:cubicBezTo>
                  <a:cubicBezTo>
                    <a:pt x="112" y="186"/>
                    <a:pt x="131" y="180"/>
                    <a:pt x="146" y="170"/>
                  </a:cubicBezTo>
                  <a:cubicBezTo>
                    <a:pt x="208" y="232"/>
                    <a:pt x="208" y="232"/>
                    <a:pt x="208" y="232"/>
                  </a:cubicBezTo>
                  <a:cubicBezTo>
                    <a:pt x="211" y="235"/>
                    <a:pt x="215" y="237"/>
                    <a:pt x="220" y="237"/>
                  </a:cubicBezTo>
                  <a:cubicBezTo>
                    <a:pt x="224" y="237"/>
                    <a:pt x="228" y="235"/>
                    <a:pt x="231" y="232"/>
                  </a:cubicBezTo>
                  <a:cubicBezTo>
                    <a:pt x="238" y="226"/>
                    <a:pt x="238" y="215"/>
                    <a:pt x="231" y="208"/>
                  </a:cubicBezTo>
                  <a:close/>
                  <a:moveTo>
                    <a:pt x="93" y="177"/>
                  </a:moveTo>
                  <a:cubicBezTo>
                    <a:pt x="47" y="177"/>
                    <a:pt x="9" y="139"/>
                    <a:pt x="9" y="93"/>
                  </a:cubicBezTo>
                  <a:cubicBezTo>
                    <a:pt x="9" y="47"/>
                    <a:pt x="47" y="10"/>
                    <a:pt x="93" y="10"/>
                  </a:cubicBezTo>
                  <a:cubicBezTo>
                    <a:pt x="139" y="10"/>
                    <a:pt x="176" y="47"/>
                    <a:pt x="176" y="93"/>
                  </a:cubicBezTo>
                  <a:cubicBezTo>
                    <a:pt x="176" y="139"/>
                    <a:pt x="139" y="177"/>
                    <a:pt x="93" y="177"/>
                  </a:cubicBezTo>
                  <a:close/>
                  <a:moveTo>
                    <a:pt x="225" y="225"/>
                  </a:moveTo>
                  <a:cubicBezTo>
                    <a:pt x="222" y="228"/>
                    <a:pt x="217" y="228"/>
                    <a:pt x="214" y="225"/>
                  </a:cubicBezTo>
                  <a:cubicBezTo>
                    <a:pt x="153" y="164"/>
                    <a:pt x="153" y="164"/>
                    <a:pt x="153" y="164"/>
                  </a:cubicBezTo>
                  <a:cubicBezTo>
                    <a:pt x="157" y="161"/>
                    <a:pt x="160" y="157"/>
                    <a:pt x="164" y="154"/>
                  </a:cubicBezTo>
                  <a:cubicBezTo>
                    <a:pt x="225" y="215"/>
                    <a:pt x="225" y="215"/>
                    <a:pt x="225" y="215"/>
                  </a:cubicBezTo>
                  <a:cubicBezTo>
                    <a:pt x="228" y="218"/>
                    <a:pt x="228" y="222"/>
                    <a:pt x="225" y="2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29" name="Freeform 171"/>
            <p:cNvSpPr>
              <a:spLocks/>
            </p:cNvSpPr>
            <p:nvPr/>
          </p:nvSpPr>
          <p:spPr bwMode="auto">
            <a:xfrm>
              <a:off x="6051550" y="1204913"/>
              <a:ext cx="165100" cy="165100"/>
            </a:xfrm>
            <a:custGeom>
              <a:avLst/>
              <a:gdLst>
                <a:gd name="T0" fmla="*/ 72 w 76"/>
                <a:gd name="T1" fmla="*/ 1 h 76"/>
                <a:gd name="T2" fmla="*/ 21 w 76"/>
                <a:gd name="T3" fmla="*/ 21 h 76"/>
                <a:gd name="T4" fmla="*/ 1 w 76"/>
                <a:gd name="T5" fmla="*/ 72 h 76"/>
                <a:gd name="T6" fmla="*/ 6 w 76"/>
                <a:gd name="T7" fmla="*/ 76 h 76"/>
                <a:gd name="T8" fmla="*/ 6 w 76"/>
                <a:gd name="T9" fmla="*/ 76 h 76"/>
                <a:gd name="T10" fmla="*/ 11 w 76"/>
                <a:gd name="T11" fmla="*/ 71 h 76"/>
                <a:gd name="T12" fmla="*/ 28 w 76"/>
                <a:gd name="T13" fmla="*/ 28 h 76"/>
                <a:gd name="T14" fmla="*/ 71 w 76"/>
                <a:gd name="T15" fmla="*/ 10 h 76"/>
                <a:gd name="T16" fmla="*/ 76 w 76"/>
                <a:gd name="T17" fmla="*/ 6 h 76"/>
                <a:gd name="T18" fmla="*/ 72 w 76"/>
                <a:gd name="T19"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72" y="1"/>
                  </a:moveTo>
                  <a:cubicBezTo>
                    <a:pt x="52" y="0"/>
                    <a:pt x="34" y="7"/>
                    <a:pt x="21" y="21"/>
                  </a:cubicBezTo>
                  <a:cubicBezTo>
                    <a:pt x="7" y="34"/>
                    <a:pt x="0" y="52"/>
                    <a:pt x="1" y="72"/>
                  </a:cubicBezTo>
                  <a:cubicBezTo>
                    <a:pt x="1" y="74"/>
                    <a:pt x="3" y="76"/>
                    <a:pt x="6" y="76"/>
                  </a:cubicBezTo>
                  <a:cubicBezTo>
                    <a:pt x="6" y="76"/>
                    <a:pt x="6" y="76"/>
                    <a:pt x="6" y="76"/>
                  </a:cubicBezTo>
                  <a:cubicBezTo>
                    <a:pt x="9" y="76"/>
                    <a:pt x="11" y="74"/>
                    <a:pt x="11" y="71"/>
                  </a:cubicBezTo>
                  <a:cubicBezTo>
                    <a:pt x="10" y="55"/>
                    <a:pt x="16" y="39"/>
                    <a:pt x="28" y="28"/>
                  </a:cubicBezTo>
                  <a:cubicBezTo>
                    <a:pt x="39" y="16"/>
                    <a:pt x="55" y="10"/>
                    <a:pt x="71" y="10"/>
                  </a:cubicBezTo>
                  <a:cubicBezTo>
                    <a:pt x="74" y="11"/>
                    <a:pt x="76" y="8"/>
                    <a:pt x="76" y="6"/>
                  </a:cubicBezTo>
                  <a:cubicBezTo>
                    <a:pt x="76" y="3"/>
                    <a:pt x="74" y="1"/>
                    <a:pt x="7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grpSp>
      <p:sp>
        <p:nvSpPr>
          <p:cNvPr id="27" name="TextBox 26"/>
          <p:cNvSpPr txBox="1"/>
          <p:nvPr/>
        </p:nvSpPr>
        <p:spPr>
          <a:xfrm flipH="1">
            <a:off x="3910501" y="2103025"/>
            <a:ext cx="111695" cy="215444"/>
          </a:xfrm>
          <a:prstGeom prst="rect">
            <a:avLst/>
          </a:prstGeom>
          <a:noFill/>
        </p:spPr>
        <p:txBody>
          <a:bodyPr wrap="square" lIns="0" tIns="0" rIns="0" bIns="0" rtlCol="0">
            <a:spAutoFit/>
          </a:bodyPr>
          <a:lstStyle/>
          <a:p>
            <a:pPr>
              <a:spcBef>
                <a:spcPts val="600"/>
              </a:spcBef>
              <a:buSzPct val="100000"/>
            </a:pPr>
            <a:r>
              <a:rPr lang="en-US" sz="1400" b="1" dirty="0">
                <a:solidFill>
                  <a:schemeClr val="bg1"/>
                </a:solidFill>
                <a:latin typeface="Segoe UI" panose="020B0502040204020203" pitchFamily="34" charset="0"/>
                <a:cs typeface="Segoe UI" panose="020B0502040204020203" pitchFamily="34" charset="0"/>
              </a:rPr>
              <a:t>3</a:t>
            </a:r>
          </a:p>
        </p:txBody>
      </p:sp>
      <p:sp>
        <p:nvSpPr>
          <p:cNvPr id="31" name="Hexagon 30"/>
          <p:cNvSpPr/>
          <p:nvPr/>
        </p:nvSpPr>
        <p:spPr bwMode="gray">
          <a:xfrm rot="16200000">
            <a:off x="4522872" y="2058062"/>
            <a:ext cx="1727286" cy="1309829"/>
          </a:xfrm>
          <a:prstGeom prst="hexagon">
            <a:avLst/>
          </a:prstGeom>
          <a:solidFill>
            <a:schemeClr val="tx1"/>
          </a:solidFill>
          <a:ln w="9525" algn="ctr">
            <a:solidFill>
              <a:schemeClr val="tx1"/>
            </a:solidFill>
            <a:miter lim="800000"/>
            <a:headEnd/>
            <a:tailEnd/>
          </a:ln>
        </p:spPr>
        <p:txBody>
          <a:bodyPr vert="vert" wrap="none" lIns="0" tIns="0" rIns="0" bIns="0" rtlCol="0" anchor="ctr"/>
          <a:lstStyle/>
          <a:p>
            <a:pPr algn="ctr">
              <a:lnSpc>
                <a:spcPct val="106000"/>
              </a:lnSpc>
              <a:buFont typeface="Wingdings 2" pitchFamily="18" charset="2"/>
              <a:buNone/>
            </a:pPr>
            <a:r>
              <a:rPr lang="en-CA" sz="1200" b="1" dirty="0">
                <a:solidFill>
                  <a:schemeClr val="bg1"/>
                </a:solidFill>
                <a:latin typeface="Segoe UI" panose="020B0502040204020203" pitchFamily="34" charset="0"/>
                <a:cs typeface="Segoe UI" panose="020B0502040204020203" pitchFamily="34" charset="0"/>
              </a:rPr>
              <a:t>Easier </a:t>
            </a:r>
            <a:br>
              <a:rPr lang="en-CA" sz="1200" b="1" dirty="0">
                <a:solidFill>
                  <a:schemeClr val="bg1"/>
                </a:solidFill>
                <a:latin typeface="Segoe UI" panose="020B0502040204020203" pitchFamily="34" charset="0"/>
                <a:cs typeface="Segoe UI" panose="020B0502040204020203" pitchFamily="34" charset="0"/>
              </a:rPr>
            </a:br>
            <a:r>
              <a:rPr lang="en-CA" sz="1200" b="1" dirty="0">
                <a:solidFill>
                  <a:schemeClr val="bg1"/>
                </a:solidFill>
                <a:latin typeface="Segoe UI" panose="020B0502040204020203" pitchFamily="34" charset="0"/>
                <a:cs typeface="Segoe UI" panose="020B0502040204020203" pitchFamily="34" charset="0"/>
              </a:rPr>
              <a:t>Payments</a:t>
            </a:r>
          </a:p>
        </p:txBody>
      </p:sp>
      <p:sp>
        <p:nvSpPr>
          <p:cNvPr id="32" name="Freeform 279"/>
          <p:cNvSpPr>
            <a:spLocks noEditPoints="1"/>
          </p:cNvSpPr>
          <p:nvPr/>
        </p:nvSpPr>
        <p:spPr bwMode="auto">
          <a:xfrm>
            <a:off x="5306610" y="3074876"/>
            <a:ext cx="159810" cy="194882"/>
          </a:xfrm>
          <a:custGeom>
            <a:avLst/>
            <a:gdLst>
              <a:gd name="T0" fmla="*/ 185 w 197"/>
              <a:gd name="T1" fmla="*/ 120 h 243"/>
              <a:gd name="T2" fmla="*/ 140 w 197"/>
              <a:gd name="T3" fmla="*/ 100 h 243"/>
              <a:gd name="T4" fmla="*/ 101 w 197"/>
              <a:gd name="T5" fmla="*/ 55 h 243"/>
              <a:gd name="T6" fmla="*/ 77 w 197"/>
              <a:gd name="T7" fmla="*/ 1 h 243"/>
              <a:gd name="T8" fmla="*/ 51 w 197"/>
              <a:gd name="T9" fmla="*/ 14 h 243"/>
              <a:gd name="T10" fmla="*/ 55 w 197"/>
              <a:gd name="T11" fmla="*/ 63 h 243"/>
              <a:gd name="T12" fmla="*/ 21 w 197"/>
              <a:gd name="T13" fmla="*/ 110 h 243"/>
              <a:gd name="T14" fmla="*/ 12 w 197"/>
              <a:gd name="T15" fmla="*/ 163 h 243"/>
              <a:gd name="T16" fmla="*/ 18 w 197"/>
              <a:gd name="T17" fmla="*/ 192 h 243"/>
              <a:gd name="T18" fmla="*/ 21 w 197"/>
              <a:gd name="T19" fmla="*/ 199 h 243"/>
              <a:gd name="T20" fmla="*/ 42 w 197"/>
              <a:gd name="T21" fmla="*/ 221 h 243"/>
              <a:gd name="T22" fmla="*/ 72 w 197"/>
              <a:gd name="T23" fmla="*/ 243 h 243"/>
              <a:gd name="T24" fmla="*/ 96 w 197"/>
              <a:gd name="T25" fmla="*/ 242 h 243"/>
              <a:gd name="T26" fmla="*/ 120 w 197"/>
              <a:gd name="T27" fmla="*/ 242 h 243"/>
              <a:gd name="T28" fmla="*/ 190 w 197"/>
              <a:gd name="T29" fmla="*/ 204 h 243"/>
              <a:gd name="T30" fmla="*/ 190 w 197"/>
              <a:gd name="T31" fmla="*/ 126 h 243"/>
              <a:gd name="T32" fmla="*/ 17 w 197"/>
              <a:gd name="T33" fmla="*/ 175 h 243"/>
              <a:gd name="T34" fmla="*/ 36 w 197"/>
              <a:gd name="T35" fmla="*/ 172 h 243"/>
              <a:gd name="T36" fmla="*/ 76 w 197"/>
              <a:gd name="T37" fmla="*/ 160 h 243"/>
              <a:gd name="T38" fmla="*/ 87 w 197"/>
              <a:gd name="T39" fmla="*/ 174 h 243"/>
              <a:gd name="T40" fmla="*/ 53 w 197"/>
              <a:gd name="T41" fmla="*/ 186 h 243"/>
              <a:gd name="T42" fmla="*/ 29 w 197"/>
              <a:gd name="T43" fmla="*/ 185 h 243"/>
              <a:gd name="T44" fmla="*/ 36 w 197"/>
              <a:gd name="T45" fmla="*/ 206 h 243"/>
              <a:gd name="T46" fmla="*/ 39 w 197"/>
              <a:gd name="T47" fmla="*/ 196 h 243"/>
              <a:gd name="T48" fmla="*/ 88 w 197"/>
              <a:gd name="T49" fmla="*/ 184 h 243"/>
              <a:gd name="T50" fmla="*/ 101 w 197"/>
              <a:gd name="T51" fmla="*/ 193 h 243"/>
              <a:gd name="T52" fmla="*/ 72 w 197"/>
              <a:gd name="T53" fmla="*/ 206 h 243"/>
              <a:gd name="T54" fmla="*/ 48 w 197"/>
              <a:gd name="T55" fmla="*/ 209 h 243"/>
              <a:gd name="T56" fmla="*/ 79 w 197"/>
              <a:gd name="T57" fmla="*/ 231 h 243"/>
              <a:gd name="T58" fmla="*/ 56 w 197"/>
              <a:gd name="T59" fmla="*/ 230 h 243"/>
              <a:gd name="T60" fmla="*/ 60 w 197"/>
              <a:gd name="T61" fmla="*/ 219 h 243"/>
              <a:gd name="T62" fmla="*/ 95 w 197"/>
              <a:gd name="T63" fmla="*/ 209 h 243"/>
              <a:gd name="T64" fmla="*/ 105 w 197"/>
              <a:gd name="T65" fmla="*/ 219 h 243"/>
              <a:gd name="T66" fmla="*/ 182 w 197"/>
              <a:gd name="T67" fmla="*/ 198 h 243"/>
              <a:gd name="T68" fmla="*/ 115 w 197"/>
              <a:gd name="T69" fmla="*/ 233 h 243"/>
              <a:gd name="T70" fmla="*/ 99 w 197"/>
              <a:gd name="T71" fmla="*/ 233 h 243"/>
              <a:gd name="T72" fmla="*/ 114 w 197"/>
              <a:gd name="T73" fmla="*/ 215 h 243"/>
              <a:gd name="T74" fmla="*/ 112 w 197"/>
              <a:gd name="T75" fmla="*/ 212 h 243"/>
              <a:gd name="T76" fmla="*/ 111 w 197"/>
              <a:gd name="T77" fmla="*/ 196 h 243"/>
              <a:gd name="T78" fmla="*/ 99 w 197"/>
              <a:gd name="T79" fmla="*/ 179 h 243"/>
              <a:gd name="T80" fmla="*/ 88 w 197"/>
              <a:gd name="T81" fmla="*/ 154 h 243"/>
              <a:gd name="T82" fmla="*/ 62 w 197"/>
              <a:gd name="T83" fmla="*/ 127 h 243"/>
              <a:gd name="T84" fmla="*/ 32 w 197"/>
              <a:gd name="T85" fmla="*/ 134 h 243"/>
              <a:gd name="T86" fmla="*/ 40 w 197"/>
              <a:gd name="T87" fmla="*/ 143 h 243"/>
              <a:gd name="T88" fmla="*/ 62 w 197"/>
              <a:gd name="T89" fmla="*/ 137 h 243"/>
              <a:gd name="T90" fmla="*/ 73 w 197"/>
              <a:gd name="T91" fmla="*/ 150 h 243"/>
              <a:gd name="T92" fmla="*/ 36 w 197"/>
              <a:gd name="T93" fmla="*/ 162 h 243"/>
              <a:gd name="T94" fmla="*/ 18 w 197"/>
              <a:gd name="T95" fmla="*/ 154 h 243"/>
              <a:gd name="T96" fmla="*/ 70 w 197"/>
              <a:gd name="T97" fmla="*/ 114 h 243"/>
              <a:gd name="T98" fmla="*/ 79 w 197"/>
              <a:gd name="T99" fmla="*/ 108 h 243"/>
              <a:gd name="T100" fmla="*/ 63 w 197"/>
              <a:gd name="T101" fmla="*/ 58 h 243"/>
              <a:gd name="T102" fmla="*/ 59 w 197"/>
              <a:gd name="T103" fmla="*/ 20 h 243"/>
              <a:gd name="T104" fmla="*/ 94 w 197"/>
              <a:gd name="T105" fmla="*/ 62 h 243"/>
              <a:gd name="T106" fmla="*/ 151 w 197"/>
              <a:gd name="T107" fmla="*/ 127 h 243"/>
              <a:gd name="T108" fmla="*/ 182 w 197"/>
              <a:gd name="T109" fmla="*/ 19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 h="243">
                <a:moveTo>
                  <a:pt x="190" y="126"/>
                </a:moveTo>
                <a:cubicBezTo>
                  <a:pt x="190" y="123"/>
                  <a:pt x="190" y="123"/>
                  <a:pt x="190" y="123"/>
                </a:cubicBezTo>
                <a:cubicBezTo>
                  <a:pt x="189" y="121"/>
                  <a:pt x="187" y="120"/>
                  <a:pt x="185" y="120"/>
                </a:cubicBezTo>
                <a:cubicBezTo>
                  <a:pt x="182" y="120"/>
                  <a:pt x="182" y="120"/>
                  <a:pt x="182" y="120"/>
                </a:cubicBezTo>
                <a:cubicBezTo>
                  <a:pt x="161" y="120"/>
                  <a:pt x="156" y="118"/>
                  <a:pt x="156" y="118"/>
                </a:cubicBezTo>
                <a:cubicBezTo>
                  <a:pt x="155" y="118"/>
                  <a:pt x="151" y="116"/>
                  <a:pt x="140" y="100"/>
                </a:cubicBezTo>
                <a:cubicBezTo>
                  <a:pt x="137" y="96"/>
                  <a:pt x="132" y="90"/>
                  <a:pt x="125" y="81"/>
                </a:cubicBezTo>
                <a:cubicBezTo>
                  <a:pt x="125" y="81"/>
                  <a:pt x="125" y="81"/>
                  <a:pt x="125" y="81"/>
                </a:cubicBezTo>
                <a:cubicBezTo>
                  <a:pt x="101" y="55"/>
                  <a:pt x="101" y="55"/>
                  <a:pt x="101" y="55"/>
                </a:cubicBezTo>
                <a:cubicBezTo>
                  <a:pt x="92" y="46"/>
                  <a:pt x="86" y="35"/>
                  <a:pt x="84" y="22"/>
                </a:cubicBezTo>
                <a:cubicBezTo>
                  <a:pt x="80" y="4"/>
                  <a:pt x="80" y="4"/>
                  <a:pt x="80" y="4"/>
                </a:cubicBezTo>
                <a:cubicBezTo>
                  <a:pt x="79" y="3"/>
                  <a:pt x="79" y="1"/>
                  <a:pt x="77" y="1"/>
                </a:cubicBezTo>
                <a:cubicBezTo>
                  <a:pt x="76" y="0"/>
                  <a:pt x="75" y="0"/>
                  <a:pt x="73" y="0"/>
                </a:cubicBezTo>
                <a:cubicBezTo>
                  <a:pt x="69" y="2"/>
                  <a:pt x="69" y="2"/>
                  <a:pt x="69" y="2"/>
                </a:cubicBezTo>
                <a:cubicBezTo>
                  <a:pt x="61" y="4"/>
                  <a:pt x="55" y="8"/>
                  <a:pt x="51" y="14"/>
                </a:cubicBezTo>
                <a:cubicBezTo>
                  <a:pt x="47" y="19"/>
                  <a:pt x="44" y="26"/>
                  <a:pt x="44" y="34"/>
                </a:cubicBezTo>
                <a:cubicBezTo>
                  <a:pt x="44" y="42"/>
                  <a:pt x="47" y="51"/>
                  <a:pt x="52" y="59"/>
                </a:cubicBezTo>
                <a:cubicBezTo>
                  <a:pt x="55" y="63"/>
                  <a:pt x="55" y="63"/>
                  <a:pt x="55" y="63"/>
                </a:cubicBezTo>
                <a:cubicBezTo>
                  <a:pt x="55" y="63"/>
                  <a:pt x="55" y="63"/>
                  <a:pt x="55" y="63"/>
                </a:cubicBezTo>
                <a:cubicBezTo>
                  <a:pt x="63" y="77"/>
                  <a:pt x="68" y="91"/>
                  <a:pt x="68" y="104"/>
                </a:cubicBezTo>
                <a:cubicBezTo>
                  <a:pt x="48" y="104"/>
                  <a:pt x="32" y="106"/>
                  <a:pt x="21" y="110"/>
                </a:cubicBezTo>
                <a:cubicBezTo>
                  <a:pt x="4" y="117"/>
                  <a:pt x="0" y="128"/>
                  <a:pt x="0" y="137"/>
                </a:cubicBezTo>
                <a:cubicBezTo>
                  <a:pt x="0" y="146"/>
                  <a:pt x="4" y="155"/>
                  <a:pt x="11" y="162"/>
                </a:cubicBezTo>
                <a:cubicBezTo>
                  <a:pt x="11" y="162"/>
                  <a:pt x="12" y="162"/>
                  <a:pt x="12" y="163"/>
                </a:cubicBezTo>
                <a:cubicBezTo>
                  <a:pt x="11" y="164"/>
                  <a:pt x="11" y="164"/>
                  <a:pt x="11" y="164"/>
                </a:cubicBezTo>
                <a:cubicBezTo>
                  <a:pt x="8" y="168"/>
                  <a:pt x="7" y="171"/>
                  <a:pt x="7" y="175"/>
                </a:cubicBezTo>
                <a:cubicBezTo>
                  <a:pt x="7" y="182"/>
                  <a:pt x="11" y="188"/>
                  <a:pt x="18" y="192"/>
                </a:cubicBezTo>
                <a:cubicBezTo>
                  <a:pt x="19" y="193"/>
                  <a:pt x="21" y="193"/>
                  <a:pt x="22" y="194"/>
                </a:cubicBezTo>
                <a:cubicBezTo>
                  <a:pt x="21" y="197"/>
                  <a:pt x="21" y="197"/>
                  <a:pt x="21" y="197"/>
                </a:cubicBezTo>
                <a:cubicBezTo>
                  <a:pt x="21" y="198"/>
                  <a:pt x="21" y="198"/>
                  <a:pt x="21" y="199"/>
                </a:cubicBezTo>
                <a:cubicBezTo>
                  <a:pt x="21" y="206"/>
                  <a:pt x="25" y="212"/>
                  <a:pt x="31" y="215"/>
                </a:cubicBezTo>
                <a:cubicBezTo>
                  <a:pt x="34" y="217"/>
                  <a:pt x="38" y="218"/>
                  <a:pt x="42" y="218"/>
                </a:cubicBezTo>
                <a:cubicBezTo>
                  <a:pt x="42" y="221"/>
                  <a:pt x="42" y="221"/>
                  <a:pt x="42" y="221"/>
                </a:cubicBezTo>
                <a:cubicBezTo>
                  <a:pt x="42" y="228"/>
                  <a:pt x="45" y="234"/>
                  <a:pt x="50" y="238"/>
                </a:cubicBezTo>
                <a:cubicBezTo>
                  <a:pt x="55" y="241"/>
                  <a:pt x="61" y="243"/>
                  <a:pt x="69" y="243"/>
                </a:cubicBezTo>
                <a:cubicBezTo>
                  <a:pt x="72" y="243"/>
                  <a:pt x="72" y="243"/>
                  <a:pt x="72" y="243"/>
                </a:cubicBezTo>
                <a:cubicBezTo>
                  <a:pt x="76" y="243"/>
                  <a:pt x="79" y="242"/>
                  <a:pt x="83" y="240"/>
                </a:cubicBezTo>
                <a:cubicBezTo>
                  <a:pt x="85" y="239"/>
                  <a:pt x="85" y="239"/>
                  <a:pt x="85" y="239"/>
                </a:cubicBezTo>
                <a:cubicBezTo>
                  <a:pt x="96" y="242"/>
                  <a:pt x="96" y="242"/>
                  <a:pt x="96" y="242"/>
                </a:cubicBezTo>
                <a:cubicBezTo>
                  <a:pt x="100" y="243"/>
                  <a:pt x="104" y="243"/>
                  <a:pt x="106" y="243"/>
                </a:cubicBezTo>
                <a:cubicBezTo>
                  <a:pt x="116" y="243"/>
                  <a:pt x="116" y="243"/>
                  <a:pt x="116" y="243"/>
                </a:cubicBezTo>
                <a:cubicBezTo>
                  <a:pt x="117" y="243"/>
                  <a:pt x="119" y="243"/>
                  <a:pt x="120" y="242"/>
                </a:cubicBezTo>
                <a:cubicBezTo>
                  <a:pt x="137" y="232"/>
                  <a:pt x="150" y="221"/>
                  <a:pt x="161" y="208"/>
                </a:cubicBezTo>
                <a:cubicBezTo>
                  <a:pt x="185" y="208"/>
                  <a:pt x="185" y="208"/>
                  <a:pt x="185" y="208"/>
                </a:cubicBezTo>
                <a:cubicBezTo>
                  <a:pt x="188" y="208"/>
                  <a:pt x="189" y="206"/>
                  <a:pt x="190" y="204"/>
                </a:cubicBezTo>
                <a:cubicBezTo>
                  <a:pt x="191" y="202"/>
                  <a:pt x="191" y="202"/>
                  <a:pt x="191" y="202"/>
                </a:cubicBezTo>
                <a:cubicBezTo>
                  <a:pt x="195" y="190"/>
                  <a:pt x="197" y="177"/>
                  <a:pt x="197" y="166"/>
                </a:cubicBezTo>
                <a:cubicBezTo>
                  <a:pt x="197" y="152"/>
                  <a:pt x="195" y="139"/>
                  <a:pt x="190" y="126"/>
                </a:cubicBezTo>
                <a:close/>
                <a:moveTo>
                  <a:pt x="29" y="185"/>
                </a:moveTo>
                <a:cubicBezTo>
                  <a:pt x="26" y="185"/>
                  <a:pt x="24" y="184"/>
                  <a:pt x="22" y="183"/>
                </a:cubicBezTo>
                <a:cubicBezTo>
                  <a:pt x="19" y="181"/>
                  <a:pt x="17" y="179"/>
                  <a:pt x="17" y="175"/>
                </a:cubicBezTo>
                <a:cubicBezTo>
                  <a:pt x="17" y="174"/>
                  <a:pt x="18" y="172"/>
                  <a:pt x="19" y="169"/>
                </a:cubicBezTo>
                <a:cubicBezTo>
                  <a:pt x="20" y="168"/>
                  <a:pt x="20" y="168"/>
                  <a:pt x="20" y="168"/>
                </a:cubicBezTo>
                <a:cubicBezTo>
                  <a:pt x="25" y="170"/>
                  <a:pt x="30" y="172"/>
                  <a:pt x="36" y="172"/>
                </a:cubicBezTo>
                <a:cubicBezTo>
                  <a:pt x="41" y="172"/>
                  <a:pt x="41" y="172"/>
                  <a:pt x="41" y="172"/>
                </a:cubicBezTo>
                <a:cubicBezTo>
                  <a:pt x="47" y="172"/>
                  <a:pt x="53" y="171"/>
                  <a:pt x="58" y="168"/>
                </a:cubicBezTo>
                <a:cubicBezTo>
                  <a:pt x="76" y="160"/>
                  <a:pt x="76" y="160"/>
                  <a:pt x="76" y="160"/>
                </a:cubicBezTo>
                <a:cubicBezTo>
                  <a:pt x="79" y="161"/>
                  <a:pt x="79" y="161"/>
                  <a:pt x="79" y="161"/>
                </a:cubicBezTo>
                <a:cubicBezTo>
                  <a:pt x="84" y="163"/>
                  <a:pt x="89" y="166"/>
                  <a:pt x="93" y="171"/>
                </a:cubicBezTo>
                <a:cubicBezTo>
                  <a:pt x="87" y="174"/>
                  <a:pt x="87" y="174"/>
                  <a:pt x="87" y="174"/>
                </a:cubicBezTo>
                <a:cubicBezTo>
                  <a:pt x="87" y="174"/>
                  <a:pt x="87" y="174"/>
                  <a:pt x="86" y="174"/>
                </a:cubicBezTo>
                <a:cubicBezTo>
                  <a:pt x="65" y="183"/>
                  <a:pt x="65" y="183"/>
                  <a:pt x="65" y="183"/>
                </a:cubicBezTo>
                <a:cubicBezTo>
                  <a:pt x="61" y="185"/>
                  <a:pt x="57" y="186"/>
                  <a:pt x="53" y="186"/>
                </a:cubicBezTo>
                <a:cubicBezTo>
                  <a:pt x="39" y="186"/>
                  <a:pt x="39" y="186"/>
                  <a:pt x="39" y="186"/>
                </a:cubicBezTo>
                <a:cubicBezTo>
                  <a:pt x="35" y="186"/>
                  <a:pt x="32" y="185"/>
                  <a:pt x="30" y="185"/>
                </a:cubicBezTo>
                <a:cubicBezTo>
                  <a:pt x="29" y="185"/>
                  <a:pt x="29" y="185"/>
                  <a:pt x="29" y="185"/>
                </a:cubicBezTo>
                <a:close/>
                <a:moveTo>
                  <a:pt x="48" y="209"/>
                </a:moveTo>
                <a:cubicBezTo>
                  <a:pt x="48" y="209"/>
                  <a:pt x="48" y="209"/>
                  <a:pt x="48" y="209"/>
                </a:cubicBezTo>
                <a:cubicBezTo>
                  <a:pt x="42" y="208"/>
                  <a:pt x="39" y="208"/>
                  <a:pt x="36" y="206"/>
                </a:cubicBezTo>
                <a:cubicBezTo>
                  <a:pt x="33" y="205"/>
                  <a:pt x="31" y="202"/>
                  <a:pt x="31" y="199"/>
                </a:cubicBezTo>
                <a:cubicBezTo>
                  <a:pt x="32" y="195"/>
                  <a:pt x="32" y="195"/>
                  <a:pt x="32" y="195"/>
                </a:cubicBezTo>
                <a:cubicBezTo>
                  <a:pt x="34" y="196"/>
                  <a:pt x="37" y="196"/>
                  <a:pt x="39" y="196"/>
                </a:cubicBezTo>
                <a:cubicBezTo>
                  <a:pt x="53" y="196"/>
                  <a:pt x="53" y="196"/>
                  <a:pt x="53" y="196"/>
                </a:cubicBezTo>
                <a:cubicBezTo>
                  <a:pt x="58" y="196"/>
                  <a:pt x="64" y="195"/>
                  <a:pt x="69" y="192"/>
                </a:cubicBezTo>
                <a:cubicBezTo>
                  <a:pt x="88" y="184"/>
                  <a:pt x="88" y="184"/>
                  <a:pt x="88" y="184"/>
                </a:cubicBezTo>
                <a:cubicBezTo>
                  <a:pt x="90" y="185"/>
                  <a:pt x="90" y="185"/>
                  <a:pt x="90" y="185"/>
                </a:cubicBezTo>
                <a:cubicBezTo>
                  <a:pt x="94" y="187"/>
                  <a:pt x="98" y="190"/>
                  <a:pt x="100" y="193"/>
                </a:cubicBezTo>
                <a:cubicBezTo>
                  <a:pt x="101" y="193"/>
                  <a:pt x="101" y="193"/>
                  <a:pt x="101" y="193"/>
                </a:cubicBezTo>
                <a:cubicBezTo>
                  <a:pt x="93" y="197"/>
                  <a:pt x="93" y="197"/>
                  <a:pt x="93" y="197"/>
                </a:cubicBezTo>
                <a:cubicBezTo>
                  <a:pt x="93" y="197"/>
                  <a:pt x="93" y="197"/>
                  <a:pt x="93" y="197"/>
                </a:cubicBezTo>
                <a:cubicBezTo>
                  <a:pt x="72" y="206"/>
                  <a:pt x="72" y="206"/>
                  <a:pt x="72" y="206"/>
                </a:cubicBezTo>
                <a:cubicBezTo>
                  <a:pt x="68" y="208"/>
                  <a:pt x="64" y="209"/>
                  <a:pt x="60" y="209"/>
                </a:cubicBezTo>
                <a:cubicBezTo>
                  <a:pt x="52" y="209"/>
                  <a:pt x="52" y="209"/>
                  <a:pt x="52" y="209"/>
                </a:cubicBezTo>
                <a:cubicBezTo>
                  <a:pt x="51" y="209"/>
                  <a:pt x="49" y="209"/>
                  <a:pt x="48" y="209"/>
                </a:cubicBezTo>
                <a:close/>
                <a:moveTo>
                  <a:pt x="82" y="230"/>
                </a:moveTo>
                <a:cubicBezTo>
                  <a:pt x="82" y="230"/>
                  <a:pt x="82" y="230"/>
                  <a:pt x="82" y="230"/>
                </a:cubicBezTo>
                <a:cubicBezTo>
                  <a:pt x="79" y="231"/>
                  <a:pt x="79" y="231"/>
                  <a:pt x="79" y="231"/>
                </a:cubicBezTo>
                <a:cubicBezTo>
                  <a:pt x="77" y="232"/>
                  <a:pt x="74" y="233"/>
                  <a:pt x="72" y="233"/>
                </a:cubicBezTo>
                <a:cubicBezTo>
                  <a:pt x="69" y="233"/>
                  <a:pt x="69" y="233"/>
                  <a:pt x="69" y="233"/>
                </a:cubicBezTo>
                <a:cubicBezTo>
                  <a:pt x="63" y="233"/>
                  <a:pt x="59" y="232"/>
                  <a:pt x="56" y="230"/>
                </a:cubicBezTo>
                <a:cubicBezTo>
                  <a:pt x="53" y="228"/>
                  <a:pt x="52" y="225"/>
                  <a:pt x="52" y="222"/>
                </a:cubicBezTo>
                <a:cubicBezTo>
                  <a:pt x="52" y="219"/>
                  <a:pt x="52" y="219"/>
                  <a:pt x="52" y="219"/>
                </a:cubicBezTo>
                <a:cubicBezTo>
                  <a:pt x="60" y="219"/>
                  <a:pt x="60" y="219"/>
                  <a:pt x="60" y="219"/>
                </a:cubicBezTo>
                <a:cubicBezTo>
                  <a:pt x="65" y="219"/>
                  <a:pt x="71" y="218"/>
                  <a:pt x="76" y="215"/>
                </a:cubicBezTo>
                <a:cubicBezTo>
                  <a:pt x="94" y="208"/>
                  <a:pt x="94" y="208"/>
                  <a:pt x="94" y="208"/>
                </a:cubicBezTo>
                <a:cubicBezTo>
                  <a:pt x="95" y="209"/>
                  <a:pt x="95" y="209"/>
                  <a:pt x="95" y="209"/>
                </a:cubicBezTo>
                <a:cubicBezTo>
                  <a:pt x="95" y="209"/>
                  <a:pt x="95" y="209"/>
                  <a:pt x="95" y="209"/>
                </a:cubicBezTo>
                <a:cubicBezTo>
                  <a:pt x="99" y="212"/>
                  <a:pt x="102" y="215"/>
                  <a:pt x="104" y="218"/>
                </a:cubicBezTo>
                <a:cubicBezTo>
                  <a:pt x="105" y="219"/>
                  <a:pt x="105" y="219"/>
                  <a:pt x="105" y="219"/>
                </a:cubicBezTo>
                <a:cubicBezTo>
                  <a:pt x="105" y="219"/>
                  <a:pt x="105" y="219"/>
                  <a:pt x="105" y="219"/>
                </a:cubicBezTo>
                <a:lnTo>
                  <a:pt x="82" y="230"/>
                </a:lnTo>
                <a:close/>
                <a:moveTo>
                  <a:pt x="182" y="198"/>
                </a:moveTo>
                <a:cubicBezTo>
                  <a:pt x="158" y="198"/>
                  <a:pt x="158" y="198"/>
                  <a:pt x="158" y="198"/>
                </a:cubicBezTo>
                <a:cubicBezTo>
                  <a:pt x="157" y="198"/>
                  <a:pt x="155" y="199"/>
                  <a:pt x="154" y="200"/>
                </a:cubicBezTo>
                <a:cubicBezTo>
                  <a:pt x="144" y="213"/>
                  <a:pt x="132" y="224"/>
                  <a:pt x="115" y="233"/>
                </a:cubicBezTo>
                <a:cubicBezTo>
                  <a:pt x="108" y="233"/>
                  <a:pt x="108" y="233"/>
                  <a:pt x="108" y="233"/>
                </a:cubicBezTo>
                <a:cubicBezTo>
                  <a:pt x="106" y="233"/>
                  <a:pt x="106" y="233"/>
                  <a:pt x="106" y="233"/>
                </a:cubicBezTo>
                <a:cubicBezTo>
                  <a:pt x="104" y="233"/>
                  <a:pt x="102" y="233"/>
                  <a:pt x="99" y="233"/>
                </a:cubicBezTo>
                <a:cubicBezTo>
                  <a:pt x="111" y="228"/>
                  <a:pt x="111" y="228"/>
                  <a:pt x="111" y="228"/>
                </a:cubicBezTo>
                <a:cubicBezTo>
                  <a:pt x="113" y="227"/>
                  <a:pt x="115" y="224"/>
                  <a:pt x="116" y="222"/>
                </a:cubicBezTo>
                <a:cubicBezTo>
                  <a:pt x="116" y="219"/>
                  <a:pt x="116" y="217"/>
                  <a:pt x="114" y="215"/>
                </a:cubicBezTo>
                <a:cubicBezTo>
                  <a:pt x="113" y="214"/>
                  <a:pt x="113" y="213"/>
                  <a:pt x="113" y="213"/>
                </a:cubicBezTo>
                <a:cubicBezTo>
                  <a:pt x="113" y="213"/>
                  <a:pt x="112" y="213"/>
                  <a:pt x="112" y="213"/>
                </a:cubicBezTo>
                <a:cubicBezTo>
                  <a:pt x="112" y="212"/>
                  <a:pt x="112" y="212"/>
                  <a:pt x="112" y="212"/>
                </a:cubicBezTo>
                <a:cubicBezTo>
                  <a:pt x="110" y="209"/>
                  <a:pt x="107" y="206"/>
                  <a:pt x="104" y="203"/>
                </a:cubicBezTo>
                <a:cubicBezTo>
                  <a:pt x="107" y="202"/>
                  <a:pt x="107" y="202"/>
                  <a:pt x="107" y="202"/>
                </a:cubicBezTo>
                <a:cubicBezTo>
                  <a:pt x="109" y="201"/>
                  <a:pt x="111" y="199"/>
                  <a:pt x="111" y="196"/>
                </a:cubicBezTo>
                <a:cubicBezTo>
                  <a:pt x="112" y="194"/>
                  <a:pt x="112" y="191"/>
                  <a:pt x="110" y="189"/>
                </a:cubicBezTo>
                <a:cubicBezTo>
                  <a:pt x="110" y="188"/>
                  <a:pt x="108" y="187"/>
                  <a:pt x="108" y="186"/>
                </a:cubicBezTo>
                <a:cubicBezTo>
                  <a:pt x="105" y="183"/>
                  <a:pt x="103" y="181"/>
                  <a:pt x="99" y="179"/>
                </a:cubicBezTo>
                <a:cubicBezTo>
                  <a:pt x="101" y="178"/>
                  <a:pt x="103" y="176"/>
                  <a:pt x="103" y="174"/>
                </a:cubicBezTo>
                <a:cubicBezTo>
                  <a:pt x="104" y="171"/>
                  <a:pt x="103" y="168"/>
                  <a:pt x="102" y="166"/>
                </a:cubicBezTo>
                <a:cubicBezTo>
                  <a:pt x="98" y="161"/>
                  <a:pt x="93" y="157"/>
                  <a:pt x="88" y="154"/>
                </a:cubicBezTo>
                <a:cubicBezTo>
                  <a:pt x="90" y="153"/>
                  <a:pt x="91" y="152"/>
                  <a:pt x="91" y="150"/>
                </a:cubicBezTo>
                <a:cubicBezTo>
                  <a:pt x="92" y="148"/>
                  <a:pt x="92" y="145"/>
                  <a:pt x="90" y="143"/>
                </a:cubicBezTo>
                <a:cubicBezTo>
                  <a:pt x="83" y="133"/>
                  <a:pt x="73" y="127"/>
                  <a:pt x="62" y="127"/>
                </a:cubicBezTo>
                <a:cubicBezTo>
                  <a:pt x="59" y="127"/>
                  <a:pt x="55" y="128"/>
                  <a:pt x="51" y="129"/>
                </a:cubicBezTo>
                <a:cubicBezTo>
                  <a:pt x="47" y="130"/>
                  <a:pt x="43" y="131"/>
                  <a:pt x="38" y="133"/>
                </a:cubicBezTo>
                <a:cubicBezTo>
                  <a:pt x="32" y="134"/>
                  <a:pt x="32" y="134"/>
                  <a:pt x="32" y="134"/>
                </a:cubicBezTo>
                <a:cubicBezTo>
                  <a:pt x="30" y="134"/>
                  <a:pt x="28" y="136"/>
                  <a:pt x="28" y="139"/>
                </a:cubicBezTo>
                <a:cubicBezTo>
                  <a:pt x="28" y="142"/>
                  <a:pt x="30" y="144"/>
                  <a:pt x="33" y="144"/>
                </a:cubicBezTo>
                <a:cubicBezTo>
                  <a:pt x="40" y="143"/>
                  <a:pt x="40" y="143"/>
                  <a:pt x="40" y="143"/>
                </a:cubicBezTo>
                <a:cubicBezTo>
                  <a:pt x="40" y="143"/>
                  <a:pt x="41" y="143"/>
                  <a:pt x="41" y="143"/>
                </a:cubicBezTo>
                <a:cubicBezTo>
                  <a:pt x="46" y="141"/>
                  <a:pt x="50" y="139"/>
                  <a:pt x="53" y="139"/>
                </a:cubicBezTo>
                <a:cubicBezTo>
                  <a:pt x="57" y="138"/>
                  <a:pt x="60" y="137"/>
                  <a:pt x="62" y="137"/>
                </a:cubicBezTo>
                <a:cubicBezTo>
                  <a:pt x="70" y="137"/>
                  <a:pt x="76" y="140"/>
                  <a:pt x="81" y="147"/>
                </a:cubicBezTo>
                <a:cubicBezTo>
                  <a:pt x="73" y="150"/>
                  <a:pt x="73" y="150"/>
                  <a:pt x="73" y="150"/>
                </a:cubicBezTo>
                <a:cubicBezTo>
                  <a:pt x="73" y="150"/>
                  <a:pt x="73" y="150"/>
                  <a:pt x="73" y="150"/>
                </a:cubicBezTo>
                <a:cubicBezTo>
                  <a:pt x="54" y="159"/>
                  <a:pt x="54" y="159"/>
                  <a:pt x="54" y="159"/>
                </a:cubicBezTo>
                <a:cubicBezTo>
                  <a:pt x="50" y="161"/>
                  <a:pt x="46" y="162"/>
                  <a:pt x="41" y="162"/>
                </a:cubicBezTo>
                <a:cubicBezTo>
                  <a:pt x="36" y="162"/>
                  <a:pt x="36" y="162"/>
                  <a:pt x="36" y="162"/>
                </a:cubicBezTo>
                <a:cubicBezTo>
                  <a:pt x="31" y="162"/>
                  <a:pt x="26" y="160"/>
                  <a:pt x="21" y="157"/>
                </a:cubicBezTo>
                <a:cubicBezTo>
                  <a:pt x="21" y="157"/>
                  <a:pt x="21" y="157"/>
                  <a:pt x="21" y="157"/>
                </a:cubicBezTo>
                <a:cubicBezTo>
                  <a:pt x="20" y="156"/>
                  <a:pt x="19" y="155"/>
                  <a:pt x="18" y="154"/>
                </a:cubicBezTo>
                <a:cubicBezTo>
                  <a:pt x="13" y="150"/>
                  <a:pt x="10" y="144"/>
                  <a:pt x="10" y="137"/>
                </a:cubicBezTo>
                <a:cubicBezTo>
                  <a:pt x="10" y="129"/>
                  <a:pt x="15" y="123"/>
                  <a:pt x="25" y="120"/>
                </a:cubicBezTo>
                <a:cubicBezTo>
                  <a:pt x="35" y="116"/>
                  <a:pt x="50" y="114"/>
                  <a:pt x="70" y="114"/>
                </a:cubicBezTo>
                <a:cubicBezTo>
                  <a:pt x="74" y="114"/>
                  <a:pt x="74" y="114"/>
                  <a:pt x="74" y="114"/>
                </a:cubicBezTo>
                <a:cubicBezTo>
                  <a:pt x="75" y="114"/>
                  <a:pt x="76" y="113"/>
                  <a:pt x="77" y="112"/>
                </a:cubicBezTo>
                <a:cubicBezTo>
                  <a:pt x="78" y="111"/>
                  <a:pt x="79" y="110"/>
                  <a:pt x="79" y="108"/>
                </a:cubicBezTo>
                <a:cubicBezTo>
                  <a:pt x="79" y="107"/>
                  <a:pt x="79" y="107"/>
                  <a:pt x="79" y="107"/>
                </a:cubicBezTo>
                <a:cubicBezTo>
                  <a:pt x="79" y="91"/>
                  <a:pt x="73" y="75"/>
                  <a:pt x="63" y="58"/>
                </a:cubicBezTo>
                <a:cubicBezTo>
                  <a:pt x="63" y="58"/>
                  <a:pt x="63" y="58"/>
                  <a:pt x="63" y="58"/>
                </a:cubicBezTo>
                <a:cubicBezTo>
                  <a:pt x="61" y="54"/>
                  <a:pt x="61" y="54"/>
                  <a:pt x="61" y="54"/>
                </a:cubicBezTo>
                <a:cubicBezTo>
                  <a:pt x="57" y="47"/>
                  <a:pt x="54" y="40"/>
                  <a:pt x="54" y="34"/>
                </a:cubicBezTo>
                <a:cubicBezTo>
                  <a:pt x="54" y="29"/>
                  <a:pt x="56" y="24"/>
                  <a:pt x="59" y="20"/>
                </a:cubicBezTo>
                <a:cubicBezTo>
                  <a:pt x="62" y="16"/>
                  <a:pt x="66" y="14"/>
                  <a:pt x="71" y="12"/>
                </a:cubicBezTo>
                <a:cubicBezTo>
                  <a:pt x="74" y="24"/>
                  <a:pt x="74" y="24"/>
                  <a:pt x="74" y="24"/>
                </a:cubicBezTo>
                <a:cubicBezTo>
                  <a:pt x="77" y="38"/>
                  <a:pt x="84" y="52"/>
                  <a:pt x="94" y="62"/>
                </a:cubicBezTo>
                <a:cubicBezTo>
                  <a:pt x="118" y="87"/>
                  <a:pt x="118" y="87"/>
                  <a:pt x="118" y="87"/>
                </a:cubicBezTo>
                <a:cubicBezTo>
                  <a:pt x="125" y="96"/>
                  <a:pt x="129" y="102"/>
                  <a:pt x="132" y="106"/>
                </a:cubicBezTo>
                <a:cubicBezTo>
                  <a:pt x="141" y="118"/>
                  <a:pt x="147" y="125"/>
                  <a:pt x="151" y="127"/>
                </a:cubicBezTo>
                <a:cubicBezTo>
                  <a:pt x="156" y="129"/>
                  <a:pt x="165" y="130"/>
                  <a:pt x="181" y="130"/>
                </a:cubicBezTo>
                <a:cubicBezTo>
                  <a:pt x="185" y="142"/>
                  <a:pt x="187" y="154"/>
                  <a:pt x="187" y="166"/>
                </a:cubicBezTo>
                <a:cubicBezTo>
                  <a:pt x="187" y="176"/>
                  <a:pt x="186" y="187"/>
                  <a:pt x="182" y="19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33" name="TextBox 32"/>
          <p:cNvSpPr txBox="1"/>
          <p:nvPr/>
        </p:nvSpPr>
        <p:spPr>
          <a:xfrm flipH="1">
            <a:off x="5330668" y="2103025"/>
            <a:ext cx="111695" cy="215444"/>
          </a:xfrm>
          <a:prstGeom prst="rect">
            <a:avLst/>
          </a:prstGeom>
          <a:noFill/>
        </p:spPr>
        <p:txBody>
          <a:bodyPr wrap="square" lIns="0" tIns="0" rIns="0" bIns="0" rtlCol="0">
            <a:spAutoFit/>
          </a:bodyPr>
          <a:lstStyle/>
          <a:p>
            <a:pPr>
              <a:spcBef>
                <a:spcPts val="600"/>
              </a:spcBef>
              <a:buSzPct val="100000"/>
            </a:pPr>
            <a:r>
              <a:rPr lang="en-US" sz="1400" b="1" dirty="0">
                <a:solidFill>
                  <a:schemeClr val="bg1"/>
                </a:solidFill>
                <a:latin typeface="Segoe UI" panose="020B0502040204020203" pitchFamily="34" charset="0"/>
                <a:cs typeface="Segoe UI" panose="020B0502040204020203" pitchFamily="34" charset="0"/>
              </a:rPr>
              <a:t>4</a:t>
            </a:r>
          </a:p>
        </p:txBody>
      </p:sp>
      <p:sp>
        <p:nvSpPr>
          <p:cNvPr id="35" name="Hexagon 34"/>
          <p:cNvSpPr/>
          <p:nvPr/>
        </p:nvSpPr>
        <p:spPr bwMode="gray">
          <a:xfrm rot="16200000">
            <a:off x="5943039" y="2058062"/>
            <a:ext cx="1727286" cy="1309829"/>
          </a:xfrm>
          <a:prstGeom prst="hexagon">
            <a:avLst/>
          </a:prstGeom>
          <a:solidFill>
            <a:schemeClr val="tx1"/>
          </a:solidFill>
          <a:ln w="9525" algn="ctr">
            <a:solidFill>
              <a:schemeClr val="tx1"/>
            </a:solidFill>
            <a:miter lim="800000"/>
            <a:headEnd/>
            <a:tailEnd/>
          </a:ln>
        </p:spPr>
        <p:txBody>
          <a:bodyPr vert="vert" wrap="none" lIns="0" tIns="0" rIns="0" bIns="0" rtlCol="0" anchor="ctr"/>
          <a:lstStyle/>
          <a:p>
            <a:pPr algn="ctr">
              <a:lnSpc>
                <a:spcPct val="106000"/>
              </a:lnSpc>
              <a:buFont typeface="Wingdings 2" pitchFamily="18" charset="2"/>
              <a:buNone/>
            </a:pPr>
            <a:r>
              <a:rPr lang="en-CA" sz="1200" b="1" dirty="0">
                <a:solidFill>
                  <a:schemeClr val="bg1"/>
                </a:solidFill>
                <a:latin typeface="Segoe UI" panose="020B0502040204020203" pitchFamily="34" charset="0"/>
                <a:cs typeface="Segoe UI" panose="020B0502040204020203" pitchFamily="34" charset="0"/>
              </a:rPr>
              <a:t>A Platform for </a:t>
            </a:r>
            <a:br>
              <a:rPr lang="en-CA" sz="1200" b="1" dirty="0">
                <a:solidFill>
                  <a:schemeClr val="bg1"/>
                </a:solidFill>
                <a:latin typeface="Segoe UI" panose="020B0502040204020203" pitchFamily="34" charset="0"/>
                <a:cs typeface="Segoe UI" panose="020B0502040204020203" pitchFamily="34" charset="0"/>
              </a:rPr>
            </a:br>
            <a:r>
              <a:rPr lang="en-CA" sz="1200" b="1" dirty="0">
                <a:solidFill>
                  <a:schemeClr val="bg1"/>
                </a:solidFill>
                <a:latin typeface="Segoe UI" panose="020B0502040204020203" pitchFamily="34" charset="0"/>
                <a:cs typeface="Segoe UI" panose="020B0502040204020203" pitchFamily="34" charset="0"/>
              </a:rPr>
              <a:t>Innovation</a:t>
            </a:r>
          </a:p>
        </p:txBody>
      </p:sp>
      <p:sp>
        <p:nvSpPr>
          <p:cNvPr id="36" name="Freeform 113"/>
          <p:cNvSpPr>
            <a:spLocks noEditPoints="1"/>
          </p:cNvSpPr>
          <p:nvPr/>
        </p:nvSpPr>
        <p:spPr bwMode="auto">
          <a:xfrm>
            <a:off x="6726245" y="3068154"/>
            <a:ext cx="160875" cy="271598"/>
          </a:xfrm>
          <a:custGeom>
            <a:avLst/>
            <a:gdLst>
              <a:gd name="T0" fmla="*/ 0 w 145"/>
              <a:gd name="T1" fmla="*/ 72 h 240"/>
              <a:gd name="T2" fmla="*/ 23 w 145"/>
              <a:gd name="T3" fmla="*/ 132 h 240"/>
              <a:gd name="T4" fmla="*/ 39 w 145"/>
              <a:gd name="T5" fmla="*/ 172 h 240"/>
              <a:gd name="T6" fmla="*/ 44 w 145"/>
              <a:gd name="T7" fmla="*/ 229 h 240"/>
              <a:gd name="T8" fmla="*/ 61 w 145"/>
              <a:gd name="T9" fmla="*/ 238 h 240"/>
              <a:gd name="T10" fmla="*/ 80 w 145"/>
              <a:gd name="T11" fmla="*/ 240 h 240"/>
              <a:gd name="T12" fmla="*/ 91 w 145"/>
              <a:gd name="T13" fmla="*/ 229 h 240"/>
              <a:gd name="T14" fmla="*/ 106 w 145"/>
              <a:gd name="T15" fmla="*/ 224 h 240"/>
              <a:gd name="T16" fmla="*/ 103 w 145"/>
              <a:gd name="T17" fmla="*/ 168 h 240"/>
              <a:gd name="T18" fmla="*/ 122 w 145"/>
              <a:gd name="T19" fmla="*/ 131 h 240"/>
              <a:gd name="T20" fmla="*/ 72 w 145"/>
              <a:gd name="T21" fmla="*/ 0 h 240"/>
              <a:gd name="T22" fmla="*/ 89 w 145"/>
              <a:gd name="T23" fmla="*/ 219 h 240"/>
              <a:gd name="T24" fmla="*/ 77 w 145"/>
              <a:gd name="T25" fmla="*/ 230 h 240"/>
              <a:gd name="T26" fmla="*/ 59 w 145"/>
              <a:gd name="T27" fmla="*/ 221 h 240"/>
              <a:gd name="T28" fmla="*/ 49 w 145"/>
              <a:gd name="T29" fmla="*/ 219 h 240"/>
              <a:gd name="T30" fmla="*/ 96 w 145"/>
              <a:gd name="T31" fmla="*/ 177 h 240"/>
              <a:gd name="T32" fmla="*/ 114 w 145"/>
              <a:gd name="T33" fmla="*/ 126 h 240"/>
              <a:gd name="T34" fmla="*/ 94 w 145"/>
              <a:gd name="T35" fmla="*/ 167 h 240"/>
              <a:gd name="T36" fmla="*/ 77 w 145"/>
              <a:gd name="T37" fmla="*/ 113 h 240"/>
              <a:gd name="T38" fmla="*/ 81 w 145"/>
              <a:gd name="T39" fmla="*/ 114 h 240"/>
              <a:gd name="T40" fmla="*/ 103 w 145"/>
              <a:gd name="T41" fmla="*/ 77 h 240"/>
              <a:gd name="T42" fmla="*/ 75 w 145"/>
              <a:gd name="T43" fmla="*/ 82 h 240"/>
              <a:gd name="T44" fmla="*/ 69 w 145"/>
              <a:gd name="T45" fmla="*/ 82 h 240"/>
              <a:gd name="T46" fmla="*/ 42 w 145"/>
              <a:gd name="T47" fmla="*/ 77 h 240"/>
              <a:gd name="T48" fmla="*/ 63 w 145"/>
              <a:gd name="T49" fmla="*/ 114 h 240"/>
              <a:gd name="T50" fmla="*/ 67 w 145"/>
              <a:gd name="T51" fmla="*/ 167 h 240"/>
              <a:gd name="T52" fmla="*/ 31 w 145"/>
              <a:gd name="T53" fmla="*/ 126 h 240"/>
              <a:gd name="T54" fmla="*/ 9 w 145"/>
              <a:gd name="T55" fmla="*/ 72 h 240"/>
              <a:gd name="T56" fmla="*/ 135 w 145"/>
              <a:gd name="T57" fmla="*/ 72 h 240"/>
              <a:gd name="T58" fmla="*/ 77 w 145"/>
              <a:gd name="T59" fmla="*/ 98 h 240"/>
              <a:gd name="T60" fmla="*/ 93 w 145"/>
              <a:gd name="T61" fmla="*/ 83 h 240"/>
              <a:gd name="T62" fmla="*/ 92 w 145"/>
              <a:gd name="T63" fmla="*/ 98 h 240"/>
              <a:gd name="T64" fmla="*/ 78 w 145"/>
              <a:gd name="T65" fmla="*/ 103 h 240"/>
              <a:gd name="T66" fmla="*/ 66 w 145"/>
              <a:gd name="T67" fmla="*/ 103 h 240"/>
              <a:gd name="T68" fmla="*/ 52 w 145"/>
              <a:gd name="T69" fmla="*/ 98 h 240"/>
              <a:gd name="T70" fmla="*/ 51 w 145"/>
              <a:gd name="T71" fmla="*/ 83 h 240"/>
              <a:gd name="T72" fmla="*/ 67 w 145"/>
              <a:gd name="T73" fmla="*/ 9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240">
                <a:moveTo>
                  <a:pt x="72" y="0"/>
                </a:moveTo>
                <a:cubicBezTo>
                  <a:pt x="32" y="0"/>
                  <a:pt x="0" y="32"/>
                  <a:pt x="0" y="72"/>
                </a:cubicBezTo>
                <a:cubicBezTo>
                  <a:pt x="0" y="92"/>
                  <a:pt x="8" y="114"/>
                  <a:pt x="23" y="131"/>
                </a:cubicBezTo>
                <a:cubicBezTo>
                  <a:pt x="23" y="132"/>
                  <a:pt x="23" y="132"/>
                  <a:pt x="23" y="132"/>
                </a:cubicBezTo>
                <a:cubicBezTo>
                  <a:pt x="23" y="132"/>
                  <a:pt x="39" y="152"/>
                  <a:pt x="41" y="168"/>
                </a:cubicBezTo>
                <a:cubicBezTo>
                  <a:pt x="40" y="168"/>
                  <a:pt x="39" y="170"/>
                  <a:pt x="39" y="172"/>
                </a:cubicBezTo>
                <a:cubicBezTo>
                  <a:pt x="39" y="224"/>
                  <a:pt x="39" y="224"/>
                  <a:pt x="39" y="224"/>
                </a:cubicBezTo>
                <a:cubicBezTo>
                  <a:pt x="39" y="227"/>
                  <a:pt x="41" y="229"/>
                  <a:pt x="44" y="229"/>
                </a:cubicBezTo>
                <a:cubicBezTo>
                  <a:pt x="53" y="229"/>
                  <a:pt x="53" y="229"/>
                  <a:pt x="53" y="229"/>
                </a:cubicBezTo>
                <a:cubicBezTo>
                  <a:pt x="61" y="238"/>
                  <a:pt x="61" y="238"/>
                  <a:pt x="61" y="238"/>
                </a:cubicBezTo>
                <a:cubicBezTo>
                  <a:pt x="62" y="239"/>
                  <a:pt x="64" y="240"/>
                  <a:pt x="65" y="240"/>
                </a:cubicBezTo>
                <a:cubicBezTo>
                  <a:pt x="80" y="240"/>
                  <a:pt x="80" y="240"/>
                  <a:pt x="80" y="240"/>
                </a:cubicBezTo>
                <a:cubicBezTo>
                  <a:pt x="81" y="240"/>
                  <a:pt x="82" y="239"/>
                  <a:pt x="83" y="238"/>
                </a:cubicBezTo>
                <a:cubicBezTo>
                  <a:pt x="91" y="229"/>
                  <a:pt x="91" y="229"/>
                  <a:pt x="91" y="229"/>
                </a:cubicBezTo>
                <a:cubicBezTo>
                  <a:pt x="101" y="229"/>
                  <a:pt x="101" y="229"/>
                  <a:pt x="101" y="229"/>
                </a:cubicBezTo>
                <a:cubicBezTo>
                  <a:pt x="103" y="229"/>
                  <a:pt x="106" y="227"/>
                  <a:pt x="106" y="224"/>
                </a:cubicBezTo>
                <a:cubicBezTo>
                  <a:pt x="106" y="172"/>
                  <a:pt x="106" y="172"/>
                  <a:pt x="106" y="172"/>
                </a:cubicBezTo>
                <a:cubicBezTo>
                  <a:pt x="106" y="170"/>
                  <a:pt x="105" y="169"/>
                  <a:pt x="103" y="168"/>
                </a:cubicBezTo>
                <a:cubicBezTo>
                  <a:pt x="106" y="152"/>
                  <a:pt x="121" y="132"/>
                  <a:pt x="122" y="132"/>
                </a:cubicBezTo>
                <a:cubicBezTo>
                  <a:pt x="122" y="132"/>
                  <a:pt x="122" y="131"/>
                  <a:pt x="122" y="131"/>
                </a:cubicBezTo>
                <a:cubicBezTo>
                  <a:pt x="136" y="114"/>
                  <a:pt x="145" y="92"/>
                  <a:pt x="145" y="72"/>
                </a:cubicBezTo>
                <a:cubicBezTo>
                  <a:pt x="145" y="32"/>
                  <a:pt x="112" y="0"/>
                  <a:pt x="72" y="0"/>
                </a:cubicBezTo>
                <a:close/>
                <a:moveTo>
                  <a:pt x="96" y="219"/>
                </a:moveTo>
                <a:cubicBezTo>
                  <a:pt x="89" y="219"/>
                  <a:pt x="89" y="219"/>
                  <a:pt x="89" y="219"/>
                </a:cubicBezTo>
                <a:cubicBezTo>
                  <a:pt x="88" y="219"/>
                  <a:pt x="86" y="220"/>
                  <a:pt x="85" y="221"/>
                </a:cubicBezTo>
                <a:cubicBezTo>
                  <a:pt x="77" y="230"/>
                  <a:pt x="77" y="230"/>
                  <a:pt x="77" y="230"/>
                </a:cubicBezTo>
                <a:cubicBezTo>
                  <a:pt x="67" y="230"/>
                  <a:pt x="67" y="230"/>
                  <a:pt x="67" y="230"/>
                </a:cubicBezTo>
                <a:cubicBezTo>
                  <a:pt x="59" y="221"/>
                  <a:pt x="59" y="221"/>
                  <a:pt x="59" y="221"/>
                </a:cubicBezTo>
                <a:cubicBezTo>
                  <a:pt x="58" y="220"/>
                  <a:pt x="57" y="219"/>
                  <a:pt x="56" y="219"/>
                </a:cubicBezTo>
                <a:cubicBezTo>
                  <a:pt x="49" y="219"/>
                  <a:pt x="49" y="219"/>
                  <a:pt x="49" y="219"/>
                </a:cubicBezTo>
                <a:cubicBezTo>
                  <a:pt x="49" y="177"/>
                  <a:pt x="49" y="177"/>
                  <a:pt x="49" y="177"/>
                </a:cubicBezTo>
                <a:cubicBezTo>
                  <a:pt x="96" y="177"/>
                  <a:pt x="96" y="177"/>
                  <a:pt x="96" y="177"/>
                </a:cubicBezTo>
                <a:lnTo>
                  <a:pt x="96" y="219"/>
                </a:lnTo>
                <a:close/>
                <a:moveTo>
                  <a:pt x="114" y="126"/>
                </a:moveTo>
                <a:cubicBezTo>
                  <a:pt x="114" y="126"/>
                  <a:pt x="113" y="127"/>
                  <a:pt x="113" y="127"/>
                </a:cubicBezTo>
                <a:cubicBezTo>
                  <a:pt x="109" y="132"/>
                  <a:pt x="96" y="150"/>
                  <a:pt x="94" y="167"/>
                </a:cubicBezTo>
                <a:cubicBezTo>
                  <a:pt x="77" y="167"/>
                  <a:pt x="77" y="167"/>
                  <a:pt x="77" y="167"/>
                </a:cubicBezTo>
                <a:cubicBezTo>
                  <a:pt x="77" y="113"/>
                  <a:pt x="77" y="113"/>
                  <a:pt x="77" y="113"/>
                </a:cubicBezTo>
                <a:cubicBezTo>
                  <a:pt x="79" y="114"/>
                  <a:pt x="80" y="114"/>
                  <a:pt x="81" y="114"/>
                </a:cubicBezTo>
                <a:cubicBezTo>
                  <a:pt x="81" y="114"/>
                  <a:pt x="81" y="114"/>
                  <a:pt x="81" y="114"/>
                </a:cubicBezTo>
                <a:cubicBezTo>
                  <a:pt x="87" y="114"/>
                  <a:pt x="94" y="111"/>
                  <a:pt x="99" y="105"/>
                </a:cubicBezTo>
                <a:cubicBezTo>
                  <a:pt x="108" y="96"/>
                  <a:pt x="110" y="84"/>
                  <a:pt x="103" y="77"/>
                </a:cubicBezTo>
                <a:cubicBezTo>
                  <a:pt x="101" y="75"/>
                  <a:pt x="97" y="74"/>
                  <a:pt x="93" y="74"/>
                </a:cubicBezTo>
                <a:cubicBezTo>
                  <a:pt x="87" y="74"/>
                  <a:pt x="80" y="77"/>
                  <a:pt x="75" y="82"/>
                </a:cubicBezTo>
                <a:cubicBezTo>
                  <a:pt x="74" y="83"/>
                  <a:pt x="73" y="85"/>
                  <a:pt x="72" y="86"/>
                </a:cubicBezTo>
                <a:cubicBezTo>
                  <a:pt x="71" y="85"/>
                  <a:pt x="70" y="83"/>
                  <a:pt x="69" y="82"/>
                </a:cubicBezTo>
                <a:cubicBezTo>
                  <a:pt x="64" y="77"/>
                  <a:pt x="57" y="74"/>
                  <a:pt x="51" y="74"/>
                </a:cubicBezTo>
                <a:cubicBezTo>
                  <a:pt x="47" y="74"/>
                  <a:pt x="44" y="75"/>
                  <a:pt x="42" y="77"/>
                </a:cubicBezTo>
                <a:cubicBezTo>
                  <a:pt x="35" y="84"/>
                  <a:pt x="36" y="96"/>
                  <a:pt x="45" y="105"/>
                </a:cubicBezTo>
                <a:cubicBezTo>
                  <a:pt x="50" y="111"/>
                  <a:pt x="57" y="114"/>
                  <a:pt x="63" y="114"/>
                </a:cubicBezTo>
                <a:cubicBezTo>
                  <a:pt x="65" y="114"/>
                  <a:pt x="66" y="114"/>
                  <a:pt x="67" y="113"/>
                </a:cubicBezTo>
                <a:cubicBezTo>
                  <a:pt x="67" y="167"/>
                  <a:pt x="67" y="167"/>
                  <a:pt x="67" y="167"/>
                </a:cubicBezTo>
                <a:cubicBezTo>
                  <a:pt x="51" y="167"/>
                  <a:pt x="51" y="167"/>
                  <a:pt x="51" y="167"/>
                </a:cubicBezTo>
                <a:cubicBezTo>
                  <a:pt x="49" y="149"/>
                  <a:pt x="34" y="130"/>
                  <a:pt x="31" y="126"/>
                </a:cubicBezTo>
                <a:cubicBezTo>
                  <a:pt x="31" y="126"/>
                  <a:pt x="31" y="126"/>
                  <a:pt x="31" y="126"/>
                </a:cubicBezTo>
                <a:cubicBezTo>
                  <a:pt x="18" y="110"/>
                  <a:pt x="9" y="90"/>
                  <a:pt x="9" y="72"/>
                </a:cubicBezTo>
                <a:cubicBezTo>
                  <a:pt x="9" y="38"/>
                  <a:pt x="38" y="10"/>
                  <a:pt x="72" y="10"/>
                </a:cubicBezTo>
                <a:cubicBezTo>
                  <a:pt x="107" y="10"/>
                  <a:pt x="135" y="38"/>
                  <a:pt x="135" y="72"/>
                </a:cubicBezTo>
                <a:cubicBezTo>
                  <a:pt x="135" y="90"/>
                  <a:pt x="127" y="110"/>
                  <a:pt x="114" y="126"/>
                </a:cubicBezTo>
                <a:close/>
                <a:moveTo>
                  <a:pt x="77" y="98"/>
                </a:moveTo>
                <a:cubicBezTo>
                  <a:pt x="78" y="95"/>
                  <a:pt x="80" y="92"/>
                  <a:pt x="82" y="89"/>
                </a:cubicBezTo>
                <a:cubicBezTo>
                  <a:pt x="86" y="86"/>
                  <a:pt x="90" y="83"/>
                  <a:pt x="93" y="83"/>
                </a:cubicBezTo>
                <a:cubicBezTo>
                  <a:pt x="95" y="83"/>
                  <a:pt x="96" y="84"/>
                  <a:pt x="96" y="84"/>
                </a:cubicBezTo>
                <a:cubicBezTo>
                  <a:pt x="99" y="87"/>
                  <a:pt x="97" y="93"/>
                  <a:pt x="92" y="98"/>
                </a:cubicBezTo>
                <a:cubicBezTo>
                  <a:pt x="89" y="102"/>
                  <a:pt x="85" y="104"/>
                  <a:pt x="81" y="104"/>
                </a:cubicBezTo>
                <a:cubicBezTo>
                  <a:pt x="80" y="104"/>
                  <a:pt x="79" y="104"/>
                  <a:pt x="78" y="103"/>
                </a:cubicBezTo>
                <a:cubicBezTo>
                  <a:pt x="77" y="102"/>
                  <a:pt x="77" y="99"/>
                  <a:pt x="77" y="98"/>
                </a:cubicBezTo>
                <a:close/>
                <a:moveTo>
                  <a:pt x="66" y="103"/>
                </a:moveTo>
                <a:cubicBezTo>
                  <a:pt x="66" y="104"/>
                  <a:pt x="65" y="104"/>
                  <a:pt x="63" y="104"/>
                </a:cubicBezTo>
                <a:cubicBezTo>
                  <a:pt x="60" y="104"/>
                  <a:pt x="56" y="102"/>
                  <a:pt x="52" y="98"/>
                </a:cubicBezTo>
                <a:cubicBezTo>
                  <a:pt x="47" y="93"/>
                  <a:pt x="46" y="87"/>
                  <a:pt x="48" y="84"/>
                </a:cubicBezTo>
                <a:cubicBezTo>
                  <a:pt x="49" y="84"/>
                  <a:pt x="50" y="83"/>
                  <a:pt x="51" y="83"/>
                </a:cubicBezTo>
                <a:cubicBezTo>
                  <a:pt x="55" y="83"/>
                  <a:pt x="59" y="86"/>
                  <a:pt x="62" y="89"/>
                </a:cubicBezTo>
                <a:cubicBezTo>
                  <a:pt x="65" y="92"/>
                  <a:pt x="67" y="95"/>
                  <a:pt x="67" y="98"/>
                </a:cubicBezTo>
                <a:cubicBezTo>
                  <a:pt x="67" y="99"/>
                  <a:pt x="68" y="102"/>
                  <a:pt x="66" y="10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37" name="TextBox 36"/>
          <p:cNvSpPr txBox="1"/>
          <p:nvPr/>
        </p:nvSpPr>
        <p:spPr>
          <a:xfrm flipH="1">
            <a:off x="6750835" y="2103025"/>
            <a:ext cx="111695" cy="215444"/>
          </a:xfrm>
          <a:prstGeom prst="rect">
            <a:avLst/>
          </a:prstGeom>
          <a:noFill/>
        </p:spPr>
        <p:txBody>
          <a:bodyPr wrap="square" lIns="0" tIns="0" rIns="0" bIns="0" rtlCol="0">
            <a:spAutoFit/>
          </a:bodyPr>
          <a:lstStyle/>
          <a:p>
            <a:pPr>
              <a:spcBef>
                <a:spcPts val="600"/>
              </a:spcBef>
              <a:buSzPct val="100000"/>
            </a:pPr>
            <a:r>
              <a:rPr lang="en-US" sz="1400" b="1" dirty="0">
                <a:solidFill>
                  <a:schemeClr val="bg1"/>
                </a:solidFill>
                <a:latin typeface="Segoe UI" panose="020B0502040204020203" pitchFamily="34" charset="0"/>
                <a:cs typeface="Segoe UI" panose="020B0502040204020203" pitchFamily="34" charset="0"/>
              </a:rPr>
              <a:t>5</a:t>
            </a:r>
          </a:p>
        </p:txBody>
      </p:sp>
      <p:sp>
        <p:nvSpPr>
          <p:cNvPr id="39" name="Hexagon 38"/>
          <p:cNvSpPr/>
          <p:nvPr/>
        </p:nvSpPr>
        <p:spPr bwMode="gray">
          <a:xfrm rot="16200000">
            <a:off x="7363206" y="2058062"/>
            <a:ext cx="1727286" cy="1309829"/>
          </a:xfrm>
          <a:prstGeom prst="hexagon">
            <a:avLst/>
          </a:prstGeom>
          <a:solidFill>
            <a:schemeClr val="tx1"/>
          </a:solidFill>
          <a:ln w="9525" algn="ctr">
            <a:solidFill>
              <a:schemeClr val="tx1"/>
            </a:solidFill>
            <a:miter lim="800000"/>
            <a:headEnd/>
            <a:tailEnd/>
          </a:ln>
        </p:spPr>
        <p:txBody>
          <a:bodyPr vert="vert" wrap="none" lIns="0" tIns="0" rIns="0" bIns="0" rtlCol="0" anchor="ctr"/>
          <a:lstStyle/>
          <a:p>
            <a:pPr algn="ctr">
              <a:lnSpc>
                <a:spcPct val="106000"/>
              </a:lnSpc>
              <a:buFont typeface="Wingdings 2" pitchFamily="18" charset="2"/>
              <a:buNone/>
            </a:pPr>
            <a:r>
              <a:rPr lang="en-CA" sz="1200" b="1" dirty="0">
                <a:solidFill>
                  <a:schemeClr val="bg1"/>
                </a:solidFill>
                <a:latin typeface="Segoe UI" panose="020B0502040204020203" pitchFamily="34" charset="0"/>
                <a:cs typeface="Segoe UI" panose="020B0502040204020203" pitchFamily="34" charset="0"/>
              </a:rPr>
              <a:t>Open &amp; Risk-</a:t>
            </a:r>
            <a:br>
              <a:rPr lang="en-CA" sz="1200" b="1" dirty="0">
                <a:solidFill>
                  <a:schemeClr val="bg1"/>
                </a:solidFill>
                <a:latin typeface="Segoe UI" panose="020B0502040204020203" pitchFamily="34" charset="0"/>
                <a:cs typeface="Segoe UI" panose="020B0502040204020203" pitchFamily="34" charset="0"/>
              </a:rPr>
            </a:br>
            <a:r>
              <a:rPr lang="en-CA" sz="1200" b="1" dirty="0">
                <a:solidFill>
                  <a:schemeClr val="bg1"/>
                </a:solidFill>
                <a:latin typeface="Segoe UI" panose="020B0502040204020203" pitchFamily="34" charset="0"/>
                <a:cs typeface="Segoe UI" panose="020B0502040204020203" pitchFamily="34" charset="0"/>
              </a:rPr>
              <a:t>Based Access</a:t>
            </a:r>
          </a:p>
        </p:txBody>
      </p:sp>
      <p:sp>
        <p:nvSpPr>
          <p:cNvPr id="40" name="Freeform 437"/>
          <p:cNvSpPr>
            <a:spLocks noEditPoints="1"/>
          </p:cNvSpPr>
          <p:nvPr/>
        </p:nvSpPr>
        <p:spPr bwMode="auto">
          <a:xfrm>
            <a:off x="8135941" y="3080968"/>
            <a:ext cx="181816" cy="245971"/>
          </a:xfrm>
          <a:custGeom>
            <a:avLst/>
            <a:gdLst>
              <a:gd name="T0" fmla="*/ 156 w 182"/>
              <a:gd name="T1" fmla="*/ 89 h 242"/>
              <a:gd name="T2" fmla="*/ 140 w 182"/>
              <a:gd name="T3" fmla="*/ 89 h 242"/>
              <a:gd name="T4" fmla="*/ 140 w 182"/>
              <a:gd name="T5" fmla="*/ 48 h 242"/>
              <a:gd name="T6" fmla="*/ 91 w 182"/>
              <a:gd name="T7" fmla="*/ 0 h 242"/>
              <a:gd name="T8" fmla="*/ 43 w 182"/>
              <a:gd name="T9" fmla="*/ 48 h 242"/>
              <a:gd name="T10" fmla="*/ 47 w 182"/>
              <a:gd name="T11" fmla="*/ 53 h 242"/>
              <a:gd name="T12" fmla="*/ 52 w 182"/>
              <a:gd name="T13" fmla="*/ 48 h 242"/>
              <a:gd name="T14" fmla="*/ 91 w 182"/>
              <a:gd name="T15" fmla="*/ 10 h 242"/>
              <a:gd name="T16" fmla="*/ 130 w 182"/>
              <a:gd name="T17" fmla="*/ 48 h 242"/>
              <a:gd name="T18" fmla="*/ 130 w 182"/>
              <a:gd name="T19" fmla="*/ 89 h 242"/>
              <a:gd name="T20" fmla="*/ 26 w 182"/>
              <a:gd name="T21" fmla="*/ 89 h 242"/>
              <a:gd name="T22" fmla="*/ 0 w 182"/>
              <a:gd name="T23" fmla="*/ 116 h 242"/>
              <a:gd name="T24" fmla="*/ 9 w 182"/>
              <a:gd name="T25" fmla="*/ 216 h 242"/>
              <a:gd name="T26" fmla="*/ 36 w 182"/>
              <a:gd name="T27" fmla="*/ 242 h 242"/>
              <a:gd name="T28" fmla="*/ 146 w 182"/>
              <a:gd name="T29" fmla="*/ 242 h 242"/>
              <a:gd name="T30" fmla="*/ 173 w 182"/>
              <a:gd name="T31" fmla="*/ 216 h 242"/>
              <a:gd name="T32" fmla="*/ 182 w 182"/>
              <a:gd name="T33" fmla="*/ 116 h 242"/>
              <a:gd name="T34" fmla="*/ 156 w 182"/>
              <a:gd name="T35" fmla="*/ 89 h 242"/>
              <a:gd name="T36" fmla="*/ 163 w 182"/>
              <a:gd name="T37" fmla="*/ 216 h 242"/>
              <a:gd name="T38" fmla="*/ 146 w 182"/>
              <a:gd name="T39" fmla="*/ 232 h 242"/>
              <a:gd name="T40" fmla="*/ 36 w 182"/>
              <a:gd name="T41" fmla="*/ 232 h 242"/>
              <a:gd name="T42" fmla="*/ 19 w 182"/>
              <a:gd name="T43" fmla="*/ 215 h 242"/>
              <a:gd name="T44" fmla="*/ 9 w 182"/>
              <a:gd name="T45" fmla="*/ 116 h 242"/>
              <a:gd name="T46" fmla="*/ 26 w 182"/>
              <a:gd name="T47" fmla="*/ 99 h 242"/>
              <a:gd name="T48" fmla="*/ 156 w 182"/>
              <a:gd name="T49" fmla="*/ 99 h 242"/>
              <a:gd name="T50" fmla="*/ 173 w 182"/>
              <a:gd name="T51" fmla="*/ 115 h 242"/>
              <a:gd name="T52" fmla="*/ 163 w 182"/>
              <a:gd name="T53" fmla="*/ 2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2" h="242">
                <a:moveTo>
                  <a:pt x="156" y="89"/>
                </a:moveTo>
                <a:cubicBezTo>
                  <a:pt x="140" y="89"/>
                  <a:pt x="140" y="89"/>
                  <a:pt x="140" y="89"/>
                </a:cubicBezTo>
                <a:cubicBezTo>
                  <a:pt x="140" y="48"/>
                  <a:pt x="140" y="48"/>
                  <a:pt x="140" y="48"/>
                </a:cubicBezTo>
                <a:cubicBezTo>
                  <a:pt x="140" y="22"/>
                  <a:pt x="118" y="0"/>
                  <a:pt x="91" y="0"/>
                </a:cubicBezTo>
                <a:cubicBezTo>
                  <a:pt x="64" y="0"/>
                  <a:pt x="43" y="22"/>
                  <a:pt x="43" y="48"/>
                </a:cubicBezTo>
                <a:cubicBezTo>
                  <a:pt x="43" y="51"/>
                  <a:pt x="45" y="53"/>
                  <a:pt x="47" y="53"/>
                </a:cubicBezTo>
                <a:cubicBezTo>
                  <a:pt x="50" y="53"/>
                  <a:pt x="52" y="51"/>
                  <a:pt x="52" y="48"/>
                </a:cubicBezTo>
                <a:cubicBezTo>
                  <a:pt x="52" y="27"/>
                  <a:pt x="70" y="10"/>
                  <a:pt x="91" y="10"/>
                </a:cubicBezTo>
                <a:cubicBezTo>
                  <a:pt x="112" y="10"/>
                  <a:pt x="130" y="27"/>
                  <a:pt x="130" y="48"/>
                </a:cubicBezTo>
                <a:cubicBezTo>
                  <a:pt x="130" y="89"/>
                  <a:pt x="130" y="89"/>
                  <a:pt x="130" y="89"/>
                </a:cubicBezTo>
                <a:cubicBezTo>
                  <a:pt x="26" y="89"/>
                  <a:pt x="26" y="89"/>
                  <a:pt x="26" y="89"/>
                </a:cubicBezTo>
                <a:cubicBezTo>
                  <a:pt x="11" y="89"/>
                  <a:pt x="0" y="101"/>
                  <a:pt x="0" y="116"/>
                </a:cubicBezTo>
                <a:cubicBezTo>
                  <a:pt x="9" y="216"/>
                  <a:pt x="9" y="216"/>
                  <a:pt x="9" y="216"/>
                </a:cubicBezTo>
                <a:cubicBezTo>
                  <a:pt x="9" y="230"/>
                  <a:pt x="21" y="242"/>
                  <a:pt x="36" y="242"/>
                </a:cubicBezTo>
                <a:cubicBezTo>
                  <a:pt x="146" y="242"/>
                  <a:pt x="146" y="242"/>
                  <a:pt x="146" y="242"/>
                </a:cubicBezTo>
                <a:cubicBezTo>
                  <a:pt x="161" y="242"/>
                  <a:pt x="173" y="230"/>
                  <a:pt x="173" y="216"/>
                </a:cubicBezTo>
                <a:cubicBezTo>
                  <a:pt x="182" y="116"/>
                  <a:pt x="182" y="116"/>
                  <a:pt x="182" y="116"/>
                </a:cubicBezTo>
                <a:cubicBezTo>
                  <a:pt x="182" y="101"/>
                  <a:pt x="171" y="89"/>
                  <a:pt x="156" y="89"/>
                </a:cubicBezTo>
                <a:close/>
                <a:moveTo>
                  <a:pt x="163" y="216"/>
                </a:moveTo>
                <a:cubicBezTo>
                  <a:pt x="163" y="225"/>
                  <a:pt x="156" y="232"/>
                  <a:pt x="146" y="232"/>
                </a:cubicBezTo>
                <a:cubicBezTo>
                  <a:pt x="36" y="232"/>
                  <a:pt x="36" y="232"/>
                  <a:pt x="36" y="232"/>
                </a:cubicBezTo>
                <a:cubicBezTo>
                  <a:pt x="26" y="232"/>
                  <a:pt x="19" y="225"/>
                  <a:pt x="19" y="215"/>
                </a:cubicBezTo>
                <a:cubicBezTo>
                  <a:pt x="9" y="116"/>
                  <a:pt x="9" y="116"/>
                  <a:pt x="9" y="116"/>
                </a:cubicBezTo>
                <a:cubicBezTo>
                  <a:pt x="9" y="107"/>
                  <a:pt x="17" y="99"/>
                  <a:pt x="26" y="99"/>
                </a:cubicBezTo>
                <a:cubicBezTo>
                  <a:pt x="156" y="99"/>
                  <a:pt x="156" y="99"/>
                  <a:pt x="156" y="99"/>
                </a:cubicBezTo>
                <a:cubicBezTo>
                  <a:pt x="165" y="99"/>
                  <a:pt x="173" y="107"/>
                  <a:pt x="173" y="115"/>
                </a:cubicBezTo>
                <a:lnTo>
                  <a:pt x="163" y="21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41" name="TextBox 40"/>
          <p:cNvSpPr txBox="1"/>
          <p:nvPr/>
        </p:nvSpPr>
        <p:spPr>
          <a:xfrm flipH="1">
            <a:off x="8171002" y="2103025"/>
            <a:ext cx="111695" cy="215444"/>
          </a:xfrm>
          <a:prstGeom prst="rect">
            <a:avLst/>
          </a:prstGeom>
          <a:noFill/>
        </p:spPr>
        <p:txBody>
          <a:bodyPr wrap="square" lIns="0" tIns="0" rIns="0" bIns="0" rtlCol="0">
            <a:spAutoFit/>
          </a:bodyPr>
          <a:lstStyle/>
          <a:p>
            <a:pPr>
              <a:spcBef>
                <a:spcPts val="600"/>
              </a:spcBef>
              <a:buSzPct val="100000"/>
            </a:pPr>
            <a:r>
              <a:rPr lang="en-US" sz="1400" b="1" dirty="0">
                <a:solidFill>
                  <a:schemeClr val="bg1"/>
                </a:solidFill>
                <a:latin typeface="Segoe UI" panose="020B0502040204020203" pitchFamily="34" charset="0"/>
                <a:cs typeface="Segoe UI" panose="020B0502040204020203" pitchFamily="34" charset="0"/>
              </a:rPr>
              <a:t>6</a:t>
            </a:r>
          </a:p>
        </p:txBody>
      </p:sp>
      <p:sp>
        <p:nvSpPr>
          <p:cNvPr id="43" name="Hexagon 42"/>
          <p:cNvSpPr/>
          <p:nvPr/>
        </p:nvSpPr>
        <p:spPr bwMode="gray">
          <a:xfrm rot="16200000">
            <a:off x="8783373" y="2058062"/>
            <a:ext cx="1727286" cy="1309829"/>
          </a:xfrm>
          <a:prstGeom prst="hexagon">
            <a:avLst/>
          </a:prstGeom>
          <a:solidFill>
            <a:schemeClr val="tx1"/>
          </a:solidFill>
          <a:ln w="9525" algn="ctr">
            <a:solidFill>
              <a:schemeClr val="tx1"/>
            </a:solidFill>
            <a:miter lim="800000"/>
            <a:headEnd/>
            <a:tailEnd/>
          </a:ln>
        </p:spPr>
        <p:txBody>
          <a:bodyPr vert="vert" wrap="none" lIns="0" tIns="0" rIns="0" bIns="0" rtlCol="0" anchor="ctr"/>
          <a:lstStyle/>
          <a:p>
            <a:pPr algn="ctr">
              <a:lnSpc>
                <a:spcPct val="106000"/>
              </a:lnSpc>
              <a:buFont typeface="Wingdings 2" pitchFamily="18" charset="2"/>
              <a:buNone/>
            </a:pPr>
            <a:r>
              <a:rPr lang="en-CA" sz="1200" b="1" dirty="0">
                <a:solidFill>
                  <a:schemeClr val="bg1"/>
                </a:solidFill>
                <a:latin typeface="Segoe UI" panose="020B0502040204020203" pitchFamily="34" charset="0"/>
                <a:cs typeface="Segoe UI" panose="020B0502040204020203" pitchFamily="34" charset="0"/>
              </a:rPr>
              <a:t>Activity-Based </a:t>
            </a:r>
            <a:br>
              <a:rPr lang="en-CA" sz="1200" b="1" dirty="0">
                <a:solidFill>
                  <a:schemeClr val="bg1"/>
                </a:solidFill>
                <a:latin typeface="Segoe UI" panose="020B0502040204020203" pitchFamily="34" charset="0"/>
                <a:cs typeface="Segoe UI" panose="020B0502040204020203" pitchFamily="34" charset="0"/>
              </a:rPr>
            </a:br>
            <a:r>
              <a:rPr lang="en-CA" sz="1200" b="1" dirty="0">
                <a:solidFill>
                  <a:schemeClr val="bg1"/>
                </a:solidFill>
                <a:latin typeface="Segoe UI" panose="020B0502040204020203" pitchFamily="34" charset="0"/>
                <a:cs typeface="Segoe UI" panose="020B0502040204020203" pitchFamily="34" charset="0"/>
              </a:rPr>
              <a:t>Oversight</a:t>
            </a:r>
          </a:p>
        </p:txBody>
      </p:sp>
      <p:grpSp>
        <p:nvGrpSpPr>
          <p:cNvPr id="44" name="Group 43"/>
          <p:cNvGrpSpPr/>
          <p:nvPr/>
        </p:nvGrpSpPr>
        <p:grpSpPr>
          <a:xfrm>
            <a:off x="9514701" y="3068978"/>
            <a:ext cx="264630" cy="269950"/>
            <a:chOff x="1709738" y="6567488"/>
            <a:chExt cx="563562" cy="563563"/>
          </a:xfrm>
          <a:solidFill>
            <a:schemeClr val="bg1"/>
          </a:solidFill>
        </p:grpSpPr>
        <p:sp>
          <p:nvSpPr>
            <p:cNvPr id="46" name="Freeform 149"/>
            <p:cNvSpPr>
              <a:spLocks noEditPoints="1"/>
            </p:cNvSpPr>
            <p:nvPr/>
          </p:nvSpPr>
          <p:spPr bwMode="auto">
            <a:xfrm>
              <a:off x="1838325" y="6567488"/>
              <a:ext cx="434975" cy="434975"/>
            </a:xfrm>
            <a:custGeom>
              <a:avLst/>
              <a:gdLst>
                <a:gd name="T0" fmla="*/ 176 w 180"/>
                <a:gd name="T1" fmla="*/ 101 h 180"/>
                <a:gd name="T2" fmla="*/ 174 w 180"/>
                <a:gd name="T3" fmla="*/ 99 h 180"/>
                <a:gd name="T4" fmla="*/ 160 w 180"/>
                <a:gd name="T5" fmla="*/ 96 h 180"/>
                <a:gd name="T6" fmla="*/ 85 w 180"/>
                <a:gd name="T7" fmla="*/ 21 h 180"/>
                <a:gd name="T8" fmla="*/ 81 w 180"/>
                <a:gd name="T9" fmla="*/ 7 h 180"/>
                <a:gd name="T10" fmla="*/ 80 w 180"/>
                <a:gd name="T11" fmla="*/ 5 h 180"/>
                <a:gd name="T12" fmla="*/ 59 w 180"/>
                <a:gd name="T13" fmla="*/ 5 h 180"/>
                <a:gd name="T14" fmla="*/ 5 w 180"/>
                <a:gd name="T15" fmla="*/ 59 h 180"/>
                <a:gd name="T16" fmla="*/ 5 w 180"/>
                <a:gd name="T17" fmla="*/ 80 h 180"/>
                <a:gd name="T18" fmla="*/ 7 w 180"/>
                <a:gd name="T19" fmla="*/ 81 h 180"/>
                <a:gd name="T20" fmla="*/ 21 w 180"/>
                <a:gd name="T21" fmla="*/ 85 h 180"/>
                <a:gd name="T22" fmla="*/ 96 w 180"/>
                <a:gd name="T23" fmla="*/ 160 h 180"/>
                <a:gd name="T24" fmla="*/ 100 w 180"/>
                <a:gd name="T25" fmla="*/ 174 h 180"/>
                <a:gd name="T26" fmla="*/ 101 w 180"/>
                <a:gd name="T27" fmla="*/ 175 h 180"/>
                <a:gd name="T28" fmla="*/ 112 w 180"/>
                <a:gd name="T29" fmla="*/ 180 h 180"/>
                <a:gd name="T30" fmla="*/ 122 w 180"/>
                <a:gd name="T31" fmla="*/ 175 h 180"/>
                <a:gd name="T32" fmla="*/ 176 w 180"/>
                <a:gd name="T33" fmla="*/ 122 h 180"/>
                <a:gd name="T34" fmla="*/ 180 w 180"/>
                <a:gd name="T35" fmla="*/ 111 h 180"/>
                <a:gd name="T36" fmla="*/ 176 w 180"/>
                <a:gd name="T37" fmla="*/ 101 h 180"/>
                <a:gd name="T38" fmla="*/ 14 w 180"/>
                <a:gd name="T39" fmla="*/ 74 h 180"/>
                <a:gd name="T40" fmla="*/ 12 w 180"/>
                <a:gd name="T41" fmla="*/ 73 h 180"/>
                <a:gd name="T42" fmla="*/ 11 w 180"/>
                <a:gd name="T43" fmla="*/ 69 h 180"/>
                <a:gd name="T44" fmla="*/ 12 w 180"/>
                <a:gd name="T45" fmla="*/ 66 h 180"/>
                <a:gd name="T46" fmla="*/ 66 w 180"/>
                <a:gd name="T47" fmla="*/ 12 h 180"/>
                <a:gd name="T48" fmla="*/ 73 w 180"/>
                <a:gd name="T49" fmla="*/ 12 h 180"/>
                <a:gd name="T50" fmla="*/ 74 w 180"/>
                <a:gd name="T51" fmla="*/ 14 h 180"/>
                <a:gd name="T52" fmla="*/ 75 w 180"/>
                <a:gd name="T53" fmla="*/ 19 h 180"/>
                <a:gd name="T54" fmla="*/ 20 w 180"/>
                <a:gd name="T55" fmla="*/ 75 h 180"/>
                <a:gd name="T56" fmla="*/ 14 w 180"/>
                <a:gd name="T57" fmla="*/ 74 h 180"/>
                <a:gd name="T58" fmla="*/ 29 w 180"/>
                <a:gd name="T59" fmla="*/ 79 h 180"/>
                <a:gd name="T60" fmla="*/ 79 w 180"/>
                <a:gd name="T61" fmla="*/ 29 h 180"/>
                <a:gd name="T62" fmla="*/ 152 w 180"/>
                <a:gd name="T63" fmla="*/ 102 h 180"/>
                <a:gd name="T64" fmla="*/ 102 w 180"/>
                <a:gd name="T65" fmla="*/ 151 h 180"/>
                <a:gd name="T66" fmla="*/ 29 w 180"/>
                <a:gd name="T67" fmla="*/ 79 h 180"/>
                <a:gd name="T68" fmla="*/ 169 w 180"/>
                <a:gd name="T69" fmla="*/ 115 h 180"/>
                <a:gd name="T70" fmla="*/ 115 w 180"/>
                <a:gd name="T71" fmla="*/ 168 h 180"/>
                <a:gd name="T72" fmla="*/ 108 w 180"/>
                <a:gd name="T73" fmla="*/ 168 h 180"/>
                <a:gd name="T74" fmla="*/ 107 w 180"/>
                <a:gd name="T75" fmla="*/ 167 h 180"/>
                <a:gd name="T76" fmla="*/ 106 w 180"/>
                <a:gd name="T77" fmla="*/ 161 h 180"/>
                <a:gd name="T78" fmla="*/ 162 w 180"/>
                <a:gd name="T79" fmla="*/ 106 h 180"/>
                <a:gd name="T80" fmla="*/ 167 w 180"/>
                <a:gd name="T81" fmla="*/ 106 h 180"/>
                <a:gd name="T82" fmla="*/ 169 w 180"/>
                <a:gd name="T83" fmla="*/ 108 h 180"/>
                <a:gd name="T84" fmla="*/ 170 w 180"/>
                <a:gd name="T85" fmla="*/ 111 h 180"/>
                <a:gd name="T86" fmla="*/ 169 w 180"/>
                <a:gd name="T87" fmla="*/ 11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47" name="Freeform 150"/>
            <p:cNvSpPr>
              <a:spLocks/>
            </p:cNvSpPr>
            <p:nvPr/>
          </p:nvSpPr>
          <p:spPr bwMode="auto">
            <a:xfrm>
              <a:off x="1709738" y="6873876"/>
              <a:ext cx="258762" cy="257175"/>
            </a:xfrm>
            <a:custGeom>
              <a:avLst/>
              <a:gdLst>
                <a:gd name="T0" fmla="*/ 98 w 107"/>
                <a:gd name="T1" fmla="*/ 1 h 106"/>
                <a:gd name="T2" fmla="*/ 2 w 107"/>
                <a:gd name="T3" fmla="*/ 98 h 106"/>
                <a:gd name="T4" fmla="*/ 2 w 107"/>
                <a:gd name="T5" fmla="*/ 105 h 106"/>
                <a:gd name="T6" fmla="*/ 6 w 107"/>
                <a:gd name="T7" fmla="*/ 106 h 106"/>
                <a:gd name="T8" fmla="*/ 9 w 107"/>
                <a:gd name="T9" fmla="*/ 105 h 106"/>
                <a:gd name="T10" fmla="*/ 105 w 107"/>
                <a:gd name="T11" fmla="*/ 8 h 106"/>
                <a:gd name="T12" fmla="*/ 105 w 107"/>
                <a:gd name="T13" fmla="*/ 1 h 106"/>
                <a:gd name="T14" fmla="*/ 98 w 107"/>
                <a:gd name="T15" fmla="*/ 1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grpSp>
      <p:sp>
        <p:nvSpPr>
          <p:cNvPr id="45" name="TextBox 44"/>
          <p:cNvSpPr txBox="1"/>
          <p:nvPr/>
        </p:nvSpPr>
        <p:spPr>
          <a:xfrm flipH="1">
            <a:off x="9591169" y="2103025"/>
            <a:ext cx="111695" cy="215444"/>
          </a:xfrm>
          <a:prstGeom prst="rect">
            <a:avLst/>
          </a:prstGeom>
          <a:noFill/>
        </p:spPr>
        <p:txBody>
          <a:bodyPr wrap="square" lIns="0" tIns="0" rIns="0" bIns="0" rtlCol="0">
            <a:spAutoFit/>
          </a:bodyPr>
          <a:lstStyle/>
          <a:p>
            <a:pPr>
              <a:spcBef>
                <a:spcPts val="600"/>
              </a:spcBef>
              <a:buSzPct val="100000"/>
            </a:pPr>
            <a:r>
              <a:rPr lang="en-US" sz="1400" b="1" dirty="0">
                <a:solidFill>
                  <a:schemeClr val="bg1"/>
                </a:solidFill>
                <a:latin typeface="Segoe UI" panose="020B0502040204020203" pitchFamily="34" charset="0"/>
                <a:cs typeface="Segoe UI" panose="020B0502040204020203" pitchFamily="34" charset="0"/>
              </a:rPr>
              <a:t>7</a:t>
            </a:r>
          </a:p>
        </p:txBody>
      </p:sp>
      <p:sp>
        <p:nvSpPr>
          <p:cNvPr id="49" name="Hexagon 48"/>
          <p:cNvSpPr/>
          <p:nvPr/>
        </p:nvSpPr>
        <p:spPr bwMode="gray">
          <a:xfrm rot="16200000">
            <a:off x="10203543" y="2058062"/>
            <a:ext cx="1727286" cy="1309829"/>
          </a:xfrm>
          <a:prstGeom prst="hexagon">
            <a:avLst/>
          </a:prstGeom>
          <a:solidFill>
            <a:schemeClr val="tx1"/>
          </a:solidFill>
          <a:ln w="9525" algn="ctr">
            <a:solidFill>
              <a:schemeClr val="tx1"/>
            </a:solidFill>
            <a:miter lim="800000"/>
            <a:headEnd/>
            <a:tailEnd/>
          </a:ln>
        </p:spPr>
        <p:txBody>
          <a:bodyPr vert="vert" wrap="none" lIns="0" tIns="0" rIns="0" bIns="0" rtlCol="0" anchor="ctr"/>
          <a:lstStyle/>
          <a:p>
            <a:pPr algn="ctr">
              <a:lnSpc>
                <a:spcPct val="106000"/>
              </a:lnSpc>
              <a:buFont typeface="Wingdings 2" pitchFamily="18" charset="2"/>
              <a:buNone/>
            </a:pPr>
            <a:r>
              <a:rPr lang="en-CA" sz="1200" b="1" dirty="0">
                <a:solidFill>
                  <a:schemeClr val="bg1"/>
                </a:solidFill>
                <a:latin typeface="Segoe UI" panose="020B0502040204020203" pitchFamily="34" charset="0"/>
                <a:cs typeface="Segoe UI" panose="020B0502040204020203" pitchFamily="34" charset="0"/>
              </a:rPr>
              <a:t>Cross-Border </a:t>
            </a:r>
            <a:br>
              <a:rPr lang="en-CA" sz="1200" b="1" dirty="0">
                <a:solidFill>
                  <a:schemeClr val="bg1"/>
                </a:solidFill>
                <a:latin typeface="Segoe UI" panose="020B0502040204020203" pitchFamily="34" charset="0"/>
                <a:cs typeface="Segoe UI" panose="020B0502040204020203" pitchFamily="34" charset="0"/>
              </a:rPr>
            </a:br>
            <a:r>
              <a:rPr lang="en-CA" sz="1200" b="1" dirty="0">
                <a:solidFill>
                  <a:schemeClr val="bg1"/>
                </a:solidFill>
                <a:latin typeface="Segoe UI" panose="020B0502040204020203" pitchFamily="34" charset="0"/>
                <a:cs typeface="Segoe UI" panose="020B0502040204020203" pitchFamily="34" charset="0"/>
              </a:rPr>
              <a:t>Convenience</a:t>
            </a:r>
          </a:p>
        </p:txBody>
      </p:sp>
      <p:grpSp>
        <p:nvGrpSpPr>
          <p:cNvPr id="50" name="Group 49"/>
          <p:cNvGrpSpPr/>
          <p:nvPr/>
        </p:nvGrpSpPr>
        <p:grpSpPr>
          <a:xfrm>
            <a:off x="10947987" y="3082013"/>
            <a:ext cx="238398" cy="243881"/>
            <a:chOff x="1708150" y="2720975"/>
            <a:chExt cx="560388" cy="561975"/>
          </a:xfrm>
          <a:solidFill>
            <a:schemeClr val="bg1"/>
          </a:solidFill>
        </p:grpSpPr>
        <p:sp>
          <p:nvSpPr>
            <p:cNvPr id="52" name="Freeform 110"/>
            <p:cNvSpPr>
              <a:spLocks noEditPoints="1"/>
            </p:cNvSpPr>
            <p:nvPr/>
          </p:nvSpPr>
          <p:spPr bwMode="auto">
            <a:xfrm>
              <a:off x="1708150" y="2720975"/>
              <a:ext cx="560388" cy="561975"/>
            </a:xfrm>
            <a:custGeom>
              <a:avLst/>
              <a:gdLst>
                <a:gd name="T0" fmla="*/ 124 w 247"/>
                <a:gd name="T1" fmla="*/ 0 h 248"/>
                <a:gd name="T2" fmla="*/ 0 w 247"/>
                <a:gd name="T3" fmla="*/ 124 h 248"/>
                <a:gd name="T4" fmla="*/ 124 w 247"/>
                <a:gd name="T5" fmla="*/ 248 h 248"/>
                <a:gd name="T6" fmla="*/ 247 w 247"/>
                <a:gd name="T7" fmla="*/ 124 h 248"/>
                <a:gd name="T8" fmla="*/ 124 w 247"/>
                <a:gd name="T9" fmla="*/ 0 h 248"/>
                <a:gd name="T10" fmla="*/ 124 w 247"/>
                <a:gd name="T11" fmla="*/ 238 h 248"/>
                <a:gd name="T12" fmla="*/ 10 w 247"/>
                <a:gd name="T13" fmla="*/ 124 h 248"/>
                <a:gd name="T14" fmla="*/ 124 w 247"/>
                <a:gd name="T15" fmla="*/ 10 h 248"/>
                <a:gd name="T16" fmla="*/ 237 w 247"/>
                <a:gd name="T17" fmla="*/ 124 h 248"/>
                <a:gd name="T18" fmla="*/ 124 w 247"/>
                <a:gd name="T19" fmla="*/ 23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248">
                  <a:moveTo>
                    <a:pt x="124" y="0"/>
                  </a:moveTo>
                  <a:cubicBezTo>
                    <a:pt x="55" y="0"/>
                    <a:pt x="0" y="56"/>
                    <a:pt x="0" y="124"/>
                  </a:cubicBezTo>
                  <a:cubicBezTo>
                    <a:pt x="0" y="192"/>
                    <a:pt x="55" y="248"/>
                    <a:pt x="124" y="248"/>
                  </a:cubicBezTo>
                  <a:cubicBezTo>
                    <a:pt x="192" y="248"/>
                    <a:pt x="247" y="192"/>
                    <a:pt x="247" y="124"/>
                  </a:cubicBezTo>
                  <a:cubicBezTo>
                    <a:pt x="247" y="56"/>
                    <a:pt x="192" y="0"/>
                    <a:pt x="124" y="0"/>
                  </a:cubicBezTo>
                  <a:close/>
                  <a:moveTo>
                    <a:pt x="124" y="238"/>
                  </a:moveTo>
                  <a:cubicBezTo>
                    <a:pt x="61" y="238"/>
                    <a:pt x="10" y="187"/>
                    <a:pt x="10" y="124"/>
                  </a:cubicBezTo>
                  <a:cubicBezTo>
                    <a:pt x="10" y="61"/>
                    <a:pt x="61" y="10"/>
                    <a:pt x="124" y="10"/>
                  </a:cubicBezTo>
                  <a:cubicBezTo>
                    <a:pt x="186" y="10"/>
                    <a:pt x="237" y="61"/>
                    <a:pt x="237" y="124"/>
                  </a:cubicBezTo>
                  <a:cubicBezTo>
                    <a:pt x="237" y="187"/>
                    <a:pt x="186" y="238"/>
                    <a:pt x="12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53" name="Freeform 111"/>
            <p:cNvSpPr>
              <a:spLocks/>
            </p:cNvSpPr>
            <p:nvPr/>
          </p:nvSpPr>
          <p:spPr bwMode="auto">
            <a:xfrm>
              <a:off x="1778000" y="2830513"/>
              <a:ext cx="442913" cy="336550"/>
            </a:xfrm>
            <a:custGeom>
              <a:avLst/>
              <a:gdLst>
                <a:gd name="T0" fmla="*/ 184 w 195"/>
                <a:gd name="T1" fmla="*/ 38 h 149"/>
                <a:gd name="T2" fmla="*/ 163 w 195"/>
                <a:gd name="T3" fmla="*/ 82 h 149"/>
                <a:gd name="T4" fmla="*/ 133 w 195"/>
                <a:gd name="T5" fmla="*/ 123 h 149"/>
                <a:gd name="T6" fmla="*/ 131 w 195"/>
                <a:gd name="T7" fmla="*/ 93 h 149"/>
                <a:gd name="T8" fmla="*/ 127 w 195"/>
                <a:gd name="T9" fmla="*/ 79 h 149"/>
                <a:gd name="T10" fmla="*/ 115 w 195"/>
                <a:gd name="T11" fmla="*/ 65 h 149"/>
                <a:gd name="T12" fmla="*/ 81 w 195"/>
                <a:gd name="T13" fmla="*/ 53 h 149"/>
                <a:gd name="T14" fmla="*/ 86 w 195"/>
                <a:gd name="T15" fmla="*/ 37 h 149"/>
                <a:gd name="T16" fmla="*/ 99 w 195"/>
                <a:gd name="T17" fmla="*/ 35 h 149"/>
                <a:gd name="T18" fmla="*/ 94 w 195"/>
                <a:gd name="T19" fmla="*/ 5 h 149"/>
                <a:gd name="T20" fmla="*/ 70 w 195"/>
                <a:gd name="T21" fmla="*/ 2 h 149"/>
                <a:gd name="T22" fmla="*/ 51 w 195"/>
                <a:gd name="T23" fmla="*/ 33 h 149"/>
                <a:gd name="T24" fmla="*/ 50 w 195"/>
                <a:gd name="T25" fmla="*/ 33 h 149"/>
                <a:gd name="T26" fmla="*/ 44 w 195"/>
                <a:gd name="T27" fmla="*/ 7 h 149"/>
                <a:gd name="T28" fmla="*/ 30 w 195"/>
                <a:gd name="T29" fmla="*/ 24 h 149"/>
                <a:gd name="T30" fmla="*/ 17 w 195"/>
                <a:gd name="T31" fmla="*/ 32 h 149"/>
                <a:gd name="T32" fmla="*/ 20 w 195"/>
                <a:gd name="T33" fmla="*/ 9 h 149"/>
                <a:gd name="T34" fmla="*/ 11 w 195"/>
                <a:gd name="T35" fmla="*/ 5 h 149"/>
                <a:gd name="T36" fmla="*/ 20 w 195"/>
                <a:gd name="T37" fmla="*/ 42 h 149"/>
                <a:gd name="T38" fmla="*/ 39 w 195"/>
                <a:gd name="T39" fmla="*/ 28 h 149"/>
                <a:gd name="T40" fmla="*/ 53 w 195"/>
                <a:gd name="T41" fmla="*/ 45 h 149"/>
                <a:gd name="T42" fmla="*/ 62 w 195"/>
                <a:gd name="T43" fmla="*/ 32 h 149"/>
                <a:gd name="T44" fmla="*/ 75 w 195"/>
                <a:gd name="T45" fmla="*/ 12 h 149"/>
                <a:gd name="T46" fmla="*/ 91 w 195"/>
                <a:gd name="T47" fmla="*/ 20 h 149"/>
                <a:gd name="T48" fmla="*/ 81 w 195"/>
                <a:gd name="T49" fmla="*/ 28 h 149"/>
                <a:gd name="T50" fmla="*/ 79 w 195"/>
                <a:gd name="T51" fmla="*/ 62 h 149"/>
                <a:gd name="T52" fmla="*/ 118 w 195"/>
                <a:gd name="T53" fmla="*/ 83 h 149"/>
                <a:gd name="T54" fmla="*/ 123 w 195"/>
                <a:gd name="T55" fmla="*/ 109 h 149"/>
                <a:gd name="T56" fmla="*/ 131 w 195"/>
                <a:gd name="T57" fmla="*/ 148 h 149"/>
                <a:gd name="T58" fmla="*/ 140 w 195"/>
                <a:gd name="T59" fmla="*/ 147 h 149"/>
                <a:gd name="T60" fmla="*/ 175 w 195"/>
                <a:gd name="T61" fmla="*/ 62 h 149"/>
                <a:gd name="T62" fmla="*/ 189 w 195"/>
                <a:gd name="T63"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5" h="149">
                  <a:moveTo>
                    <a:pt x="189" y="33"/>
                  </a:moveTo>
                  <a:cubicBezTo>
                    <a:pt x="186" y="33"/>
                    <a:pt x="184" y="35"/>
                    <a:pt x="184" y="38"/>
                  </a:cubicBezTo>
                  <a:cubicBezTo>
                    <a:pt x="184" y="43"/>
                    <a:pt x="179" y="48"/>
                    <a:pt x="170" y="53"/>
                  </a:cubicBezTo>
                  <a:cubicBezTo>
                    <a:pt x="156" y="61"/>
                    <a:pt x="158" y="66"/>
                    <a:pt x="163" y="82"/>
                  </a:cubicBezTo>
                  <a:cubicBezTo>
                    <a:pt x="168" y="94"/>
                    <a:pt x="145" y="131"/>
                    <a:pt x="135" y="138"/>
                  </a:cubicBezTo>
                  <a:cubicBezTo>
                    <a:pt x="134" y="136"/>
                    <a:pt x="133" y="129"/>
                    <a:pt x="133" y="123"/>
                  </a:cubicBezTo>
                  <a:cubicBezTo>
                    <a:pt x="133" y="109"/>
                    <a:pt x="133" y="109"/>
                    <a:pt x="133" y="109"/>
                  </a:cubicBezTo>
                  <a:cubicBezTo>
                    <a:pt x="133" y="109"/>
                    <a:pt x="133" y="108"/>
                    <a:pt x="131" y="93"/>
                  </a:cubicBezTo>
                  <a:cubicBezTo>
                    <a:pt x="130" y="93"/>
                    <a:pt x="130" y="92"/>
                    <a:pt x="130" y="92"/>
                  </a:cubicBezTo>
                  <a:cubicBezTo>
                    <a:pt x="127" y="79"/>
                    <a:pt x="127" y="79"/>
                    <a:pt x="127" y="79"/>
                  </a:cubicBezTo>
                  <a:cubicBezTo>
                    <a:pt x="127" y="78"/>
                    <a:pt x="126" y="78"/>
                    <a:pt x="126" y="77"/>
                  </a:cubicBezTo>
                  <a:cubicBezTo>
                    <a:pt x="115" y="65"/>
                    <a:pt x="115" y="65"/>
                    <a:pt x="115" y="65"/>
                  </a:cubicBezTo>
                  <a:cubicBezTo>
                    <a:pt x="115" y="64"/>
                    <a:pt x="114" y="64"/>
                    <a:pt x="113" y="64"/>
                  </a:cubicBezTo>
                  <a:cubicBezTo>
                    <a:pt x="112" y="63"/>
                    <a:pt x="91" y="55"/>
                    <a:pt x="81" y="53"/>
                  </a:cubicBezTo>
                  <a:cubicBezTo>
                    <a:pt x="81" y="53"/>
                    <a:pt x="79" y="52"/>
                    <a:pt x="79" y="50"/>
                  </a:cubicBezTo>
                  <a:cubicBezTo>
                    <a:pt x="79" y="45"/>
                    <a:pt x="81" y="40"/>
                    <a:pt x="86" y="37"/>
                  </a:cubicBezTo>
                  <a:cubicBezTo>
                    <a:pt x="88" y="36"/>
                    <a:pt x="90" y="36"/>
                    <a:pt x="91" y="37"/>
                  </a:cubicBezTo>
                  <a:cubicBezTo>
                    <a:pt x="93" y="37"/>
                    <a:pt x="96" y="37"/>
                    <a:pt x="99" y="35"/>
                  </a:cubicBezTo>
                  <a:cubicBezTo>
                    <a:pt x="101" y="32"/>
                    <a:pt x="101" y="28"/>
                    <a:pt x="100" y="19"/>
                  </a:cubicBezTo>
                  <a:cubicBezTo>
                    <a:pt x="100" y="13"/>
                    <a:pt x="98" y="8"/>
                    <a:pt x="94" y="5"/>
                  </a:cubicBezTo>
                  <a:cubicBezTo>
                    <a:pt x="88" y="0"/>
                    <a:pt x="80" y="1"/>
                    <a:pt x="74" y="2"/>
                  </a:cubicBezTo>
                  <a:cubicBezTo>
                    <a:pt x="72" y="2"/>
                    <a:pt x="71" y="2"/>
                    <a:pt x="70" y="2"/>
                  </a:cubicBezTo>
                  <a:cubicBezTo>
                    <a:pt x="58" y="2"/>
                    <a:pt x="56" y="11"/>
                    <a:pt x="52" y="30"/>
                  </a:cubicBezTo>
                  <a:cubicBezTo>
                    <a:pt x="51" y="33"/>
                    <a:pt x="51" y="33"/>
                    <a:pt x="51" y="33"/>
                  </a:cubicBezTo>
                  <a:cubicBezTo>
                    <a:pt x="51" y="34"/>
                    <a:pt x="51" y="34"/>
                    <a:pt x="51" y="34"/>
                  </a:cubicBezTo>
                  <a:cubicBezTo>
                    <a:pt x="51" y="34"/>
                    <a:pt x="50" y="33"/>
                    <a:pt x="50" y="33"/>
                  </a:cubicBezTo>
                  <a:cubicBezTo>
                    <a:pt x="49" y="31"/>
                    <a:pt x="48" y="20"/>
                    <a:pt x="47" y="11"/>
                  </a:cubicBezTo>
                  <a:cubicBezTo>
                    <a:pt x="47" y="9"/>
                    <a:pt x="46" y="7"/>
                    <a:pt x="44" y="7"/>
                  </a:cubicBezTo>
                  <a:cubicBezTo>
                    <a:pt x="41" y="6"/>
                    <a:pt x="39" y="7"/>
                    <a:pt x="38" y="9"/>
                  </a:cubicBezTo>
                  <a:cubicBezTo>
                    <a:pt x="30" y="24"/>
                    <a:pt x="30" y="24"/>
                    <a:pt x="30" y="24"/>
                  </a:cubicBezTo>
                  <a:cubicBezTo>
                    <a:pt x="30" y="24"/>
                    <a:pt x="29" y="24"/>
                    <a:pt x="29" y="25"/>
                  </a:cubicBezTo>
                  <a:cubicBezTo>
                    <a:pt x="29" y="25"/>
                    <a:pt x="28" y="29"/>
                    <a:pt x="17" y="32"/>
                  </a:cubicBezTo>
                  <a:cubicBezTo>
                    <a:pt x="15" y="33"/>
                    <a:pt x="15" y="33"/>
                    <a:pt x="14" y="33"/>
                  </a:cubicBezTo>
                  <a:cubicBezTo>
                    <a:pt x="13" y="30"/>
                    <a:pt x="16" y="19"/>
                    <a:pt x="20" y="9"/>
                  </a:cubicBezTo>
                  <a:cubicBezTo>
                    <a:pt x="21" y="7"/>
                    <a:pt x="20" y="4"/>
                    <a:pt x="17" y="3"/>
                  </a:cubicBezTo>
                  <a:cubicBezTo>
                    <a:pt x="15" y="2"/>
                    <a:pt x="12" y="3"/>
                    <a:pt x="11" y="5"/>
                  </a:cubicBezTo>
                  <a:cubicBezTo>
                    <a:pt x="7" y="13"/>
                    <a:pt x="0" y="32"/>
                    <a:pt x="7" y="40"/>
                  </a:cubicBezTo>
                  <a:cubicBezTo>
                    <a:pt x="9" y="42"/>
                    <a:pt x="13" y="44"/>
                    <a:pt x="20" y="42"/>
                  </a:cubicBezTo>
                  <a:cubicBezTo>
                    <a:pt x="34" y="37"/>
                    <a:pt x="38" y="31"/>
                    <a:pt x="39" y="28"/>
                  </a:cubicBezTo>
                  <a:cubicBezTo>
                    <a:pt x="39" y="28"/>
                    <a:pt x="39" y="28"/>
                    <a:pt x="39" y="28"/>
                  </a:cubicBezTo>
                  <a:cubicBezTo>
                    <a:pt x="40" y="33"/>
                    <a:pt x="40" y="36"/>
                    <a:pt x="41" y="37"/>
                  </a:cubicBezTo>
                  <a:cubicBezTo>
                    <a:pt x="42" y="39"/>
                    <a:pt x="47" y="46"/>
                    <a:pt x="53" y="45"/>
                  </a:cubicBezTo>
                  <a:cubicBezTo>
                    <a:pt x="57" y="45"/>
                    <a:pt x="60" y="42"/>
                    <a:pt x="61" y="36"/>
                  </a:cubicBezTo>
                  <a:cubicBezTo>
                    <a:pt x="62" y="32"/>
                    <a:pt x="62" y="32"/>
                    <a:pt x="62" y="32"/>
                  </a:cubicBezTo>
                  <a:cubicBezTo>
                    <a:pt x="66" y="13"/>
                    <a:pt x="67" y="12"/>
                    <a:pt x="70" y="12"/>
                  </a:cubicBezTo>
                  <a:cubicBezTo>
                    <a:pt x="71" y="12"/>
                    <a:pt x="73" y="12"/>
                    <a:pt x="75" y="12"/>
                  </a:cubicBezTo>
                  <a:cubicBezTo>
                    <a:pt x="80" y="11"/>
                    <a:pt x="85" y="10"/>
                    <a:pt x="88" y="13"/>
                  </a:cubicBezTo>
                  <a:cubicBezTo>
                    <a:pt x="89" y="14"/>
                    <a:pt x="90" y="17"/>
                    <a:pt x="91" y="20"/>
                  </a:cubicBezTo>
                  <a:cubicBezTo>
                    <a:pt x="91" y="23"/>
                    <a:pt x="91" y="25"/>
                    <a:pt x="91" y="26"/>
                  </a:cubicBezTo>
                  <a:cubicBezTo>
                    <a:pt x="89" y="26"/>
                    <a:pt x="85" y="26"/>
                    <a:pt x="81" y="28"/>
                  </a:cubicBezTo>
                  <a:cubicBezTo>
                    <a:pt x="72" y="33"/>
                    <a:pt x="68" y="43"/>
                    <a:pt x="69" y="51"/>
                  </a:cubicBezTo>
                  <a:cubicBezTo>
                    <a:pt x="70" y="57"/>
                    <a:pt x="74" y="61"/>
                    <a:pt x="79" y="62"/>
                  </a:cubicBezTo>
                  <a:cubicBezTo>
                    <a:pt x="87" y="64"/>
                    <a:pt x="104" y="71"/>
                    <a:pt x="108" y="73"/>
                  </a:cubicBezTo>
                  <a:cubicBezTo>
                    <a:pt x="118" y="83"/>
                    <a:pt x="118" y="83"/>
                    <a:pt x="118" y="83"/>
                  </a:cubicBezTo>
                  <a:cubicBezTo>
                    <a:pt x="121" y="94"/>
                    <a:pt x="121" y="94"/>
                    <a:pt x="121" y="94"/>
                  </a:cubicBezTo>
                  <a:cubicBezTo>
                    <a:pt x="122" y="101"/>
                    <a:pt x="123" y="108"/>
                    <a:pt x="123" y="109"/>
                  </a:cubicBezTo>
                  <a:cubicBezTo>
                    <a:pt x="123" y="123"/>
                    <a:pt x="123" y="123"/>
                    <a:pt x="123" y="123"/>
                  </a:cubicBezTo>
                  <a:cubicBezTo>
                    <a:pt x="123" y="129"/>
                    <a:pt x="124" y="144"/>
                    <a:pt x="131" y="148"/>
                  </a:cubicBezTo>
                  <a:cubicBezTo>
                    <a:pt x="132" y="148"/>
                    <a:pt x="133" y="149"/>
                    <a:pt x="135" y="149"/>
                  </a:cubicBezTo>
                  <a:cubicBezTo>
                    <a:pt x="136" y="149"/>
                    <a:pt x="138" y="148"/>
                    <a:pt x="140" y="147"/>
                  </a:cubicBezTo>
                  <a:cubicBezTo>
                    <a:pt x="150" y="141"/>
                    <a:pt x="180" y="97"/>
                    <a:pt x="173" y="78"/>
                  </a:cubicBezTo>
                  <a:cubicBezTo>
                    <a:pt x="168" y="65"/>
                    <a:pt x="168" y="65"/>
                    <a:pt x="175" y="62"/>
                  </a:cubicBezTo>
                  <a:cubicBezTo>
                    <a:pt x="188" y="55"/>
                    <a:pt x="195" y="47"/>
                    <a:pt x="194" y="38"/>
                  </a:cubicBezTo>
                  <a:cubicBezTo>
                    <a:pt x="194" y="35"/>
                    <a:pt x="192" y="33"/>
                    <a:pt x="189"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sp>
          <p:nvSpPr>
            <p:cNvPr id="54" name="Freeform 112"/>
            <p:cNvSpPr>
              <a:spLocks/>
            </p:cNvSpPr>
            <p:nvPr/>
          </p:nvSpPr>
          <p:spPr bwMode="auto">
            <a:xfrm>
              <a:off x="1755775" y="2992438"/>
              <a:ext cx="136525" cy="179387"/>
            </a:xfrm>
            <a:custGeom>
              <a:avLst/>
              <a:gdLst>
                <a:gd name="T0" fmla="*/ 44 w 60"/>
                <a:gd name="T1" fmla="*/ 18 h 79"/>
                <a:gd name="T2" fmla="*/ 34 w 60"/>
                <a:gd name="T3" fmla="*/ 14 h 79"/>
                <a:gd name="T4" fmla="*/ 25 w 60"/>
                <a:gd name="T5" fmla="*/ 7 h 79"/>
                <a:gd name="T6" fmla="*/ 18 w 60"/>
                <a:gd name="T7" fmla="*/ 2 h 79"/>
                <a:gd name="T8" fmla="*/ 11 w 60"/>
                <a:gd name="T9" fmla="*/ 1 h 79"/>
                <a:gd name="T10" fmla="*/ 1 w 60"/>
                <a:gd name="T11" fmla="*/ 33 h 79"/>
                <a:gd name="T12" fmla="*/ 5 w 60"/>
                <a:gd name="T13" fmla="*/ 39 h 79"/>
                <a:gd name="T14" fmla="*/ 11 w 60"/>
                <a:gd name="T15" fmla="*/ 34 h 79"/>
                <a:gd name="T16" fmla="*/ 15 w 60"/>
                <a:gd name="T17" fmla="*/ 12 h 79"/>
                <a:gd name="T18" fmla="*/ 20 w 60"/>
                <a:gd name="T19" fmla="*/ 15 h 79"/>
                <a:gd name="T20" fmla="*/ 27 w 60"/>
                <a:gd name="T21" fmla="*/ 21 h 79"/>
                <a:gd name="T22" fmla="*/ 41 w 60"/>
                <a:gd name="T23" fmla="*/ 28 h 79"/>
                <a:gd name="T24" fmla="*/ 49 w 60"/>
                <a:gd name="T25" fmla="*/ 31 h 79"/>
                <a:gd name="T26" fmla="*/ 48 w 60"/>
                <a:gd name="T27" fmla="*/ 32 h 79"/>
                <a:gd name="T28" fmla="*/ 35 w 60"/>
                <a:gd name="T29" fmla="*/ 48 h 79"/>
                <a:gd name="T30" fmla="*/ 26 w 60"/>
                <a:gd name="T31" fmla="*/ 73 h 79"/>
                <a:gd name="T32" fmla="*/ 29 w 60"/>
                <a:gd name="T33" fmla="*/ 79 h 79"/>
                <a:gd name="T34" fmla="*/ 30 w 60"/>
                <a:gd name="T35" fmla="*/ 79 h 79"/>
                <a:gd name="T36" fmla="*/ 35 w 60"/>
                <a:gd name="T37" fmla="*/ 76 h 79"/>
                <a:gd name="T38" fmla="*/ 44 w 60"/>
                <a:gd name="T39" fmla="*/ 52 h 79"/>
                <a:gd name="T40" fmla="*/ 55 w 60"/>
                <a:gd name="T41" fmla="*/ 39 h 79"/>
                <a:gd name="T42" fmla="*/ 57 w 60"/>
                <a:gd name="T43" fmla="*/ 38 h 79"/>
                <a:gd name="T44" fmla="*/ 60 w 60"/>
                <a:gd name="T45" fmla="*/ 30 h 79"/>
                <a:gd name="T46" fmla="*/ 44 w 60"/>
                <a:gd name="T47"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79">
                  <a:moveTo>
                    <a:pt x="44" y="18"/>
                  </a:moveTo>
                  <a:cubicBezTo>
                    <a:pt x="41" y="17"/>
                    <a:pt x="36" y="15"/>
                    <a:pt x="34" y="14"/>
                  </a:cubicBezTo>
                  <a:cubicBezTo>
                    <a:pt x="30" y="10"/>
                    <a:pt x="28" y="8"/>
                    <a:pt x="25" y="7"/>
                  </a:cubicBezTo>
                  <a:cubicBezTo>
                    <a:pt x="23" y="5"/>
                    <a:pt x="21" y="4"/>
                    <a:pt x="18" y="2"/>
                  </a:cubicBezTo>
                  <a:cubicBezTo>
                    <a:pt x="16" y="0"/>
                    <a:pt x="14" y="0"/>
                    <a:pt x="11" y="1"/>
                  </a:cubicBezTo>
                  <a:cubicBezTo>
                    <a:pt x="9" y="2"/>
                    <a:pt x="3" y="4"/>
                    <a:pt x="1" y="33"/>
                  </a:cubicBezTo>
                  <a:cubicBezTo>
                    <a:pt x="0" y="36"/>
                    <a:pt x="2" y="39"/>
                    <a:pt x="5" y="39"/>
                  </a:cubicBezTo>
                  <a:cubicBezTo>
                    <a:pt x="8" y="39"/>
                    <a:pt x="10" y="37"/>
                    <a:pt x="11" y="34"/>
                  </a:cubicBezTo>
                  <a:cubicBezTo>
                    <a:pt x="11" y="25"/>
                    <a:pt x="13" y="16"/>
                    <a:pt x="15" y="12"/>
                  </a:cubicBezTo>
                  <a:cubicBezTo>
                    <a:pt x="17" y="13"/>
                    <a:pt x="18" y="14"/>
                    <a:pt x="20" y="15"/>
                  </a:cubicBezTo>
                  <a:cubicBezTo>
                    <a:pt x="22" y="17"/>
                    <a:pt x="24" y="18"/>
                    <a:pt x="27" y="21"/>
                  </a:cubicBezTo>
                  <a:cubicBezTo>
                    <a:pt x="30" y="24"/>
                    <a:pt x="35" y="26"/>
                    <a:pt x="41" y="28"/>
                  </a:cubicBezTo>
                  <a:cubicBezTo>
                    <a:pt x="43" y="29"/>
                    <a:pt x="47" y="30"/>
                    <a:pt x="49" y="31"/>
                  </a:cubicBezTo>
                  <a:cubicBezTo>
                    <a:pt x="48" y="32"/>
                    <a:pt x="48" y="32"/>
                    <a:pt x="48" y="32"/>
                  </a:cubicBezTo>
                  <a:cubicBezTo>
                    <a:pt x="41" y="38"/>
                    <a:pt x="39" y="40"/>
                    <a:pt x="35" y="48"/>
                  </a:cubicBezTo>
                  <a:cubicBezTo>
                    <a:pt x="32" y="55"/>
                    <a:pt x="26" y="72"/>
                    <a:pt x="26" y="73"/>
                  </a:cubicBezTo>
                  <a:cubicBezTo>
                    <a:pt x="25" y="75"/>
                    <a:pt x="26" y="78"/>
                    <a:pt x="29" y="79"/>
                  </a:cubicBezTo>
                  <a:cubicBezTo>
                    <a:pt x="29" y="79"/>
                    <a:pt x="30" y="79"/>
                    <a:pt x="30" y="79"/>
                  </a:cubicBezTo>
                  <a:cubicBezTo>
                    <a:pt x="32" y="79"/>
                    <a:pt x="34" y="78"/>
                    <a:pt x="35" y="76"/>
                  </a:cubicBezTo>
                  <a:cubicBezTo>
                    <a:pt x="35" y="76"/>
                    <a:pt x="41" y="59"/>
                    <a:pt x="44" y="52"/>
                  </a:cubicBezTo>
                  <a:cubicBezTo>
                    <a:pt x="47" y="46"/>
                    <a:pt x="48" y="45"/>
                    <a:pt x="55" y="39"/>
                  </a:cubicBezTo>
                  <a:cubicBezTo>
                    <a:pt x="57" y="38"/>
                    <a:pt x="57" y="38"/>
                    <a:pt x="57" y="38"/>
                  </a:cubicBezTo>
                  <a:cubicBezTo>
                    <a:pt x="60" y="35"/>
                    <a:pt x="60" y="32"/>
                    <a:pt x="60" y="30"/>
                  </a:cubicBezTo>
                  <a:cubicBezTo>
                    <a:pt x="59" y="24"/>
                    <a:pt x="52" y="21"/>
                    <a:pt x="44"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solidFill>
                  <a:schemeClr val="bg1"/>
                </a:solidFill>
                <a:latin typeface="Segoe UI" panose="020B0502040204020203" pitchFamily="34" charset="0"/>
                <a:cs typeface="Segoe UI" panose="020B0502040204020203" pitchFamily="34" charset="0"/>
              </a:endParaRPr>
            </a:p>
          </p:txBody>
        </p:sp>
      </p:grpSp>
      <p:sp>
        <p:nvSpPr>
          <p:cNvPr id="51" name="TextBox 50"/>
          <p:cNvSpPr txBox="1"/>
          <p:nvPr/>
        </p:nvSpPr>
        <p:spPr>
          <a:xfrm flipH="1">
            <a:off x="11011339" y="2103025"/>
            <a:ext cx="111695" cy="215444"/>
          </a:xfrm>
          <a:prstGeom prst="rect">
            <a:avLst/>
          </a:prstGeom>
          <a:noFill/>
        </p:spPr>
        <p:txBody>
          <a:bodyPr wrap="square" lIns="0" tIns="0" rIns="0" bIns="0" rtlCol="0">
            <a:spAutoFit/>
          </a:bodyPr>
          <a:lstStyle/>
          <a:p>
            <a:pPr>
              <a:spcBef>
                <a:spcPts val="600"/>
              </a:spcBef>
              <a:buSzPct val="100000"/>
            </a:pPr>
            <a:r>
              <a:rPr lang="en-US" sz="1400" b="1" dirty="0">
                <a:solidFill>
                  <a:schemeClr val="bg1"/>
                </a:solidFill>
                <a:latin typeface="Segoe UI" panose="020B0502040204020203" pitchFamily="34" charset="0"/>
                <a:cs typeface="Segoe UI" panose="020B0502040204020203" pitchFamily="34" charset="0"/>
              </a:rPr>
              <a:t>8</a:t>
            </a:r>
          </a:p>
        </p:txBody>
      </p:sp>
      <p:sp>
        <p:nvSpPr>
          <p:cNvPr id="55" name="Rectangle 54"/>
          <p:cNvSpPr/>
          <p:nvPr/>
        </p:nvSpPr>
        <p:spPr bwMode="gray">
          <a:xfrm>
            <a:off x="476024" y="5387862"/>
            <a:ext cx="2160000" cy="943616"/>
          </a:xfrm>
          <a:prstGeom prst="rect">
            <a:avLst/>
          </a:prstGeom>
          <a:noFill/>
          <a:ln w="12700" algn="ctr">
            <a:noFill/>
            <a:miter lim="800000"/>
            <a:headEnd/>
            <a:tailEnd/>
          </a:ln>
        </p:spPr>
        <p:txBody>
          <a:bodyPr wrap="square" lIns="88900" tIns="88900" rIns="88900" bIns="88900" rtlCol="0" anchor="t"/>
          <a:lstStyle/>
          <a:p>
            <a:pPr algn="ctr">
              <a:lnSpc>
                <a:spcPct val="106000"/>
              </a:lnSpc>
              <a:spcAft>
                <a:spcPts val="600"/>
              </a:spcAft>
            </a:pPr>
            <a:r>
              <a:rPr lang="en-US" sz="1200" dirty="0">
                <a:latin typeface="Segoe UI" panose="020B0502040204020203" pitchFamily="34" charset="0"/>
                <a:cs typeface="Segoe UI" panose="020B0502040204020203" pitchFamily="34" charset="0"/>
              </a:rPr>
              <a:t>Replace LVTS with a new core clearing and settlement system including risk model changes</a:t>
            </a:r>
          </a:p>
        </p:txBody>
      </p:sp>
      <p:sp>
        <p:nvSpPr>
          <p:cNvPr id="56" name="Rectangle 55"/>
          <p:cNvSpPr/>
          <p:nvPr/>
        </p:nvSpPr>
        <p:spPr bwMode="gray">
          <a:xfrm>
            <a:off x="476024" y="4784808"/>
            <a:ext cx="2160000" cy="510671"/>
          </a:xfrm>
          <a:prstGeom prst="rect">
            <a:avLst/>
          </a:prstGeom>
          <a:solidFill>
            <a:schemeClr val="bg2">
              <a:lumMod val="50000"/>
              <a:alpha val="50000"/>
            </a:schemeClr>
          </a:solidFill>
          <a:ln w="12700" algn="ctr">
            <a:solidFill>
              <a:schemeClr val="bg2">
                <a:lumMod val="7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r>
              <a:rPr lang="en-CA" sz="1100" b="1" dirty="0">
                <a:solidFill>
                  <a:schemeClr val="bg1"/>
                </a:solidFill>
                <a:latin typeface="Segoe UI" panose="020B0502040204020203" pitchFamily="34" charset="0"/>
                <a:cs typeface="Segoe UI" panose="020B0502040204020203" pitchFamily="34" charset="0"/>
              </a:rPr>
              <a:t>Lynx</a:t>
            </a:r>
          </a:p>
        </p:txBody>
      </p:sp>
      <p:sp>
        <p:nvSpPr>
          <p:cNvPr id="60" name="Rectangle 59"/>
          <p:cNvSpPr/>
          <p:nvPr/>
        </p:nvSpPr>
        <p:spPr bwMode="gray">
          <a:xfrm>
            <a:off x="2748774" y="4784808"/>
            <a:ext cx="2160000" cy="510671"/>
          </a:xfrm>
          <a:prstGeom prst="rect">
            <a:avLst/>
          </a:prstGeom>
          <a:solidFill>
            <a:srgbClr val="FFC000"/>
          </a:solidFill>
          <a:ln w="12700" algn="ctr">
            <a:solidFill>
              <a:srgbClr val="FFC000"/>
            </a:solidFill>
            <a:miter lim="800000"/>
            <a:headEnd/>
            <a:tailEnd/>
          </a:ln>
        </p:spPr>
        <p:txBody>
          <a:bodyPr wrap="square" lIns="88900" tIns="88900" rIns="88900" bIns="88900" rtlCol="0" anchor="ctr"/>
          <a:lstStyle/>
          <a:p>
            <a:pPr algn="ctr">
              <a:lnSpc>
                <a:spcPct val="106000"/>
              </a:lnSpc>
              <a:buFont typeface="Wingdings 2" pitchFamily="18" charset="2"/>
              <a:buNone/>
            </a:pPr>
            <a:r>
              <a:rPr lang="en-CA" sz="1100" b="1" dirty="0">
                <a:solidFill>
                  <a:schemeClr val="bg1"/>
                </a:solidFill>
                <a:latin typeface="Segoe UI" panose="020B0502040204020203" pitchFamily="34" charset="0"/>
                <a:cs typeface="Segoe UI" panose="020B0502040204020203" pitchFamily="34" charset="0"/>
              </a:rPr>
              <a:t>Real-Time Rail (RTR)</a:t>
            </a:r>
          </a:p>
        </p:txBody>
      </p:sp>
      <p:sp>
        <p:nvSpPr>
          <p:cNvPr id="64" name="Rectangle 63"/>
          <p:cNvSpPr/>
          <p:nvPr/>
        </p:nvSpPr>
        <p:spPr bwMode="gray">
          <a:xfrm>
            <a:off x="2748774" y="5387862"/>
            <a:ext cx="2160000" cy="943616"/>
          </a:xfrm>
          <a:prstGeom prst="rect">
            <a:avLst/>
          </a:prstGeom>
          <a:noFill/>
          <a:ln w="12700" algn="ctr">
            <a:noFill/>
            <a:miter lim="800000"/>
            <a:headEnd/>
            <a:tailEnd/>
          </a:ln>
        </p:spPr>
        <p:txBody>
          <a:bodyPr wrap="square" lIns="88900" tIns="88900" rIns="88900" bIns="88900" rtlCol="0" anchor="t"/>
          <a:lstStyle/>
          <a:p>
            <a:pPr algn="ctr">
              <a:lnSpc>
                <a:spcPct val="106000"/>
              </a:lnSpc>
              <a:buFont typeface="Wingdings 2" pitchFamily="18" charset="2"/>
              <a:buNone/>
            </a:pPr>
            <a:r>
              <a:rPr lang="en-US" sz="1200" dirty="0">
                <a:latin typeface="Segoe UI" panose="020B0502040204020203" pitchFamily="34" charset="0"/>
                <a:cs typeface="Segoe UI" panose="020B0502040204020203" pitchFamily="34" charset="0"/>
              </a:rPr>
              <a:t>Enable a faster payment capability with a real-time ISO 20022 payment rail</a:t>
            </a:r>
          </a:p>
        </p:txBody>
      </p:sp>
      <p:sp>
        <p:nvSpPr>
          <p:cNvPr id="65" name="Rectangle 64"/>
          <p:cNvSpPr/>
          <p:nvPr/>
        </p:nvSpPr>
        <p:spPr bwMode="gray">
          <a:xfrm>
            <a:off x="5021524" y="4784808"/>
            <a:ext cx="2160000" cy="510671"/>
          </a:xfrm>
          <a:prstGeom prst="rect">
            <a:avLst/>
          </a:prstGeom>
          <a:solidFill>
            <a:schemeClr val="bg2">
              <a:lumMod val="50000"/>
              <a:alpha val="50000"/>
            </a:schemeClr>
          </a:solidFill>
          <a:ln w="12700" algn="ctr">
            <a:solidFill>
              <a:schemeClr val="bg2">
                <a:lumMod val="7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r>
              <a:rPr lang="en-CA" sz="1100" b="1" dirty="0">
                <a:solidFill>
                  <a:schemeClr val="bg1"/>
                </a:solidFill>
                <a:latin typeface="Segoe UI" panose="020B0502040204020203" pitchFamily="34" charset="0"/>
                <a:cs typeface="Segoe UI" panose="020B0502040204020203" pitchFamily="34" charset="0"/>
              </a:rPr>
              <a:t>Automated Funds</a:t>
            </a:r>
          </a:p>
          <a:p>
            <a:pPr algn="ctr">
              <a:lnSpc>
                <a:spcPct val="106000"/>
              </a:lnSpc>
              <a:buFont typeface="Wingdings 2" pitchFamily="18" charset="2"/>
              <a:buNone/>
            </a:pPr>
            <a:r>
              <a:rPr lang="en-CA" sz="1100" b="1" dirty="0">
                <a:solidFill>
                  <a:schemeClr val="bg1"/>
                </a:solidFill>
                <a:latin typeface="Segoe UI" panose="020B0502040204020203" pitchFamily="34" charset="0"/>
                <a:cs typeface="Segoe UI" panose="020B0502040204020203" pitchFamily="34" charset="0"/>
              </a:rPr>
              <a:t>Transfer (AFT)</a:t>
            </a:r>
          </a:p>
        </p:txBody>
      </p:sp>
      <p:grpSp>
        <p:nvGrpSpPr>
          <p:cNvPr id="66" name="Group 65"/>
          <p:cNvGrpSpPr/>
          <p:nvPr/>
        </p:nvGrpSpPr>
        <p:grpSpPr>
          <a:xfrm>
            <a:off x="5867524" y="4403744"/>
            <a:ext cx="468000" cy="468000"/>
            <a:chOff x="5903404" y="1834114"/>
            <a:chExt cx="468000" cy="468000"/>
          </a:xfrm>
        </p:grpSpPr>
        <p:sp>
          <p:nvSpPr>
            <p:cNvPr id="67" name="Oval 66"/>
            <p:cNvSpPr/>
            <p:nvPr/>
          </p:nvSpPr>
          <p:spPr bwMode="gray">
            <a:xfrm>
              <a:off x="5903404" y="1834114"/>
              <a:ext cx="468000" cy="4680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CA" sz="1200" b="1" dirty="0">
                <a:solidFill>
                  <a:schemeClr val="bg1"/>
                </a:solidFill>
                <a:latin typeface="Segoe UI" panose="020B0502040204020203" pitchFamily="34" charset="0"/>
                <a:cs typeface="Segoe UI" panose="020B0502040204020203" pitchFamily="34" charset="0"/>
              </a:endParaRPr>
            </a:p>
          </p:txBody>
        </p:sp>
        <p:pic>
          <p:nvPicPr>
            <p:cNvPr id="68" name="Picture 67"/>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6027028" y="1939340"/>
              <a:ext cx="264563" cy="264724"/>
            </a:xfrm>
            <a:prstGeom prst="rect">
              <a:avLst/>
            </a:prstGeom>
          </p:spPr>
        </p:pic>
      </p:grpSp>
      <p:sp>
        <p:nvSpPr>
          <p:cNvPr id="69" name="Rectangle 68"/>
          <p:cNvSpPr/>
          <p:nvPr/>
        </p:nvSpPr>
        <p:spPr bwMode="gray">
          <a:xfrm>
            <a:off x="5021524" y="5387862"/>
            <a:ext cx="2160000" cy="943616"/>
          </a:xfrm>
          <a:prstGeom prst="rect">
            <a:avLst/>
          </a:prstGeom>
          <a:noFill/>
          <a:ln w="12700" algn="ctr">
            <a:noFill/>
            <a:miter lim="800000"/>
            <a:headEnd/>
            <a:tailEnd/>
          </a:ln>
        </p:spPr>
        <p:txBody>
          <a:bodyPr wrap="square" lIns="88900" tIns="88900" rIns="88900" bIns="88900" rtlCol="0" anchor="t"/>
          <a:lstStyle/>
          <a:p>
            <a:pPr algn="ctr">
              <a:lnSpc>
                <a:spcPct val="106000"/>
              </a:lnSpc>
              <a:buFont typeface="Wingdings 2" pitchFamily="18" charset="2"/>
              <a:buNone/>
            </a:pPr>
            <a:r>
              <a:rPr lang="en-US" sz="1200" dirty="0">
                <a:latin typeface="Segoe UI" panose="020B0502040204020203" pitchFamily="34" charset="0"/>
                <a:cs typeface="Segoe UI" panose="020B0502040204020203" pitchFamily="34" charset="0"/>
              </a:rPr>
              <a:t>Enhance the batch AFT with ISO 20022, additional exchange windows and faster funds availability</a:t>
            </a:r>
          </a:p>
        </p:txBody>
      </p:sp>
      <p:sp>
        <p:nvSpPr>
          <p:cNvPr id="70" name="Rectangle 69"/>
          <p:cNvSpPr/>
          <p:nvPr/>
        </p:nvSpPr>
        <p:spPr bwMode="gray">
          <a:xfrm>
            <a:off x="7294274" y="4784808"/>
            <a:ext cx="2160000" cy="510671"/>
          </a:xfrm>
          <a:prstGeom prst="rect">
            <a:avLst/>
          </a:prstGeom>
          <a:solidFill>
            <a:schemeClr val="bg2">
              <a:lumMod val="50000"/>
              <a:alpha val="50000"/>
            </a:schemeClr>
          </a:solidFill>
          <a:ln w="12700" algn="ctr">
            <a:solidFill>
              <a:schemeClr val="bg2">
                <a:lumMod val="7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r>
              <a:rPr lang="en-CA" sz="1100" b="1" dirty="0">
                <a:solidFill>
                  <a:schemeClr val="bg1"/>
                </a:solidFill>
                <a:latin typeface="Segoe UI" panose="020B0502040204020203" pitchFamily="34" charset="0"/>
                <a:cs typeface="Segoe UI" panose="020B0502040204020203" pitchFamily="34" charset="0"/>
              </a:rPr>
              <a:t>Settlement Optimization Engine (SOE)</a:t>
            </a:r>
          </a:p>
        </p:txBody>
      </p:sp>
      <p:grpSp>
        <p:nvGrpSpPr>
          <p:cNvPr id="71" name="Group 70"/>
          <p:cNvGrpSpPr/>
          <p:nvPr/>
        </p:nvGrpSpPr>
        <p:grpSpPr>
          <a:xfrm>
            <a:off x="8140274" y="4403744"/>
            <a:ext cx="468000" cy="468000"/>
            <a:chOff x="655216" y="5154660"/>
            <a:chExt cx="396240" cy="396000"/>
          </a:xfrm>
        </p:grpSpPr>
        <p:sp>
          <p:nvSpPr>
            <p:cNvPr id="72" name="Oval 71"/>
            <p:cNvSpPr/>
            <p:nvPr/>
          </p:nvSpPr>
          <p:spPr bwMode="gray">
            <a:xfrm>
              <a:off x="655216" y="5154660"/>
              <a:ext cx="396240" cy="3960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CA" sz="1200" b="1" dirty="0">
                <a:solidFill>
                  <a:schemeClr val="bg1"/>
                </a:solidFill>
                <a:latin typeface="Segoe UI" panose="020B0502040204020203" pitchFamily="34" charset="0"/>
                <a:cs typeface="Segoe UI" panose="020B0502040204020203" pitchFamily="34" charset="0"/>
              </a:endParaRPr>
            </a:p>
          </p:txBody>
        </p:sp>
        <p:pic>
          <p:nvPicPr>
            <p:cNvPr id="73" name="Picture 72"/>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705743" y="5205067"/>
              <a:ext cx="295187" cy="295187"/>
            </a:xfrm>
            <a:prstGeom prst="rect">
              <a:avLst/>
            </a:prstGeom>
          </p:spPr>
        </p:pic>
      </p:grpSp>
      <p:sp>
        <p:nvSpPr>
          <p:cNvPr id="74" name="Rectangle 73"/>
          <p:cNvSpPr/>
          <p:nvPr/>
        </p:nvSpPr>
        <p:spPr bwMode="gray">
          <a:xfrm>
            <a:off x="7294274" y="5387862"/>
            <a:ext cx="2160000" cy="943616"/>
          </a:xfrm>
          <a:prstGeom prst="rect">
            <a:avLst/>
          </a:prstGeom>
          <a:noFill/>
          <a:ln w="12700" algn="ctr">
            <a:noFill/>
            <a:miter lim="800000"/>
            <a:headEnd/>
            <a:tailEnd/>
          </a:ln>
        </p:spPr>
        <p:txBody>
          <a:bodyPr wrap="square" lIns="88900" tIns="88900" rIns="88900" bIns="88900" rtlCol="0" anchor="t"/>
          <a:lstStyle/>
          <a:p>
            <a:pPr algn="ctr">
              <a:lnSpc>
                <a:spcPct val="106000"/>
              </a:lnSpc>
              <a:buFont typeface="Wingdings 2" pitchFamily="18" charset="2"/>
              <a:buNone/>
            </a:pPr>
            <a:r>
              <a:rPr lang="en-US" sz="1200" dirty="0">
                <a:latin typeface="Segoe UI" panose="020B0502040204020203" pitchFamily="34" charset="0"/>
                <a:cs typeface="Segoe UI" panose="020B0502040204020203" pitchFamily="34" charset="0"/>
              </a:rPr>
              <a:t>Replace ACSS and USBE with SOE, and implement the Interim Credit Risk Model</a:t>
            </a:r>
          </a:p>
        </p:txBody>
      </p:sp>
      <p:sp>
        <p:nvSpPr>
          <p:cNvPr id="75" name="Rectangle 74"/>
          <p:cNvSpPr/>
          <p:nvPr/>
        </p:nvSpPr>
        <p:spPr bwMode="gray">
          <a:xfrm>
            <a:off x="9567026" y="4784808"/>
            <a:ext cx="2160000" cy="510671"/>
          </a:xfrm>
          <a:prstGeom prst="rect">
            <a:avLst/>
          </a:prstGeom>
          <a:solidFill>
            <a:schemeClr val="bg2">
              <a:lumMod val="50000"/>
              <a:alpha val="50000"/>
            </a:schemeClr>
          </a:solidFill>
          <a:ln w="12700" algn="ctr">
            <a:solidFill>
              <a:schemeClr val="bg2">
                <a:lumMod val="75000"/>
              </a:schemeClr>
            </a:solidFill>
            <a:miter lim="800000"/>
            <a:headEnd/>
            <a:tailEnd/>
          </a:ln>
        </p:spPr>
        <p:txBody>
          <a:bodyPr wrap="square" lIns="88900" tIns="88900" rIns="88900" bIns="88900" rtlCol="0" anchor="ctr"/>
          <a:lstStyle/>
          <a:p>
            <a:pPr algn="ctr">
              <a:lnSpc>
                <a:spcPct val="106000"/>
              </a:lnSpc>
              <a:buFont typeface="Wingdings 2" pitchFamily="18" charset="2"/>
              <a:buNone/>
            </a:pPr>
            <a:r>
              <a:rPr lang="en-CA" sz="1100" b="1" dirty="0">
                <a:solidFill>
                  <a:schemeClr val="bg1"/>
                </a:solidFill>
                <a:latin typeface="Segoe UI" panose="020B0502040204020203" pitchFamily="34" charset="0"/>
                <a:cs typeface="Segoe UI" panose="020B0502040204020203" pitchFamily="34" charset="0"/>
              </a:rPr>
              <a:t>Rules Framework</a:t>
            </a:r>
          </a:p>
        </p:txBody>
      </p:sp>
      <p:grpSp>
        <p:nvGrpSpPr>
          <p:cNvPr id="76" name="Group 75"/>
          <p:cNvGrpSpPr/>
          <p:nvPr/>
        </p:nvGrpSpPr>
        <p:grpSpPr>
          <a:xfrm>
            <a:off x="10413026" y="4403744"/>
            <a:ext cx="468000" cy="468000"/>
            <a:chOff x="10448906" y="1834114"/>
            <a:chExt cx="468000" cy="468000"/>
          </a:xfrm>
        </p:grpSpPr>
        <p:sp>
          <p:nvSpPr>
            <p:cNvPr id="77" name="Oval 76"/>
            <p:cNvSpPr/>
            <p:nvPr/>
          </p:nvSpPr>
          <p:spPr bwMode="gray">
            <a:xfrm>
              <a:off x="10448906" y="1834114"/>
              <a:ext cx="468000" cy="4680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CA" sz="1200" b="1" dirty="0">
                <a:solidFill>
                  <a:schemeClr val="bg1"/>
                </a:solidFill>
                <a:latin typeface="Segoe UI" panose="020B0502040204020203" pitchFamily="34" charset="0"/>
                <a:cs typeface="Segoe UI" panose="020B0502040204020203" pitchFamily="34" charset="0"/>
              </a:endParaRPr>
            </a:p>
          </p:txBody>
        </p:sp>
        <p:pic>
          <p:nvPicPr>
            <p:cNvPr id="78" name="Picture 77"/>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10529066" y="1923246"/>
              <a:ext cx="320122" cy="320316"/>
            </a:xfrm>
            <a:prstGeom prst="rect">
              <a:avLst/>
            </a:prstGeom>
          </p:spPr>
        </p:pic>
      </p:grpSp>
      <p:sp>
        <p:nvSpPr>
          <p:cNvPr id="79" name="Rectangle 78"/>
          <p:cNvSpPr/>
          <p:nvPr/>
        </p:nvSpPr>
        <p:spPr bwMode="gray">
          <a:xfrm>
            <a:off x="9567026" y="5387862"/>
            <a:ext cx="2160000" cy="943616"/>
          </a:xfrm>
          <a:prstGeom prst="rect">
            <a:avLst/>
          </a:prstGeom>
          <a:noFill/>
          <a:ln w="12700" algn="ctr">
            <a:noFill/>
            <a:miter lim="800000"/>
            <a:headEnd/>
            <a:tailEnd/>
          </a:ln>
        </p:spPr>
        <p:txBody>
          <a:bodyPr wrap="square" lIns="88900" tIns="88900" rIns="88900" bIns="88900" rtlCol="0" anchor="t"/>
          <a:lstStyle/>
          <a:p>
            <a:pPr algn="ctr">
              <a:lnSpc>
                <a:spcPct val="106000"/>
              </a:lnSpc>
            </a:pPr>
            <a:r>
              <a:rPr lang="en-US" sz="1200" dirty="0">
                <a:latin typeface="Segoe UI" panose="020B0502040204020203" pitchFamily="34" charset="0"/>
                <a:cs typeface="Segoe UI" panose="020B0502040204020203" pitchFamily="34" charset="0"/>
              </a:rPr>
              <a:t>Develop a modern rule set for high value and retail payments</a:t>
            </a:r>
          </a:p>
        </p:txBody>
      </p:sp>
      <p:cxnSp>
        <p:nvCxnSpPr>
          <p:cNvPr id="80" name="Straight Connector 79"/>
          <p:cNvCxnSpPr/>
          <p:nvPr/>
        </p:nvCxnSpPr>
        <p:spPr>
          <a:xfrm>
            <a:off x="469900" y="4151647"/>
            <a:ext cx="112522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798739" y="4059314"/>
            <a:ext cx="2594523" cy="184666"/>
          </a:xfrm>
          <a:prstGeom prst="rect">
            <a:avLst/>
          </a:prstGeom>
          <a:solidFill>
            <a:schemeClr val="bg1"/>
          </a:solidFill>
        </p:spPr>
        <p:txBody>
          <a:bodyPr wrap="square" lIns="0" tIns="0" rIns="0" bIns="0" rtlCol="0" anchor="ctr">
            <a:spAutoFit/>
          </a:bodyPr>
          <a:lstStyle/>
          <a:p>
            <a:pPr algn="ctr">
              <a:spcBef>
                <a:spcPts val="600"/>
              </a:spcBef>
              <a:buSzPct val="100000"/>
            </a:pPr>
            <a:r>
              <a:rPr lang="en-US" sz="1200" dirty="0">
                <a:latin typeface="Segoe UI Semibold" panose="020B0702040204020203" pitchFamily="34" charset="0"/>
                <a:cs typeface="Segoe UI Semibold" panose="020B0702040204020203" pitchFamily="34" charset="0"/>
              </a:rPr>
              <a:t>Payments Modernization Overview</a:t>
            </a:r>
          </a:p>
        </p:txBody>
      </p:sp>
      <p:grpSp>
        <p:nvGrpSpPr>
          <p:cNvPr id="57" name="Group 56"/>
          <p:cNvGrpSpPr/>
          <p:nvPr/>
        </p:nvGrpSpPr>
        <p:grpSpPr>
          <a:xfrm>
            <a:off x="3594772" y="4419034"/>
            <a:ext cx="468000" cy="468000"/>
            <a:chOff x="1357904" y="1834114"/>
            <a:chExt cx="468000" cy="468000"/>
          </a:xfrm>
        </p:grpSpPr>
        <p:sp>
          <p:nvSpPr>
            <p:cNvPr id="58" name="Oval 57"/>
            <p:cNvSpPr/>
            <p:nvPr/>
          </p:nvSpPr>
          <p:spPr bwMode="gray">
            <a:xfrm>
              <a:off x="1357904" y="1834114"/>
              <a:ext cx="468000" cy="4680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CA" sz="1200" b="1" dirty="0">
                <a:solidFill>
                  <a:schemeClr val="bg1"/>
                </a:solidFill>
                <a:latin typeface="Segoe UI" panose="020B0502040204020203" pitchFamily="34" charset="0"/>
                <a:cs typeface="Segoe UI" panose="020B0502040204020203" pitchFamily="34" charset="0"/>
              </a:endParaRPr>
            </a:p>
          </p:txBody>
        </p:sp>
        <p:pic>
          <p:nvPicPr>
            <p:cNvPr id="59" name="Picture 58"/>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1431337" y="1892583"/>
              <a:ext cx="316952" cy="317144"/>
            </a:xfrm>
            <a:prstGeom prst="rect">
              <a:avLst/>
            </a:prstGeom>
          </p:spPr>
        </p:pic>
      </p:grpSp>
      <p:grpSp>
        <p:nvGrpSpPr>
          <p:cNvPr id="87" name="Group 86"/>
          <p:cNvGrpSpPr/>
          <p:nvPr/>
        </p:nvGrpSpPr>
        <p:grpSpPr>
          <a:xfrm>
            <a:off x="1319933" y="4403744"/>
            <a:ext cx="468000" cy="468000"/>
            <a:chOff x="655216" y="3222191"/>
            <a:chExt cx="396240" cy="396000"/>
          </a:xfrm>
        </p:grpSpPr>
        <p:sp>
          <p:nvSpPr>
            <p:cNvPr id="88" name="Oval 87"/>
            <p:cNvSpPr/>
            <p:nvPr/>
          </p:nvSpPr>
          <p:spPr bwMode="gray">
            <a:xfrm>
              <a:off x="655216" y="3222191"/>
              <a:ext cx="396240" cy="3960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CA" sz="1200" b="1" dirty="0">
                <a:solidFill>
                  <a:schemeClr val="bg1"/>
                </a:solidFill>
                <a:latin typeface="Segoe UI" panose="020B0502040204020203" pitchFamily="34" charset="0"/>
                <a:cs typeface="Segoe UI" panose="020B0502040204020203" pitchFamily="34" charset="0"/>
              </a:endParaRPr>
            </a:p>
          </p:txBody>
        </p:sp>
        <p:sp>
          <p:nvSpPr>
            <p:cNvPr id="89" name="Freeform 667"/>
            <p:cNvSpPr>
              <a:spLocks/>
            </p:cNvSpPr>
            <p:nvPr/>
          </p:nvSpPr>
          <p:spPr bwMode="auto">
            <a:xfrm rot="5400000">
              <a:off x="747677" y="3318711"/>
              <a:ext cx="211319" cy="202961"/>
            </a:xfrm>
            <a:custGeom>
              <a:avLst/>
              <a:gdLst>
                <a:gd name="T0" fmla="*/ 267 w 267"/>
                <a:gd name="T1" fmla="*/ 128 h 256"/>
                <a:gd name="T2" fmla="*/ 139 w 267"/>
                <a:gd name="T3" fmla="*/ 256 h 256"/>
                <a:gd name="T4" fmla="*/ 11 w 267"/>
                <a:gd name="T5" fmla="*/ 128 h 256"/>
                <a:gd name="T6" fmla="*/ 35 w 267"/>
                <a:gd name="T7" fmla="*/ 53 h 256"/>
                <a:gd name="T8" fmla="*/ 11 w 267"/>
                <a:gd name="T9" fmla="*/ 53 h 256"/>
                <a:gd name="T10" fmla="*/ 0 w 267"/>
                <a:gd name="T11" fmla="*/ 42 h 256"/>
                <a:gd name="T12" fmla="*/ 11 w 267"/>
                <a:gd name="T13" fmla="*/ 32 h 256"/>
                <a:gd name="T14" fmla="*/ 64 w 267"/>
                <a:gd name="T15" fmla="*/ 32 h 256"/>
                <a:gd name="T16" fmla="*/ 75 w 267"/>
                <a:gd name="T17" fmla="*/ 42 h 256"/>
                <a:gd name="T18" fmla="*/ 75 w 267"/>
                <a:gd name="T19" fmla="*/ 96 h 256"/>
                <a:gd name="T20" fmla="*/ 64 w 267"/>
                <a:gd name="T21" fmla="*/ 106 h 256"/>
                <a:gd name="T22" fmla="*/ 53 w 267"/>
                <a:gd name="T23" fmla="*/ 96 h 256"/>
                <a:gd name="T24" fmla="*/ 53 w 267"/>
                <a:gd name="T25" fmla="*/ 64 h 256"/>
                <a:gd name="T26" fmla="*/ 32 w 267"/>
                <a:gd name="T27" fmla="*/ 128 h 256"/>
                <a:gd name="T28" fmla="*/ 139 w 267"/>
                <a:gd name="T29" fmla="*/ 234 h 256"/>
                <a:gd name="T30" fmla="*/ 245 w 267"/>
                <a:gd name="T31" fmla="*/ 128 h 256"/>
                <a:gd name="T32" fmla="*/ 139 w 267"/>
                <a:gd name="T33" fmla="*/ 21 h 256"/>
                <a:gd name="T34" fmla="*/ 128 w 267"/>
                <a:gd name="T35" fmla="*/ 10 h 256"/>
                <a:gd name="T36" fmla="*/ 139 w 267"/>
                <a:gd name="T37" fmla="*/ 0 h 256"/>
                <a:gd name="T38" fmla="*/ 267 w 267"/>
                <a:gd name="T39"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256">
                  <a:moveTo>
                    <a:pt x="267" y="128"/>
                  </a:moveTo>
                  <a:cubicBezTo>
                    <a:pt x="267" y="198"/>
                    <a:pt x="209" y="256"/>
                    <a:pt x="139" y="256"/>
                  </a:cubicBezTo>
                  <a:cubicBezTo>
                    <a:pt x="68" y="256"/>
                    <a:pt x="11" y="198"/>
                    <a:pt x="11" y="128"/>
                  </a:cubicBezTo>
                  <a:cubicBezTo>
                    <a:pt x="11" y="101"/>
                    <a:pt x="19" y="75"/>
                    <a:pt x="35" y="53"/>
                  </a:cubicBezTo>
                  <a:cubicBezTo>
                    <a:pt x="11" y="53"/>
                    <a:pt x="11" y="53"/>
                    <a:pt x="11" y="53"/>
                  </a:cubicBezTo>
                  <a:cubicBezTo>
                    <a:pt x="5" y="53"/>
                    <a:pt x="0" y="48"/>
                    <a:pt x="0" y="42"/>
                  </a:cubicBezTo>
                  <a:cubicBezTo>
                    <a:pt x="0" y="36"/>
                    <a:pt x="5" y="32"/>
                    <a:pt x="11" y="32"/>
                  </a:cubicBezTo>
                  <a:cubicBezTo>
                    <a:pt x="64" y="32"/>
                    <a:pt x="64" y="32"/>
                    <a:pt x="64" y="32"/>
                  </a:cubicBezTo>
                  <a:cubicBezTo>
                    <a:pt x="70" y="32"/>
                    <a:pt x="75" y="36"/>
                    <a:pt x="75" y="42"/>
                  </a:cubicBezTo>
                  <a:cubicBezTo>
                    <a:pt x="75" y="96"/>
                    <a:pt x="75" y="96"/>
                    <a:pt x="75" y="96"/>
                  </a:cubicBezTo>
                  <a:cubicBezTo>
                    <a:pt x="75" y="102"/>
                    <a:pt x="70" y="106"/>
                    <a:pt x="64" y="106"/>
                  </a:cubicBezTo>
                  <a:cubicBezTo>
                    <a:pt x="58" y="106"/>
                    <a:pt x="53" y="102"/>
                    <a:pt x="53" y="96"/>
                  </a:cubicBezTo>
                  <a:cubicBezTo>
                    <a:pt x="53" y="64"/>
                    <a:pt x="53" y="64"/>
                    <a:pt x="53" y="64"/>
                  </a:cubicBezTo>
                  <a:cubicBezTo>
                    <a:pt x="40" y="82"/>
                    <a:pt x="32" y="104"/>
                    <a:pt x="32" y="128"/>
                  </a:cubicBezTo>
                  <a:cubicBezTo>
                    <a:pt x="32" y="186"/>
                    <a:pt x="80" y="234"/>
                    <a:pt x="139" y="234"/>
                  </a:cubicBezTo>
                  <a:cubicBezTo>
                    <a:pt x="197" y="234"/>
                    <a:pt x="245" y="186"/>
                    <a:pt x="245" y="128"/>
                  </a:cubicBezTo>
                  <a:cubicBezTo>
                    <a:pt x="245" y="69"/>
                    <a:pt x="197" y="21"/>
                    <a:pt x="139" y="21"/>
                  </a:cubicBezTo>
                  <a:cubicBezTo>
                    <a:pt x="133" y="21"/>
                    <a:pt x="128" y="16"/>
                    <a:pt x="128" y="10"/>
                  </a:cubicBezTo>
                  <a:cubicBezTo>
                    <a:pt x="128" y="4"/>
                    <a:pt x="133" y="0"/>
                    <a:pt x="139" y="0"/>
                  </a:cubicBezTo>
                  <a:cubicBezTo>
                    <a:pt x="209" y="0"/>
                    <a:pt x="267" y="57"/>
                    <a:pt x="267" y="128"/>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dirty="0">
                <a:solidFill>
                  <a:prstClr val="black"/>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5455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479" y="246565"/>
            <a:ext cx="10942961" cy="594360"/>
          </a:xfrm>
        </p:spPr>
        <p:txBody>
          <a:bodyPr/>
          <a:lstStyle/>
          <a:p>
            <a:r>
              <a:rPr lang="en-US" sz="2400" dirty="0"/>
              <a:t>Real-Time Rail Overview</a:t>
            </a:r>
            <a:endParaRPr lang="en-CA" sz="2400" dirty="0"/>
          </a:p>
        </p:txBody>
      </p:sp>
      <p:sp>
        <p:nvSpPr>
          <p:cNvPr id="3" name="Text Placeholder 2"/>
          <p:cNvSpPr>
            <a:spLocks noGrp="1"/>
          </p:cNvSpPr>
          <p:nvPr>
            <p:ph type="body" sz="quarter" idx="14"/>
          </p:nvPr>
        </p:nvSpPr>
        <p:spPr/>
        <p:txBody>
          <a:bodyPr/>
          <a:lstStyle/>
          <a:p>
            <a:r>
              <a:rPr lang="en-US" dirty="0"/>
              <a:t>.</a:t>
            </a:r>
          </a:p>
        </p:txBody>
      </p:sp>
      <p:sp>
        <p:nvSpPr>
          <p:cNvPr id="4" name="Slide Number Placeholder 3"/>
          <p:cNvSpPr>
            <a:spLocks noGrp="1"/>
          </p:cNvSpPr>
          <p:nvPr>
            <p:ph type="sldNum" sz="quarter" idx="4"/>
          </p:nvPr>
        </p:nvSpPr>
        <p:spPr>
          <a:xfrm>
            <a:off x="11495314" y="6291341"/>
            <a:ext cx="226786" cy="123111"/>
          </a:xfrm>
        </p:spPr>
        <p:txBody>
          <a:bodyPr/>
          <a:lstStyle/>
          <a:p>
            <a:fld id="{1D70FF2A-E074-4D3B-BB94-FFBB4B519E26}" type="slidenum">
              <a:rPr lang="en-CA" smtClean="0"/>
              <a:pPr/>
              <a:t>11</a:t>
            </a:fld>
            <a:endParaRPr lang="en-CA" dirty="0"/>
          </a:p>
        </p:txBody>
      </p:sp>
      <p:sp>
        <p:nvSpPr>
          <p:cNvPr id="7" name="Rectangle 6"/>
          <p:cNvSpPr/>
          <p:nvPr/>
        </p:nvSpPr>
        <p:spPr>
          <a:xfrm>
            <a:off x="445983" y="2098254"/>
            <a:ext cx="11387122" cy="4524315"/>
          </a:xfrm>
          <a:prstGeom prst="rect">
            <a:avLst/>
          </a:prstGeom>
        </p:spPr>
        <p:txBody>
          <a:bodyPr wrap="square">
            <a:spAutoFit/>
          </a:bodyPr>
          <a:lstStyle/>
          <a:p>
            <a:pPr marL="455613" marR="0" lvl="1" indent="-342900" algn="l" defTabSz="1219170" rtl="0" eaLnBrk="1" fontAlgn="auto" latinLnBrk="0" hangingPunct="1">
              <a:lnSpc>
                <a:spcPct val="100000"/>
              </a:lnSpc>
              <a:spcBef>
                <a:spcPts val="600"/>
              </a:spcBef>
              <a:spcAft>
                <a:spcPts val="0"/>
              </a:spcAft>
              <a:buClrTx/>
              <a:buSzTx/>
              <a:buFont typeface="+mj-lt"/>
              <a:buAutoNum type="arabicPeriod"/>
              <a:tabLst/>
              <a:defRPr/>
            </a:pPr>
            <a:r>
              <a:rPr kumimoji="0" lang="en-US" sz="1400" b="1" i="0" u="none" strike="noStrike" kern="1200" cap="none" spc="0" normalizeH="0" baseline="0" noProof="0" dirty="0">
                <a:ln>
                  <a:noFill/>
                </a:ln>
                <a:solidFill>
                  <a:srgbClr val="FFC000"/>
                </a:solidFill>
                <a:effectLst/>
                <a:uLnTx/>
                <a:uFillTx/>
                <a:latin typeface="Segoe UI" panose="020B0502040204020203" pitchFamily="34" charset="0"/>
                <a:ea typeface="Verdana" panose="020B0604030504040204" pitchFamily="34" charset="0"/>
                <a:cs typeface="Segoe UI" panose="020B0502040204020203" pitchFamily="34" charset="0"/>
              </a:rPr>
              <a:t>24/7/365: </a:t>
            </a:r>
            <a:r>
              <a:rPr kumimoji="0" lang="en-US" sz="1400" b="0"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rPr>
              <a:t>The RTR will operate on a 24/7/365 model, which would enable customers to send and receive payments at any time</a:t>
            </a:r>
          </a:p>
          <a:p>
            <a:pPr marL="112713" marR="0" lvl="1" algn="l" defTabSz="1219170" rtl="0" eaLnBrk="1" fontAlgn="auto" latinLnBrk="0" hangingPunct="1">
              <a:lnSpc>
                <a:spcPct val="100000"/>
              </a:lnSpc>
              <a:spcBef>
                <a:spcPts val="600"/>
              </a:spcBef>
              <a:spcAft>
                <a:spcPts val="0"/>
              </a:spcAft>
              <a:buClrTx/>
              <a:buSzTx/>
              <a:tabLst/>
              <a:defRPr/>
            </a:pPr>
            <a:endParaRPr kumimoji="0" lang="en-US" sz="1400" b="1"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endParaRPr>
          </a:p>
          <a:p>
            <a:pPr marL="455613" marR="0" lvl="1" indent="-342900" algn="l" defTabSz="1219170" rtl="0" eaLnBrk="1" fontAlgn="auto" latinLnBrk="0" hangingPunct="1">
              <a:lnSpc>
                <a:spcPct val="100000"/>
              </a:lnSpc>
              <a:spcBef>
                <a:spcPts val="600"/>
              </a:spcBef>
              <a:spcAft>
                <a:spcPts val="0"/>
              </a:spcAft>
              <a:buClrTx/>
              <a:buSzTx/>
              <a:buFont typeface="+mj-lt"/>
              <a:buAutoNum type="arabicPeriod"/>
              <a:tabLst/>
              <a:defRPr/>
            </a:pPr>
            <a:r>
              <a:rPr kumimoji="0" lang="en-US" sz="1400" b="1" i="0" u="none" strike="noStrike" kern="1200" cap="none" spc="0" normalizeH="0" baseline="0" noProof="0" dirty="0">
                <a:ln>
                  <a:noFill/>
                </a:ln>
                <a:solidFill>
                  <a:srgbClr val="FFC000"/>
                </a:solidFill>
                <a:effectLst/>
                <a:uLnTx/>
                <a:uFillTx/>
                <a:latin typeface="Segoe UI" panose="020B0502040204020203" pitchFamily="34" charset="0"/>
                <a:ea typeface="Verdana" panose="020B0604030504040204" pitchFamily="34" charset="0"/>
                <a:cs typeface="Segoe UI" panose="020B0502040204020203" pitchFamily="34" charset="0"/>
              </a:rPr>
              <a:t>Immediate Funds Availability:</a:t>
            </a:r>
            <a:r>
              <a:rPr kumimoji="0" lang="en-US" sz="1400" b="1"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rPr>
              <a:t> </a:t>
            </a:r>
            <a:r>
              <a:rPr kumimoji="0" lang="en-US" sz="1400" b="0"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rPr>
              <a:t>Recipients will receive the funds in real-time (seconds) of the payment being initiated by the sender, except in cases where risk management or, legal compliance make it necessary to hold funds</a:t>
            </a:r>
          </a:p>
          <a:p>
            <a:pPr marL="112713" marR="0" lvl="1" algn="l" defTabSz="1219170" rtl="0" eaLnBrk="1" fontAlgn="auto" latinLnBrk="0" hangingPunct="1">
              <a:lnSpc>
                <a:spcPct val="100000"/>
              </a:lnSpc>
              <a:spcBef>
                <a:spcPts val="600"/>
              </a:spcBef>
              <a:spcAft>
                <a:spcPts val="0"/>
              </a:spcAft>
              <a:buClrTx/>
              <a:buSzTx/>
              <a:tabLst/>
              <a:defRPr/>
            </a:pPr>
            <a:endParaRPr kumimoji="0" lang="en-US" sz="1400" b="0"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endParaRPr>
          </a:p>
          <a:p>
            <a:pPr marL="455613" marR="0" lvl="1" indent="-342900" algn="l" defTabSz="1219170" rtl="0" eaLnBrk="1" fontAlgn="auto" latinLnBrk="0" hangingPunct="1">
              <a:lnSpc>
                <a:spcPct val="100000"/>
              </a:lnSpc>
              <a:spcBef>
                <a:spcPts val="600"/>
              </a:spcBef>
              <a:spcAft>
                <a:spcPts val="0"/>
              </a:spcAft>
              <a:buClrTx/>
              <a:buSzTx/>
              <a:buFont typeface="+mj-lt"/>
              <a:buAutoNum type="arabicPeriod"/>
              <a:tabLst/>
              <a:defRPr/>
            </a:pPr>
            <a:r>
              <a:rPr kumimoji="0" lang="en-US" sz="1400" b="1" i="0" u="none" strike="noStrike" kern="1200" cap="none" spc="0" normalizeH="0" baseline="0" noProof="0" dirty="0">
                <a:ln>
                  <a:noFill/>
                </a:ln>
                <a:solidFill>
                  <a:srgbClr val="FFC000"/>
                </a:solidFill>
                <a:effectLst/>
                <a:uLnTx/>
                <a:uFillTx/>
                <a:latin typeface="Segoe UI" panose="020B0502040204020203" pitchFamily="34" charset="0"/>
                <a:ea typeface="Verdana" panose="020B0604030504040204" pitchFamily="34" charset="0"/>
                <a:cs typeface="Segoe UI" panose="020B0502040204020203" pitchFamily="34" charset="0"/>
              </a:rPr>
              <a:t>Ubiquity: </a:t>
            </a:r>
            <a:r>
              <a:rPr kumimoji="0" lang="en-US" sz="1400" b="0"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rPr>
              <a:t>The Canadian RTR platform should be able to reach &amp; service the vast majority of Canadian retail and business consumers, with accounts at any Canadian financial institution</a:t>
            </a:r>
          </a:p>
          <a:p>
            <a:pPr marL="112713" marR="0" lvl="1" algn="l" defTabSz="1219170" rtl="0" eaLnBrk="1" fontAlgn="auto" latinLnBrk="0" hangingPunct="1">
              <a:lnSpc>
                <a:spcPct val="100000"/>
              </a:lnSpc>
              <a:spcBef>
                <a:spcPts val="600"/>
              </a:spcBef>
              <a:spcAft>
                <a:spcPts val="0"/>
              </a:spcAft>
              <a:buClrTx/>
              <a:buSzTx/>
              <a:tabLst/>
              <a:defRPr/>
            </a:pPr>
            <a:endParaRPr kumimoji="0" lang="en-US" sz="1400" b="1"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endParaRPr>
          </a:p>
          <a:p>
            <a:pPr marL="455613" marR="0" lvl="1" indent="-342900" algn="l" defTabSz="1219170" rtl="0" eaLnBrk="1" fontAlgn="auto" latinLnBrk="0" hangingPunct="1">
              <a:lnSpc>
                <a:spcPct val="100000"/>
              </a:lnSpc>
              <a:spcBef>
                <a:spcPts val="600"/>
              </a:spcBef>
              <a:spcAft>
                <a:spcPts val="0"/>
              </a:spcAft>
              <a:buClrTx/>
              <a:buSzTx/>
              <a:buFont typeface="+mj-lt"/>
              <a:buAutoNum type="arabicPeriod"/>
              <a:tabLst/>
              <a:defRPr/>
            </a:pPr>
            <a:r>
              <a:rPr kumimoji="0" lang="en-US" sz="1400" b="1" i="0" u="none" strike="noStrike" kern="1200" cap="none" spc="0" normalizeH="0" baseline="0" noProof="0" dirty="0">
                <a:ln>
                  <a:noFill/>
                </a:ln>
                <a:solidFill>
                  <a:srgbClr val="FFC000"/>
                </a:solidFill>
                <a:effectLst/>
                <a:uLnTx/>
                <a:uFillTx/>
                <a:latin typeface="Segoe UI" panose="020B0502040204020203" pitchFamily="34" charset="0"/>
                <a:ea typeface="Verdana" panose="020B0604030504040204" pitchFamily="34" charset="0"/>
                <a:cs typeface="Segoe UI" panose="020B0502040204020203" pitchFamily="34" charset="0"/>
              </a:rPr>
              <a:t>Irrevocability of </a:t>
            </a:r>
            <a:r>
              <a:rPr lang="en-US" sz="1400" b="1" noProof="0" dirty="0">
                <a:solidFill>
                  <a:srgbClr val="FFC000"/>
                </a:solidFill>
                <a:latin typeface="Segoe UI" panose="020B0502040204020203" pitchFamily="34" charset="0"/>
                <a:ea typeface="Verdana" panose="020B0604030504040204" pitchFamily="34" charset="0"/>
                <a:cs typeface="Segoe UI" panose="020B0502040204020203" pitchFamily="34" charset="0"/>
              </a:rPr>
              <a:t>Payments</a:t>
            </a:r>
            <a:r>
              <a:rPr kumimoji="0" lang="en-US" sz="1400" b="1" i="0" u="none" strike="noStrike" kern="1200" cap="none" spc="0" normalizeH="0" baseline="0" noProof="0" dirty="0">
                <a:ln>
                  <a:noFill/>
                </a:ln>
                <a:solidFill>
                  <a:srgbClr val="FFC000"/>
                </a:solidFill>
                <a:effectLst/>
                <a:uLnTx/>
                <a:uFillTx/>
                <a:latin typeface="Segoe UI" panose="020B0502040204020203" pitchFamily="34" charset="0"/>
                <a:ea typeface="Verdana" panose="020B0604030504040204" pitchFamily="34" charset="0"/>
                <a:cs typeface="Segoe UI" panose="020B0502040204020203" pitchFamily="34" charset="0"/>
              </a:rPr>
              <a:t>: </a:t>
            </a:r>
            <a:r>
              <a:rPr kumimoji="0" lang="en-US" sz="1400" b="0"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rPr>
              <a:t>Payments on the RTR once authorized and initiated within the RTR platform cannot be recalled or, revoked; however, there will be processes between financial institutions around return of funds sent in error</a:t>
            </a:r>
          </a:p>
          <a:p>
            <a:pPr marL="112713" marR="0" lvl="1" algn="l" defTabSz="1219170" rtl="0" eaLnBrk="1" fontAlgn="auto" latinLnBrk="0" hangingPunct="1">
              <a:lnSpc>
                <a:spcPct val="100000"/>
              </a:lnSpc>
              <a:spcBef>
                <a:spcPts val="600"/>
              </a:spcBef>
              <a:spcAft>
                <a:spcPts val="0"/>
              </a:spcAft>
              <a:buClrTx/>
              <a:buSzTx/>
              <a:tabLst/>
              <a:defRPr/>
            </a:pPr>
            <a:endParaRPr kumimoji="0" lang="en-US" sz="1400" b="1"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endParaRPr>
          </a:p>
          <a:p>
            <a:pPr marL="455613" marR="0" lvl="1" indent="-342900" algn="l" defTabSz="1219170" rtl="0" eaLnBrk="1" fontAlgn="auto" latinLnBrk="0" hangingPunct="1">
              <a:lnSpc>
                <a:spcPct val="100000"/>
              </a:lnSpc>
              <a:spcBef>
                <a:spcPts val="600"/>
              </a:spcBef>
              <a:spcAft>
                <a:spcPts val="0"/>
              </a:spcAft>
              <a:buClrTx/>
              <a:buSzTx/>
              <a:buFont typeface="+mj-lt"/>
              <a:buAutoNum type="arabicPeriod"/>
              <a:tabLst/>
              <a:defRPr/>
            </a:pPr>
            <a:r>
              <a:rPr kumimoji="0" lang="en-US" sz="1400" b="1" i="0" u="none" strike="noStrike" kern="1200" cap="none" spc="0" normalizeH="0" baseline="0" noProof="0" dirty="0">
                <a:ln>
                  <a:noFill/>
                </a:ln>
                <a:solidFill>
                  <a:srgbClr val="FFC000"/>
                </a:solidFill>
                <a:effectLst/>
                <a:uLnTx/>
                <a:uFillTx/>
                <a:latin typeface="Segoe UI" panose="020B0502040204020203" pitchFamily="34" charset="0"/>
                <a:ea typeface="Verdana" panose="020B0604030504040204" pitchFamily="34" charset="0"/>
                <a:cs typeface="Segoe UI" panose="020B0502040204020203" pitchFamily="34" charset="0"/>
              </a:rPr>
              <a:t>Data-rich Payments (leveraging global ISO standard): </a:t>
            </a:r>
            <a:r>
              <a:rPr kumimoji="0" lang="en-US" sz="1400" b="0"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rPr>
              <a:t>RTR payments will include expanded and standardized information with each payment (following ISO 20022) to enable straight-through processing capability and inter-operability with other global jurisdictions, while maintaining security of the data</a:t>
            </a:r>
          </a:p>
          <a:p>
            <a:pPr marL="112713" marR="0" lvl="1" algn="l" defTabSz="1219170" rtl="0" eaLnBrk="1" fontAlgn="auto" latinLnBrk="0" hangingPunct="1">
              <a:lnSpc>
                <a:spcPct val="100000"/>
              </a:lnSpc>
              <a:spcBef>
                <a:spcPts val="600"/>
              </a:spcBef>
              <a:spcAft>
                <a:spcPts val="0"/>
              </a:spcAft>
              <a:buClrTx/>
              <a:buSzTx/>
              <a:tabLst/>
              <a:defRPr/>
            </a:pPr>
            <a:endParaRPr kumimoji="0" lang="en-US" sz="1400" b="1"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endParaRPr>
          </a:p>
          <a:p>
            <a:pPr marL="455613" marR="0" lvl="1" indent="-342900" algn="l" defTabSz="1219170" rtl="0" eaLnBrk="1" fontAlgn="auto" latinLnBrk="0" hangingPunct="1">
              <a:lnSpc>
                <a:spcPct val="100000"/>
              </a:lnSpc>
              <a:spcBef>
                <a:spcPts val="600"/>
              </a:spcBef>
              <a:spcAft>
                <a:spcPts val="0"/>
              </a:spcAft>
              <a:buClrTx/>
              <a:buSzTx/>
              <a:buFont typeface="+mj-lt"/>
              <a:buAutoNum type="arabicPeriod"/>
              <a:tabLst/>
              <a:defRPr/>
            </a:pPr>
            <a:r>
              <a:rPr kumimoji="0" lang="en-US" sz="1400" b="1" i="0" u="none" strike="noStrike" kern="1200" cap="none" spc="0" normalizeH="0" baseline="0" noProof="0" dirty="0">
                <a:ln>
                  <a:noFill/>
                </a:ln>
                <a:solidFill>
                  <a:srgbClr val="FFC000"/>
                </a:solidFill>
                <a:effectLst/>
                <a:uLnTx/>
                <a:uFillTx/>
                <a:latin typeface="Segoe UI" panose="020B0502040204020203" pitchFamily="34" charset="0"/>
                <a:ea typeface="Verdana" panose="020B0604030504040204" pitchFamily="34" charset="0"/>
                <a:cs typeface="Segoe UI" panose="020B0502040204020203" pitchFamily="34" charset="0"/>
              </a:rPr>
              <a:t>Safe &amp; Secure: </a:t>
            </a:r>
            <a:r>
              <a:rPr kumimoji="0" lang="en-US" sz="1400" b="0"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rPr>
              <a:t>The RTR platform will embed the highest standards of security and customer data protection, including encryption, tokenization and other advanced risk management capabilities to protect the integrity of the system</a:t>
            </a:r>
            <a:endParaRPr kumimoji="0" lang="en-US" sz="1400" b="1" i="0" u="none" strike="noStrike" kern="1200" cap="none" spc="0" normalizeH="0" baseline="0" noProof="0" dirty="0">
              <a:ln>
                <a:noFill/>
              </a:ln>
              <a:effectLst/>
              <a:uLnTx/>
              <a:uFillTx/>
              <a:latin typeface="Segoe UI" panose="020B0502040204020203" pitchFamily="34" charset="0"/>
              <a:ea typeface="Verdana" panose="020B0604030504040204" pitchFamily="34" charset="0"/>
              <a:cs typeface="Segoe UI" panose="020B0502040204020203" pitchFamily="34" charset="0"/>
            </a:endParaRPr>
          </a:p>
        </p:txBody>
      </p:sp>
      <p:grpSp>
        <p:nvGrpSpPr>
          <p:cNvPr id="9" name="Group 8"/>
          <p:cNvGrpSpPr/>
          <p:nvPr/>
        </p:nvGrpSpPr>
        <p:grpSpPr>
          <a:xfrm>
            <a:off x="442354" y="2133685"/>
            <a:ext cx="435864" cy="435600"/>
            <a:chOff x="508533" y="2410402"/>
            <a:chExt cx="435864" cy="435600"/>
          </a:xfrm>
        </p:grpSpPr>
        <p:sp>
          <p:nvSpPr>
            <p:cNvPr id="10" name="Oval 9"/>
            <p:cNvSpPr/>
            <p:nvPr/>
          </p:nvSpPr>
          <p:spPr bwMode="gray">
            <a:xfrm>
              <a:off x="508533" y="2410402"/>
              <a:ext cx="435864" cy="4356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CA"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3">
              <a:biLevel thresh="50000"/>
              <a:extLst/>
            </a:blip>
            <a:stretch>
              <a:fillRect/>
            </a:stretch>
          </p:blipFill>
          <p:spPr>
            <a:xfrm>
              <a:off x="570041" y="2480752"/>
              <a:ext cx="312848" cy="297205"/>
            </a:xfrm>
            <a:prstGeom prst="rect">
              <a:avLst/>
            </a:prstGeom>
          </p:spPr>
        </p:pic>
      </p:grpSp>
      <p:grpSp>
        <p:nvGrpSpPr>
          <p:cNvPr id="12" name="Group 11"/>
          <p:cNvGrpSpPr/>
          <p:nvPr/>
        </p:nvGrpSpPr>
        <p:grpSpPr>
          <a:xfrm>
            <a:off x="442354" y="2793700"/>
            <a:ext cx="435864" cy="435600"/>
            <a:chOff x="511098" y="2985085"/>
            <a:chExt cx="435864" cy="435600"/>
          </a:xfrm>
        </p:grpSpPr>
        <p:sp>
          <p:nvSpPr>
            <p:cNvPr id="13" name="Oval 12"/>
            <p:cNvSpPr/>
            <p:nvPr/>
          </p:nvSpPr>
          <p:spPr bwMode="gray">
            <a:xfrm>
              <a:off x="511098" y="2985085"/>
              <a:ext cx="435864" cy="4356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CA"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587936" y="3060069"/>
              <a:ext cx="282189" cy="285632"/>
            </a:xfrm>
            <a:prstGeom prst="rect">
              <a:avLst/>
            </a:prstGeom>
          </p:spPr>
        </p:pic>
      </p:grpSp>
      <p:grpSp>
        <p:nvGrpSpPr>
          <p:cNvPr id="15" name="Group 14"/>
          <p:cNvGrpSpPr/>
          <p:nvPr/>
        </p:nvGrpSpPr>
        <p:grpSpPr>
          <a:xfrm>
            <a:off x="442354" y="4377475"/>
            <a:ext cx="435864" cy="435600"/>
            <a:chOff x="508533" y="4382679"/>
            <a:chExt cx="435864" cy="435600"/>
          </a:xfrm>
        </p:grpSpPr>
        <p:sp>
          <p:nvSpPr>
            <p:cNvPr id="16" name="Oval 15"/>
            <p:cNvSpPr/>
            <p:nvPr/>
          </p:nvSpPr>
          <p:spPr bwMode="gray">
            <a:xfrm>
              <a:off x="508533" y="4382679"/>
              <a:ext cx="435864" cy="4356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CA"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5"/>
            <a:stretch>
              <a:fillRect/>
            </a:stretch>
          </p:blipFill>
          <p:spPr>
            <a:xfrm>
              <a:off x="582555" y="4456569"/>
              <a:ext cx="287821" cy="287821"/>
            </a:xfrm>
            <a:prstGeom prst="rect">
              <a:avLst/>
            </a:prstGeom>
          </p:spPr>
        </p:pic>
      </p:grpSp>
      <p:grpSp>
        <p:nvGrpSpPr>
          <p:cNvPr id="18" name="Group 17"/>
          <p:cNvGrpSpPr/>
          <p:nvPr/>
        </p:nvGrpSpPr>
        <p:grpSpPr>
          <a:xfrm>
            <a:off x="442354" y="5149131"/>
            <a:ext cx="435864" cy="435600"/>
            <a:chOff x="508533" y="5097770"/>
            <a:chExt cx="435864" cy="435600"/>
          </a:xfrm>
        </p:grpSpPr>
        <p:sp>
          <p:nvSpPr>
            <p:cNvPr id="19" name="Oval 18"/>
            <p:cNvSpPr/>
            <p:nvPr/>
          </p:nvSpPr>
          <p:spPr bwMode="gray">
            <a:xfrm>
              <a:off x="508533" y="5097770"/>
              <a:ext cx="435864" cy="4356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CA"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0" name="Picture 19"/>
            <p:cNvPicPr>
              <a:picLocks noChangeAspect="1"/>
            </p:cNvPicPr>
            <p:nvPr/>
          </p:nvPicPr>
          <p:blipFill>
            <a:blip r:embed="rId6"/>
            <a:stretch>
              <a:fillRect/>
            </a:stretch>
          </p:blipFill>
          <p:spPr>
            <a:xfrm>
              <a:off x="595069" y="5184174"/>
              <a:ext cx="262793" cy="262793"/>
            </a:xfrm>
            <a:prstGeom prst="rect">
              <a:avLst/>
            </a:prstGeom>
          </p:spPr>
        </p:pic>
      </p:grpSp>
      <p:grpSp>
        <p:nvGrpSpPr>
          <p:cNvPr id="21" name="Group 20"/>
          <p:cNvGrpSpPr/>
          <p:nvPr/>
        </p:nvGrpSpPr>
        <p:grpSpPr>
          <a:xfrm>
            <a:off x="487318" y="6026946"/>
            <a:ext cx="435864" cy="435600"/>
            <a:chOff x="508533" y="5812861"/>
            <a:chExt cx="435864" cy="435600"/>
          </a:xfrm>
        </p:grpSpPr>
        <p:sp>
          <p:nvSpPr>
            <p:cNvPr id="22" name="Oval 21"/>
            <p:cNvSpPr/>
            <p:nvPr/>
          </p:nvSpPr>
          <p:spPr bwMode="gray">
            <a:xfrm>
              <a:off x="508533" y="5812861"/>
              <a:ext cx="435864" cy="4356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CA"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3" name="Picture 22"/>
            <p:cNvPicPr>
              <a:picLocks noChangeAspect="1"/>
            </p:cNvPicPr>
            <p:nvPr/>
          </p:nvPicPr>
          <p:blipFill>
            <a:blip r:embed="rId7"/>
            <a:stretch>
              <a:fillRect/>
            </a:stretch>
          </p:blipFill>
          <p:spPr>
            <a:xfrm>
              <a:off x="616343" y="5884404"/>
              <a:ext cx="220245" cy="292514"/>
            </a:xfrm>
            <a:prstGeom prst="rect">
              <a:avLst/>
            </a:prstGeom>
          </p:spPr>
        </p:pic>
      </p:grpSp>
      <p:grpSp>
        <p:nvGrpSpPr>
          <p:cNvPr id="24" name="Group 23"/>
          <p:cNvGrpSpPr/>
          <p:nvPr/>
        </p:nvGrpSpPr>
        <p:grpSpPr>
          <a:xfrm>
            <a:off x="442354" y="3511162"/>
            <a:ext cx="435864" cy="435600"/>
            <a:chOff x="508533" y="3667588"/>
            <a:chExt cx="435864" cy="435600"/>
          </a:xfrm>
        </p:grpSpPr>
        <p:sp>
          <p:nvSpPr>
            <p:cNvPr id="25" name="Oval 24"/>
            <p:cNvSpPr/>
            <p:nvPr/>
          </p:nvSpPr>
          <p:spPr bwMode="gray">
            <a:xfrm>
              <a:off x="508533" y="3667588"/>
              <a:ext cx="435864" cy="4356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CA"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6" name="Picture 25"/>
            <p:cNvPicPr>
              <a:picLocks noChangeAspect="1"/>
            </p:cNvPicPr>
            <p:nvPr/>
          </p:nvPicPr>
          <p:blipFill>
            <a:blip r:embed="rId8">
              <a:duotone>
                <a:prstClr val="black"/>
                <a:schemeClr val="tx2">
                  <a:tint val="45000"/>
                  <a:satMod val="400000"/>
                </a:schemeClr>
              </a:duotone>
              <a:extLst/>
            </a:blip>
            <a:stretch>
              <a:fillRect/>
            </a:stretch>
          </p:blipFill>
          <p:spPr>
            <a:xfrm>
              <a:off x="559583" y="3763538"/>
              <a:ext cx="333765" cy="243701"/>
            </a:xfrm>
            <a:prstGeom prst="rect">
              <a:avLst/>
            </a:prstGeom>
          </p:spPr>
        </p:pic>
      </p:grpSp>
      <p:sp>
        <p:nvSpPr>
          <p:cNvPr id="38" name="Rectangle 37"/>
          <p:cNvSpPr/>
          <p:nvPr/>
        </p:nvSpPr>
        <p:spPr bwMode="gray">
          <a:xfrm>
            <a:off x="402440" y="1483508"/>
            <a:ext cx="11387120" cy="462840"/>
          </a:xfrm>
          <a:prstGeom prst="rect">
            <a:avLst/>
          </a:prstGeom>
          <a:solidFill>
            <a:srgbClr val="FFC000"/>
          </a:solidFill>
          <a:ln w="12700" algn="ctr">
            <a:solidFill>
              <a:srgbClr val="FFC000"/>
            </a:solidFill>
            <a:miter lim="800000"/>
            <a:headEnd/>
            <a:tailEnd/>
          </a:ln>
        </p:spPr>
        <p:txBody>
          <a:bodyPr wrap="square" lIns="88900" tIns="88900" rIns="88900" bIns="88900" rtlCol="0" anchor="b"/>
          <a:lstStyle/>
          <a:p>
            <a:pPr lvl="0" algn="ctr" defTabSz="1219170">
              <a:lnSpc>
                <a:spcPct val="106000"/>
              </a:lnSpc>
              <a:defRPr/>
            </a:pPr>
            <a:r>
              <a:rPr lang="en-US" sz="1400" b="1" dirty="0">
                <a:solidFill>
                  <a:schemeClr val="bg1"/>
                </a:solidFill>
                <a:latin typeface="Segoe UI Semibold" panose="020B0702040204020203" pitchFamily="34" charset="0"/>
                <a:cs typeface="Segoe UI Semibold" panose="020B0702040204020203" pitchFamily="34" charset="0"/>
              </a:rPr>
              <a:t>Payments Canada’s vision for the new Real-Time Rail (RTR) includes the following six key characteristics:</a:t>
            </a:r>
          </a:p>
        </p:txBody>
      </p:sp>
      <p:grpSp>
        <p:nvGrpSpPr>
          <p:cNvPr id="35" name="Group 34"/>
          <p:cNvGrpSpPr/>
          <p:nvPr/>
        </p:nvGrpSpPr>
        <p:grpSpPr>
          <a:xfrm>
            <a:off x="5774959" y="1155332"/>
            <a:ext cx="468000" cy="468000"/>
            <a:chOff x="1357904" y="1834114"/>
            <a:chExt cx="468000" cy="468000"/>
          </a:xfrm>
        </p:grpSpPr>
        <p:sp>
          <p:nvSpPr>
            <p:cNvPr id="36" name="Oval 35"/>
            <p:cNvSpPr/>
            <p:nvPr/>
          </p:nvSpPr>
          <p:spPr bwMode="gray">
            <a:xfrm>
              <a:off x="1357904" y="1834114"/>
              <a:ext cx="468000" cy="4680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CA" sz="1200" b="1" dirty="0">
                <a:solidFill>
                  <a:schemeClr val="bg1"/>
                </a:solidFill>
                <a:latin typeface="Segoe UI" panose="020B0502040204020203" pitchFamily="34" charset="0"/>
                <a:cs typeface="Segoe UI" panose="020B0502040204020203" pitchFamily="34" charset="0"/>
              </a:endParaRPr>
            </a:p>
          </p:txBody>
        </p:sp>
        <p:pic>
          <p:nvPicPr>
            <p:cNvPr id="37" name="Picture 36"/>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1431337" y="1892583"/>
              <a:ext cx="316952" cy="317144"/>
            </a:xfrm>
            <a:prstGeom prst="rect">
              <a:avLst/>
            </a:prstGeom>
          </p:spPr>
        </p:pic>
      </p:grpSp>
    </p:spTree>
    <p:extLst>
      <p:ext uri="{BB962C8B-B14F-4D97-AF65-F5344CB8AC3E}">
        <p14:creationId xmlns:p14="http://schemas.microsoft.com/office/powerpoint/2010/main" val="368306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82" y="-39328"/>
            <a:ext cx="10942961" cy="594360"/>
          </a:xfrm>
        </p:spPr>
        <p:txBody>
          <a:bodyPr/>
          <a:lstStyle/>
          <a:p>
            <a:r>
              <a:rPr lang="en-US" sz="2400" dirty="0">
                <a:latin typeface="Arial" charset="0"/>
                <a:ea typeface="Arial" charset="0"/>
                <a:cs typeface="Arial" charset="0"/>
              </a:rPr>
              <a:t>Implications</a:t>
            </a:r>
            <a:endParaRPr lang="en-CA" sz="2400" dirty="0">
              <a:latin typeface="Arial" charset="0"/>
              <a:ea typeface="Arial" charset="0"/>
              <a:cs typeface="Arial" charset="0"/>
            </a:endParaRPr>
          </a:p>
        </p:txBody>
      </p:sp>
      <p:sp>
        <p:nvSpPr>
          <p:cNvPr id="4" name="Slide Number Placeholder 3"/>
          <p:cNvSpPr>
            <a:spLocks noGrp="1"/>
          </p:cNvSpPr>
          <p:nvPr>
            <p:ph type="sldNum" sz="quarter" idx="4"/>
          </p:nvPr>
        </p:nvSpPr>
        <p:spPr/>
        <p:txBody>
          <a:bodyPr/>
          <a:lstStyle/>
          <a:p>
            <a:fld id="{1D70FF2A-E074-4D3B-BB94-FFBB4B519E26}" type="slidenum">
              <a:rPr lang="en-CA" smtClean="0"/>
              <a:pPr/>
              <a:t>12</a:t>
            </a:fld>
            <a:endParaRPr lang="en-CA" dirty="0"/>
          </a:p>
        </p:txBody>
      </p:sp>
      <p:sp>
        <p:nvSpPr>
          <p:cNvPr id="7" name="Rounded Rectangle 6"/>
          <p:cNvSpPr/>
          <p:nvPr/>
        </p:nvSpPr>
        <p:spPr>
          <a:xfrm>
            <a:off x="835213" y="2105122"/>
            <a:ext cx="2560320" cy="3933350"/>
          </a:xfrm>
          <a:prstGeom prst="roundRect">
            <a:avLst>
              <a:gd name="adj" fmla="val 7502"/>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Rounded Rectangle 7"/>
          <p:cNvSpPr/>
          <p:nvPr/>
        </p:nvSpPr>
        <p:spPr bwMode="gray">
          <a:xfrm>
            <a:off x="921265" y="2371051"/>
            <a:ext cx="2388216" cy="879335"/>
          </a:xfrm>
          <a:prstGeom prst="roundRect">
            <a:avLst/>
          </a:prstGeom>
          <a:no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Faster</a:t>
            </a:r>
            <a:r>
              <a:rPr kumimoji="0" lang="en-US" sz="1400" i="0" u="none" strike="noStrike" kern="1200" cap="none" spc="0" normalizeH="0" noProof="0" dirty="0">
                <a:ln>
                  <a:noFill/>
                </a:ln>
                <a:effectLst/>
                <a:uLnTx/>
                <a:uFillTx/>
                <a:latin typeface="Segoe UI Semibold" panose="020B0702040204020203" pitchFamily="34" charset="0"/>
                <a:cs typeface="Segoe UI Semibold" panose="020B0702040204020203" pitchFamily="34" charset="0"/>
              </a:rPr>
              <a:t> </a:t>
            </a:r>
            <a:r>
              <a:rPr kumimoji="0" lang="en-US" sz="140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Data-Rich Payments</a:t>
            </a:r>
          </a:p>
        </p:txBody>
      </p:sp>
      <p:sp>
        <p:nvSpPr>
          <p:cNvPr id="9" name="Oval 8"/>
          <p:cNvSpPr/>
          <p:nvPr/>
        </p:nvSpPr>
        <p:spPr bwMode="gray">
          <a:xfrm>
            <a:off x="1772399" y="1723065"/>
            <a:ext cx="685948" cy="685948"/>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p:txBody>
      </p:sp>
      <p:sp>
        <p:nvSpPr>
          <p:cNvPr id="10" name="Rectangle 9"/>
          <p:cNvSpPr/>
          <p:nvPr/>
        </p:nvSpPr>
        <p:spPr bwMode="gray">
          <a:xfrm>
            <a:off x="1063813" y="3387734"/>
            <a:ext cx="2103120" cy="859784"/>
          </a:xfrm>
          <a:prstGeom prst="rect">
            <a:avLst/>
          </a:prstGeom>
          <a:noFill/>
          <a:ln w="19050">
            <a:noFill/>
          </a:ln>
        </p:spPr>
        <p:txBody>
          <a:bodyPr wrap="square" lIns="0" tIns="0" rIns="0" bIns="0" anchor="t">
            <a:noAutofit/>
          </a:bodyPr>
          <a:lstStyle/>
          <a:p>
            <a:pPr marL="0" marR="0" lvl="0" indent="0" algn="ctr" defTabSz="1219170" rtl="0" eaLnBrk="1" fontAlgn="base" latinLnBrk="0" hangingPunct="1">
              <a:lnSpc>
                <a:spcPct val="100000"/>
              </a:lnSpc>
              <a:spcBef>
                <a:spcPts val="200"/>
              </a:spcBef>
              <a:spcAft>
                <a:spcPts val="300"/>
              </a:spcAft>
              <a:buClrTx/>
              <a:buSzTx/>
              <a:buFontTx/>
              <a:buNone/>
              <a:tabLst/>
              <a:defRPr/>
            </a:pPr>
            <a:r>
              <a:rPr kumimoji="0" lang="en-US" sz="1400" b="0" u="none" strike="noStrike" kern="1200" cap="none" spc="0" normalizeH="0" baseline="0" noProof="0" dirty="0">
                <a:ln>
                  <a:noFill/>
                </a:ln>
                <a:effectLst/>
                <a:uLnTx/>
                <a:uFillTx/>
                <a:latin typeface="Segoe UI" panose="020B0502040204020203" pitchFamily="34" charset="0"/>
                <a:cs typeface="Segoe UI" panose="020B0502040204020203" pitchFamily="34" charset="0"/>
              </a:rPr>
              <a:t>Faster funds availability</a:t>
            </a:r>
            <a:r>
              <a:rPr kumimoji="0" lang="en-US" sz="1400" b="0" u="none" strike="noStrike" kern="1200" cap="none" spc="0" normalizeH="0" noProof="0" dirty="0">
                <a:ln>
                  <a:noFill/>
                </a:ln>
                <a:effectLst/>
                <a:uLnTx/>
                <a:uFillTx/>
                <a:latin typeface="Segoe UI" panose="020B0502040204020203" pitchFamily="34" charset="0"/>
                <a:cs typeface="Segoe UI" panose="020B0502040204020203" pitchFamily="34" charset="0"/>
              </a:rPr>
              <a:t> (including same-day settlement) and </a:t>
            </a:r>
            <a:r>
              <a:rPr kumimoji="0" lang="en-US" sz="1400" b="0" u="none" strike="noStrike" kern="1200" cap="none" spc="0" normalizeH="0" baseline="0" noProof="0" dirty="0">
                <a:ln>
                  <a:noFill/>
                </a:ln>
                <a:effectLst/>
                <a:uLnTx/>
                <a:uFillTx/>
                <a:latin typeface="Segoe UI" panose="020B0502040204020203" pitchFamily="34" charset="0"/>
                <a:cs typeface="Segoe UI" panose="020B0502040204020203" pitchFamily="34" charset="0"/>
              </a:rPr>
              <a:t>contextual</a:t>
            </a:r>
            <a:r>
              <a:rPr kumimoji="0" lang="en-US" sz="1400" b="0" u="none" strike="noStrike" kern="1200" cap="none" spc="0" normalizeH="0" noProof="0" dirty="0">
                <a:ln>
                  <a:noFill/>
                </a:ln>
                <a:effectLst/>
                <a:uLnTx/>
                <a:uFillTx/>
                <a:latin typeface="Segoe UI" panose="020B0502040204020203" pitchFamily="34" charset="0"/>
                <a:cs typeface="Segoe UI" panose="020B0502040204020203" pitchFamily="34" charset="0"/>
              </a:rPr>
              <a:t> rich data with payments</a:t>
            </a:r>
            <a:endParaRPr kumimoji="0" lang="en-US" sz="1400" b="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11" name="Rounded Rectangle 10"/>
          <p:cNvSpPr/>
          <p:nvPr/>
        </p:nvSpPr>
        <p:spPr bwMode="gray">
          <a:xfrm>
            <a:off x="1063813" y="4550863"/>
            <a:ext cx="2103120" cy="1297436"/>
          </a:xfrm>
          <a:prstGeom prst="roundRect">
            <a:avLst/>
          </a:prstGeom>
          <a:noFill/>
          <a:ln w="19050">
            <a:noFill/>
          </a:ln>
          <a:effectLst/>
        </p:spPr>
        <p:txBody>
          <a:bodyPr wrap="square" lIns="36000" rIns="36000" anchor="t">
            <a:noAutofit/>
          </a:bodyPr>
          <a:lstStyle/>
          <a:p>
            <a:pPr marL="91440" marR="0" lvl="0" indent="0" algn="l" defTabSz="1219170" rtl="0" eaLnBrk="1" fontAlgn="base" latinLnBrk="0" hangingPunct="1">
              <a:lnSpc>
                <a:spcPct val="106000"/>
              </a:lnSpc>
              <a:spcBef>
                <a:spcPts val="200"/>
              </a:spcBef>
              <a:spcAft>
                <a:spcPts val="300"/>
              </a:spcAft>
              <a:buClrTx/>
              <a:buSzTx/>
              <a:buFontTx/>
              <a:buNone/>
              <a:tabLst/>
              <a:defRPr/>
            </a:pPr>
            <a:r>
              <a:rPr lang="en-US" altLang="en-US" sz="1400" dirty="0">
                <a:latin typeface="Segoe UI" panose="020B0502040204020203" pitchFamily="34" charset="0"/>
                <a:cs typeface="Segoe UI" panose="020B0502040204020203" pitchFamily="34" charset="0"/>
              </a:rPr>
              <a:t>Evolution of faster payments creates new customer expectations, and implications to fraud and AML capabilities</a:t>
            </a:r>
            <a:endParaRPr kumimoji="0" lang="en-US" altLang="en-US" sz="140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cxnSp>
        <p:nvCxnSpPr>
          <p:cNvPr id="12" name="Straight Connector 11"/>
          <p:cNvCxnSpPr/>
          <p:nvPr/>
        </p:nvCxnSpPr>
        <p:spPr>
          <a:xfrm>
            <a:off x="1008949" y="3195877"/>
            <a:ext cx="2212848" cy="0"/>
          </a:xfrm>
          <a:prstGeom prst="line">
            <a:avLst/>
          </a:prstGeom>
          <a:ln w="19050">
            <a:solidFill>
              <a:srgbClr val="FFCD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08949" y="4473814"/>
            <a:ext cx="2212848" cy="0"/>
          </a:xfrm>
          <a:prstGeom prst="line">
            <a:avLst/>
          </a:prstGeom>
          <a:ln w="19050">
            <a:solidFill>
              <a:srgbClr val="FFCD00"/>
            </a:solidFill>
            <a:prstDash val="solid"/>
          </a:ln>
        </p:spPr>
        <p:style>
          <a:lnRef idx="1">
            <a:schemeClr val="accent1"/>
          </a:lnRef>
          <a:fillRef idx="0">
            <a:schemeClr val="accent1"/>
          </a:fillRef>
          <a:effectRef idx="0">
            <a:schemeClr val="accent1"/>
          </a:effectRef>
          <a:fontRef idx="minor">
            <a:schemeClr val="tx1"/>
          </a:fontRef>
        </p:style>
      </p:cxnSp>
      <p:sp>
        <p:nvSpPr>
          <p:cNvPr id="14" name="Freeform 6"/>
          <p:cNvSpPr>
            <a:spLocks noEditPoints="1"/>
          </p:cNvSpPr>
          <p:nvPr/>
        </p:nvSpPr>
        <p:spPr bwMode="auto">
          <a:xfrm>
            <a:off x="1961703" y="1858235"/>
            <a:ext cx="307340" cy="415608"/>
          </a:xfrm>
          <a:custGeom>
            <a:avLst/>
            <a:gdLst/>
            <a:ahLst/>
            <a:cxnLst>
              <a:cxn ang="0">
                <a:pos x="94" y="54"/>
              </a:cxn>
              <a:cxn ang="0">
                <a:pos x="94" y="15"/>
              </a:cxn>
              <a:cxn ang="0">
                <a:pos x="105" y="27"/>
              </a:cxn>
              <a:cxn ang="0">
                <a:pos x="105" y="42"/>
              </a:cxn>
              <a:cxn ang="0">
                <a:pos x="120" y="42"/>
              </a:cxn>
              <a:cxn ang="0">
                <a:pos x="132" y="54"/>
              </a:cxn>
              <a:cxn ang="0">
                <a:pos x="94" y="54"/>
              </a:cxn>
              <a:cxn ang="0">
                <a:pos x="73" y="172"/>
              </a:cxn>
              <a:cxn ang="0">
                <a:pos x="27" y="126"/>
              </a:cxn>
              <a:cxn ang="0">
                <a:pos x="73" y="126"/>
              </a:cxn>
              <a:cxn ang="0">
                <a:pos x="73" y="79"/>
              </a:cxn>
              <a:cxn ang="0">
                <a:pos x="120" y="126"/>
              </a:cxn>
              <a:cxn ang="0">
                <a:pos x="73" y="172"/>
              </a:cxn>
              <a:cxn ang="0">
                <a:pos x="63" y="69"/>
              </a:cxn>
              <a:cxn ang="0">
                <a:pos x="63" y="115"/>
              </a:cxn>
              <a:cxn ang="0">
                <a:pos x="16" y="115"/>
              </a:cxn>
              <a:cxn ang="0">
                <a:pos x="63" y="69"/>
              </a:cxn>
              <a:cxn ang="0">
                <a:pos x="137" y="42"/>
              </a:cxn>
              <a:cxn ang="0">
                <a:pos x="105" y="10"/>
              </a:cxn>
              <a:cxn ang="0">
                <a:pos x="95" y="0"/>
              </a:cxn>
              <a:cxn ang="0">
                <a:pos x="10" y="0"/>
              </a:cxn>
              <a:cxn ang="0">
                <a:pos x="0" y="10"/>
              </a:cxn>
              <a:cxn ang="0">
                <a:pos x="0" y="188"/>
              </a:cxn>
              <a:cxn ang="0">
                <a:pos x="10" y="199"/>
              </a:cxn>
              <a:cxn ang="0">
                <a:pos x="137" y="199"/>
              </a:cxn>
              <a:cxn ang="0">
                <a:pos x="147" y="188"/>
              </a:cxn>
              <a:cxn ang="0">
                <a:pos x="147" y="52"/>
              </a:cxn>
              <a:cxn ang="0">
                <a:pos x="137" y="42"/>
              </a:cxn>
              <a:cxn ang="0">
                <a:pos x="84" y="91"/>
              </a:cxn>
              <a:cxn ang="0">
                <a:pos x="84" y="126"/>
              </a:cxn>
              <a:cxn ang="0">
                <a:pos x="84" y="136"/>
              </a:cxn>
              <a:cxn ang="0">
                <a:pos x="73" y="136"/>
              </a:cxn>
              <a:cxn ang="0">
                <a:pos x="39" y="136"/>
              </a:cxn>
              <a:cxn ang="0">
                <a:pos x="73" y="162"/>
              </a:cxn>
              <a:cxn ang="0">
                <a:pos x="110" y="126"/>
              </a:cxn>
              <a:cxn ang="0">
                <a:pos x="84" y="91"/>
              </a:cxn>
            </a:cxnLst>
            <a:rect l="0" t="0" r="r" b="b"/>
            <a:pathLst>
              <a:path w="147" h="199">
                <a:moveTo>
                  <a:pt x="94" y="54"/>
                </a:moveTo>
                <a:cubicBezTo>
                  <a:pt x="94" y="15"/>
                  <a:pt x="94" y="15"/>
                  <a:pt x="94" y="15"/>
                </a:cubicBezTo>
                <a:cubicBezTo>
                  <a:pt x="105" y="27"/>
                  <a:pt x="105" y="27"/>
                  <a:pt x="105" y="27"/>
                </a:cubicBezTo>
                <a:cubicBezTo>
                  <a:pt x="105" y="42"/>
                  <a:pt x="105" y="42"/>
                  <a:pt x="105" y="42"/>
                </a:cubicBezTo>
                <a:cubicBezTo>
                  <a:pt x="120" y="42"/>
                  <a:pt x="120" y="42"/>
                  <a:pt x="120" y="42"/>
                </a:cubicBezTo>
                <a:cubicBezTo>
                  <a:pt x="132" y="54"/>
                  <a:pt x="132" y="54"/>
                  <a:pt x="132" y="54"/>
                </a:cubicBezTo>
                <a:lnTo>
                  <a:pt x="94" y="54"/>
                </a:lnTo>
                <a:close/>
                <a:moveTo>
                  <a:pt x="73" y="172"/>
                </a:moveTo>
                <a:cubicBezTo>
                  <a:pt x="48" y="172"/>
                  <a:pt x="27" y="151"/>
                  <a:pt x="27" y="126"/>
                </a:cubicBezTo>
                <a:cubicBezTo>
                  <a:pt x="73" y="126"/>
                  <a:pt x="73" y="126"/>
                  <a:pt x="73" y="126"/>
                </a:cubicBezTo>
                <a:cubicBezTo>
                  <a:pt x="73" y="79"/>
                  <a:pt x="73" y="79"/>
                  <a:pt x="73" y="79"/>
                </a:cubicBezTo>
                <a:cubicBezTo>
                  <a:pt x="99" y="79"/>
                  <a:pt x="120" y="100"/>
                  <a:pt x="120" y="126"/>
                </a:cubicBezTo>
                <a:cubicBezTo>
                  <a:pt x="120" y="151"/>
                  <a:pt x="99" y="172"/>
                  <a:pt x="73" y="172"/>
                </a:cubicBezTo>
                <a:close/>
                <a:moveTo>
                  <a:pt x="63" y="69"/>
                </a:moveTo>
                <a:cubicBezTo>
                  <a:pt x="63" y="115"/>
                  <a:pt x="63" y="115"/>
                  <a:pt x="63" y="115"/>
                </a:cubicBezTo>
                <a:cubicBezTo>
                  <a:pt x="16" y="115"/>
                  <a:pt x="16" y="115"/>
                  <a:pt x="16" y="115"/>
                </a:cubicBezTo>
                <a:cubicBezTo>
                  <a:pt x="16" y="89"/>
                  <a:pt x="37" y="69"/>
                  <a:pt x="63" y="69"/>
                </a:cubicBezTo>
                <a:close/>
                <a:moveTo>
                  <a:pt x="137" y="42"/>
                </a:moveTo>
                <a:cubicBezTo>
                  <a:pt x="105" y="10"/>
                  <a:pt x="105" y="10"/>
                  <a:pt x="105" y="10"/>
                </a:cubicBezTo>
                <a:cubicBezTo>
                  <a:pt x="95" y="0"/>
                  <a:pt x="95" y="0"/>
                  <a:pt x="95" y="0"/>
                </a:cubicBezTo>
                <a:cubicBezTo>
                  <a:pt x="10" y="0"/>
                  <a:pt x="10" y="0"/>
                  <a:pt x="10" y="0"/>
                </a:cubicBezTo>
                <a:cubicBezTo>
                  <a:pt x="4" y="0"/>
                  <a:pt x="0" y="5"/>
                  <a:pt x="0" y="10"/>
                </a:cubicBezTo>
                <a:cubicBezTo>
                  <a:pt x="0" y="188"/>
                  <a:pt x="0" y="188"/>
                  <a:pt x="0" y="188"/>
                </a:cubicBezTo>
                <a:cubicBezTo>
                  <a:pt x="0" y="194"/>
                  <a:pt x="4" y="199"/>
                  <a:pt x="10" y="199"/>
                </a:cubicBezTo>
                <a:cubicBezTo>
                  <a:pt x="137" y="199"/>
                  <a:pt x="137" y="199"/>
                  <a:pt x="137" y="199"/>
                </a:cubicBezTo>
                <a:cubicBezTo>
                  <a:pt x="143" y="199"/>
                  <a:pt x="147" y="194"/>
                  <a:pt x="147" y="188"/>
                </a:cubicBezTo>
                <a:cubicBezTo>
                  <a:pt x="147" y="52"/>
                  <a:pt x="147" y="52"/>
                  <a:pt x="147" y="52"/>
                </a:cubicBezTo>
                <a:lnTo>
                  <a:pt x="137" y="42"/>
                </a:lnTo>
                <a:close/>
                <a:moveTo>
                  <a:pt x="84" y="91"/>
                </a:moveTo>
                <a:cubicBezTo>
                  <a:pt x="84" y="126"/>
                  <a:pt x="84" y="126"/>
                  <a:pt x="84" y="126"/>
                </a:cubicBezTo>
                <a:cubicBezTo>
                  <a:pt x="84" y="136"/>
                  <a:pt x="84" y="136"/>
                  <a:pt x="84" y="136"/>
                </a:cubicBezTo>
                <a:cubicBezTo>
                  <a:pt x="73" y="136"/>
                  <a:pt x="73" y="136"/>
                  <a:pt x="73" y="136"/>
                </a:cubicBezTo>
                <a:cubicBezTo>
                  <a:pt x="39" y="136"/>
                  <a:pt x="39" y="136"/>
                  <a:pt x="39" y="136"/>
                </a:cubicBezTo>
                <a:cubicBezTo>
                  <a:pt x="43" y="151"/>
                  <a:pt x="57" y="162"/>
                  <a:pt x="73" y="162"/>
                </a:cubicBezTo>
                <a:cubicBezTo>
                  <a:pt x="93" y="162"/>
                  <a:pt x="110" y="145"/>
                  <a:pt x="110" y="126"/>
                </a:cubicBezTo>
                <a:cubicBezTo>
                  <a:pt x="110" y="109"/>
                  <a:pt x="99" y="95"/>
                  <a:pt x="84" y="91"/>
                </a:cubicBezTo>
                <a:close/>
              </a:path>
            </a:pathLst>
          </a:custGeom>
          <a:solidFill>
            <a:srgbClr val="FFCD00"/>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Rounded Rectangle 14"/>
          <p:cNvSpPr/>
          <p:nvPr/>
        </p:nvSpPr>
        <p:spPr>
          <a:xfrm>
            <a:off x="3578119" y="2110918"/>
            <a:ext cx="2556867" cy="3928045"/>
          </a:xfrm>
          <a:prstGeom prst="roundRect">
            <a:avLst>
              <a:gd name="adj" fmla="val 7023"/>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Rounded Rectangle 15"/>
          <p:cNvSpPr/>
          <p:nvPr/>
        </p:nvSpPr>
        <p:spPr bwMode="gray">
          <a:xfrm>
            <a:off x="3804992" y="4550863"/>
            <a:ext cx="2247394" cy="1297436"/>
          </a:xfrm>
          <a:prstGeom prst="roundRect">
            <a:avLst/>
          </a:prstGeom>
          <a:noFill/>
          <a:ln w="19050">
            <a:noFill/>
          </a:ln>
          <a:effectLst/>
        </p:spPr>
        <p:txBody>
          <a:bodyPr wrap="square" lIns="36000" rIns="36000" anchor="t">
            <a:noAutofit/>
          </a:bodyPr>
          <a:lstStyle/>
          <a:p>
            <a:pPr marL="91440" marR="0" lvl="0" indent="0" algn="l" defTabSz="1219170" rtl="0" eaLnBrk="1" fontAlgn="base" latinLnBrk="0" hangingPunct="1">
              <a:lnSpc>
                <a:spcPct val="106000"/>
              </a:lnSpc>
              <a:spcBef>
                <a:spcPts val="200"/>
              </a:spcBef>
              <a:spcAft>
                <a:spcPts val="300"/>
              </a:spcAft>
              <a:buClrTx/>
              <a:buSzTx/>
              <a:buFontTx/>
              <a:buNone/>
              <a:tabLst/>
              <a:defRPr/>
            </a:pPr>
            <a:r>
              <a:rPr lang="en-US" altLang="en-US" sz="1400" dirty="0">
                <a:latin typeface="Segoe UI" panose="020B0502040204020203" pitchFamily="34" charset="0"/>
                <a:cs typeface="Segoe UI" panose="020B0502040204020203" pitchFamily="34" charset="0"/>
              </a:rPr>
              <a:t>Improvements for corporates and government in operational efficiency through digitization of legacy paper based processes</a:t>
            </a:r>
            <a:endParaRPr kumimoji="0" lang="en-US" altLang="en-US" sz="1400" b="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17" name="Rectangle 16"/>
          <p:cNvSpPr/>
          <p:nvPr/>
        </p:nvSpPr>
        <p:spPr bwMode="gray">
          <a:xfrm>
            <a:off x="3804992" y="3387736"/>
            <a:ext cx="2103120" cy="859784"/>
          </a:xfrm>
          <a:prstGeom prst="rect">
            <a:avLst/>
          </a:prstGeom>
          <a:noFill/>
          <a:ln w="19050">
            <a:noFill/>
          </a:ln>
        </p:spPr>
        <p:txBody>
          <a:bodyPr wrap="square" lIns="0" tIns="0" rIns="0" bIns="0" anchor="t">
            <a:noAutofit/>
          </a:bodyPr>
          <a:lstStyle/>
          <a:p>
            <a:pPr marR="0" lvl="0" indent="0" algn="ctr" defTabSz="1219170" rtl="0" eaLnBrk="1" fontAlgn="base" latinLnBrk="0" hangingPunct="1">
              <a:lnSpc>
                <a:spcPct val="106000"/>
              </a:lnSpc>
              <a:spcBef>
                <a:spcPts val="200"/>
              </a:spcBef>
              <a:spcAft>
                <a:spcPts val="300"/>
              </a:spcAft>
              <a:buClrTx/>
              <a:buSzTx/>
              <a:buFontTx/>
              <a:buNone/>
              <a:tabLst/>
              <a:defRPr/>
            </a:pPr>
            <a:r>
              <a:rPr kumimoji="0" lang="en-US" sz="1400" b="0" u="none" strike="noStrike" kern="1200" cap="none" spc="0" normalizeH="0" baseline="0" noProof="0" dirty="0">
                <a:ln>
                  <a:noFill/>
                </a:ln>
                <a:effectLst/>
                <a:uLnTx/>
                <a:uFillTx/>
                <a:latin typeface="Segoe UI" panose="020B0502040204020203" pitchFamily="34" charset="0"/>
                <a:cs typeface="Segoe UI" panose="020B0502040204020203" pitchFamily="34" charset="0"/>
              </a:rPr>
              <a:t>S</a:t>
            </a:r>
            <a:r>
              <a:rPr kumimoji="0" lang="en-US" sz="1400" b="0" u="none" strike="noStrike" kern="1200" cap="none" spc="0" normalizeH="0" noProof="0" dirty="0">
                <a:ln>
                  <a:noFill/>
                </a:ln>
                <a:effectLst/>
                <a:uLnTx/>
                <a:uFillTx/>
                <a:latin typeface="Segoe UI" panose="020B0502040204020203" pitchFamily="34" charset="0"/>
                <a:cs typeface="Segoe UI" panose="020B0502040204020203" pitchFamily="34" charset="0"/>
              </a:rPr>
              <a:t>tandardization of ISO 20022 message schema across payment rails resulting in better interoperability  </a:t>
            </a:r>
            <a:endParaRPr kumimoji="0" lang="en-US" sz="1400" b="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18" name="Rounded Rectangle 17"/>
          <p:cNvSpPr/>
          <p:nvPr/>
        </p:nvSpPr>
        <p:spPr bwMode="gray">
          <a:xfrm>
            <a:off x="3664172" y="2369707"/>
            <a:ext cx="2388214" cy="879335"/>
          </a:xfrm>
          <a:prstGeom prst="roundRect">
            <a:avLst/>
          </a:prstGeom>
          <a:no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Automation &amp; Straight-Through Processing</a:t>
            </a:r>
          </a:p>
        </p:txBody>
      </p:sp>
      <p:sp>
        <p:nvSpPr>
          <p:cNvPr id="19" name="Oval 18"/>
          <p:cNvSpPr/>
          <p:nvPr/>
        </p:nvSpPr>
        <p:spPr bwMode="gray">
          <a:xfrm>
            <a:off x="4515305" y="1723065"/>
            <a:ext cx="685948" cy="685948"/>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p:txBody>
      </p:sp>
      <p:cxnSp>
        <p:nvCxnSpPr>
          <p:cNvPr id="20" name="Straight Connector 19"/>
          <p:cNvCxnSpPr/>
          <p:nvPr/>
        </p:nvCxnSpPr>
        <p:spPr>
          <a:xfrm>
            <a:off x="3750128" y="3195877"/>
            <a:ext cx="2212848" cy="0"/>
          </a:xfrm>
          <a:prstGeom prst="line">
            <a:avLst/>
          </a:prstGeom>
          <a:ln w="19050">
            <a:solidFill>
              <a:srgbClr val="FFCD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50128" y="4473814"/>
            <a:ext cx="2212848" cy="0"/>
          </a:xfrm>
          <a:prstGeom prst="line">
            <a:avLst/>
          </a:prstGeom>
          <a:ln w="19050">
            <a:solidFill>
              <a:srgbClr val="FFCD00"/>
            </a:solidFill>
            <a:prstDash val="solid"/>
          </a:ln>
        </p:spPr>
        <p:style>
          <a:lnRef idx="1">
            <a:schemeClr val="accent1"/>
          </a:lnRef>
          <a:fillRef idx="0">
            <a:schemeClr val="accent1"/>
          </a:fillRef>
          <a:effectRef idx="0">
            <a:schemeClr val="accent1"/>
          </a:effectRef>
          <a:fontRef idx="minor">
            <a:schemeClr val="tx1"/>
          </a:fontRef>
        </p:style>
      </p:cxnSp>
      <p:sp>
        <p:nvSpPr>
          <p:cNvPr id="22" name="Freeform 8"/>
          <p:cNvSpPr>
            <a:spLocks noEditPoints="1"/>
          </p:cNvSpPr>
          <p:nvPr/>
        </p:nvSpPr>
        <p:spPr bwMode="auto">
          <a:xfrm>
            <a:off x="4592858" y="1846022"/>
            <a:ext cx="530842" cy="431324"/>
          </a:xfrm>
          <a:custGeom>
            <a:avLst/>
            <a:gdLst/>
            <a:ahLst/>
            <a:cxnLst>
              <a:cxn ang="0">
                <a:pos x="185" y="162"/>
              </a:cxn>
              <a:cxn ang="0">
                <a:pos x="212" y="149"/>
              </a:cxn>
              <a:cxn ang="0">
                <a:pos x="237" y="160"/>
              </a:cxn>
              <a:cxn ang="0">
                <a:pos x="245" y="136"/>
              </a:cxn>
              <a:cxn ang="0">
                <a:pos x="221" y="124"/>
              </a:cxn>
              <a:cxn ang="0">
                <a:pos x="205" y="105"/>
              </a:cxn>
              <a:cxn ang="0">
                <a:pos x="183" y="120"/>
              </a:cxn>
              <a:cxn ang="0">
                <a:pos x="158" y="124"/>
              </a:cxn>
              <a:cxn ang="0">
                <a:pos x="160" y="151"/>
              </a:cxn>
              <a:cxn ang="0">
                <a:pos x="151" y="175"/>
              </a:cxn>
              <a:cxn ang="0">
                <a:pos x="175" y="187"/>
              </a:cxn>
              <a:cxn ang="0">
                <a:pos x="192" y="206"/>
              </a:cxn>
              <a:cxn ang="0">
                <a:pos x="214" y="191"/>
              </a:cxn>
              <a:cxn ang="0">
                <a:pos x="239" y="186"/>
              </a:cxn>
              <a:cxn ang="0">
                <a:pos x="237" y="160"/>
              </a:cxn>
              <a:cxn ang="0">
                <a:pos x="66" y="83"/>
              </a:cxn>
              <a:cxn ang="0">
                <a:pos x="100" y="83"/>
              </a:cxn>
              <a:cxn ang="0">
                <a:pos x="83" y="43"/>
              </a:cxn>
              <a:cxn ang="0">
                <a:pos x="83" y="123"/>
              </a:cxn>
              <a:cxn ang="0">
                <a:pos x="83" y="43"/>
              </a:cxn>
              <a:cxn ang="0">
                <a:pos x="30" y="83"/>
              </a:cxn>
              <a:cxn ang="0">
                <a:pos x="136" y="83"/>
              </a:cxn>
              <a:cxn ang="0">
                <a:pos x="166" y="95"/>
              </a:cxn>
              <a:cxn ang="0">
                <a:pos x="149" y="70"/>
              </a:cxn>
              <a:cxn ang="0">
                <a:pos x="151" y="33"/>
              </a:cxn>
              <a:cxn ang="0">
                <a:pos x="121" y="27"/>
              </a:cxn>
              <a:cxn ang="0">
                <a:pos x="96" y="0"/>
              </a:cxn>
              <a:cxn ang="0">
                <a:pos x="70" y="16"/>
              </a:cxn>
              <a:cxn ang="0">
                <a:pos x="34" y="15"/>
              </a:cxn>
              <a:cxn ang="0">
                <a:pos x="27" y="45"/>
              </a:cxn>
              <a:cxn ang="0">
                <a:pos x="0" y="70"/>
              </a:cxn>
              <a:cxn ang="0">
                <a:pos x="17" y="95"/>
              </a:cxn>
              <a:cxn ang="0">
                <a:pos x="16" y="132"/>
              </a:cxn>
              <a:cxn ang="0">
                <a:pos x="45" y="139"/>
              </a:cxn>
              <a:cxn ang="0">
                <a:pos x="70" y="165"/>
              </a:cxn>
              <a:cxn ang="0">
                <a:pos x="96" y="149"/>
              </a:cxn>
              <a:cxn ang="0">
                <a:pos x="132" y="150"/>
              </a:cxn>
              <a:cxn ang="0">
                <a:pos x="139" y="120"/>
              </a:cxn>
              <a:cxn ang="0">
                <a:pos x="166" y="95"/>
              </a:cxn>
            </a:cxnLst>
            <a:rect l="0" t="0" r="r" b="b"/>
            <a:pathLst>
              <a:path w="249" h="206">
                <a:moveTo>
                  <a:pt x="205" y="169"/>
                </a:moveTo>
                <a:cubicBezTo>
                  <a:pt x="197" y="173"/>
                  <a:pt x="188" y="169"/>
                  <a:pt x="185" y="162"/>
                </a:cubicBezTo>
                <a:cubicBezTo>
                  <a:pt x="181" y="154"/>
                  <a:pt x="184" y="145"/>
                  <a:pt x="192" y="141"/>
                </a:cubicBezTo>
                <a:cubicBezTo>
                  <a:pt x="200" y="138"/>
                  <a:pt x="209" y="141"/>
                  <a:pt x="212" y="149"/>
                </a:cubicBezTo>
                <a:cubicBezTo>
                  <a:pt x="216" y="156"/>
                  <a:pt x="212" y="165"/>
                  <a:pt x="205" y="169"/>
                </a:cubicBezTo>
                <a:close/>
                <a:moveTo>
                  <a:pt x="237" y="160"/>
                </a:moveTo>
                <a:cubicBezTo>
                  <a:pt x="249" y="157"/>
                  <a:pt x="249" y="157"/>
                  <a:pt x="249" y="157"/>
                </a:cubicBezTo>
                <a:cubicBezTo>
                  <a:pt x="245" y="136"/>
                  <a:pt x="245" y="136"/>
                  <a:pt x="245" y="136"/>
                </a:cubicBezTo>
                <a:cubicBezTo>
                  <a:pt x="233" y="138"/>
                  <a:pt x="233" y="138"/>
                  <a:pt x="233" y="138"/>
                </a:cubicBezTo>
                <a:cubicBezTo>
                  <a:pt x="230" y="132"/>
                  <a:pt x="226" y="128"/>
                  <a:pt x="221" y="124"/>
                </a:cubicBezTo>
                <a:cubicBezTo>
                  <a:pt x="225" y="112"/>
                  <a:pt x="225" y="112"/>
                  <a:pt x="225" y="112"/>
                </a:cubicBezTo>
                <a:cubicBezTo>
                  <a:pt x="205" y="105"/>
                  <a:pt x="205" y="105"/>
                  <a:pt x="205" y="105"/>
                </a:cubicBezTo>
                <a:cubicBezTo>
                  <a:pt x="201" y="116"/>
                  <a:pt x="201" y="116"/>
                  <a:pt x="201" y="116"/>
                </a:cubicBezTo>
                <a:cubicBezTo>
                  <a:pt x="195" y="116"/>
                  <a:pt x="189" y="117"/>
                  <a:pt x="183" y="120"/>
                </a:cubicBezTo>
                <a:cubicBezTo>
                  <a:pt x="175" y="110"/>
                  <a:pt x="175" y="110"/>
                  <a:pt x="175" y="110"/>
                </a:cubicBezTo>
                <a:cubicBezTo>
                  <a:pt x="158" y="124"/>
                  <a:pt x="158" y="124"/>
                  <a:pt x="158" y="124"/>
                </a:cubicBezTo>
                <a:cubicBezTo>
                  <a:pt x="166" y="134"/>
                  <a:pt x="166" y="134"/>
                  <a:pt x="166" y="134"/>
                </a:cubicBezTo>
                <a:cubicBezTo>
                  <a:pt x="162" y="139"/>
                  <a:pt x="160" y="145"/>
                  <a:pt x="160" y="151"/>
                </a:cubicBezTo>
                <a:cubicBezTo>
                  <a:pt x="148" y="153"/>
                  <a:pt x="148" y="153"/>
                  <a:pt x="148" y="153"/>
                </a:cubicBezTo>
                <a:cubicBezTo>
                  <a:pt x="151" y="175"/>
                  <a:pt x="151" y="175"/>
                  <a:pt x="151" y="175"/>
                </a:cubicBezTo>
                <a:cubicBezTo>
                  <a:pt x="164" y="173"/>
                  <a:pt x="164" y="173"/>
                  <a:pt x="164" y="173"/>
                </a:cubicBezTo>
                <a:cubicBezTo>
                  <a:pt x="166" y="178"/>
                  <a:pt x="170" y="183"/>
                  <a:pt x="175" y="187"/>
                </a:cubicBezTo>
                <a:cubicBezTo>
                  <a:pt x="171" y="198"/>
                  <a:pt x="171" y="198"/>
                  <a:pt x="171" y="198"/>
                </a:cubicBezTo>
                <a:cubicBezTo>
                  <a:pt x="192" y="206"/>
                  <a:pt x="192" y="206"/>
                  <a:pt x="192" y="206"/>
                </a:cubicBezTo>
                <a:cubicBezTo>
                  <a:pt x="196" y="194"/>
                  <a:pt x="196" y="194"/>
                  <a:pt x="196" y="194"/>
                </a:cubicBezTo>
                <a:cubicBezTo>
                  <a:pt x="202" y="194"/>
                  <a:pt x="208" y="194"/>
                  <a:pt x="214" y="191"/>
                </a:cubicBezTo>
                <a:cubicBezTo>
                  <a:pt x="222" y="200"/>
                  <a:pt x="222" y="200"/>
                  <a:pt x="222" y="200"/>
                </a:cubicBezTo>
                <a:cubicBezTo>
                  <a:pt x="239" y="186"/>
                  <a:pt x="239" y="186"/>
                  <a:pt x="239" y="186"/>
                </a:cubicBezTo>
                <a:cubicBezTo>
                  <a:pt x="231" y="177"/>
                  <a:pt x="231" y="177"/>
                  <a:pt x="231" y="177"/>
                </a:cubicBezTo>
                <a:cubicBezTo>
                  <a:pt x="234" y="172"/>
                  <a:pt x="236" y="166"/>
                  <a:pt x="237" y="160"/>
                </a:cubicBezTo>
                <a:close/>
                <a:moveTo>
                  <a:pt x="83" y="100"/>
                </a:moveTo>
                <a:cubicBezTo>
                  <a:pt x="73" y="100"/>
                  <a:pt x="66" y="92"/>
                  <a:pt x="66" y="83"/>
                </a:cubicBezTo>
                <a:cubicBezTo>
                  <a:pt x="66" y="73"/>
                  <a:pt x="73" y="65"/>
                  <a:pt x="83" y="65"/>
                </a:cubicBezTo>
                <a:cubicBezTo>
                  <a:pt x="93" y="65"/>
                  <a:pt x="100" y="73"/>
                  <a:pt x="100" y="83"/>
                </a:cubicBezTo>
                <a:cubicBezTo>
                  <a:pt x="100" y="92"/>
                  <a:pt x="93" y="100"/>
                  <a:pt x="83" y="100"/>
                </a:cubicBezTo>
                <a:close/>
                <a:moveTo>
                  <a:pt x="83" y="43"/>
                </a:moveTo>
                <a:cubicBezTo>
                  <a:pt x="61" y="43"/>
                  <a:pt x="43" y="61"/>
                  <a:pt x="43" y="83"/>
                </a:cubicBezTo>
                <a:cubicBezTo>
                  <a:pt x="43" y="104"/>
                  <a:pt x="61" y="123"/>
                  <a:pt x="83" y="123"/>
                </a:cubicBezTo>
                <a:cubicBezTo>
                  <a:pt x="105" y="123"/>
                  <a:pt x="123" y="104"/>
                  <a:pt x="123" y="83"/>
                </a:cubicBezTo>
                <a:cubicBezTo>
                  <a:pt x="123" y="61"/>
                  <a:pt x="105" y="43"/>
                  <a:pt x="83" y="43"/>
                </a:cubicBezTo>
                <a:close/>
                <a:moveTo>
                  <a:pt x="83" y="135"/>
                </a:moveTo>
                <a:cubicBezTo>
                  <a:pt x="54" y="135"/>
                  <a:pt x="30" y="112"/>
                  <a:pt x="30" y="83"/>
                </a:cubicBezTo>
                <a:cubicBezTo>
                  <a:pt x="30" y="54"/>
                  <a:pt x="54" y="30"/>
                  <a:pt x="83" y="30"/>
                </a:cubicBezTo>
                <a:cubicBezTo>
                  <a:pt x="112" y="30"/>
                  <a:pt x="136" y="54"/>
                  <a:pt x="136" y="83"/>
                </a:cubicBezTo>
                <a:cubicBezTo>
                  <a:pt x="136" y="112"/>
                  <a:pt x="112" y="135"/>
                  <a:pt x="83" y="135"/>
                </a:cubicBezTo>
                <a:close/>
                <a:moveTo>
                  <a:pt x="166" y="95"/>
                </a:moveTo>
                <a:cubicBezTo>
                  <a:pt x="166" y="70"/>
                  <a:pt x="166" y="70"/>
                  <a:pt x="166" y="70"/>
                </a:cubicBezTo>
                <a:cubicBezTo>
                  <a:pt x="149" y="70"/>
                  <a:pt x="149" y="70"/>
                  <a:pt x="149" y="70"/>
                </a:cubicBezTo>
                <a:cubicBezTo>
                  <a:pt x="148" y="61"/>
                  <a:pt x="144" y="52"/>
                  <a:pt x="139" y="45"/>
                </a:cubicBezTo>
                <a:cubicBezTo>
                  <a:pt x="151" y="33"/>
                  <a:pt x="151" y="33"/>
                  <a:pt x="151" y="33"/>
                </a:cubicBezTo>
                <a:cubicBezTo>
                  <a:pt x="132" y="15"/>
                  <a:pt x="132" y="15"/>
                  <a:pt x="132" y="15"/>
                </a:cubicBezTo>
                <a:cubicBezTo>
                  <a:pt x="121" y="27"/>
                  <a:pt x="121" y="27"/>
                  <a:pt x="121" y="27"/>
                </a:cubicBezTo>
                <a:cubicBezTo>
                  <a:pt x="114" y="22"/>
                  <a:pt x="105" y="18"/>
                  <a:pt x="96" y="16"/>
                </a:cubicBezTo>
                <a:cubicBezTo>
                  <a:pt x="96" y="0"/>
                  <a:pt x="96" y="0"/>
                  <a:pt x="96" y="0"/>
                </a:cubicBezTo>
                <a:cubicBezTo>
                  <a:pt x="70" y="0"/>
                  <a:pt x="70" y="0"/>
                  <a:pt x="70" y="0"/>
                </a:cubicBezTo>
                <a:cubicBezTo>
                  <a:pt x="70" y="16"/>
                  <a:pt x="70" y="16"/>
                  <a:pt x="70" y="16"/>
                </a:cubicBezTo>
                <a:cubicBezTo>
                  <a:pt x="61" y="18"/>
                  <a:pt x="53" y="22"/>
                  <a:pt x="45" y="27"/>
                </a:cubicBezTo>
                <a:cubicBezTo>
                  <a:pt x="34" y="15"/>
                  <a:pt x="34" y="15"/>
                  <a:pt x="34" y="15"/>
                </a:cubicBezTo>
                <a:cubicBezTo>
                  <a:pt x="16" y="33"/>
                  <a:pt x="16" y="33"/>
                  <a:pt x="16" y="33"/>
                </a:cubicBezTo>
                <a:cubicBezTo>
                  <a:pt x="27" y="45"/>
                  <a:pt x="27" y="45"/>
                  <a:pt x="27" y="45"/>
                </a:cubicBezTo>
                <a:cubicBezTo>
                  <a:pt x="22" y="52"/>
                  <a:pt x="18" y="61"/>
                  <a:pt x="17" y="70"/>
                </a:cubicBezTo>
                <a:cubicBezTo>
                  <a:pt x="0" y="70"/>
                  <a:pt x="0" y="70"/>
                  <a:pt x="0" y="70"/>
                </a:cubicBezTo>
                <a:cubicBezTo>
                  <a:pt x="0" y="95"/>
                  <a:pt x="0" y="95"/>
                  <a:pt x="0" y="95"/>
                </a:cubicBezTo>
                <a:cubicBezTo>
                  <a:pt x="17" y="95"/>
                  <a:pt x="17" y="95"/>
                  <a:pt x="17" y="95"/>
                </a:cubicBezTo>
                <a:cubicBezTo>
                  <a:pt x="18" y="104"/>
                  <a:pt x="22" y="113"/>
                  <a:pt x="27" y="120"/>
                </a:cubicBezTo>
                <a:cubicBezTo>
                  <a:pt x="16" y="132"/>
                  <a:pt x="16" y="132"/>
                  <a:pt x="16" y="132"/>
                </a:cubicBezTo>
                <a:cubicBezTo>
                  <a:pt x="34" y="150"/>
                  <a:pt x="34" y="150"/>
                  <a:pt x="34" y="150"/>
                </a:cubicBezTo>
                <a:cubicBezTo>
                  <a:pt x="45" y="139"/>
                  <a:pt x="45" y="139"/>
                  <a:pt x="45" y="139"/>
                </a:cubicBezTo>
                <a:cubicBezTo>
                  <a:pt x="53" y="144"/>
                  <a:pt x="61" y="147"/>
                  <a:pt x="70" y="149"/>
                </a:cubicBezTo>
                <a:cubicBezTo>
                  <a:pt x="70" y="165"/>
                  <a:pt x="70" y="165"/>
                  <a:pt x="70" y="165"/>
                </a:cubicBezTo>
                <a:cubicBezTo>
                  <a:pt x="96" y="165"/>
                  <a:pt x="96" y="165"/>
                  <a:pt x="96" y="165"/>
                </a:cubicBezTo>
                <a:cubicBezTo>
                  <a:pt x="96" y="149"/>
                  <a:pt x="96" y="149"/>
                  <a:pt x="96" y="149"/>
                </a:cubicBezTo>
                <a:cubicBezTo>
                  <a:pt x="105" y="147"/>
                  <a:pt x="114" y="144"/>
                  <a:pt x="121" y="139"/>
                </a:cubicBezTo>
                <a:cubicBezTo>
                  <a:pt x="132" y="150"/>
                  <a:pt x="132" y="150"/>
                  <a:pt x="132" y="150"/>
                </a:cubicBezTo>
                <a:cubicBezTo>
                  <a:pt x="151" y="132"/>
                  <a:pt x="151" y="132"/>
                  <a:pt x="151" y="132"/>
                </a:cubicBezTo>
                <a:cubicBezTo>
                  <a:pt x="139" y="120"/>
                  <a:pt x="139" y="120"/>
                  <a:pt x="139" y="120"/>
                </a:cubicBezTo>
                <a:cubicBezTo>
                  <a:pt x="144" y="113"/>
                  <a:pt x="148" y="104"/>
                  <a:pt x="149" y="95"/>
                </a:cubicBezTo>
                <a:lnTo>
                  <a:pt x="166" y="95"/>
                </a:lnTo>
                <a:close/>
              </a:path>
            </a:pathLst>
          </a:custGeom>
          <a:solidFill>
            <a:srgbClr val="FFCD00"/>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3" name="Rounded Rectangle 22"/>
          <p:cNvSpPr/>
          <p:nvPr/>
        </p:nvSpPr>
        <p:spPr>
          <a:xfrm>
            <a:off x="6345568" y="2105122"/>
            <a:ext cx="2560320" cy="3933350"/>
          </a:xfrm>
          <a:prstGeom prst="roundRect">
            <a:avLst>
              <a:gd name="adj" fmla="val 7115"/>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4" name="Rounded Rectangle 23"/>
          <p:cNvSpPr/>
          <p:nvPr/>
        </p:nvSpPr>
        <p:spPr bwMode="gray">
          <a:xfrm>
            <a:off x="6574168" y="4550863"/>
            <a:ext cx="2103120" cy="1297436"/>
          </a:xfrm>
          <a:prstGeom prst="roundRect">
            <a:avLst/>
          </a:prstGeom>
          <a:noFill/>
          <a:ln w="19050">
            <a:noFill/>
          </a:ln>
          <a:effectLst/>
        </p:spPr>
        <p:txBody>
          <a:bodyPr wrap="square" lIns="36000" rIns="36000" anchor="t">
            <a:noAutofit/>
          </a:bodyPr>
          <a:lstStyle/>
          <a:p>
            <a:pPr defTabSz="1219170" fontAlgn="base">
              <a:lnSpc>
                <a:spcPct val="106000"/>
              </a:lnSpc>
              <a:spcBef>
                <a:spcPts val="200"/>
              </a:spcBef>
              <a:spcAft>
                <a:spcPts val="300"/>
              </a:spcAft>
              <a:defRPr/>
            </a:pPr>
            <a:r>
              <a:rPr kumimoji="0" lang="en-US" altLang="en-US" sz="1400" b="0" u="none" strike="noStrike" kern="1200" cap="none" spc="0" normalizeH="0" baseline="0" noProof="0" dirty="0">
                <a:ln>
                  <a:noFill/>
                </a:ln>
                <a:effectLst/>
                <a:uLnTx/>
                <a:uFillTx/>
                <a:latin typeface="Segoe UI" panose="020B0502040204020203" pitchFamily="34" charset="0"/>
                <a:cs typeface="Segoe UI" panose="020B0502040204020203" pitchFamily="34" charset="0"/>
              </a:rPr>
              <a:t>Incumbent players will need to explore</a:t>
            </a:r>
            <a:r>
              <a:rPr kumimoji="0" lang="en-US" altLang="en-US" sz="1400" b="0" u="none" strike="noStrike" kern="1200" cap="none" spc="0" normalizeH="0" noProof="0" dirty="0">
                <a:ln>
                  <a:noFill/>
                </a:ln>
                <a:effectLst/>
                <a:uLnTx/>
                <a:uFillTx/>
                <a:latin typeface="Segoe UI" panose="020B0502040204020203" pitchFamily="34" charset="0"/>
                <a:cs typeface="Segoe UI" panose="020B0502040204020203" pitchFamily="34" charset="0"/>
              </a:rPr>
              <a:t> new business models (e.g., sponsorship, platform based) to drive revenue opportunities</a:t>
            </a:r>
            <a:endParaRPr kumimoji="0" lang="en-US" altLang="en-US" sz="1400" b="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0" marR="0" lvl="0" indent="0" algn="l" defTabSz="1219170" rtl="0" eaLnBrk="1" fontAlgn="base" latinLnBrk="0" hangingPunct="1">
              <a:lnSpc>
                <a:spcPct val="106000"/>
              </a:lnSpc>
              <a:spcBef>
                <a:spcPts val="200"/>
              </a:spcBef>
              <a:spcAft>
                <a:spcPts val="300"/>
              </a:spcAft>
              <a:buClrTx/>
              <a:buSzTx/>
              <a:buFontTx/>
              <a:buNone/>
              <a:tabLst/>
              <a:defRPr/>
            </a:pPr>
            <a:endParaRPr kumimoji="0" lang="en-US" altLang="en-US" sz="1400" b="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25" name="Rectangle 24"/>
          <p:cNvSpPr/>
          <p:nvPr/>
        </p:nvSpPr>
        <p:spPr bwMode="gray">
          <a:xfrm>
            <a:off x="6574168" y="3387735"/>
            <a:ext cx="2103120" cy="859784"/>
          </a:xfrm>
          <a:prstGeom prst="rect">
            <a:avLst/>
          </a:prstGeom>
          <a:noFill/>
          <a:ln w="19050">
            <a:noFill/>
          </a:ln>
        </p:spPr>
        <p:txBody>
          <a:bodyPr wrap="square" lIns="0" tIns="0" rIns="0" bIns="0" anchor="t">
            <a:noAutofit/>
          </a:bodyPr>
          <a:lstStyle/>
          <a:p>
            <a:pPr marL="0" marR="0" lvl="0" indent="0" algn="ctr" defTabSz="1219170" rtl="0" eaLnBrk="1" fontAlgn="base" latinLnBrk="0" hangingPunct="1">
              <a:lnSpc>
                <a:spcPct val="100000"/>
              </a:lnSpc>
              <a:spcBef>
                <a:spcPts val="200"/>
              </a:spcBef>
              <a:spcAft>
                <a:spcPts val="300"/>
              </a:spcAft>
              <a:buClrTx/>
              <a:buSzTx/>
              <a:buFontTx/>
              <a:buNone/>
              <a:tabLst/>
              <a:defRPr/>
            </a:pPr>
            <a:r>
              <a:rPr lang="en-US" altLang="en-US" sz="1400" dirty="0">
                <a:latin typeface="Segoe UI" panose="020B0502040204020203" pitchFamily="34" charset="0"/>
                <a:cs typeface="Segoe UI" panose="020B0502040204020203" pitchFamily="34" charset="0"/>
              </a:rPr>
              <a:t>Broadening of access to the payment rails for new participants leading to greater competition and innovation</a:t>
            </a:r>
            <a:endParaRPr kumimoji="0" lang="en-US" altLang="en-US" sz="1400" b="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26" name="Rounded Rectangle 25"/>
          <p:cNvSpPr/>
          <p:nvPr/>
        </p:nvSpPr>
        <p:spPr bwMode="gray">
          <a:xfrm>
            <a:off x="6321025" y="2341921"/>
            <a:ext cx="2609406" cy="879335"/>
          </a:xfrm>
          <a:prstGeom prst="roundRect">
            <a:avLst/>
          </a:prstGeom>
          <a:no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r>
              <a:rPr lang="en-US" sz="1400" dirty="0">
                <a:latin typeface="Segoe UI Semibold" panose="020B0702040204020203" pitchFamily="34" charset="0"/>
                <a:cs typeface="Segoe UI Semibold" panose="020B0702040204020203" pitchFamily="34" charset="0"/>
              </a:rPr>
              <a:t>Open</a:t>
            </a:r>
            <a:br>
              <a:rPr lang="en-US" sz="1400" dirty="0">
                <a:latin typeface="Segoe UI Semibold" panose="020B0702040204020203" pitchFamily="34" charset="0"/>
                <a:cs typeface="Segoe UI Semibold" panose="020B0702040204020203" pitchFamily="34" charset="0"/>
              </a:rPr>
            </a:br>
            <a:r>
              <a:rPr lang="en-US" sz="1400" dirty="0">
                <a:latin typeface="Segoe UI Semibold" panose="020B0702040204020203" pitchFamily="34" charset="0"/>
                <a:cs typeface="Segoe UI Semibold" panose="020B0702040204020203" pitchFamily="34" charset="0"/>
              </a:rPr>
              <a:t>Access</a:t>
            </a:r>
            <a:endParaRPr kumimoji="0" lang="en-US" sz="140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endParaRPr>
          </a:p>
        </p:txBody>
      </p:sp>
      <p:sp>
        <p:nvSpPr>
          <p:cNvPr id="27" name="Oval 26"/>
          <p:cNvSpPr/>
          <p:nvPr/>
        </p:nvSpPr>
        <p:spPr bwMode="gray">
          <a:xfrm>
            <a:off x="7282754" y="1723065"/>
            <a:ext cx="685948" cy="685948"/>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p:txBody>
      </p:sp>
      <p:cxnSp>
        <p:nvCxnSpPr>
          <p:cNvPr id="28" name="Straight Connector 27"/>
          <p:cNvCxnSpPr/>
          <p:nvPr/>
        </p:nvCxnSpPr>
        <p:spPr>
          <a:xfrm>
            <a:off x="6519304" y="3195877"/>
            <a:ext cx="2212848" cy="0"/>
          </a:xfrm>
          <a:prstGeom prst="line">
            <a:avLst/>
          </a:prstGeom>
          <a:ln w="19050">
            <a:solidFill>
              <a:srgbClr val="FFCD00"/>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519304" y="4473814"/>
            <a:ext cx="2212848" cy="0"/>
          </a:xfrm>
          <a:prstGeom prst="line">
            <a:avLst/>
          </a:prstGeom>
          <a:ln w="19050">
            <a:solidFill>
              <a:srgbClr val="FFCD00"/>
            </a:solidFill>
            <a:prstDash val="solid"/>
          </a:ln>
        </p:spPr>
        <p:style>
          <a:lnRef idx="1">
            <a:schemeClr val="accent1"/>
          </a:lnRef>
          <a:fillRef idx="0">
            <a:schemeClr val="accent1"/>
          </a:fillRef>
          <a:effectRef idx="0">
            <a:schemeClr val="accent1"/>
          </a:effectRef>
          <a:fontRef idx="minor">
            <a:schemeClr val="tx1"/>
          </a:fontRef>
        </p:style>
      </p:cxnSp>
      <p:sp>
        <p:nvSpPr>
          <p:cNvPr id="30" name="Freeform 29"/>
          <p:cNvSpPr>
            <a:spLocks noEditPoints="1"/>
          </p:cNvSpPr>
          <p:nvPr/>
        </p:nvSpPr>
        <p:spPr bwMode="auto">
          <a:xfrm>
            <a:off x="7355932" y="1930964"/>
            <a:ext cx="539592" cy="291624"/>
          </a:xfrm>
          <a:custGeom>
            <a:avLst/>
            <a:gdLst/>
            <a:ahLst/>
            <a:cxnLst>
              <a:cxn ang="0">
                <a:pos x="197" y="22"/>
              </a:cxn>
              <a:cxn ang="0">
                <a:pos x="147" y="6"/>
              </a:cxn>
              <a:cxn ang="0">
                <a:pos x="124" y="1"/>
              </a:cxn>
              <a:cxn ang="0">
                <a:pos x="123" y="1"/>
              </a:cxn>
              <a:cxn ang="0">
                <a:pos x="121" y="1"/>
              </a:cxn>
              <a:cxn ang="0">
                <a:pos x="120" y="1"/>
              </a:cxn>
              <a:cxn ang="0">
                <a:pos x="95" y="29"/>
              </a:cxn>
              <a:cxn ang="0">
                <a:pos x="108" y="52"/>
              </a:cxn>
              <a:cxn ang="0">
                <a:pos x="133" y="23"/>
              </a:cxn>
              <a:cxn ang="0">
                <a:pos x="195" y="58"/>
              </a:cxn>
              <a:cxn ang="0">
                <a:pos x="196" y="61"/>
              </a:cxn>
              <a:cxn ang="0">
                <a:pos x="211" y="68"/>
              </a:cxn>
              <a:cxn ang="0">
                <a:pos x="61" y="100"/>
              </a:cxn>
              <a:cxn ang="0">
                <a:pos x="44" y="90"/>
              </a:cxn>
              <a:cxn ang="0">
                <a:pos x="48" y="110"/>
              </a:cxn>
              <a:cxn ang="0">
                <a:pos x="56" y="111"/>
              </a:cxn>
              <a:cxn ang="0">
                <a:pos x="16" y="0"/>
              </a:cxn>
              <a:cxn ang="0">
                <a:pos x="12" y="115"/>
              </a:cxn>
              <a:cxn ang="0">
                <a:pos x="57" y="12"/>
              </a:cxn>
              <a:cxn ang="0">
                <a:pos x="243" y="0"/>
              </a:cxn>
              <a:cxn ang="0">
                <a:pos x="234" y="119"/>
              </a:cxn>
              <a:cxn ang="0">
                <a:pos x="259" y="62"/>
              </a:cxn>
              <a:cxn ang="0">
                <a:pos x="85" y="85"/>
              </a:cxn>
              <a:cxn ang="0">
                <a:pos x="65" y="109"/>
              </a:cxn>
              <a:cxn ang="0">
                <a:pos x="75" y="127"/>
              </a:cxn>
              <a:cxn ang="0">
                <a:pos x="88" y="137"/>
              </a:cxn>
              <a:cxn ang="0">
                <a:pos x="104" y="132"/>
              </a:cxn>
              <a:cxn ang="0">
                <a:pos x="112" y="139"/>
              </a:cxn>
              <a:cxn ang="0">
                <a:pos x="128" y="134"/>
              </a:cxn>
              <a:cxn ang="0">
                <a:pos x="129" y="109"/>
              </a:cxn>
              <a:cxn ang="0">
                <a:pos x="116" y="110"/>
              </a:cxn>
              <a:cxn ang="0">
                <a:pos x="104" y="96"/>
              </a:cxn>
              <a:cxn ang="0">
                <a:pos x="91" y="87"/>
              </a:cxn>
              <a:cxn ang="0">
                <a:pos x="200" y="105"/>
              </a:cxn>
              <a:cxn ang="0">
                <a:pos x="186" y="104"/>
              </a:cxn>
              <a:cxn ang="0">
                <a:pos x="174" y="118"/>
              </a:cxn>
              <a:cxn ang="0">
                <a:pos x="162" y="110"/>
              </a:cxn>
              <a:cxn ang="0">
                <a:pos x="150" y="121"/>
              </a:cxn>
              <a:cxn ang="0">
                <a:pos x="147" y="121"/>
              </a:cxn>
              <a:cxn ang="0">
                <a:pos x="145" y="121"/>
              </a:cxn>
              <a:cxn ang="0">
                <a:pos x="142" y="114"/>
              </a:cxn>
              <a:cxn ang="0">
                <a:pos x="123" y="99"/>
              </a:cxn>
              <a:cxn ang="0">
                <a:pos x="114" y="91"/>
              </a:cxn>
              <a:cxn ang="0">
                <a:pos x="103" y="88"/>
              </a:cxn>
              <a:cxn ang="0">
                <a:pos x="85" y="77"/>
              </a:cxn>
              <a:cxn ang="0">
                <a:pos x="65" y="93"/>
              </a:cxn>
              <a:cxn ang="0">
                <a:pos x="47" y="74"/>
              </a:cxn>
              <a:cxn ang="0">
                <a:pos x="69" y="23"/>
              </a:cxn>
              <a:cxn ang="0">
                <a:pos x="88" y="25"/>
              </a:cxn>
              <a:cxn ang="0">
                <a:pos x="96" y="57"/>
              </a:cxn>
              <a:cxn ang="0">
                <a:pos x="128" y="48"/>
              </a:cxn>
              <a:cxn ang="0">
                <a:pos x="185" y="59"/>
              </a:cxn>
              <a:cxn ang="0">
                <a:pos x="189" y="64"/>
              </a:cxn>
              <a:cxn ang="0">
                <a:pos x="204" y="88"/>
              </a:cxn>
            </a:cxnLst>
            <a:rect l="0" t="0" r="r" b="b"/>
            <a:pathLst>
              <a:path w="259" h="140">
                <a:moveTo>
                  <a:pt x="211" y="68"/>
                </a:moveTo>
                <a:cubicBezTo>
                  <a:pt x="197" y="22"/>
                  <a:pt x="197" y="22"/>
                  <a:pt x="197" y="22"/>
                </a:cubicBezTo>
                <a:cubicBezTo>
                  <a:pt x="196" y="18"/>
                  <a:pt x="192" y="15"/>
                  <a:pt x="187" y="15"/>
                </a:cubicBezTo>
                <a:cubicBezTo>
                  <a:pt x="147" y="6"/>
                  <a:pt x="147" y="6"/>
                  <a:pt x="147" y="6"/>
                </a:cubicBezTo>
                <a:cubicBezTo>
                  <a:pt x="147" y="6"/>
                  <a:pt x="147" y="6"/>
                  <a:pt x="147" y="6"/>
                </a:cubicBezTo>
                <a:cubicBezTo>
                  <a:pt x="124" y="1"/>
                  <a:pt x="124" y="1"/>
                  <a:pt x="124" y="1"/>
                </a:cubicBezTo>
                <a:cubicBezTo>
                  <a:pt x="124" y="1"/>
                  <a:pt x="124" y="1"/>
                  <a:pt x="123" y="1"/>
                </a:cubicBezTo>
                <a:cubicBezTo>
                  <a:pt x="123" y="1"/>
                  <a:pt x="123" y="1"/>
                  <a:pt x="123" y="1"/>
                </a:cubicBezTo>
                <a:cubicBezTo>
                  <a:pt x="123" y="1"/>
                  <a:pt x="123" y="1"/>
                  <a:pt x="123" y="1"/>
                </a:cubicBezTo>
                <a:cubicBezTo>
                  <a:pt x="121" y="1"/>
                  <a:pt x="121" y="1"/>
                  <a:pt x="121" y="1"/>
                </a:cubicBezTo>
                <a:cubicBezTo>
                  <a:pt x="122" y="1"/>
                  <a:pt x="122" y="1"/>
                  <a:pt x="122" y="1"/>
                </a:cubicBezTo>
                <a:cubicBezTo>
                  <a:pt x="121" y="1"/>
                  <a:pt x="120" y="1"/>
                  <a:pt x="120" y="1"/>
                </a:cubicBezTo>
                <a:cubicBezTo>
                  <a:pt x="115" y="1"/>
                  <a:pt x="110" y="3"/>
                  <a:pt x="107" y="8"/>
                </a:cubicBezTo>
                <a:cubicBezTo>
                  <a:pt x="95" y="29"/>
                  <a:pt x="95" y="29"/>
                  <a:pt x="95" y="29"/>
                </a:cubicBezTo>
                <a:cubicBezTo>
                  <a:pt x="90" y="37"/>
                  <a:pt x="93" y="46"/>
                  <a:pt x="100" y="50"/>
                </a:cubicBezTo>
                <a:cubicBezTo>
                  <a:pt x="103" y="51"/>
                  <a:pt x="105" y="52"/>
                  <a:pt x="108" y="52"/>
                </a:cubicBezTo>
                <a:cubicBezTo>
                  <a:pt x="113" y="52"/>
                  <a:pt x="118" y="49"/>
                  <a:pt x="121" y="45"/>
                </a:cubicBezTo>
                <a:cubicBezTo>
                  <a:pt x="133" y="23"/>
                  <a:pt x="133" y="23"/>
                  <a:pt x="133" y="23"/>
                </a:cubicBezTo>
                <a:cubicBezTo>
                  <a:pt x="188" y="53"/>
                  <a:pt x="188" y="53"/>
                  <a:pt x="188" y="53"/>
                </a:cubicBezTo>
                <a:cubicBezTo>
                  <a:pt x="191" y="54"/>
                  <a:pt x="193" y="56"/>
                  <a:pt x="195" y="58"/>
                </a:cubicBezTo>
                <a:cubicBezTo>
                  <a:pt x="195" y="59"/>
                  <a:pt x="196" y="60"/>
                  <a:pt x="196" y="60"/>
                </a:cubicBezTo>
                <a:cubicBezTo>
                  <a:pt x="196" y="61"/>
                  <a:pt x="196" y="61"/>
                  <a:pt x="196" y="61"/>
                </a:cubicBezTo>
                <a:cubicBezTo>
                  <a:pt x="207" y="80"/>
                  <a:pt x="207" y="80"/>
                  <a:pt x="207" y="80"/>
                </a:cubicBezTo>
                <a:cubicBezTo>
                  <a:pt x="211" y="77"/>
                  <a:pt x="212" y="72"/>
                  <a:pt x="211" y="68"/>
                </a:cubicBezTo>
                <a:close/>
                <a:moveTo>
                  <a:pt x="58" y="105"/>
                </a:moveTo>
                <a:cubicBezTo>
                  <a:pt x="61" y="100"/>
                  <a:pt x="61" y="100"/>
                  <a:pt x="61" y="100"/>
                </a:cubicBezTo>
                <a:cubicBezTo>
                  <a:pt x="48" y="92"/>
                  <a:pt x="48" y="92"/>
                  <a:pt x="48" y="92"/>
                </a:cubicBezTo>
                <a:cubicBezTo>
                  <a:pt x="47" y="91"/>
                  <a:pt x="46" y="91"/>
                  <a:pt x="44" y="90"/>
                </a:cubicBezTo>
                <a:cubicBezTo>
                  <a:pt x="43" y="92"/>
                  <a:pt x="43" y="92"/>
                  <a:pt x="43" y="92"/>
                </a:cubicBezTo>
                <a:cubicBezTo>
                  <a:pt x="40" y="98"/>
                  <a:pt x="42" y="106"/>
                  <a:pt x="48" y="110"/>
                </a:cubicBezTo>
                <a:cubicBezTo>
                  <a:pt x="50" y="111"/>
                  <a:pt x="52" y="111"/>
                  <a:pt x="54" y="111"/>
                </a:cubicBezTo>
                <a:cubicBezTo>
                  <a:pt x="55" y="111"/>
                  <a:pt x="55" y="111"/>
                  <a:pt x="56" y="111"/>
                </a:cubicBezTo>
                <a:cubicBezTo>
                  <a:pt x="56" y="109"/>
                  <a:pt x="57" y="107"/>
                  <a:pt x="58" y="105"/>
                </a:cubicBezTo>
                <a:close/>
                <a:moveTo>
                  <a:pt x="16" y="0"/>
                </a:moveTo>
                <a:cubicBezTo>
                  <a:pt x="6" y="18"/>
                  <a:pt x="0" y="40"/>
                  <a:pt x="0" y="62"/>
                </a:cubicBezTo>
                <a:cubicBezTo>
                  <a:pt x="0" y="81"/>
                  <a:pt x="4" y="99"/>
                  <a:pt x="12" y="115"/>
                </a:cubicBezTo>
                <a:cubicBezTo>
                  <a:pt x="25" y="119"/>
                  <a:pt x="25" y="119"/>
                  <a:pt x="25" y="119"/>
                </a:cubicBezTo>
                <a:cubicBezTo>
                  <a:pt x="57" y="12"/>
                  <a:pt x="57" y="12"/>
                  <a:pt x="57" y="12"/>
                </a:cubicBezTo>
                <a:lnTo>
                  <a:pt x="16" y="0"/>
                </a:lnTo>
                <a:close/>
                <a:moveTo>
                  <a:pt x="243" y="0"/>
                </a:moveTo>
                <a:cubicBezTo>
                  <a:pt x="203" y="12"/>
                  <a:pt x="203" y="12"/>
                  <a:pt x="203" y="12"/>
                </a:cubicBezTo>
                <a:cubicBezTo>
                  <a:pt x="234" y="119"/>
                  <a:pt x="234" y="119"/>
                  <a:pt x="234" y="119"/>
                </a:cubicBezTo>
                <a:cubicBezTo>
                  <a:pt x="248" y="115"/>
                  <a:pt x="248" y="115"/>
                  <a:pt x="248" y="115"/>
                </a:cubicBezTo>
                <a:cubicBezTo>
                  <a:pt x="255" y="99"/>
                  <a:pt x="259" y="81"/>
                  <a:pt x="259" y="62"/>
                </a:cubicBezTo>
                <a:cubicBezTo>
                  <a:pt x="259" y="40"/>
                  <a:pt x="253" y="18"/>
                  <a:pt x="243" y="0"/>
                </a:cubicBezTo>
                <a:close/>
                <a:moveTo>
                  <a:pt x="85" y="85"/>
                </a:moveTo>
                <a:cubicBezTo>
                  <a:pt x="81" y="85"/>
                  <a:pt x="77" y="88"/>
                  <a:pt x="75" y="91"/>
                </a:cubicBezTo>
                <a:cubicBezTo>
                  <a:pt x="65" y="109"/>
                  <a:pt x="65" y="109"/>
                  <a:pt x="65" y="109"/>
                </a:cubicBezTo>
                <a:cubicBezTo>
                  <a:pt x="61" y="115"/>
                  <a:pt x="63" y="122"/>
                  <a:pt x="69" y="126"/>
                </a:cubicBezTo>
                <a:cubicBezTo>
                  <a:pt x="71" y="127"/>
                  <a:pt x="73" y="127"/>
                  <a:pt x="75" y="127"/>
                </a:cubicBezTo>
                <a:cubicBezTo>
                  <a:pt x="78" y="127"/>
                  <a:pt x="80" y="126"/>
                  <a:pt x="82" y="125"/>
                </a:cubicBezTo>
                <a:cubicBezTo>
                  <a:pt x="82" y="129"/>
                  <a:pt x="84" y="134"/>
                  <a:pt x="88" y="137"/>
                </a:cubicBezTo>
                <a:cubicBezTo>
                  <a:pt x="90" y="137"/>
                  <a:pt x="92" y="138"/>
                  <a:pt x="94" y="138"/>
                </a:cubicBezTo>
                <a:cubicBezTo>
                  <a:pt x="98" y="138"/>
                  <a:pt x="102" y="136"/>
                  <a:pt x="104" y="132"/>
                </a:cubicBezTo>
                <a:cubicBezTo>
                  <a:pt x="106" y="129"/>
                  <a:pt x="106" y="129"/>
                  <a:pt x="106" y="129"/>
                </a:cubicBezTo>
                <a:cubicBezTo>
                  <a:pt x="106" y="133"/>
                  <a:pt x="108" y="137"/>
                  <a:pt x="112" y="139"/>
                </a:cubicBezTo>
                <a:cubicBezTo>
                  <a:pt x="114" y="140"/>
                  <a:pt x="116" y="140"/>
                  <a:pt x="118" y="140"/>
                </a:cubicBezTo>
                <a:cubicBezTo>
                  <a:pt x="122" y="140"/>
                  <a:pt x="126" y="138"/>
                  <a:pt x="128" y="134"/>
                </a:cubicBezTo>
                <a:cubicBezTo>
                  <a:pt x="134" y="125"/>
                  <a:pt x="134" y="125"/>
                  <a:pt x="134" y="125"/>
                </a:cubicBezTo>
                <a:cubicBezTo>
                  <a:pt x="137" y="119"/>
                  <a:pt x="135" y="112"/>
                  <a:pt x="129" y="109"/>
                </a:cubicBezTo>
                <a:cubicBezTo>
                  <a:pt x="127" y="108"/>
                  <a:pt x="125" y="107"/>
                  <a:pt x="123" y="107"/>
                </a:cubicBezTo>
                <a:cubicBezTo>
                  <a:pt x="121" y="107"/>
                  <a:pt x="118" y="108"/>
                  <a:pt x="116" y="110"/>
                </a:cubicBezTo>
                <a:cubicBezTo>
                  <a:pt x="117" y="105"/>
                  <a:pt x="115" y="100"/>
                  <a:pt x="110" y="98"/>
                </a:cubicBezTo>
                <a:cubicBezTo>
                  <a:pt x="109" y="97"/>
                  <a:pt x="107" y="96"/>
                  <a:pt x="104" y="96"/>
                </a:cubicBezTo>
                <a:cubicBezTo>
                  <a:pt x="102" y="96"/>
                  <a:pt x="99" y="97"/>
                  <a:pt x="97" y="99"/>
                </a:cubicBezTo>
                <a:cubicBezTo>
                  <a:pt x="98" y="94"/>
                  <a:pt x="96" y="89"/>
                  <a:pt x="91" y="87"/>
                </a:cubicBezTo>
                <a:cubicBezTo>
                  <a:pt x="90" y="86"/>
                  <a:pt x="88" y="85"/>
                  <a:pt x="85" y="85"/>
                </a:cubicBezTo>
                <a:moveTo>
                  <a:pt x="200" y="105"/>
                </a:moveTo>
                <a:cubicBezTo>
                  <a:pt x="198" y="106"/>
                  <a:pt x="196" y="107"/>
                  <a:pt x="193" y="107"/>
                </a:cubicBezTo>
                <a:cubicBezTo>
                  <a:pt x="191" y="107"/>
                  <a:pt x="188" y="106"/>
                  <a:pt x="186" y="104"/>
                </a:cubicBezTo>
                <a:cubicBezTo>
                  <a:pt x="187" y="109"/>
                  <a:pt x="185" y="114"/>
                  <a:pt x="180" y="116"/>
                </a:cubicBezTo>
                <a:cubicBezTo>
                  <a:pt x="179" y="118"/>
                  <a:pt x="176" y="118"/>
                  <a:pt x="174" y="118"/>
                </a:cubicBezTo>
                <a:cubicBezTo>
                  <a:pt x="170" y="118"/>
                  <a:pt x="166" y="116"/>
                  <a:pt x="164" y="113"/>
                </a:cubicBezTo>
                <a:cubicBezTo>
                  <a:pt x="162" y="110"/>
                  <a:pt x="162" y="110"/>
                  <a:pt x="162" y="110"/>
                </a:cubicBezTo>
                <a:cubicBezTo>
                  <a:pt x="162" y="113"/>
                  <a:pt x="160" y="117"/>
                  <a:pt x="156" y="120"/>
                </a:cubicBezTo>
                <a:cubicBezTo>
                  <a:pt x="154" y="121"/>
                  <a:pt x="152" y="121"/>
                  <a:pt x="150" y="121"/>
                </a:cubicBezTo>
                <a:cubicBezTo>
                  <a:pt x="150" y="121"/>
                  <a:pt x="149" y="121"/>
                  <a:pt x="148" y="121"/>
                </a:cubicBezTo>
                <a:cubicBezTo>
                  <a:pt x="148" y="121"/>
                  <a:pt x="147" y="121"/>
                  <a:pt x="147" y="121"/>
                </a:cubicBezTo>
                <a:cubicBezTo>
                  <a:pt x="147" y="121"/>
                  <a:pt x="147" y="121"/>
                  <a:pt x="147" y="121"/>
                </a:cubicBezTo>
                <a:cubicBezTo>
                  <a:pt x="146" y="121"/>
                  <a:pt x="145" y="121"/>
                  <a:pt x="145" y="121"/>
                </a:cubicBezTo>
                <a:cubicBezTo>
                  <a:pt x="143" y="121"/>
                  <a:pt x="143" y="121"/>
                  <a:pt x="143" y="121"/>
                </a:cubicBezTo>
                <a:cubicBezTo>
                  <a:pt x="143" y="118"/>
                  <a:pt x="143" y="116"/>
                  <a:pt x="142" y="114"/>
                </a:cubicBezTo>
                <a:cubicBezTo>
                  <a:pt x="141" y="109"/>
                  <a:pt x="138" y="105"/>
                  <a:pt x="133" y="102"/>
                </a:cubicBezTo>
                <a:cubicBezTo>
                  <a:pt x="130" y="100"/>
                  <a:pt x="127" y="99"/>
                  <a:pt x="123" y="99"/>
                </a:cubicBezTo>
                <a:cubicBezTo>
                  <a:pt x="123" y="99"/>
                  <a:pt x="123" y="99"/>
                  <a:pt x="122" y="99"/>
                </a:cubicBezTo>
                <a:cubicBezTo>
                  <a:pt x="120" y="96"/>
                  <a:pt x="118" y="93"/>
                  <a:pt x="114" y="91"/>
                </a:cubicBezTo>
                <a:cubicBezTo>
                  <a:pt x="111" y="89"/>
                  <a:pt x="108" y="88"/>
                  <a:pt x="104" y="88"/>
                </a:cubicBezTo>
                <a:cubicBezTo>
                  <a:pt x="104" y="88"/>
                  <a:pt x="104" y="88"/>
                  <a:pt x="103" y="88"/>
                </a:cubicBezTo>
                <a:cubicBezTo>
                  <a:pt x="101" y="85"/>
                  <a:pt x="99" y="82"/>
                  <a:pt x="95" y="80"/>
                </a:cubicBezTo>
                <a:cubicBezTo>
                  <a:pt x="92" y="78"/>
                  <a:pt x="89" y="77"/>
                  <a:pt x="85" y="77"/>
                </a:cubicBezTo>
                <a:cubicBezTo>
                  <a:pt x="79" y="77"/>
                  <a:pt x="72" y="81"/>
                  <a:pt x="69" y="87"/>
                </a:cubicBezTo>
                <a:cubicBezTo>
                  <a:pt x="65" y="93"/>
                  <a:pt x="65" y="93"/>
                  <a:pt x="65" y="93"/>
                </a:cubicBezTo>
                <a:cubicBezTo>
                  <a:pt x="52" y="85"/>
                  <a:pt x="52" y="85"/>
                  <a:pt x="52" y="85"/>
                </a:cubicBezTo>
                <a:cubicBezTo>
                  <a:pt x="48" y="83"/>
                  <a:pt x="46" y="78"/>
                  <a:pt x="47" y="74"/>
                </a:cubicBezTo>
                <a:cubicBezTo>
                  <a:pt x="59" y="30"/>
                  <a:pt x="59" y="30"/>
                  <a:pt x="59" y="30"/>
                </a:cubicBezTo>
                <a:cubicBezTo>
                  <a:pt x="60" y="26"/>
                  <a:pt x="64" y="23"/>
                  <a:pt x="69" y="23"/>
                </a:cubicBezTo>
                <a:cubicBezTo>
                  <a:pt x="90" y="22"/>
                  <a:pt x="90" y="22"/>
                  <a:pt x="90" y="22"/>
                </a:cubicBezTo>
                <a:cubicBezTo>
                  <a:pt x="88" y="25"/>
                  <a:pt x="88" y="25"/>
                  <a:pt x="88" y="25"/>
                </a:cubicBezTo>
                <a:cubicBezTo>
                  <a:pt x="85" y="31"/>
                  <a:pt x="84" y="37"/>
                  <a:pt x="86" y="43"/>
                </a:cubicBezTo>
                <a:cubicBezTo>
                  <a:pt x="87" y="49"/>
                  <a:pt x="91" y="54"/>
                  <a:pt x="96" y="57"/>
                </a:cubicBezTo>
                <a:cubicBezTo>
                  <a:pt x="100" y="59"/>
                  <a:pt x="104" y="60"/>
                  <a:pt x="108" y="60"/>
                </a:cubicBezTo>
                <a:cubicBezTo>
                  <a:pt x="116" y="60"/>
                  <a:pt x="124" y="55"/>
                  <a:pt x="128" y="48"/>
                </a:cubicBezTo>
                <a:cubicBezTo>
                  <a:pt x="136" y="34"/>
                  <a:pt x="136" y="34"/>
                  <a:pt x="136" y="34"/>
                </a:cubicBezTo>
                <a:cubicBezTo>
                  <a:pt x="185" y="59"/>
                  <a:pt x="185" y="59"/>
                  <a:pt x="185" y="59"/>
                </a:cubicBezTo>
                <a:cubicBezTo>
                  <a:pt x="186" y="60"/>
                  <a:pt x="188" y="61"/>
                  <a:pt x="188" y="63"/>
                </a:cubicBezTo>
                <a:cubicBezTo>
                  <a:pt x="189" y="64"/>
                  <a:pt x="189" y="64"/>
                  <a:pt x="189" y="64"/>
                </a:cubicBezTo>
                <a:cubicBezTo>
                  <a:pt x="189" y="64"/>
                  <a:pt x="189" y="65"/>
                  <a:pt x="190" y="65"/>
                </a:cubicBezTo>
                <a:cubicBezTo>
                  <a:pt x="204" y="88"/>
                  <a:pt x="204" y="88"/>
                  <a:pt x="204" y="88"/>
                </a:cubicBezTo>
                <a:cubicBezTo>
                  <a:pt x="207" y="94"/>
                  <a:pt x="205" y="101"/>
                  <a:pt x="200" y="105"/>
                </a:cubicBezTo>
                <a:close/>
              </a:path>
            </a:pathLst>
          </a:custGeom>
          <a:solidFill>
            <a:srgbClr val="FFCD00"/>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31" name="Rounded Rectangle 30"/>
          <p:cNvSpPr/>
          <p:nvPr/>
        </p:nvSpPr>
        <p:spPr>
          <a:xfrm>
            <a:off x="9130183" y="2105122"/>
            <a:ext cx="2560320" cy="3933350"/>
          </a:xfrm>
          <a:prstGeom prst="roundRect">
            <a:avLst>
              <a:gd name="adj" fmla="val 7123"/>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2" name="Rectangle 31"/>
          <p:cNvSpPr/>
          <p:nvPr/>
        </p:nvSpPr>
        <p:spPr>
          <a:xfrm>
            <a:off x="9493643" y="2902913"/>
            <a:ext cx="1833400" cy="1631458"/>
          </a:xfrm>
          <a:prstGeom prst="rect">
            <a:avLst/>
          </a:prstGeom>
        </p:spPr>
        <p:txBody>
          <a:bodyPr wrap="square" anchor="ctr">
            <a:noAutofit/>
          </a:bodyPr>
          <a:lstStyle/>
          <a:p>
            <a:pPr marL="171450" marR="0" lvl="0" indent="-171450" algn="l" defTabSz="914400" rtl="0" eaLnBrk="1" fontAlgn="base" latinLnBrk="0" hangingPunct="1">
              <a:lnSpc>
                <a:spcPct val="106000"/>
              </a:lnSpc>
              <a:spcBef>
                <a:spcPct val="0"/>
              </a:spcBef>
              <a:spcAft>
                <a:spcPct val="0"/>
              </a:spcAft>
              <a:buClr>
                <a:srgbClr val="404040"/>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sp>
        <p:nvSpPr>
          <p:cNvPr id="33" name="Rectangle 32"/>
          <p:cNvSpPr/>
          <p:nvPr/>
        </p:nvSpPr>
        <p:spPr bwMode="gray">
          <a:xfrm>
            <a:off x="9358783" y="3387736"/>
            <a:ext cx="2103120" cy="859784"/>
          </a:xfrm>
          <a:prstGeom prst="rect">
            <a:avLst/>
          </a:prstGeom>
          <a:noFill/>
          <a:ln w="19050">
            <a:noFill/>
          </a:ln>
        </p:spPr>
        <p:txBody>
          <a:bodyPr wrap="square" lIns="0" tIns="0" rIns="0" bIns="0" anchor="t">
            <a:noAutofit/>
          </a:bodyPr>
          <a:lstStyle/>
          <a:p>
            <a:pPr lvl="0" algn="ctr" defTabSz="1219170" fontAlgn="base">
              <a:spcBef>
                <a:spcPts val="200"/>
              </a:spcBef>
              <a:spcAft>
                <a:spcPts val="300"/>
              </a:spcAft>
              <a:defRPr/>
            </a:pPr>
            <a:r>
              <a:rPr lang="en-US" sz="1400" dirty="0">
                <a:latin typeface="Segoe UI" panose="020B0502040204020203" pitchFamily="34" charset="0"/>
                <a:cs typeface="Segoe UI" panose="020B0502040204020203" pitchFamily="34" charset="0"/>
              </a:rPr>
              <a:t>A framework that enables consumers with the ability to share their own banking information with other financial service providers</a:t>
            </a:r>
            <a:endParaRPr kumimoji="0" lang="en-US" sz="1400" b="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34" name="Rounded Rectangle 33"/>
          <p:cNvSpPr/>
          <p:nvPr/>
        </p:nvSpPr>
        <p:spPr bwMode="gray">
          <a:xfrm>
            <a:off x="9113018" y="2360622"/>
            <a:ext cx="2594650" cy="879335"/>
          </a:xfrm>
          <a:prstGeom prst="roundRect">
            <a:avLst/>
          </a:prstGeom>
          <a:noFill/>
          <a:ln w="19050" algn="ctr">
            <a:no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Potential Pathway to </a:t>
            </a:r>
            <a:br>
              <a:rPr kumimoji="0" lang="en-US" sz="140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br>
            <a:r>
              <a:rPr kumimoji="0" lang="en-US" sz="140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Open Banking</a:t>
            </a:r>
          </a:p>
        </p:txBody>
      </p:sp>
      <p:sp>
        <p:nvSpPr>
          <p:cNvPr id="35" name="Oval 34"/>
          <p:cNvSpPr/>
          <p:nvPr/>
        </p:nvSpPr>
        <p:spPr bwMode="gray">
          <a:xfrm>
            <a:off x="10067369" y="1723065"/>
            <a:ext cx="685948" cy="685948"/>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p:txBody>
      </p:sp>
      <p:cxnSp>
        <p:nvCxnSpPr>
          <p:cNvPr id="36" name="Straight Connector 35"/>
          <p:cNvCxnSpPr/>
          <p:nvPr/>
        </p:nvCxnSpPr>
        <p:spPr>
          <a:xfrm>
            <a:off x="9303919" y="3195877"/>
            <a:ext cx="2212848" cy="0"/>
          </a:xfrm>
          <a:prstGeom prst="line">
            <a:avLst/>
          </a:prstGeom>
          <a:ln w="19050">
            <a:solidFill>
              <a:srgbClr val="FFCD00"/>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303919" y="4473814"/>
            <a:ext cx="2212848" cy="0"/>
          </a:xfrm>
          <a:prstGeom prst="line">
            <a:avLst/>
          </a:prstGeom>
          <a:ln w="19050">
            <a:solidFill>
              <a:srgbClr val="FFCD00"/>
            </a:solidFill>
            <a:prstDash val="solid"/>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bwMode="gray">
          <a:xfrm>
            <a:off x="9358783" y="4550862"/>
            <a:ext cx="2103120" cy="1297436"/>
          </a:xfrm>
          <a:prstGeom prst="roundRect">
            <a:avLst/>
          </a:prstGeom>
          <a:noFill/>
          <a:ln w="19050">
            <a:noFill/>
          </a:ln>
          <a:effectLst/>
        </p:spPr>
        <p:txBody>
          <a:bodyPr wrap="square" lIns="0" tIns="0" rIns="0" bIns="0" anchor="t">
            <a:noAutofit/>
          </a:bodyPr>
          <a:lstStyle/>
          <a:p>
            <a:pPr marL="91440" lvl="0" defTabSz="1219170" fontAlgn="base">
              <a:lnSpc>
                <a:spcPct val="106000"/>
              </a:lnSpc>
              <a:spcBef>
                <a:spcPts val="200"/>
              </a:spcBef>
              <a:spcAft>
                <a:spcPts val="300"/>
              </a:spcAft>
              <a:defRPr/>
            </a:pPr>
            <a:r>
              <a:rPr lang="en-US" altLang="en-US" sz="1400" dirty="0">
                <a:latin typeface="Segoe UI" panose="020B0502040204020203" pitchFamily="34" charset="0"/>
                <a:cs typeface="Segoe UI" panose="020B0502040204020203" pitchFamily="34" charset="0"/>
              </a:rPr>
              <a:t>Banks’ vertically integrated value chain will be unbundled and re-bundled as access to proprietary data becomes democratized</a:t>
            </a:r>
          </a:p>
        </p:txBody>
      </p:sp>
      <p:sp>
        <p:nvSpPr>
          <p:cNvPr id="39" name="Freeform 27"/>
          <p:cNvSpPr>
            <a:spLocks noEditPoints="1"/>
          </p:cNvSpPr>
          <p:nvPr/>
        </p:nvSpPr>
        <p:spPr bwMode="auto">
          <a:xfrm>
            <a:off x="10162376" y="1826103"/>
            <a:ext cx="495935" cy="492443"/>
          </a:xfrm>
          <a:custGeom>
            <a:avLst/>
            <a:gdLst/>
            <a:ahLst/>
            <a:cxnLst>
              <a:cxn ang="0">
                <a:pos x="172" y="179"/>
              </a:cxn>
              <a:cxn ang="0">
                <a:pos x="172" y="236"/>
              </a:cxn>
              <a:cxn ang="0">
                <a:pos x="152" y="175"/>
              </a:cxn>
              <a:cxn ang="0">
                <a:pos x="154" y="146"/>
              </a:cxn>
              <a:cxn ang="0">
                <a:pos x="142" y="151"/>
              </a:cxn>
              <a:cxn ang="0">
                <a:pos x="142" y="133"/>
              </a:cxn>
              <a:cxn ang="0">
                <a:pos x="174" y="105"/>
              </a:cxn>
              <a:cxn ang="0">
                <a:pos x="116" y="63"/>
              </a:cxn>
              <a:cxn ang="0">
                <a:pos x="118" y="91"/>
              </a:cxn>
              <a:cxn ang="0">
                <a:pos x="94" y="90"/>
              </a:cxn>
              <a:cxn ang="0">
                <a:pos x="85" y="105"/>
              </a:cxn>
              <a:cxn ang="0">
                <a:pos x="131" y="149"/>
              </a:cxn>
              <a:cxn ang="0">
                <a:pos x="109" y="37"/>
              </a:cxn>
              <a:cxn ang="0">
                <a:pos x="34" y="37"/>
              </a:cxn>
              <a:cxn ang="0">
                <a:pos x="109" y="37"/>
              </a:cxn>
              <a:cxn ang="0">
                <a:pos x="97" y="77"/>
              </a:cxn>
              <a:cxn ang="0">
                <a:pos x="107" y="85"/>
              </a:cxn>
              <a:cxn ang="0">
                <a:pos x="112" y="75"/>
              </a:cxn>
              <a:cxn ang="0">
                <a:pos x="196" y="87"/>
              </a:cxn>
              <a:cxn ang="0">
                <a:pos x="179" y="85"/>
              </a:cxn>
              <a:cxn ang="0">
                <a:pos x="191" y="95"/>
              </a:cxn>
              <a:cxn ang="0">
                <a:pos x="82" y="127"/>
              </a:cxn>
              <a:cxn ang="0">
                <a:pos x="40" y="159"/>
              </a:cxn>
              <a:cxn ang="0">
                <a:pos x="49" y="161"/>
              </a:cxn>
              <a:cxn ang="0">
                <a:pos x="82" y="127"/>
              </a:cxn>
              <a:cxn ang="0">
                <a:pos x="30" y="150"/>
              </a:cxn>
              <a:cxn ang="0">
                <a:pos x="0" y="170"/>
              </a:cxn>
              <a:cxn ang="0">
                <a:pos x="43" y="172"/>
              </a:cxn>
              <a:cxn ang="0">
                <a:pos x="237" y="86"/>
              </a:cxn>
              <a:cxn ang="0">
                <a:pos x="191" y="106"/>
              </a:cxn>
              <a:cxn ang="0">
                <a:pos x="206" y="85"/>
              </a:cxn>
              <a:cxn ang="0">
                <a:pos x="182" y="73"/>
              </a:cxn>
              <a:cxn ang="0">
                <a:pos x="237" y="86"/>
              </a:cxn>
            </a:cxnLst>
            <a:rect l="0" t="0" r="r" b="b"/>
            <a:pathLst>
              <a:path w="238" h="236">
                <a:moveTo>
                  <a:pt x="201" y="208"/>
                </a:moveTo>
                <a:cubicBezTo>
                  <a:pt x="201" y="192"/>
                  <a:pt x="188" y="179"/>
                  <a:pt x="172" y="179"/>
                </a:cubicBezTo>
                <a:cubicBezTo>
                  <a:pt x="157" y="179"/>
                  <a:pt x="144" y="192"/>
                  <a:pt x="144" y="208"/>
                </a:cubicBezTo>
                <a:cubicBezTo>
                  <a:pt x="144" y="223"/>
                  <a:pt x="157" y="236"/>
                  <a:pt x="172" y="236"/>
                </a:cubicBezTo>
                <a:cubicBezTo>
                  <a:pt x="188" y="236"/>
                  <a:pt x="201" y="223"/>
                  <a:pt x="201" y="208"/>
                </a:cubicBezTo>
                <a:close/>
                <a:moveTo>
                  <a:pt x="152" y="175"/>
                </a:moveTo>
                <a:cubicBezTo>
                  <a:pt x="156" y="173"/>
                  <a:pt x="160" y="171"/>
                  <a:pt x="164" y="170"/>
                </a:cubicBezTo>
                <a:cubicBezTo>
                  <a:pt x="154" y="146"/>
                  <a:pt x="154" y="146"/>
                  <a:pt x="154" y="146"/>
                </a:cubicBezTo>
                <a:cubicBezTo>
                  <a:pt x="153" y="143"/>
                  <a:pt x="149" y="142"/>
                  <a:pt x="146" y="143"/>
                </a:cubicBezTo>
                <a:cubicBezTo>
                  <a:pt x="142" y="144"/>
                  <a:pt x="141" y="148"/>
                  <a:pt x="142" y="151"/>
                </a:cubicBezTo>
                <a:lnTo>
                  <a:pt x="152" y="175"/>
                </a:lnTo>
                <a:close/>
                <a:moveTo>
                  <a:pt x="142" y="133"/>
                </a:moveTo>
                <a:cubicBezTo>
                  <a:pt x="148" y="131"/>
                  <a:pt x="155" y="132"/>
                  <a:pt x="160" y="137"/>
                </a:cubicBezTo>
                <a:cubicBezTo>
                  <a:pt x="169" y="129"/>
                  <a:pt x="174" y="118"/>
                  <a:pt x="174" y="105"/>
                </a:cubicBezTo>
                <a:cubicBezTo>
                  <a:pt x="174" y="81"/>
                  <a:pt x="154" y="61"/>
                  <a:pt x="130" y="61"/>
                </a:cubicBezTo>
                <a:cubicBezTo>
                  <a:pt x="125" y="61"/>
                  <a:pt x="120" y="62"/>
                  <a:pt x="116" y="63"/>
                </a:cubicBezTo>
                <a:cubicBezTo>
                  <a:pt x="120" y="67"/>
                  <a:pt x="120" y="67"/>
                  <a:pt x="120" y="67"/>
                </a:cubicBezTo>
                <a:cubicBezTo>
                  <a:pt x="126" y="75"/>
                  <a:pt x="125" y="86"/>
                  <a:pt x="118" y="91"/>
                </a:cubicBezTo>
                <a:cubicBezTo>
                  <a:pt x="115" y="94"/>
                  <a:pt x="111" y="96"/>
                  <a:pt x="107" y="96"/>
                </a:cubicBezTo>
                <a:cubicBezTo>
                  <a:pt x="102" y="96"/>
                  <a:pt x="97" y="94"/>
                  <a:pt x="94" y="90"/>
                </a:cubicBezTo>
                <a:cubicBezTo>
                  <a:pt x="90" y="85"/>
                  <a:pt x="90" y="85"/>
                  <a:pt x="90" y="85"/>
                </a:cubicBezTo>
                <a:cubicBezTo>
                  <a:pt x="87" y="91"/>
                  <a:pt x="85" y="98"/>
                  <a:pt x="85" y="105"/>
                </a:cubicBezTo>
                <a:cubicBezTo>
                  <a:pt x="85" y="129"/>
                  <a:pt x="105" y="149"/>
                  <a:pt x="130" y="149"/>
                </a:cubicBezTo>
                <a:cubicBezTo>
                  <a:pt x="130" y="149"/>
                  <a:pt x="131" y="149"/>
                  <a:pt x="131" y="149"/>
                </a:cubicBezTo>
                <a:cubicBezTo>
                  <a:pt x="131" y="142"/>
                  <a:pt x="135" y="136"/>
                  <a:pt x="142" y="133"/>
                </a:cubicBezTo>
                <a:close/>
                <a:moveTo>
                  <a:pt x="109" y="37"/>
                </a:moveTo>
                <a:cubicBezTo>
                  <a:pt x="109" y="17"/>
                  <a:pt x="92" y="0"/>
                  <a:pt x="71" y="0"/>
                </a:cubicBezTo>
                <a:cubicBezTo>
                  <a:pt x="51" y="0"/>
                  <a:pt x="34" y="17"/>
                  <a:pt x="34" y="37"/>
                </a:cubicBezTo>
                <a:cubicBezTo>
                  <a:pt x="34" y="58"/>
                  <a:pt x="51" y="75"/>
                  <a:pt x="71" y="75"/>
                </a:cubicBezTo>
                <a:cubicBezTo>
                  <a:pt x="92" y="75"/>
                  <a:pt x="109" y="58"/>
                  <a:pt x="109" y="37"/>
                </a:cubicBezTo>
                <a:close/>
                <a:moveTo>
                  <a:pt x="107" y="69"/>
                </a:moveTo>
                <a:cubicBezTo>
                  <a:pt x="104" y="72"/>
                  <a:pt x="101" y="75"/>
                  <a:pt x="97" y="77"/>
                </a:cubicBezTo>
                <a:cubicBezTo>
                  <a:pt x="102" y="83"/>
                  <a:pt x="102" y="83"/>
                  <a:pt x="102" y="83"/>
                </a:cubicBezTo>
                <a:cubicBezTo>
                  <a:pt x="103" y="84"/>
                  <a:pt x="105" y="85"/>
                  <a:pt x="107" y="85"/>
                </a:cubicBezTo>
                <a:cubicBezTo>
                  <a:pt x="109" y="85"/>
                  <a:pt x="110" y="85"/>
                  <a:pt x="111" y="83"/>
                </a:cubicBezTo>
                <a:cubicBezTo>
                  <a:pt x="114" y="81"/>
                  <a:pt x="114" y="77"/>
                  <a:pt x="112" y="75"/>
                </a:cubicBezTo>
                <a:lnTo>
                  <a:pt x="107" y="69"/>
                </a:lnTo>
                <a:close/>
                <a:moveTo>
                  <a:pt x="196" y="87"/>
                </a:moveTo>
                <a:cubicBezTo>
                  <a:pt x="195" y="84"/>
                  <a:pt x="191" y="82"/>
                  <a:pt x="188" y="83"/>
                </a:cubicBezTo>
                <a:cubicBezTo>
                  <a:pt x="179" y="85"/>
                  <a:pt x="179" y="85"/>
                  <a:pt x="179" y="85"/>
                </a:cubicBezTo>
                <a:cubicBezTo>
                  <a:pt x="180" y="89"/>
                  <a:pt x="181" y="93"/>
                  <a:pt x="182" y="97"/>
                </a:cubicBezTo>
                <a:cubicBezTo>
                  <a:pt x="191" y="95"/>
                  <a:pt x="191" y="95"/>
                  <a:pt x="191" y="95"/>
                </a:cubicBezTo>
                <a:cubicBezTo>
                  <a:pt x="195" y="94"/>
                  <a:pt x="197" y="91"/>
                  <a:pt x="196" y="87"/>
                </a:cubicBezTo>
                <a:close/>
                <a:moveTo>
                  <a:pt x="82" y="127"/>
                </a:moveTo>
                <a:cubicBezTo>
                  <a:pt x="42" y="150"/>
                  <a:pt x="42" y="150"/>
                  <a:pt x="42" y="150"/>
                </a:cubicBezTo>
                <a:cubicBezTo>
                  <a:pt x="39" y="152"/>
                  <a:pt x="38" y="156"/>
                  <a:pt x="40" y="159"/>
                </a:cubicBezTo>
                <a:cubicBezTo>
                  <a:pt x="41" y="161"/>
                  <a:pt x="43" y="162"/>
                  <a:pt x="46" y="162"/>
                </a:cubicBezTo>
                <a:cubicBezTo>
                  <a:pt x="47" y="162"/>
                  <a:pt x="48" y="162"/>
                  <a:pt x="49" y="161"/>
                </a:cubicBezTo>
                <a:cubicBezTo>
                  <a:pt x="88" y="137"/>
                  <a:pt x="88" y="137"/>
                  <a:pt x="88" y="137"/>
                </a:cubicBezTo>
                <a:cubicBezTo>
                  <a:pt x="85" y="134"/>
                  <a:pt x="83" y="130"/>
                  <a:pt x="82" y="127"/>
                </a:cubicBezTo>
                <a:close/>
                <a:moveTo>
                  <a:pt x="31" y="165"/>
                </a:moveTo>
                <a:cubicBezTo>
                  <a:pt x="28" y="160"/>
                  <a:pt x="28" y="154"/>
                  <a:pt x="30" y="150"/>
                </a:cubicBezTo>
                <a:cubicBezTo>
                  <a:pt x="27" y="149"/>
                  <a:pt x="24" y="148"/>
                  <a:pt x="21" y="148"/>
                </a:cubicBezTo>
                <a:cubicBezTo>
                  <a:pt x="9" y="148"/>
                  <a:pt x="0" y="158"/>
                  <a:pt x="0" y="170"/>
                </a:cubicBezTo>
                <a:cubicBezTo>
                  <a:pt x="0" y="182"/>
                  <a:pt x="9" y="192"/>
                  <a:pt x="21" y="192"/>
                </a:cubicBezTo>
                <a:cubicBezTo>
                  <a:pt x="33" y="192"/>
                  <a:pt x="42" y="183"/>
                  <a:pt x="43" y="172"/>
                </a:cubicBezTo>
                <a:cubicBezTo>
                  <a:pt x="38" y="172"/>
                  <a:pt x="34" y="169"/>
                  <a:pt x="31" y="165"/>
                </a:cubicBezTo>
                <a:close/>
                <a:moveTo>
                  <a:pt x="237" y="86"/>
                </a:moveTo>
                <a:cubicBezTo>
                  <a:pt x="236" y="101"/>
                  <a:pt x="222" y="113"/>
                  <a:pt x="207" y="112"/>
                </a:cubicBezTo>
                <a:cubicBezTo>
                  <a:pt x="201" y="112"/>
                  <a:pt x="195" y="110"/>
                  <a:pt x="191" y="106"/>
                </a:cubicBezTo>
                <a:cubicBezTo>
                  <a:pt x="194" y="105"/>
                  <a:pt x="194" y="105"/>
                  <a:pt x="194" y="105"/>
                </a:cubicBezTo>
                <a:cubicBezTo>
                  <a:pt x="203" y="103"/>
                  <a:pt x="208" y="94"/>
                  <a:pt x="206" y="85"/>
                </a:cubicBezTo>
                <a:cubicBezTo>
                  <a:pt x="204" y="75"/>
                  <a:pt x="194" y="70"/>
                  <a:pt x="185" y="72"/>
                </a:cubicBezTo>
                <a:cubicBezTo>
                  <a:pt x="182" y="73"/>
                  <a:pt x="182" y="73"/>
                  <a:pt x="182" y="73"/>
                </a:cubicBezTo>
                <a:cubicBezTo>
                  <a:pt x="186" y="62"/>
                  <a:pt x="197" y="54"/>
                  <a:pt x="210" y="55"/>
                </a:cubicBezTo>
                <a:cubicBezTo>
                  <a:pt x="226" y="56"/>
                  <a:pt x="238" y="70"/>
                  <a:pt x="237" y="86"/>
                </a:cubicBezTo>
                <a:close/>
              </a:path>
            </a:pathLst>
          </a:custGeom>
          <a:solidFill>
            <a:srgbClr val="FFCD00"/>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40" name="Round Same Side Corner Rectangle 39"/>
          <p:cNvSpPr/>
          <p:nvPr/>
        </p:nvSpPr>
        <p:spPr bwMode="gray">
          <a:xfrm rot="16200000">
            <a:off x="-11269" y="3677047"/>
            <a:ext cx="1277937" cy="315596"/>
          </a:xfrm>
          <a:prstGeom prst="round2SameRect">
            <a:avLst/>
          </a:prstGeom>
          <a:solidFill>
            <a:schemeClr val="tx1"/>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CA" sz="1400" b="1" dirty="0">
                <a:solidFill>
                  <a:schemeClr val="bg1"/>
                </a:solidFill>
                <a:latin typeface="Segoe UI" panose="020B0502040204020203" pitchFamily="34" charset="0"/>
                <a:cs typeface="Segoe UI" panose="020B0502040204020203" pitchFamily="34" charset="0"/>
              </a:rPr>
              <a:t>Definition</a:t>
            </a:r>
          </a:p>
        </p:txBody>
      </p:sp>
      <p:sp>
        <p:nvSpPr>
          <p:cNvPr id="41" name="Round Same Side Corner Rectangle 40"/>
          <p:cNvSpPr/>
          <p:nvPr/>
        </p:nvSpPr>
        <p:spPr bwMode="gray">
          <a:xfrm rot="16200000">
            <a:off x="-12380" y="5024293"/>
            <a:ext cx="1280160" cy="315596"/>
          </a:xfrm>
          <a:prstGeom prst="round2SameRect">
            <a:avLst/>
          </a:prstGeom>
          <a:solidFill>
            <a:schemeClr val="tx1"/>
          </a:solidFill>
          <a:ln w="1270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CA" sz="1400" b="1" dirty="0">
                <a:solidFill>
                  <a:schemeClr val="bg1"/>
                </a:solidFill>
                <a:latin typeface="Segoe UI" panose="020B0502040204020203" pitchFamily="34" charset="0"/>
                <a:cs typeface="Segoe UI" panose="020B0502040204020203" pitchFamily="34" charset="0"/>
              </a:rPr>
              <a:t>Implication</a:t>
            </a:r>
          </a:p>
        </p:txBody>
      </p:sp>
    </p:spTree>
    <p:extLst>
      <p:ext uri="{BB962C8B-B14F-4D97-AF65-F5344CB8AC3E}">
        <p14:creationId xmlns:p14="http://schemas.microsoft.com/office/powerpoint/2010/main" val="427376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66" y="21684"/>
            <a:ext cx="10942961" cy="594360"/>
          </a:xfrm>
        </p:spPr>
        <p:txBody>
          <a:bodyPr/>
          <a:lstStyle/>
          <a:p>
            <a:r>
              <a:rPr lang="en-US" sz="2400" dirty="0">
                <a:latin typeface="Arial" charset="0"/>
                <a:ea typeface="Arial" charset="0"/>
                <a:cs typeface="Arial" charset="0"/>
              </a:rPr>
              <a:t>Use-Cases Enabled by Faster Payments</a:t>
            </a:r>
            <a:endParaRPr lang="en-CA" sz="2400" dirty="0">
              <a:latin typeface="Arial" charset="0"/>
              <a:ea typeface="Arial" charset="0"/>
              <a:cs typeface="Arial" charset="0"/>
            </a:endParaRPr>
          </a:p>
        </p:txBody>
      </p:sp>
      <p:sp>
        <p:nvSpPr>
          <p:cNvPr id="4" name="Slide Number Placeholder 3"/>
          <p:cNvSpPr>
            <a:spLocks noGrp="1"/>
          </p:cNvSpPr>
          <p:nvPr>
            <p:ph type="sldNum" sz="quarter" idx="4"/>
          </p:nvPr>
        </p:nvSpPr>
        <p:spPr/>
        <p:txBody>
          <a:bodyPr/>
          <a:lstStyle/>
          <a:p>
            <a:fld id="{1D70FF2A-E074-4D3B-BB94-FFBB4B519E26}" type="slidenum">
              <a:rPr lang="en-CA" smtClean="0"/>
              <a:pPr/>
              <a:t>13</a:t>
            </a:fld>
            <a:endParaRPr lang="en-CA" dirty="0"/>
          </a:p>
        </p:txBody>
      </p:sp>
      <p:sp>
        <p:nvSpPr>
          <p:cNvPr id="53" name="Arc 52"/>
          <p:cNvSpPr/>
          <p:nvPr/>
        </p:nvSpPr>
        <p:spPr>
          <a:xfrm>
            <a:off x="-1044700" y="1804416"/>
            <a:ext cx="2060760" cy="4626997"/>
          </a:xfrm>
          <a:prstGeom prst="arc">
            <a:avLst>
              <a:gd name="adj1" fmla="val 16200000"/>
              <a:gd name="adj2" fmla="val 5399770"/>
            </a:avLst>
          </a:prstGeom>
          <a:noFill/>
          <a:ln w="381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9" name="Group 8"/>
          <p:cNvGrpSpPr/>
          <p:nvPr/>
        </p:nvGrpSpPr>
        <p:grpSpPr>
          <a:xfrm>
            <a:off x="417715" y="1836045"/>
            <a:ext cx="2031614" cy="471710"/>
            <a:chOff x="557700" y="2146929"/>
            <a:chExt cx="2458252" cy="570769"/>
          </a:xfrm>
        </p:grpSpPr>
        <p:sp>
          <p:nvSpPr>
            <p:cNvPr id="10" name="Rounded Rectangle 9"/>
            <p:cNvSpPr/>
            <p:nvPr/>
          </p:nvSpPr>
          <p:spPr bwMode="gray">
            <a:xfrm>
              <a:off x="917794" y="2169058"/>
              <a:ext cx="2098158" cy="548640"/>
            </a:xfrm>
            <a:prstGeom prst="roundRect">
              <a:avLst/>
            </a:prstGeom>
            <a:solidFill>
              <a:schemeClr val="tx1"/>
            </a:solidFill>
            <a:ln w="19050" algn="ctr">
              <a:solidFill>
                <a:schemeClr val="tx1"/>
              </a:solidFill>
              <a:miter lim="800000"/>
              <a:headEnd/>
              <a:tailEnd/>
            </a:ln>
          </p:spPr>
          <p:txBody>
            <a:bodyPr wrap="square" lIns="0" tIns="88900" rIns="88900" bIns="88900" rtlCol="0" anchor="ctr"/>
            <a:lstStyle/>
            <a:p>
              <a:pPr marL="269875">
                <a:lnSpc>
                  <a:spcPct val="106000"/>
                </a:lnSpc>
                <a:buFont typeface="Wingdings 2" pitchFamily="18" charset="2"/>
                <a:buNone/>
              </a:pPr>
              <a:r>
                <a:rPr lang="en-US" sz="1200" b="1" dirty="0">
                  <a:solidFill>
                    <a:schemeClr val="bg1"/>
                  </a:solidFill>
                  <a:latin typeface="Segoe UI" panose="020B0502040204020203" pitchFamily="34" charset="0"/>
                  <a:cs typeface="Segoe UI" panose="020B0502040204020203" pitchFamily="34" charset="0"/>
                </a:rPr>
                <a:t>P2P</a:t>
              </a:r>
              <a:br>
                <a:rPr lang="en-US" sz="1200" b="1" dirty="0">
                  <a:solidFill>
                    <a:schemeClr val="bg1"/>
                  </a:solidFill>
                  <a:latin typeface="Segoe UI" panose="020B0502040204020203" pitchFamily="34" charset="0"/>
                  <a:cs typeface="Segoe UI" panose="020B0502040204020203" pitchFamily="34" charset="0"/>
                </a:rPr>
              </a:br>
              <a:r>
                <a:rPr lang="en-US" sz="1200" i="1" dirty="0">
                  <a:solidFill>
                    <a:schemeClr val="bg1"/>
                  </a:solidFill>
                  <a:latin typeface="Segoe UI" panose="020B0502040204020203" pitchFamily="34" charset="0"/>
                  <a:cs typeface="Segoe UI" panose="020B0502040204020203" pitchFamily="34" charset="0"/>
                </a:rPr>
                <a:t>Person to Person</a:t>
              </a:r>
            </a:p>
          </p:txBody>
        </p:sp>
        <p:sp>
          <p:nvSpPr>
            <p:cNvPr id="11" name="Oval 10"/>
            <p:cNvSpPr/>
            <p:nvPr/>
          </p:nvSpPr>
          <p:spPr bwMode="gray">
            <a:xfrm>
              <a:off x="557700" y="2146929"/>
              <a:ext cx="567771" cy="567771"/>
            </a:xfrm>
            <a:prstGeom prst="ellipse">
              <a:avLst/>
            </a:prstGeom>
            <a:solidFill>
              <a:schemeClr val="bg1"/>
            </a:solidFill>
            <a:ln w="2857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12" name="Group 11"/>
            <p:cNvGrpSpPr/>
            <p:nvPr/>
          </p:nvGrpSpPr>
          <p:grpSpPr>
            <a:xfrm>
              <a:off x="670446" y="2321770"/>
              <a:ext cx="342253" cy="218089"/>
              <a:chOff x="1864488" y="3468166"/>
              <a:chExt cx="233764" cy="148958"/>
            </a:xfrm>
            <a:solidFill>
              <a:schemeClr val="accent3"/>
            </a:solidFill>
          </p:grpSpPr>
          <p:sp>
            <p:nvSpPr>
              <p:cNvPr id="13" name="Freeform 751"/>
              <p:cNvSpPr>
                <a:spLocks/>
              </p:cNvSpPr>
              <p:nvPr/>
            </p:nvSpPr>
            <p:spPr bwMode="auto">
              <a:xfrm>
                <a:off x="1864488" y="3468166"/>
                <a:ext cx="156569" cy="148958"/>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solidFill>
                    <a:prstClr val="black"/>
                  </a:solidFill>
                  <a:latin typeface="Segoe UI" panose="020B0502040204020203" pitchFamily="34" charset="0"/>
                  <a:cs typeface="Segoe UI" panose="020B0502040204020203" pitchFamily="34" charset="0"/>
                </a:endParaRPr>
              </a:p>
            </p:txBody>
          </p:sp>
          <p:sp>
            <p:nvSpPr>
              <p:cNvPr id="14" name="Freeform 752"/>
              <p:cNvSpPr>
                <a:spLocks/>
              </p:cNvSpPr>
              <p:nvPr/>
            </p:nvSpPr>
            <p:spPr bwMode="auto">
              <a:xfrm>
                <a:off x="1994960" y="3482301"/>
                <a:ext cx="103292" cy="120688"/>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solidFill>
                    <a:prstClr val="black"/>
                  </a:solidFill>
                  <a:latin typeface="Segoe UI" panose="020B0502040204020203" pitchFamily="34" charset="0"/>
                  <a:cs typeface="Segoe UI" panose="020B0502040204020203" pitchFamily="34" charset="0"/>
                </a:endParaRPr>
              </a:p>
            </p:txBody>
          </p:sp>
        </p:grpSp>
      </p:grpSp>
      <p:grpSp>
        <p:nvGrpSpPr>
          <p:cNvPr id="15" name="Group 14"/>
          <p:cNvGrpSpPr/>
          <p:nvPr/>
        </p:nvGrpSpPr>
        <p:grpSpPr>
          <a:xfrm>
            <a:off x="771019" y="3541305"/>
            <a:ext cx="2031614" cy="469232"/>
            <a:chOff x="557700" y="3551080"/>
            <a:chExt cx="2458252" cy="567771"/>
          </a:xfrm>
        </p:grpSpPr>
        <p:sp>
          <p:nvSpPr>
            <p:cNvPr id="16" name="Rounded Rectangle 15"/>
            <p:cNvSpPr/>
            <p:nvPr/>
          </p:nvSpPr>
          <p:spPr bwMode="gray">
            <a:xfrm>
              <a:off x="855909" y="3557505"/>
              <a:ext cx="2160043" cy="548640"/>
            </a:xfrm>
            <a:prstGeom prst="roundRect">
              <a:avLst/>
            </a:prstGeom>
            <a:solidFill>
              <a:schemeClr val="tx1"/>
            </a:solidFill>
            <a:ln w="19050" algn="ctr">
              <a:solidFill>
                <a:schemeClr val="tx1"/>
              </a:solidFill>
              <a:miter lim="800000"/>
              <a:headEnd/>
              <a:tailEnd/>
            </a:ln>
          </p:spPr>
          <p:txBody>
            <a:bodyPr wrap="square" lIns="0" tIns="88900" rIns="88900" bIns="88900" rtlCol="0" anchor="ctr"/>
            <a:lstStyle/>
            <a:p>
              <a:pPr marL="347663">
                <a:lnSpc>
                  <a:spcPct val="106000"/>
                </a:lnSpc>
                <a:buFont typeface="Wingdings 2" pitchFamily="18" charset="2"/>
                <a:buNone/>
              </a:pPr>
              <a:r>
                <a:rPr lang="en-US" sz="1200" b="1" dirty="0">
                  <a:solidFill>
                    <a:schemeClr val="bg1"/>
                  </a:solidFill>
                  <a:latin typeface="Segoe UI" panose="020B0502040204020203" pitchFamily="34" charset="0"/>
                  <a:cs typeface="Segoe UI" panose="020B0502040204020203" pitchFamily="34" charset="0"/>
                </a:rPr>
                <a:t>B2C</a:t>
              </a:r>
            </a:p>
            <a:p>
              <a:pPr marL="347663">
                <a:lnSpc>
                  <a:spcPct val="106000"/>
                </a:lnSpc>
                <a:buFont typeface="Wingdings 2" pitchFamily="18" charset="2"/>
                <a:buNone/>
              </a:pPr>
              <a:r>
                <a:rPr lang="en-US" sz="1200" i="1" dirty="0">
                  <a:solidFill>
                    <a:schemeClr val="bg1"/>
                  </a:solidFill>
                  <a:latin typeface="Segoe UI" panose="020B0502040204020203" pitchFamily="34" charset="0"/>
                  <a:cs typeface="Segoe UI" panose="020B0502040204020203" pitchFamily="34" charset="0"/>
                </a:rPr>
                <a:t>Business </a:t>
              </a:r>
              <a:r>
                <a:rPr lang="en-US" sz="1200" i="1" dirty="0" err="1">
                  <a:solidFill>
                    <a:schemeClr val="bg1"/>
                  </a:solidFill>
                  <a:latin typeface="Segoe UI" panose="020B0502040204020203" pitchFamily="34" charset="0"/>
                  <a:cs typeface="Segoe UI" panose="020B0502040204020203" pitchFamily="34" charset="0"/>
                </a:rPr>
                <a:t>toConsumer</a:t>
              </a:r>
              <a:endParaRPr lang="en-US" sz="1200" i="1" dirty="0">
                <a:solidFill>
                  <a:schemeClr val="bg1"/>
                </a:solidFill>
                <a:latin typeface="Segoe UI" panose="020B0502040204020203" pitchFamily="34" charset="0"/>
                <a:cs typeface="Segoe UI" panose="020B0502040204020203" pitchFamily="34" charset="0"/>
              </a:endParaRPr>
            </a:p>
          </p:txBody>
        </p:sp>
        <p:sp>
          <p:nvSpPr>
            <p:cNvPr id="17" name="Oval 16"/>
            <p:cNvSpPr/>
            <p:nvPr/>
          </p:nvSpPr>
          <p:spPr bwMode="gray">
            <a:xfrm>
              <a:off x="557700" y="3551080"/>
              <a:ext cx="567771" cy="567771"/>
            </a:xfrm>
            <a:prstGeom prst="ellipse">
              <a:avLst/>
            </a:prstGeom>
            <a:solidFill>
              <a:schemeClr val="bg1"/>
            </a:solidFill>
            <a:ln w="2857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8" name="Freeform 17"/>
            <p:cNvSpPr>
              <a:spLocks noEditPoints="1"/>
            </p:cNvSpPr>
            <p:nvPr/>
          </p:nvSpPr>
          <p:spPr bwMode="auto">
            <a:xfrm>
              <a:off x="728905" y="3681836"/>
              <a:ext cx="225360" cy="306258"/>
            </a:xfrm>
            <a:custGeom>
              <a:avLst/>
              <a:gdLst>
                <a:gd name="T0" fmla="*/ 90 w 235"/>
                <a:gd name="T1" fmla="*/ 215 h 320"/>
                <a:gd name="T2" fmla="*/ 107 w 235"/>
                <a:gd name="T3" fmla="*/ 224 h 320"/>
                <a:gd name="T4" fmla="*/ 96 w 235"/>
                <a:gd name="T5" fmla="*/ 234 h 320"/>
                <a:gd name="T6" fmla="*/ 92 w 235"/>
                <a:gd name="T7" fmla="*/ 276 h 320"/>
                <a:gd name="T8" fmla="*/ 106 w 235"/>
                <a:gd name="T9" fmla="*/ 270 h 320"/>
                <a:gd name="T10" fmla="*/ 92 w 235"/>
                <a:gd name="T11" fmla="*/ 257 h 320"/>
                <a:gd name="T12" fmla="*/ 87 w 235"/>
                <a:gd name="T13" fmla="*/ 270 h 320"/>
                <a:gd name="T14" fmla="*/ 58 w 235"/>
                <a:gd name="T15" fmla="*/ 233 h 320"/>
                <a:gd name="T16" fmla="*/ 61 w 235"/>
                <a:gd name="T17" fmla="*/ 216 h 320"/>
                <a:gd name="T18" fmla="*/ 44 w 235"/>
                <a:gd name="T19" fmla="*/ 228 h 320"/>
                <a:gd name="T20" fmla="*/ 63 w 235"/>
                <a:gd name="T21" fmla="*/ 185 h 320"/>
                <a:gd name="T22" fmla="*/ 58 w 235"/>
                <a:gd name="T23" fmla="*/ 171 h 320"/>
                <a:gd name="T24" fmla="*/ 43 w 235"/>
                <a:gd name="T25" fmla="*/ 181 h 320"/>
                <a:gd name="T26" fmla="*/ 96 w 235"/>
                <a:gd name="T27" fmla="*/ 192 h 320"/>
                <a:gd name="T28" fmla="*/ 106 w 235"/>
                <a:gd name="T29" fmla="*/ 177 h 320"/>
                <a:gd name="T30" fmla="*/ 86 w 235"/>
                <a:gd name="T31" fmla="*/ 181 h 320"/>
                <a:gd name="T32" fmla="*/ 92 w 235"/>
                <a:gd name="T33" fmla="*/ 148 h 320"/>
                <a:gd name="T34" fmla="*/ 107 w 235"/>
                <a:gd name="T35" fmla="*/ 138 h 320"/>
                <a:gd name="T36" fmla="*/ 98 w 235"/>
                <a:gd name="T37" fmla="*/ 128 h 320"/>
                <a:gd name="T38" fmla="*/ 87 w 235"/>
                <a:gd name="T39" fmla="*/ 142 h 320"/>
                <a:gd name="T40" fmla="*/ 58 w 235"/>
                <a:gd name="T41" fmla="*/ 148 h 320"/>
                <a:gd name="T42" fmla="*/ 61 w 235"/>
                <a:gd name="T43" fmla="*/ 131 h 320"/>
                <a:gd name="T44" fmla="*/ 52 w 235"/>
                <a:gd name="T45" fmla="*/ 128 h 320"/>
                <a:gd name="T46" fmla="*/ 43 w 235"/>
                <a:gd name="T47" fmla="*/ 138 h 320"/>
                <a:gd name="T48" fmla="*/ 54 w 235"/>
                <a:gd name="T49" fmla="*/ 106 h 320"/>
                <a:gd name="T50" fmla="*/ 61 w 235"/>
                <a:gd name="T51" fmla="*/ 88 h 320"/>
                <a:gd name="T52" fmla="*/ 48 w 235"/>
                <a:gd name="T53" fmla="*/ 87 h 320"/>
                <a:gd name="T54" fmla="*/ 46 w 235"/>
                <a:gd name="T55" fmla="*/ 103 h 320"/>
                <a:gd name="T56" fmla="*/ 100 w 235"/>
                <a:gd name="T57" fmla="*/ 105 h 320"/>
                <a:gd name="T58" fmla="*/ 104 w 235"/>
                <a:gd name="T59" fmla="*/ 88 h 320"/>
                <a:gd name="T60" fmla="*/ 86 w 235"/>
                <a:gd name="T61" fmla="*/ 96 h 320"/>
                <a:gd name="T62" fmla="*/ 100 w 235"/>
                <a:gd name="T63" fmla="*/ 63 h 320"/>
                <a:gd name="T64" fmla="*/ 106 w 235"/>
                <a:gd name="T65" fmla="*/ 49 h 320"/>
                <a:gd name="T66" fmla="*/ 87 w 235"/>
                <a:gd name="T67" fmla="*/ 49 h 320"/>
                <a:gd name="T68" fmla="*/ 50 w 235"/>
                <a:gd name="T69" fmla="*/ 63 h 320"/>
                <a:gd name="T70" fmla="*/ 63 w 235"/>
                <a:gd name="T71" fmla="*/ 49 h 320"/>
                <a:gd name="T72" fmla="*/ 43 w 235"/>
                <a:gd name="T73" fmla="*/ 53 h 320"/>
                <a:gd name="T74" fmla="*/ 182 w 235"/>
                <a:gd name="T75" fmla="*/ 234 h 320"/>
                <a:gd name="T76" fmla="*/ 191 w 235"/>
                <a:gd name="T77" fmla="*/ 220 h 320"/>
                <a:gd name="T78" fmla="*/ 184 w 235"/>
                <a:gd name="T79" fmla="*/ 213 h 320"/>
                <a:gd name="T80" fmla="*/ 174 w 235"/>
                <a:gd name="T81" fmla="*/ 216 h 320"/>
                <a:gd name="T82" fmla="*/ 174 w 235"/>
                <a:gd name="T83" fmla="*/ 231 h 320"/>
                <a:gd name="T84" fmla="*/ 186 w 235"/>
                <a:gd name="T85" fmla="*/ 191 h 320"/>
                <a:gd name="T86" fmla="*/ 191 w 235"/>
                <a:gd name="T87" fmla="*/ 177 h 320"/>
                <a:gd name="T88" fmla="*/ 174 w 235"/>
                <a:gd name="T89" fmla="*/ 173 h 320"/>
                <a:gd name="T90" fmla="*/ 174 w 235"/>
                <a:gd name="T91" fmla="*/ 189 h 320"/>
                <a:gd name="T92" fmla="*/ 186 w 235"/>
                <a:gd name="T93" fmla="*/ 148 h 320"/>
                <a:gd name="T94" fmla="*/ 189 w 235"/>
                <a:gd name="T95" fmla="*/ 131 h 320"/>
                <a:gd name="T96" fmla="*/ 174 w 235"/>
                <a:gd name="T97" fmla="*/ 131 h 320"/>
                <a:gd name="T98" fmla="*/ 235 w 235"/>
                <a:gd name="T99" fmla="*/ 96 h 320"/>
                <a:gd name="T100" fmla="*/ 0 w 235"/>
                <a:gd name="T101" fmla="*/ 309 h 320"/>
                <a:gd name="T102" fmla="*/ 150 w 235"/>
                <a:gd name="T103" fmla="*/ 10 h 320"/>
                <a:gd name="T104" fmla="*/ 22 w 235"/>
                <a:gd name="T105" fmla="*/ 298 h 320"/>
                <a:gd name="T106" fmla="*/ 64 w 235"/>
                <a:gd name="T107" fmla="*/ 266 h 320"/>
                <a:gd name="T108" fmla="*/ 22 w 235"/>
                <a:gd name="T109" fmla="*/ 21 h 320"/>
                <a:gd name="T110" fmla="*/ 150 w 235"/>
                <a:gd name="T111" fmla="*/ 298 h 320"/>
                <a:gd name="T112" fmla="*/ 192 w 235"/>
                <a:gd name="T113"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 h="320">
                  <a:moveTo>
                    <a:pt x="87" y="228"/>
                  </a:moveTo>
                  <a:cubicBezTo>
                    <a:pt x="86" y="226"/>
                    <a:pt x="86" y="225"/>
                    <a:pt x="86" y="224"/>
                  </a:cubicBezTo>
                  <a:cubicBezTo>
                    <a:pt x="86" y="221"/>
                    <a:pt x="87" y="218"/>
                    <a:pt x="89" y="216"/>
                  </a:cubicBezTo>
                  <a:cubicBezTo>
                    <a:pt x="89" y="216"/>
                    <a:pt x="90" y="215"/>
                    <a:pt x="90" y="215"/>
                  </a:cubicBezTo>
                  <a:cubicBezTo>
                    <a:pt x="91" y="214"/>
                    <a:pt x="92" y="214"/>
                    <a:pt x="92" y="214"/>
                  </a:cubicBezTo>
                  <a:cubicBezTo>
                    <a:pt x="93" y="214"/>
                    <a:pt x="94" y="213"/>
                    <a:pt x="94" y="213"/>
                  </a:cubicBezTo>
                  <a:cubicBezTo>
                    <a:pt x="98" y="212"/>
                    <a:pt x="101" y="214"/>
                    <a:pt x="104" y="216"/>
                  </a:cubicBezTo>
                  <a:cubicBezTo>
                    <a:pt x="106" y="218"/>
                    <a:pt x="107" y="221"/>
                    <a:pt x="107" y="224"/>
                  </a:cubicBezTo>
                  <a:cubicBezTo>
                    <a:pt x="107" y="225"/>
                    <a:pt x="107" y="226"/>
                    <a:pt x="106" y="228"/>
                  </a:cubicBezTo>
                  <a:cubicBezTo>
                    <a:pt x="106" y="229"/>
                    <a:pt x="105" y="230"/>
                    <a:pt x="104" y="231"/>
                  </a:cubicBezTo>
                  <a:cubicBezTo>
                    <a:pt x="103" y="232"/>
                    <a:pt x="102" y="233"/>
                    <a:pt x="100" y="233"/>
                  </a:cubicBezTo>
                  <a:cubicBezTo>
                    <a:pt x="99" y="234"/>
                    <a:pt x="98" y="234"/>
                    <a:pt x="96" y="234"/>
                  </a:cubicBezTo>
                  <a:cubicBezTo>
                    <a:pt x="93" y="234"/>
                    <a:pt x="91" y="233"/>
                    <a:pt x="89" y="231"/>
                  </a:cubicBezTo>
                  <a:cubicBezTo>
                    <a:pt x="88" y="230"/>
                    <a:pt x="87" y="229"/>
                    <a:pt x="87" y="228"/>
                  </a:cubicBezTo>
                  <a:close/>
                  <a:moveTo>
                    <a:pt x="89" y="274"/>
                  </a:moveTo>
                  <a:cubicBezTo>
                    <a:pt x="90" y="275"/>
                    <a:pt x="91" y="276"/>
                    <a:pt x="92" y="276"/>
                  </a:cubicBezTo>
                  <a:cubicBezTo>
                    <a:pt x="94" y="277"/>
                    <a:pt x="95" y="277"/>
                    <a:pt x="96" y="277"/>
                  </a:cubicBezTo>
                  <a:cubicBezTo>
                    <a:pt x="98" y="277"/>
                    <a:pt x="99" y="277"/>
                    <a:pt x="100" y="276"/>
                  </a:cubicBezTo>
                  <a:cubicBezTo>
                    <a:pt x="102" y="276"/>
                    <a:pt x="103" y="275"/>
                    <a:pt x="104" y="274"/>
                  </a:cubicBezTo>
                  <a:cubicBezTo>
                    <a:pt x="105" y="273"/>
                    <a:pt x="106" y="272"/>
                    <a:pt x="106" y="270"/>
                  </a:cubicBezTo>
                  <a:cubicBezTo>
                    <a:pt x="107" y="269"/>
                    <a:pt x="107" y="268"/>
                    <a:pt x="107" y="266"/>
                  </a:cubicBezTo>
                  <a:cubicBezTo>
                    <a:pt x="107" y="265"/>
                    <a:pt x="107" y="264"/>
                    <a:pt x="106" y="262"/>
                  </a:cubicBezTo>
                  <a:cubicBezTo>
                    <a:pt x="106" y="261"/>
                    <a:pt x="105" y="260"/>
                    <a:pt x="104" y="259"/>
                  </a:cubicBezTo>
                  <a:cubicBezTo>
                    <a:pt x="101" y="256"/>
                    <a:pt x="96" y="255"/>
                    <a:pt x="92" y="257"/>
                  </a:cubicBezTo>
                  <a:cubicBezTo>
                    <a:pt x="91" y="257"/>
                    <a:pt x="90" y="258"/>
                    <a:pt x="89" y="259"/>
                  </a:cubicBezTo>
                  <a:cubicBezTo>
                    <a:pt x="88" y="260"/>
                    <a:pt x="87" y="261"/>
                    <a:pt x="87" y="262"/>
                  </a:cubicBezTo>
                  <a:cubicBezTo>
                    <a:pt x="86" y="264"/>
                    <a:pt x="86" y="265"/>
                    <a:pt x="86" y="266"/>
                  </a:cubicBezTo>
                  <a:cubicBezTo>
                    <a:pt x="86" y="268"/>
                    <a:pt x="86" y="269"/>
                    <a:pt x="87" y="270"/>
                  </a:cubicBezTo>
                  <a:cubicBezTo>
                    <a:pt x="87" y="272"/>
                    <a:pt x="88" y="273"/>
                    <a:pt x="89" y="274"/>
                  </a:cubicBezTo>
                  <a:close/>
                  <a:moveTo>
                    <a:pt x="46" y="231"/>
                  </a:moveTo>
                  <a:cubicBezTo>
                    <a:pt x="48" y="233"/>
                    <a:pt x="51" y="234"/>
                    <a:pt x="54" y="234"/>
                  </a:cubicBezTo>
                  <a:cubicBezTo>
                    <a:pt x="55" y="234"/>
                    <a:pt x="56" y="234"/>
                    <a:pt x="58" y="233"/>
                  </a:cubicBezTo>
                  <a:cubicBezTo>
                    <a:pt x="59" y="233"/>
                    <a:pt x="60" y="232"/>
                    <a:pt x="61" y="231"/>
                  </a:cubicBezTo>
                  <a:cubicBezTo>
                    <a:pt x="62" y="230"/>
                    <a:pt x="63" y="229"/>
                    <a:pt x="63" y="228"/>
                  </a:cubicBezTo>
                  <a:cubicBezTo>
                    <a:pt x="64" y="226"/>
                    <a:pt x="64" y="225"/>
                    <a:pt x="64" y="224"/>
                  </a:cubicBezTo>
                  <a:cubicBezTo>
                    <a:pt x="64" y="221"/>
                    <a:pt x="63" y="218"/>
                    <a:pt x="61" y="216"/>
                  </a:cubicBezTo>
                  <a:cubicBezTo>
                    <a:pt x="60" y="215"/>
                    <a:pt x="59" y="214"/>
                    <a:pt x="58" y="214"/>
                  </a:cubicBezTo>
                  <a:cubicBezTo>
                    <a:pt x="54" y="212"/>
                    <a:pt x="49" y="213"/>
                    <a:pt x="46" y="216"/>
                  </a:cubicBezTo>
                  <a:cubicBezTo>
                    <a:pt x="44" y="218"/>
                    <a:pt x="43" y="221"/>
                    <a:pt x="43" y="224"/>
                  </a:cubicBezTo>
                  <a:cubicBezTo>
                    <a:pt x="43" y="225"/>
                    <a:pt x="43" y="226"/>
                    <a:pt x="44" y="228"/>
                  </a:cubicBezTo>
                  <a:cubicBezTo>
                    <a:pt x="44" y="229"/>
                    <a:pt x="45" y="230"/>
                    <a:pt x="46" y="231"/>
                  </a:cubicBezTo>
                  <a:close/>
                  <a:moveTo>
                    <a:pt x="54" y="192"/>
                  </a:moveTo>
                  <a:cubicBezTo>
                    <a:pt x="57" y="192"/>
                    <a:pt x="59" y="191"/>
                    <a:pt x="61" y="189"/>
                  </a:cubicBezTo>
                  <a:cubicBezTo>
                    <a:pt x="62" y="188"/>
                    <a:pt x="63" y="186"/>
                    <a:pt x="63" y="185"/>
                  </a:cubicBezTo>
                  <a:cubicBezTo>
                    <a:pt x="64" y="184"/>
                    <a:pt x="64" y="182"/>
                    <a:pt x="64" y="181"/>
                  </a:cubicBezTo>
                  <a:cubicBezTo>
                    <a:pt x="64" y="180"/>
                    <a:pt x="64" y="178"/>
                    <a:pt x="63" y="177"/>
                  </a:cubicBezTo>
                  <a:cubicBezTo>
                    <a:pt x="63" y="176"/>
                    <a:pt x="62" y="174"/>
                    <a:pt x="61" y="173"/>
                  </a:cubicBezTo>
                  <a:cubicBezTo>
                    <a:pt x="60" y="172"/>
                    <a:pt x="59" y="172"/>
                    <a:pt x="58" y="171"/>
                  </a:cubicBezTo>
                  <a:cubicBezTo>
                    <a:pt x="55" y="170"/>
                    <a:pt x="52" y="170"/>
                    <a:pt x="50" y="171"/>
                  </a:cubicBezTo>
                  <a:cubicBezTo>
                    <a:pt x="48" y="172"/>
                    <a:pt x="47" y="172"/>
                    <a:pt x="46" y="173"/>
                  </a:cubicBezTo>
                  <a:cubicBezTo>
                    <a:pt x="45" y="174"/>
                    <a:pt x="44" y="176"/>
                    <a:pt x="44" y="177"/>
                  </a:cubicBezTo>
                  <a:cubicBezTo>
                    <a:pt x="43" y="178"/>
                    <a:pt x="43" y="180"/>
                    <a:pt x="43" y="181"/>
                  </a:cubicBezTo>
                  <a:cubicBezTo>
                    <a:pt x="43" y="184"/>
                    <a:pt x="44" y="187"/>
                    <a:pt x="46" y="189"/>
                  </a:cubicBezTo>
                  <a:cubicBezTo>
                    <a:pt x="48" y="191"/>
                    <a:pt x="51" y="192"/>
                    <a:pt x="54" y="192"/>
                  </a:cubicBezTo>
                  <a:close/>
                  <a:moveTo>
                    <a:pt x="92" y="191"/>
                  </a:moveTo>
                  <a:cubicBezTo>
                    <a:pt x="94" y="191"/>
                    <a:pt x="95" y="192"/>
                    <a:pt x="96" y="192"/>
                  </a:cubicBezTo>
                  <a:cubicBezTo>
                    <a:pt x="99" y="192"/>
                    <a:pt x="102" y="191"/>
                    <a:pt x="104" y="189"/>
                  </a:cubicBezTo>
                  <a:cubicBezTo>
                    <a:pt x="105" y="188"/>
                    <a:pt x="106" y="186"/>
                    <a:pt x="106" y="185"/>
                  </a:cubicBezTo>
                  <a:cubicBezTo>
                    <a:pt x="107" y="184"/>
                    <a:pt x="107" y="182"/>
                    <a:pt x="107" y="181"/>
                  </a:cubicBezTo>
                  <a:cubicBezTo>
                    <a:pt x="107" y="180"/>
                    <a:pt x="107" y="178"/>
                    <a:pt x="106" y="177"/>
                  </a:cubicBezTo>
                  <a:cubicBezTo>
                    <a:pt x="106" y="176"/>
                    <a:pt x="105" y="174"/>
                    <a:pt x="104" y="173"/>
                  </a:cubicBezTo>
                  <a:cubicBezTo>
                    <a:pt x="100" y="169"/>
                    <a:pt x="93" y="169"/>
                    <a:pt x="89" y="173"/>
                  </a:cubicBezTo>
                  <a:cubicBezTo>
                    <a:pt x="88" y="174"/>
                    <a:pt x="87" y="176"/>
                    <a:pt x="87" y="177"/>
                  </a:cubicBezTo>
                  <a:cubicBezTo>
                    <a:pt x="86" y="178"/>
                    <a:pt x="86" y="180"/>
                    <a:pt x="86" y="181"/>
                  </a:cubicBezTo>
                  <a:cubicBezTo>
                    <a:pt x="86" y="184"/>
                    <a:pt x="87" y="187"/>
                    <a:pt x="89" y="189"/>
                  </a:cubicBezTo>
                  <a:cubicBezTo>
                    <a:pt x="90" y="190"/>
                    <a:pt x="91" y="190"/>
                    <a:pt x="92" y="191"/>
                  </a:cubicBezTo>
                  <a:close/>
                  <a:moveTo>
                    <a:pt x="89" y="146"/>
                  </a:moveTo>
                  <a:cubicBezTo>
                    <a:pt x="90" y="147"/>
                    <a:pt x="91" y="148"/>
                    <a:pt x="92" y="148"/>
                  </a:cubicBezTo>
                  <a:cubicBezTo>
                    <a:pt x="94" y="149"/>
                    <a:pt x="95" y="149"/>
                    <a:pt x="96" y="149"/>
                  </a:cubicBezTo>
                  <a:cubicBezTo>
                    <a:pt x="98" y="149"/>
                    <a:pt x="99" y="149"/>
                    <a:pt x="100" y="148"/>
                  </a:cubicBezTo>
                  <a:cubicBezTo>
                    <a:pt x="102" y="148"/>
                    <a:pt x="103" y="147"/>
                    <a:pt x="104" y="146"/>
                  </a:cubicBezTo>
                  <a:cubicBezTo>
                    <a:pt x="106" y="144"/>
                    <a:pt x="107" y="141"/>
                    <a:pt x="107" y="138"/>
                  </a:cubicBezTo>
                  <a:cubicBezTo>
                    <a:pt x="107" y="136"/>
                    <a:pt x="106" y="133"/>
                    <a:pt x="104" y="131"/>
                  </a:cubicBezTo>
                  <a:cubicBezTo>
                    <a:pt x="103" y="130"/>
                    <a:pt x="103" y="130"/>
                    <a:pt x="102" y="129"/>
                  </a:cubicBezTo>
                  <a:cubicBezTo>
                    <a:pt x="102" y="129"/>
                    <a:pt x="101" y="129"/>
                    <a:pt x="100" y="129"/>
                  </a:cubicBezTo>
                  <a:cubicBezTo>
                    <a:pt x="100" y="128"/>
                    <a:pt x="99" y="128"/>
                    <a:pt x="98" y="128"/>
                  </a:cubicBezTo>
                  <a:cubicBezTo>
                    <a:pt x="96" y="127"/>
                    <a:pt x="94" y="128"/>
                    <a:pt x="92" y="129"/>
                  </a:cubicBezTo>
                  <a:cubicBezTo>
                    <a:pt x="91" y="129"/>
                    <a:pt x="90" y="130"/>
                    <a:pt x="89" y="131"/>
                  </a:cubicBezTo>
                  <a:cubicBezTo>
                    <a:pt x="87" y="133"/>
                    <a:pt x="86" y="136"/>
                    <a:pt x="86" y="138"/>
                  </a:cubicBezTo>
                  <a:cubicBezTo>
                    <a:pt x="86" y="140"/>
                    <a:pt x="86" y="141"/>
                    <a:pt x="87" y="142"/>
                  </a:cubicBezTo>
                  <a:cubicBezTo>
                    <a:pt x="87" y="144"/>
                    <a:pt x="88" y="145"/>
                    <a:pt x="89" y="146"/>
                  </a:cubicBezTo>
                  <a:close/>
                  <a:moveTo>
                    <a:pt x="50" y="148"/>
                  </a:moveTo>
                  <a:cubicBezTo>
                    <a:pt x="51" y="149"/>
                    <a:pt x="52" y="149"/>
                    <a:pt x="54" y="149"/>
                  </a:cubicBezTo>
                  <a:cubicBezTo>
                    <a:pt x="55" y="149"/>
                    <a:pt x="56" y="149"/>
                    <a:pt x="58" y="148"/>
                  </a:cubicBezTo>
                  <a:cubicBezTo>
                    <a:pt x="59" y="148"/>
                    <a:pt x="60" y="147"/>
                    <a:pt x="61" y="146"/>
                  </a:cubicBezTo>
                  <a:cubicBezTo>
                    <a:pt x="62" y="145"/>
                    <a:pt x="63" y="144"/>
                    <a:pt x="63" y="142"/>
                  </a:cubicBezTo>
                  <a:cubicBezTo>
                    <a:pt x="64" y="141"/>
                    <a:pt x="64" y="140"/>
                    <a:pt x="64" y="138"/>
                  </a:cubicBezTo>
                  <a:cubicBezTo>
                    <a:pt x="64" y="136"/>
                    <a:pt x="63" y="133"/>
                    <a:pt x="61" y="131"/>
                  </a:cubicBezTo>
                  <a:cubicBezTo>
                    <a:pt x="61" y="130"/>
                    <a:pt x="60" y="130"/>
                    <a:pt x="60" y="129"/>
                  </a:cubicBezTo>
                  <a:cubicBezTo>
                    <a:pt x="59" y="129"/>
                    <a:pt x="58" y="129"/>
                    <a:pt x="58" y="129"/>
                  </a:cubicBezTo>
                  <a:cubicBezTo>
                    <a:pt x="57" y="128"/>
                    <a:pt x="56" y="128"/>
                    <a:pt x="56" y="128"/>
                  </a:cubicBezTo>
                  <a:cubicBezTo>
                    <a:pt x="54" y="128"/>
                    <a:pt x="53" y="128"/>
                    <a:pt x="52" y="128"/>
                  </a:cubicBezTo>
                  <a:cubicBezTo>
                    <a:pt x="51" y="128"/>
                    <a:pt x="50" y="128"/>
                    <a:pt x="50" y="129"/>
                  </a:cubicBezTo>
                  <a:cubicBezTo>
                    <a:pt x="49" y="129"/>
                    <a:pt x="48" y="129"/>
                    <a:pt x="48" y="129"/>
                  </a:cubicBezTo>
                  <a:cubicBezTo>
                    <a:pt x="47" y="130"/>
                    <a:pt x="47" y="130"/>
                    <a:pt x="46" y="131"/>
                  </a:cubicBezTo>
                  <a:cubicBezTo>
                    <a:pt x="44" y="133"/>
                    <a:pt x="43" y="136"/>
                    <a:pt x="43" y="138"/>
                  </a:cubicBezTo>
                  <a:cubicBezTo>
                    <a:pt x="43" y="141"/>
                    <a:pt x="44" y="144"/>
                    <a:pt x="46" y="146"/>
                  </a:cubicBezTo>
                  <a:cubicBezTo>
                    <a:pt x="47" y="147"/>
                    <a:pt x="48" y="148"/>
                    <a:pt x="50" y="148"/>
                  </a:cubicBezTo>
                  <a:close/>
                  <a:moveTo>
                    <a:pt x="50" y="105"/>
                  </a:moveTo>
                  <a:cubicBezTo>
                    <a:pt x="51" y="106"/>
                    <a:pt x="52" y="106"/>
                    <a:pt x="54" y="106"/>
                  </a:cubicBezTo>
                  <a:cubicBezTo>
                    <a:pt x="57" y="106"/>
                    <a:pt x="59" y="105"/>
                    <a:pt x="61" y="103"/>
                  </a:cubicBezTo>
                  <a:cubicBezTo>
                    <a:pt x="63" y="101"/>
                    <a:pt x="64" y="99"/>
                    <a:pt x="64" y="96"/>
                  </a:cubicBezTo>
                  <a:cubicBezTo>
                    <a:pt x="64" y="94"/>
                    <a:pt x="64" y="93"/>
                    <a:pt x="63" y="92"/>
                  </a:cubicBezTo>
                  <a:cubicBezTo>
                    <a:pt x="63" y="90"/>
                    <a:pt x="62" y="89"/>
                    <a:pt x="61" y="88"/>
                  </a:cubicBezTo>
                  <a:cubicBezTo>
                    <a:pt x="60" y="87"/>
                    <a:pt x="59" y="86"/>
                    <a:pt x="58" y="86"/>
                  </a:cubicBezTo>
                  <a:cubicBezTo>
                    <a:pt x="56" y="85"/>
                    <a:pt x="54" y="85"/>
                    <a:pt x="52" y="85"/>
                  </a:cubicBezTo>
                  <a:cubicBezTo>
                    <a:pt x="51" y="85"/>
                    <a:pt x="50" y="86"/>
                    <a:pt x="50" y="86"/>
                  </a:cubicBezTo>
                  <a:cubicBezTo>
                    <a:pt x="49" y="86"/>
                    <a:pt x="48" y="86"/>
                    <a:pt x="48" y="87"/>
                  </a:cubicBezTo>
                  <a:cubicBezTo>
                    <a:pt x="47" y="87"/>
                    <a:pt x="47" y="88"/>
                    <a:pt x="46" y="88"/>
                  </a:cubicBezTo>
                  <a:cubicBezTo>
                    <a:pt x="45" y="89"/>
                    <a:pt x="44" y="90"/>
                    <a:pt x="44" y="92"/>
                  </a:cubicBezTo>
                  <a:cubicBezTo>
                    <a:pt x="43" y="93"/>
                    <a:pt x="43" y="94"/>
                    <a:pt x="43" y="96"/>
                  </a:cubicBezTo>
                  <a:cubicBezTo>
                    <a:pt x="43" y="99"/>
                    <a:pt x="44" y="101"/>
                    <a:pt x="46" y="103"/>
                  </a:cubicBezTo>
                  <a:cubicBezTo>
                    <a:pt x="47" y="104"/>
                    <a:pt x="48" y="105"/>
                    <a:pt x="50" y="105"/>
                  </a:cubicBezTo>
                  <a:close/>
                  <a:moveTo>
                    <a:pt x="92" y="105"/>
                  </a:moveTo>
                  <a:cubicBezTo>
                    <a:pt x="94" y="106"/>
                    <a:pt x="95" y="106"/>
                    <a:pt x="96" y="106"/>
                  </a:cubicBezTo>
                  <a:cubicBezTo>
                    <a:pt x="98" y="106"/>
                    <a:pt x="99" y="106"/>
                    <a:pt x="100" y="105"/>
                  </a:cubicBezTo>
                  <a:cubicBezTo>
                    <a:pt x="102" y="105"/>
                    <a:pt x="103" y="104"/>
                    <a:pt x="104" y="103"/>
                  </a:cubicBezTo>
                  <a:cubicBezTo>
                    <a:pt x="106" y="101"/>
                    <a:pt x="107" y="99"/>
                    <a:pt x="107" y="96"/>
                  </a:cubicBezTo>
                  <a:cubicBezTo>
                    <a:pt x="107" y="94"/>
                    <a:pt x="107" y="93"/>
                    <a:pt x="106" y="92"/>
                  </a:cubicBezTo>
                  <a:cubicBezTo>
                    <a:pt x="106" y="90"/>
                    <a:pt x="105" y="89"/>
                    <a:pt x="104" y="88"/>
                  </a:cubicBezTo>
                  <a:cubicBezTo>
                    <a:pt x="101" y="85"/>
                    <a:pt x="96" y="84"/>
                    <a:pt x="92" y="86"/>
                  </a:cubicBezTo>
                  <a:cubicBezTo>
                    <a:pt x="91" y="86"/>
                    <a:pt x="90" y="87"/>
                    <a:pt x="89" y="88"/>
                  </a:cubicBezTo>
                  <a:cubicBezTo>
                    <a:pt x="88" y="89"/>
                    <a:pt x="87" y="90"/>
                    <a:pt x="87" y="92"/>
                  </a:cubicBezTo>
                  <a:cubicBezTo>
                    <a:pt x="86" y="93"/>
                    <a:pt x="86" y="94"/>
                    <a:pt x="86" y="96"/>
                  </a:cubicBezTo>
                  <a:cubicBezTo>
                    <a:pt x="86" y="99"/>
                    <a:pt x="87" y="101"/>
                    <a:pt x="89" y="103"/>
                  </a:cubicBezTo>
                  <a:cubicBezTo>
                    <a:pt x="90" y="104"/>
                    <a:pt x="91" y="105"/>
                    <a:pt x="92" y="105"/>
                  </a:cubicBezTo>
                  <a:close/>
                  <a:moveTo>
                    <a:pt x="96" y="64"/>
                  </a:moveTo>
                  <a:cubicBezTo>
                    <a:pt x="98" y="64"/>
                    <a:pt x="99" y="63"/>
                    <a:pt x="100" y="63"/>
                  </a:cubicBezTo>
                  <a:cubicBezTo>
                    <a:pt x="102" y="62"/>
                    <a:pt x="103" y="62"/>
                    <a:pt x="104" y="61"/>
                  </a:cubicBezTo>
                  <a:cubicBezTo>
                    <a:pt x="105" y="59"/>
                    <a:pt x="106" y="58"/>
                    <a:pt x="106" y="57"/>
                  </a:cubicBezTo>
                  <a:cubicBezTo>
                    <a:pt x="107" y="56"/>
                    <a:pt x="107" y="54"/>
                    <a:pt x="107" y="53"/>
                  </a:cubicBezTo>
                  <a:cubicBezTo>
                    <a:pt x="107" y="52"/>
                    <a:pt x="107" y="50"/>
                    <a:pt x="106" y="49"/>
                  </a:cubicBezTo>
                  <a:cubicBezTo>
                    <a:pt x="106" y="48"/>
                    <a:pt x="105" y="46"/>
                    <a:pt x="104" y="45"/>
                  </a:cubicBezTo>
                  <a:cubicBezTo>
                    <a:pt x="103" y="44"/>
                    <a:pt x="102" y="44"/>
                    <a:pt x="100" y="43"/>
                  </a:cubicBezTo>
                  <a:cubicBezTo>
                    <a:pt x="97" y="41"/>
                    <a:pt x="92" y="42"/>
                    <a:pt x="89" y="45"/>
                  </a:cubicBezTo>
                  <a:cubicBezTo>
                    <a:pt x="88" y="46"/>
                    <a:pt x="87" y="48"/>
                    <a:pt x="87" y="49"/>
                  </a:cubicBezTo>
                  <a:cubicBezTo>
                    <a:pt x="86" y="50"/>
                    <a:pt x="86" y="52"/>
                    <a:pt x="86" y="53"/>
                  </a:cubicBezTo>
                  <a:cubicBezTo>
                    <a:pt x="86" y="56"/>
                    <a:pt x="87" y="59"/>
                    <a:pt x="89" y="61"/>
                  </a:cubicBezTo>
                  <a:cubicBezTo>
                    <a:pt x="91" y="63"/>
                    <a:pt x="93" y="64"/>
                    <a:pt x="96" y="64"/>
                  </a:cubicBezTo>
                  <a:close/>
                  <a:moveTo>
                    <a:pt x="50" y="63"/>
                  </a:moveTo>
                  <a:cubicBezTo>
                    <a:pt x="51" y="63"/>
                    <a:pt x="52" y="64"/>
                    <a:pt x="54" y="64"/>
                  </a:cubicBezTo>
                  <a:cubicBezTo>
                    <a:pt x="57" y="64"/>
                    <a:pt x="59" y="63"/>
                    <a:pt x="61" y="61"/>
                  </a:cubicBezTo>
                  <a:cubicBezTo>
                    <a:pt x="63" y="59"/>
                    <a:pt x="64" y="56"/>
                    <a:pt x="64" y="53"/>
                  </a:cubicBezTo>
                  <a:cubicBezTo>
                    <a:pt x="64" y="52"/>
                    <a:pt x="64" y="50"/>
                    <a:pt x="63" y="49"/>
                  </a:cubicBezTo>
                  <a:cubicBezTo>
                    <a:pt x="63" y="48"/>
                    <a:pt x="62" y="46"/>
                    <a:pt x="61" y="45"/>
                  </a:cubicBezTo>
                  <a:cubicBezTo>
                    <a:pt x="57" y="41"/>
                    <a:pt x="50" y="41"/>
                    <a:pt x="46" y="45"/>
                  </a:cubicBezTo>
                  <a:cubicBezTo>
                    <a:pt x="45" y="46"/>
                    <a:pt x="44" y="48"/>
                    <a:pt x="44" y="49"/>
                  </a:cubicBezTo>
                  <a:cubicBezTo>
                    <a:pt x="43" y="50"/>
                    <a:pt x="43" y="52"/>
                    <a:pt x="43" y="53"/>
                  </a:cubicBezTo>
                  <a:cubicBezTo>
                    <a:pt x="43" y="56"/>
                    <a:pt x="44" y="59"/>
                    <a:pt x="46" y="61"/>
                  </a:cubicBezTo>
                  <a:cubicBezTo>
                    <a:pt x="47" y="62"/>
                    <a:pt x="48" y="62"/>
                    <a:pt x="50" y="63"/>
                  </a:cubicBezTo>
                  <a:close/>
                  <a:moveTo>
                    <a:pt x="174" y="231"/>
                  </a:moveTo>
                  <a:cubicBezTo>
                    <a:pt x="176" y="233"/>
                    <a:pt x="179" y="234"/>
                    <a:pt x="182" y="234"/>
                  </a:cubicBezTo>
                  <a:cubicBezTo>
                    <a:pt x="184" y="234"/>
                    <a:pt x="187" y="233"/>
                    <a:pt x="189" y="231"/>
                  </a:cubicBezTo>
                  <a:cubicBezTo>
                    <a:pt x="190" y="230"/>
                    <a:pt x="191" y="229"/>
                    <a:pt x="191" y="228"/>
                  </a:cubicBezTo>
                  <a:cubicBezTo>
                    <a:pt x="192" y="226"/>
                    <a:pt x="192" y="225"/>
                    <a:pt x="192" y="224"/>
                  </a:cubicBezTo>
                  <a:cubicBezTo>
                    <a:pt x="192" y="222"/>
                    <a:pt x="192" y="221"/>
                    <a:pt x="191" y="220"/>
                  </a:cubicBezTo>
                  <a:cubicBezTo>
                    <a:pt x="191" y="218"/>
                    <a:pt x="190" y="217"/>
                    <a:pt x="189" y="216"/>
                  </a:cubicBezTo>
                  <a:cubicBezTo>
                    <a:pt x="189" y="216"/>
                    <a:pt x="188" y="215"/>
                    <a:pt x="188" y="215"/>
                  </a:cubicBezTo>
                  <a:cubicBezTo>
                    <a:pt x="187" y="214"/>
                    <a:pt x="186" y="214"/>
                    <a:pt x="186" y="214"/>
                  </a:cubicBezTo>
                  <a:cubicBezTo>
                    <a:pt x="185" y="214"/>
                    <a:pt x="184" y="213"/>
                    <a:pt x="184" y="213"/>
                  </a:cubicBezTo>
                  <a:cubicBezTo>
                    <a:pt x="182" y="213"/>
                    <a:pt x="181" y="213"/>
                    <a:pt x="180" y="213"/>
                  </a:cubicBezTo>
                  <a:cubicBezTo>
                    <a:pt x="179" y="213"/>
                    <a:pt x="178" y="214"/>
                    <a:pt x="178" y="214"/>
                  </a:cubicBezTo>
                  <a:cubicBezTo>
                    <a:pt x="177" y="214"/>
                    <a:pt x="176" y="214"/>
                    <a:pt x="176" y="215"/>
                  </a:cubicBezTo>
                  <a:cubicBezTo>
                    <a:pt x="175" y="215"/>
                    <a:pt x="175" y="216"/>
                    <a:pt x="174" y="216"/>
                  </a:cubicBezTo>
                  <a:cubicBezTo>
                    <a:pt x="173" y="217"/>
                    <a:pt x="172" y="218"/>
                    <a:pt x="172" y="220"/>
                  </a:cubicBezTo>
                  <a:cubicBezTo>
                    <a:pt x="171" y="221"/>
                    <a:pt x="171" y="222"/>
                    <a:pt x="171" y="224"/>
                  </a:cubicBezTo>
                  <a:cubicBezTo>
                    <a:pt x="171" y="225"/>
                    <a:pt x="171" y="226"/>
                    <a:pt x="172" y="228"/>
                  </a:cubicBezTo>
                  <a:cubicBezTo>
                    <a:pt x="172" y="229"/>
                    <a:pt x="173" y="230"/>
                    <a:pt x="174" y="231"/>
                  </a:cubicBezTo>
                  <a:close/>
                  <a:moveTo>
                    <a:pt x="174" y="189"/>
                  </a:moveTo>
                  <a:cubicBezTo>
                    <a:pt x="175" y="190"/>
                    <a:pt x="176" y="190"/>
                    <a:pt x="178" y="191"/>
                  </a:cubicBezTo>
                  <a:cubicBezTo>
                    <a:pt x="179" y="191"/>
                    <a:pt x="180" y="192"/>
                    <a:pt x="182" y="192"/>
                  </a:cubicBezTo>
                  <a:cubicBezTo>
                    <a:pt x="183" y="192"/>
                    <a:pt x="184" y="191"/>
                    <a:pt x="186" y="191"/>
                  </a:cubicBezTo>
                  <a:cubicBezTo>
                    <a:pt x="187" y="190"/>
                    <a:pt x="188" y="190"/>
                    <a:pt x="189" y="189"/>
                  </a:cubicBezTo>
                  <a:cubicBezTo>
                    <a:pt x="190" y="188"/>
                    <a:pt x="191" y="186"/>
                    <a:pt x="191" y="185"/>
                  </a:cubicBezTo>
                  <a:cubicBezTo>
                    <a:pt x="192" y="184"/>
                    <a:pt x="192" y="182"/>
                    <a:pt x="192" y="181"/>
                  </a:cubicBezTo>
                  <a:cubicBezTo>
                    <a:pt x="192" y="180"/>
                    <a:pt x="192" y="178"/>
                    <a:pt x="191" y="177"/>
                  </a:cubicBezTo>
                  <a:cubicBezTo>
                    <a:pt x="191" y="176"/>
                    <a:pt x="190" y="174"/>
                    <a:pt x="189" y="173"/>
                  </a:cubicBezTo>
                  <a:cubicBezTo>
                    <a:pt x="188" y="172"/>
                    <a:pt x="187" y="172"/>
                    <a:pt x="186" y="171"/>
                  </a:cubicBezTo>
                  <a:cubicBezTo>
                    <a:pt x="183" y="170"/>
                    <a:pt x="180" y="170"/>
                    <a:pt x="178" y="171"/>
                  </a:cubicBezTo>
                  <a:cubicBezTo>
                    <a:pt x="176" y="172"/>
                    <a:pt x="175" y="172"/>
                    <a:pt x="174" y="173"/>
                  </a:cubicBezTo>
                  <a:cubicBezTo>
                    <a:pt x="173" y="174"/>
                    <a:pt x="172" y="176"/>
                    <a:pt x="172" y="177"/>
                  </a:cubicBezTo>
                  <a:cubicBezTo>
                    <a:pt x="171" y="178"/>
                    <a:pt x="171" y="180"/>
                    <a:pt x="171" y="181"/>
                  </a:cubicBezTo>
                  <a:cubicBezTo>
                    <a:pt x="171" y="182"/>
                    <a:pt x="171" y="184"/>
                    <a:pt x="172" y="185"/>
                  </a:cubicBezTo>
                  <a:cubicBezTo>
                    <a:pt x="172" y="186"/>
                    <a:pt x="173" y="188"/>
                    <a:pt x="174" y="189"/>
                  </a:cubicBezTo>
                  <a:close/>
                  <a:moveTo>
                    <a:pt x="174" y="146"/>
                  </a:moveTo>
                  <a:cubicBezTo>
                    <a:pt x="175" y="147"/>
                    <a:pt x="176" y="148"/>
                    <a:pt x="178" y="148"/>
                  </a:cubicBezTo>
                  <a:cubicBezTo>
                    <a:pt x="179" y="149"/>
                    <a:pt x="180" y="149"/>
                    <a:pt x="182" y="149"/>
                  </a:cubicBezTo>
                  <a:cubicBezTo>
                    <a:pt x="183" y="149"/>
                    <a:pt x="184" y="149"/>
                    <a:pt x="186" y="148"/>
                  </a:cubicBezTo>
                  <a:cubicBezTo>
                    <a:pt x="187" y="148"/>
                    <a:pt x="188" y="147"/>
                    <a:pt x="189" y="146"/>
                  </a:cubicBezTo>
                  <a:cubicBezTo>
                    <a:pt x="190" y="145"/>
                    <a:pt x="191" y="144"/>
                    <a:pt x="191" y="142"/>
                  </a:cubicBezTo>
                  <a:cubicBezTo>
                    <a:pt x="192" y="141"/>
                    <a:pt x="192" y="140"/>
                    <a:pt x="192" y="138"/>
                  </a:cubicBezTo>
                  <a:cubicBezTo>
                    <a:pt x="192" y="136"/>
                    <a:pt x="191" y="133"/>
                    <a:pt x="189" y="131"/>
                  </a:cubicBezTo>
                  <a:cubicBezTo>
                    <a:pt x="187" y="128"/>
                    <a:pt x="183" y="127"/>
                    <a:pt x="180" y="128"/>
                  </a:cubicBezTo>
                  <a:cubicBezTo>
                    <a:pt x="179" y="128"/>
                    <a:pt x="178" y="128"/>
                    <a:pt x="178" y="129"/>
                  </a:cubicBezTo>
                  <a:cubicBezTo>
                    <a:pt x="177" y="129"/>
                    <a:pt x="176" y="129"/>
                    <a:pt x="176" y="129"/>
                  </a:cubicBezTo>
                  <a:cubicBezTo>
                    <a:pt x="175" y="130"/>
                    <a:pt x="175" y="130"/>
                    <a:pt x="174" y="131"/>
                  </a:cubicBezTo>
                  <a:cubicBezTo>
                    <a:pt x="172" y="133"/>
                    <a:pt x="171" y="136"/>
                    <a:pt x="171" y="138"/>
                  </a:cubicBezTo>
                  <a:cubicBezTo>
                    <a:pt x="171" y="140"/>
                    <a:pt x="171" y="141"/>
                    <a:pt x="172" y="142"/>
                  </a:cubicBezTo>
                  <a:cubicBezTo>
                    <a:pt x="172" y="144"/>
                    <a:pt x="173" y="145"/>
                    <a:pt x="174" y="146"/>
                  </a:cubicBezTo>
                  <a:close/>
                  <a:moveTo>
                    <a:pt x="235" y="96"/>
                  </a:moveTo>
                  <a:cubicBezTo>
                    <a:pt x="235" y="309"/>
                    <a:pt x="235" y="309"/>
                    <a:pt x="235" y="309"/>
                  </a:cubicBezTo>
                  <a:cubicBezTo>
                    <a:pt x="235" y="315"/>
                    <a:pt x="230" y="320"/>
                    <a:pt x="224" y="320"/>
                  </a:cubicBezTo>
                  <a:cubicBezTo>
                    <a:pt x="11" y="320"/>
                    <a:pt x="11" y="320"/>
                    <a:pt x="11" y="320"/>
                  </a:cubicBezTo>
                  <a:cubicBezTo>
                    <a:pt x="5" y="320"/>
                    <a:pt x="0" y="315"/>
                    <a:pt x="0" y="309"/>
                  </a:cubicBezTo>
                  <a:cubicBezTo>
                    <a:pt x="0" y="10"/>
                    <a:pt x="0" y="10"/>
                    <a:pt x="0" y="10"/>
                  </a:cubicBezTo>
                  <a:cubicBezTo>
                    <a:pt x="0" y="4"/>
                    <a:pt x="5" y="0"/>
                    <a:pt x="11" y="0"/>
                  </a:cubicBezTo>
                  <a:cubicBezTo>
                    <a:pt x="139" y="0"/>
                    <a:pt x="139" y="0"/>
                    <a:pt x="139" y="0"/>
                  </a:cubicBezTo>
                  <a:cubicBezTo>
                    <a:pt x="145" y="0"/>
                    <a:pt x="150" y="4"/>
                    <a:pt x="150" y="10"/>
                  </a:cubicBezTo>
                  <a:cubicBezTo>
                    <a:pt x="150" y="85"/>
                    <a:pt x="150" y="85"/>
                    <a:pt x="150" y="85"/>
                  </a:cubicBezTo>
                  <a:cubicBezTo>
                    <a:pt x="224" y="85"/>
                    <a:pt x="224" y="85"/>
                    <a:pt x="224" y="85"/>
                  </a:cubicBezTo>
                  <a:cubicBezTo>
                    <a:pt x="230" y="85"/>
                    <a:pt x="235" y="90"/>
                    <a:pt x="235" y="96"/>
                  </a:cubicBezTo>
                  <a:close/>
                  <a:moveTo>
                    <a:pt x="22" y="298"/>
                  </a:moveTo>
                  <a:cubicBezTo>
                    <a:pt x="43" y="298"/>
                    <a:pt x="43" y="298"/>
                    <a:pt x="43" y="298"/>
                  </a:cubicBezTo>
                  <a:cubicBezTo>
                    <a:pt x="43" y="266"/>
                    <a:pt x="43" y="266"/>
                    <a:pt x="43" y="266"/>
                  </a:cubicBezTo>
                  <a:cubicBezTo>
                    <a:pt x="43" y="260"/>
                    <a:pt x="48" y="256"/>
                    <a:pt x="54" y="256"/>
                  </a:cubicBezTo>
                  <a:cubicBezTo>
                    <a:pt x="60" y="256"/>
                    <a:pt x="64" y="260"/>
                    <a:pt x="64" y="266"/>
                  </a:cubicBezTo>
                  <a:cubicBezTo>
                    <a:pt x="64" y="298"/>
                    <a:pt x="64" y="298"/>
                    <a:pt x="64" y="298"/>
                  </a:cubicBezTo>
                  <a:cubicBezTo>
                    <a:pt x="128" y="298"/>
                    <a:pt x="128" y="298"/>
                    <a:pt x="128" y="298"/>
                  </a:cubicBezTo>
                  <a:cubicBezTo>
                    <a:pt x="128" y="21"/>
                    <a:pt x="128" y="21"/>
                    <a:pt x="128" y="21"/>
                  </a:cubicBezTo>
                  <a:cubicBezTo>
                    <a:pt x="22" y="21"/>
                    <a:pt x="22" y="21"/>
                    <a:pt x="22" y="21"/>
                  </a:cubicBezTo>
                  <a:lnTo>
                    <a:pt x="22" y="298"/>
                  </a:lnTo>
                  <a:close/>
                  <a:moveTo>
                    <a:pt x="214" y="106"/>
                  </a:moveTo>
                  <a:cubicBezTo>
                    <a:pt x="150" y="106"/>
                    <a:pt x="150" y="106"/>
                    <a:pt x="150" y="106"/>
                  </a:cubicBezTo>
                  <a:cubicBezTo>
                    <a:pt x="150" y="298"/>
                    <a:pt x="150" y="298"/>
                    <a:pt x="150" y="298"/>
                  </a:cubicBezTo>
                  <a:cubicBezTo>
                    <a:pt x="171" y="298"/>
                    <a:pt x="171" y="298"/>
                    <a:pt x="171" y="298"/>
                  </a:cubicBezTo>
                  <a:cubicBezTo>
                    <a:pt x="171" y="266"/>
                    <a:pt x="171" y="266"/>
                    <a:pt x="171" y="266"/>
                  </a:cubicBezTo>
                  <a:cubicBezTo>
                    <a:pt x="171" y="260"/>
                    <a:pt x="176" y="256"/>
                    <a:pt x="182" y="256"/>
                  </a:cubicBezTo>
                  <a:cubicBezTo>
                    <a:pt x="188" y="256"/>
                    <a:pt x="192" y="260"/>
                    <a:pt x="192" y="266"/>
                  </a:cubicBezTo>
                  <a:cubicBezTo>
                    <a:pt x="192" y="298"/>
                    <a:pt x="192" y="298"/>
                    <a:pt x="192" y="298"/>
                  </a:cubicBezTo>
                  <a:cubicBezTo>
                    <a:pt x="214" y="298"/>
                    <a:pt x="214" y="298"/>
                    <a:pt x="214" y="298"/>
                  </a:cubicBezTo>
                  <a:lnTo>
                    <a:pt x="214" y="106"/>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solidFill>
                  <a:prstClr val="black"/>
                </a:solidFill>
                <a:latin typeface="Segoe UI" panose="020B0502040204020203" pitchFamily="34" charset="0"/>
                <a:cs typeface="Segoe UI" panose="020B0502040204020203" pitchFamily="34" charset="0"/>
              </a:endParaRPr>
            </a:p>
          </p:txBody>
        </p:sp>
      </p:grpSp>
      <p:grpSp>
        <p:nvGrpSpPr>
          <p:cNvPr id="19" name="Group 18"/>
          <p:cNvGrpSpPr/>
          <p:nvPr/>
        </p:nvGrpSpPr>
        <p:grpSpPr>
          <a:xfrm>
            <a:off x="605618" y="2673577"/>
            <a:ext cx="2031614" cy="469232"/>
            <a:chOff x="633908" y="2958110"/>
            <a:chExt cx="2382044" cy="567771"/>
          </a:xfrm>
        </p:grpSpPr>
        <p:sp>
          <p:nvSpPr>
            <p:cNvPr id="20" name="Rounded Rectangle 19"/>
            <p:cNvSpPr/>
            <p:nvPr/>
          </p:nvSpPr>
          <p:spPr bwMode="gray">
            <a:xfrm>
              <a:off x="855909" y="2972385"/>
              <a:ext cx="2160043" cy="548640"/>
            </a:xfrm>
            <a:prstGeom prst="roundRect">
              <a:avLst/>
            </a:prstGeom>
            <a:solidFill>
              <a:schemeClr val="tx1"/>
            </a:solidFill>
            <a:ln w="19050" algn="ctr">
              <a:solidFill>
                <a:schemeClr val="tx1"/>
              </a:solidFill>
              <a:miter lim="800000"/>
              <a:headEnd/>
              <a:tailEnd/>
            </a:ln>
          </p:spPr>
          <p:txBody>
            <a:bodyPr wrap="square" lIns="0" tIns="88900" rIns="88900" bIns="88900" rtlCol="0" anchor="ctr"/>
            <a:lstStyle/>
            <a:p>
              <a:pPr marL="347663">
                <a:lnSpc>
                  <a:spcPct val="106000"/>
                </a:lnSpc>
                <a:buFont typeface="Wingdings 2" pitchFamily="18" charset="2"/>
                <a:buNone/>
              </a:pPr>
              <a:r>
                <a:rPr lang="en-US" sz="1200" b="1" dirty="0">
                  <a:solidFill>
                    <a:schemeClr val="bg1"/>
                  </a:solidFill>
                  <a:latin typeface="Segoe UI" panose="020B0502040204020203" pitchFamily="34" charset="0"/>
                  <a:cs typeface="Segoe UI" panose="020B0502040204020203" pitchFamily="34" charset="0"/>
                </a:rPr>
                <a:t>C2B</a:t>
              </a:r>
            </a:p>
            <a:p>
              <a:pPr marL="347663">
                <a:lnSpc>
                  <a:spcPct val="106000"/>
                </a:lnSpc>
                <a:buFont typeface="Wingdings 2" pitchFamily="18" charset="2"/>
                <a:buNone/>
              </a:pPr>
              <a:r>
                <a:rPr lang="en-US" sz="1200" i="1" dirty="0">
                  <a:solidFill>
                    <a:schemeClr val="bg1"/>
                  </a:solidFill>
                  <a:latin typeface="Segoe UI" panose="020B0502040204020203" pitchFamily="34" charset="0"/>
                  <a:cs typeface="Segoe UI" panose="020B0502040204020203" pitchFamily="34" charset="0"/>
                </a:rPr>
                <a:t>Consumer to Business</a:t>
              </a:r>
            </a:p>
          </p:txBody>
        </p:sp>
        <p:sp>
          <p:nvSpPr>
            <p:cNvPr id="21" name="Oval 20"/>
            <p:cNvSpPr/>
            <p:nvPr/>
          </p:nvSpPr>
          <p:spPr bwMode="gray">
            <a:xfrm>
              <a:off x="633908" y="2958110"/>
              <a:ext cx="567771" cy="567771"/>
            </a:xfrm>
            <a:prstGeom prst="ellipse">
              <a:avLst/>
            </a:prstGeom>
            <a:solidFill>
              <a:schemeClr val="bg1"/>
            </a:solidFill>
            <a:ln w="2857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dirty="0">
                <a:solidFill>
                  <a:schemeClr val="tx1">
                    <a:lumMod val="75000"/>
                    <a:lumOff val="25000"/>
                  </a:schemeClr>
                </a:solidFill>
                <a:latin typeface="Segoe UI" panose="020B0502040204020203" pitchFamily="34" charset="0"/>
                <a:cs typeface="Segoe UI" panose="020B0502040204020203" pitchFamily="34" charset="0"/>
              </a:endParaRPr>
            </a:p>
          </p:txBody>
        </p:sp>
        <p:grpSp>
          <p:nvGrpSpPr>
            <p:cNvPr id="22" name="Group 21"/>
            <p:cNvGrpSpPr/>
            <p:nvPr/>
          </p:nvGrpSpPr>
          <p:grpSpPr>
            <a:xfrm>
              <a:off x="765241" y="3088724"/>
              <a:ext cx="305104" cy="306543"/>
              <a:chOff x="3432691" y="1756714"/>
              <a:chExt cx="229229" cy="230310"/>
            </a:xfrm>
            <a:solidFill>
              <a:schemeClr val="accent3"/>
            </a:solidFill>
          </p:grpSpPr>
          <p:sp>
            <p:nvSpPr>
              <p:cNvPr id="23" name="Freeform 30"/>
              <p:cNvSpPr>
                <a:spLocks noEditPoints="1"/>
              </p:cNvSpPr>
              <p:nvPr/>
            </p:nvSpPr>
            <p:spPr bwMode="auto">
              <a:xfrm>
                <a:off x="3432691" y="1756714"/>
                <a:ext cx="229229" cy="230310"/>
              </a:xfrm>
              <a:custGeom>
                <a:avLst/>
                <a:gdLst>
                  <a:gd name="T0" fmla="*/ 316 w 320"/>
                  <a:gd name="T1" fmla="*/ 126 h 321"/>
                  <a:gd name="T2" fmla="*/ 275 w 320"/>
                  <a:gd name="T3" fmla="*/ 105 h 321"/>
                  <a:gd name="T4" fmla="*/ 289 w 320"/>
                  <a:gd name="T5" fmla="*/ 66 h 321"/>
                  <a:gd name="T6" fmla="*/ 287 w 320"/>
                  <a:gd name="T7" fmla="*/ 63 h 321"/>
                  <a:gd name="T8" fmla="*/ 254 w 320"/>
                  <a:gd name="T9" fmla="*/ 31 h 321"/>
                  <a:gd name="T10" fmla="*/ 215 w 320"/>
                  <a:gd name="T11" fmla="*/ 45 h 321"/>
                  <a:gd name="T12" fmla="*/ 194 w 320"/>
                  <a:gd name="T13" fmla="*/ 4 h 321"/>
                  <a:gd name="T14" fmla="*/ 125 w 320"/>
                  <a:gd name="T15" fmla="*/ 4 h 321"/>
                  <a:gd name="T16" fmla="*/ 105 w 320"/>
                  <a:gd name="T17" fmla="*/ 45 h 321"/>
                  <a:gd name="T18" fmla="*/ 64 w 320"/>
                  <a:gd name="T19" fmla="*/ 32 h 321"/>
                  <a:gd name="T20" fmla="*/ 26 w 320"/>
                  <a:gd name="T21" fmla="*/ 87 h 321"/>
                  <a:gd name="T22" fmla="*/ 14 w 320"/>
                  <a:gd name="T23" fmla="*/ 118 h 321"/>
                  <a:gd name="T24" fmla="*/ 0 w 320"/>
                  <a:gd name="T25" fmla="*/ 147 h 321"/>
                  <a:gd name="T26" fmla="*/ 0 w 320"/>
                  <a:gd name="T27" fmla="*/ 156 h 321"/>
                  <a:gd name="T28" fmla="*/ 0 w 320"/>
                  <a:gd name="T29" fmla="*/ 160 h 321"/>
                  <a:gd name="T30" fmla="*/ 3 w 320"/>
                  <a:gd name="T31" fmla="*/ 195 h 321"/>
                  <a:gd name="T32" fmla="*/ 44 w 320"/>
                  <a:gd name="T33" fmla="*/ 215 h 321"/>
                  <a:gd name="T34" fmla="*/ 31 w 320"/>
                  <a:gd name="T35" fmla="*/ 254 h 321"/>
                  <a:gd name="T36" fmla="*/ 33 w 320"/>
                  <a:gd name="T37" fmla="*/ 257 h 321"/>
                  <a:gd name="T38" fmla="*/ 65 w 320"/>
                  <a:gd name="T39" fmla="*/ 289 h 321"/>
                  <a:gd name="T40" fmla="*/ 105 w 320"/>
                  <a:gd name="T41" fmla="*/ 275 h 321"/>
                  <a:gd name="T42" fmla="*/ 125 w 320"/>
                  <a:gd name="T43" fmla="*/ 317 h 321"/>
                  <a:gd name="T44" fmla="*/ 147 w 320"/>
                  <a:gd name="T45" fmla="*/ 321 h 321"/>
                  <a:gd name="T46" fmla="*/ 160 w 320"/>
                  <a:gd name="T47" fmla="*/ 321 h 321"/>
                  <a:gd name="T48" fmla="*/ 168 w 320"/>
                  <a:gd name="T49" fmla="*/ 321 h 321"/>
                  <a:gd name="T50" fmla="*/ 173 w 320"/>
                  <a:gd name="T51" fmla="*/ 321 h 321"/>
                  <a:gd name="T52" fmla="*/ 202 w 320"/>
                  <a:gd name="T53" fmla="*/ 306 h 321"/>
                  <a:gd name="T54" fmla="*/ 233 w 320"/>
                  <a:gd name="T55" fmla="*/ 293 h 321"/>
                  <a:gd name="T56" fmla="*/ 288 w 320"/>
                  <a:gd name="T57" fmla="*/ 256 h 321"/>
                  <a:gd name="T58" fmla="*/ 275 w 320"/>
                  <a:gd name="T59" fmla="*/ 215 h 321"/>
                  <a:gd name="T60" fmla="*/ 316 w 320"/>
                  <a:gd name="T61" fmla="*/ 195 h 321"/>
                  <a:gd name="T62" fmla="*/ 320 w 320"/>
                  <a:gd name="T63" fmla="*/ 147 h 321"/>
                  <a:gd name="T64" fmla="*/ 272 w 320"/>
                  <a:gd name="T65" fmla="*/ 182 h 321"/>
                  <a:gd name="T66" fmla="*/ 255 w 320"/>
                  <a:gd name="T67" fmla="*/ 225 h 321"/>
                  <a:gd name="T68" fmla="*/ 243 w 320"/>
                  <a:gd name="T69" fmla="*/ 271 h 321"/>
                  <a:gd name="T70" fmla="*/ 212 w 320"/>
                  <a:gd name="T71" fmla="*/ 253 h 321"/>
                  <a:gd name="T72" fmla="*/ 181 w 320"/>
                  <a:gd name="T73" fmla="*/ 297 h 321"/>
                  <a:gd name="T74" fmla="*/ 149 w 320"/>
                  <a:gd name="T75" fmla="*/ 299 h 321"/>
                  <a:gd name="T76" fmla="*/ 138 w 320"/>
                  <a:gd name="T77" fmla="*/ 297 h 321"/>
                  <a:gd name="T78" fmla="*/ 108 w 320"/>
                  <a:gd name="T79" fmla="*/ 253 h 321"/>
                  <a:gd name="T80" fmla="*/ 77 w 320"/>
                  <a:gd name="T81" fmla="*/ 271 h 321"/>
                  <a:gd name="T82" fmla="*/ 50 w 320"/>
                  <a:gd name="T83" fmla="*/ 244 h 321"/>
                  <a:gd name="T84" fmla="*/ 48 w 320"/>
                  <a:gd name="T85" fmla="*/ 242 h 321"/>
                  <a:gd name="T86" fmla="*/ 57 w 320"/>
                  <a:gd name="T87" fmla="*/ 189 h 321"/>
                  <a:gd name="T88" fmla="*/ 22 w 320"/>
                  <a:gd name="T89" fmla="*/ 171 h 321"/>
                  <a:gd name="T90" fmla="*/ 23 w 320"/>
                  <a:gd name="T91" fmla="*/ 139 h 321"/>
                  <a:gd name="T92" fmla="*/ 67 w 320"/>
                  <a:gd name="T93" fmla="*/ 108 h 321"/>
                  <a:gd name="T94" fmla="*/ 49 w 320"/>
                  <a:gd name="T95" fmla="*/ 77 h 321"/>
                  <a:gd name="T96" fmla="*/ 95 w 320"/>
                  <a:gd name="T97" fmla="*/ 65 h 321"/>
                  <a:gd name="T98" fmla="*/ 138 w 320"/>
                  <a:gd name="T99" fmla="*/ 47 h 321"/>
                  <a:gd name="T100" fmla="*/ 171 w 320"/>
                  <a:gd name="T101" fmla="*/ 22 h 321"/>
                  <a:gd name="T102" fmla="*/ 189 w 320"/>
                  <a:gd name="T103" fmla="*/ 58 h 321"/>
                  <a:gd name="T104" fmla="*/ 241 w 320"/>
                  <a:gd name="T105" fmla="*/ 48 h 321"/>
                  <a:gd name="T106" fmla="*/ 244 w 320"/>
                  <a:gd name="T107" fmla="*/ 50 h 321"/>
                  <a:gd name="T108" fmla="*/ 270 w 320"/>
                  <a:gd name="T109" fmla="*/ 77 h 321"/>
                  <a:gd name="T110" fmla="*/ 253 w 320"/>
                  <a:gd name="T111" fmla="*/ 108 h 321"/>
                  <a:gd name="T112" fmla="*/ 297 w 320"/>
                  <a:gd name="T113" fmla="*/ 139 h 321"/>
                  <a:gd name="T114" fmla="*/ 298 w 320"/>
                  <a:gd name="T115" fmla="*/ 17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 h="321">
                    <a:moveTo>
                      <a:pt x="320" y="147"/>
                    </a:moveTo>
                    <a:cubicBezTo>
                      <a:pt x="320" y="147"/>
                      <a:pt x="320" y="147"/>
                      <a:pt x="320" y="147"/>
                    </a:cubicBezTo>
                    <a:cubicBezTo>
                      <a:pt x="318" y="140"/>
                      <a:pt x="318" y="133"/>
                      <a:pt x="316" y="126"/>
                    </a:cubicBezTo>
                    <a:cubicBezTo>
                      <a:pt x="315" y="121"/>
                      <a:pt x="310" y="118"/>
                      <a:pt x="305" y="118"/>
                    </a:cubicBezTo>
                    <a:cubicBezTo>
                      <a:pt x="280" y="118"/>
                      <a:pt x="280" y="118"/>
                      <a:pt x="280" y="118"/>
                    </a:cubicBezTo>
                    <a:cubicBezTo>
                      <a:pt x="279" y="113"/>
                      <a:pt x="277" y="109"/>
                      <a:pt x="275" y="105"/>
                    </a:cubicBezTo>
                    <a:cubicBezTo>
                      <a:pt x="293" y="87"/>
                      <a:pt x="293" y="87"/>
                      <a:pt x="293" y="87"/>
                    </a:cubicBezTo>
                    <a:cubicBezTo>
                      <a:pt x="296" y="84"/>
                      <a:pt x="297" y="78"/>
                      <a:pt x="294" y="74"/>
                    </a:cubicBezTo>
                    <a:cubicBezTo>
                      <a:pt x="293" y="71"/>
                      <a:pt x="291" y="68"/>
                      <a:pt x="289" y="66"/>
                    </a:cubicBezTo>
                    <a:cubicBezTo>
                      <a:pt x="289" y="66"/>
                      <a:pt x="289" y="66"/>
                      <a:pt x="289" y="66"/>
                    </a:cubicBezTo>
                    <a:cubicBezTo>
                      <a:pt x="288" y="65"/>
                      <a:pt x="288" y="65"/>
                      <a:pt x="288" y="64"/>
                    </a:cubicBezTo>
                    <a:cubicBezTo>
                      <a:pt x="287" y="64"/>
                      <a:pt x="287" y="63"/>
                      <a:pt x="287" y="63"/>
                    </a:cubicBezTo>
                    <a:cubicBezTo>
                      <a:pt x="278" y="52"/>
                      <a:pt x="268" y="42"/>
                      <a:pt x="257" y="33"/>
                    </a:cubicBezTo>
                    <a:cubicBezTo>
                      <a:pt x="257" y="33"/>
                      <a:pt x="256" y="32"/>
                      <a:pt x="255" y="32"/>
                    </a:cubicBezTo>
                    <a:cubicBezTo>
                      <a:pt x="255" y="32"/>
                      <a:pt x="254" y="31"/>
                      <a:pt x="254" y="31"/>
                    </a:cubicBezTo>
                    <a:cubicBezTo>
                      <a:pt x="251" y="29"/>
                      <a:pt x="249" y="27"/>
                      <a:pt x="246" y="25"/>
                    </a:cubicBezTo>
                    <a:cubicBezTo>
                      <a:pt x="242" y="23"/>
                      <a:pt x="236" y="23"/>
                      <a:pt x="233" y="27"/>
                    </a:cubicBezTo>
                    <a:cubicBezTo>
                      <a:pt x="215" y="45"/>
                      <a:pt x="215" y="45"/>
                      <a:pt x="215" y="45"/>
                    </a:cubicBezTo>
                    <a:cubicBezTo>
                      <a:pt x="211" y="43"/>
                      <a:pt x="207" y="41"/>
                      <a:pt x="202" y="39"/>
                    </a:cubicBezTo>
                    <a:cubicBezTo>
                      <a:pt x="202" y="14"/>
                      <a:pt x="202" y="14"/>
                      <a:pt x="202" y="14"/>
                    </a:cubicBezTo>
                    <a:cubicBezTo>
                      <a:pt x="202" y="9"/>
                      <a:pt x="199" y="5"/>
                      <a:pt x="194" y="4"/>
                    </a:cubicBezTo>
                    <a:cubicBezTo>
                      <a:pt x="187" y="2"/>
                      <a:pt x="180" y="1"/>
                      <a:pt x="172" y="1"/>
                    </a:cubicBezTo>
                    <a:cubicBezTo>
                      <a:pt x="164" y="0"/>
                      <a:pt x="155" y="0"/>
                      <a:pt x="147" y="1"/>
                    </a:cubicBezTo>
                    <a:cubicBezTo>
                      <a:pt x="140" y="1"/>
                      <a:pt x="132" y="2"/>
                      <a:pt x="125" y="4"/>
                    </a:cubicBezTo>
                    <a:cubicBezTo>
                      <a:pt x="120" y="5"/>
                      <a:pt x="117" y="9"/>
                      <a:pt x="117" y="14"/>
                    </a:cubicBezTo>
                    <a:cubicBezTo>
                      <a:pt x="117" y="39"/>
                      <a:pt x="117" y="39"/>
                      <a:pt x="117" y="39"/>
                    </a:cubicBezTo>
                    <a:cubicBezTo>
                      <a:pt x="113" y="41"/>
                      <a:pt x="109" y="43"/>
                      <a:pt x="105" y="45"/>
                    </a:cubicBezTo>
                    <a:cubicBezTo>
                      <a:pt x="87" y="27"/>
                      <a:pt x="87" y="27"/>
                      <a:pt x="87" y="27"/>
                    </a:cubicBezTo>
                    <a:cubicBezTo>
                      <a:pt x="83" y="23"/>
                      <a:pt x="78" y="23"/>
                      <a:pt x="73" y="25"/>
                    </a:cubicBezTo>
                    <a:cubicBezTo>
                      <a:pt x="70" y="27"/>
                      <a:pt x="67" y="30"/>
                      <a:pt x="64" y="32"/>
                    </a:cubicBezTo>
                    <a:cubicBezTo>
                      <a:pt x="52" y="41"/>
                      <a:pt x="41" y="52"/>
                      <a:pt x="32" y="64"/>
                    </a:cubicBezTo>
                    <a:cubicBezTo>
                      <a:pt x="29" y="67"/>
                      <a:pt x="27" y="71"/>
                      <a:pt x="25" y="74"/>
                    </a:cubicBezTo>
                    <a:cubicBezTo>
                      <a:pt x="22" y="78"/>
                      <a:pt x="23" y="84"/>
                      <a:pt x="26" y="87"/>
                    </a:cubicBezTo>
                    <a:cubicBezTo>
                      <a:pt x="44" y="105"/>
                      <a:pt x="44" y="105"/>
                      <a:pt x="44" y="105"/>
                    </a:cubicBezTo>
                    <a:cubicBezTo>
                      <a:pt x="42" y="109"/>
                      <a:pt x="41" y="113"/>
                      <a:pt x="39" y="118"/>
                    </a:cubicBezTo>
                    <a:cubicBezTo>
                      <a:pt x="14" y="118"/>
                      <a:pt x="14" y="118"/>
                      <a:pt x="14" y="118"/>
                    </a:cubicBezTo>
                    <a:cubicBezTo>
                      <a:pt x="9" y="118"/>
                      <a:pt x="4" y="121"/>
                      <a:pt x="3" y="126"/>
                    </a:cubicBezTo>
                    <a:cubicBezTo>
                      <a:pt x="2" y="133"/>
                      <a:pt x="1" y="140"/>
                      <a:pt x="0" y="147"/>
                    </a:cubicBezTo>
                    <a:cubicBezTo>
                      <a:pt x="0" y="147"/>
                      <a:pt x="0" y="147"/>
                      <a:pt x="0" y="147"/>
                    </a:cubicBezTo>
                    <a:cubicBezTo>
                      <a:pt x="0" y="147"/>
                      <a:pt x="0" y="147"/>
                      <a:pt x="0" y="147"/>
                    </a:cubicBezTo>
                    <a:cubicBezTo>
                      <a:pt x="0" y="147"/>
                      <a:pt x="0" y="147"/>
                      <a:pt x="0" y="147"/>
                    </a:cubicBezTo>
                    <a:cubicBezTo>
                      <a:pt x="0" y="150"/>
                      <a:pt x="0" y="153"/>
                      <a:pt x="0" y="156"/>
                    </a:cubicBezTo>
                    <a:cubicBezTo>
                      <a:pt x="0" y="157"/>
                      <a:pt x="0" y="159"/>
                      <a:pt x="0" y="160"/>
                    </a:cubicBezTo>
                    <a:cubicBezTo>
                      <a:pt x="0" y="160"/>
                      <a:pt x="0" y="160"/>
                      <a:pt x="0" y="160"/>
                    </a:cubicBezTo>
                    <a:cubicBezTo>
                      <a:pt x="0" y="160"/>
                      <a:pt x="0" y="160"/>
                      <a:pt x="0" y="160"/>
                    </a:cubicBezTo>
                    <a:cubicBezTo>
                      <a:pt x="0" y="161"/>
                      <a:pt x="0" y="163"/>
                      <a:pt x="0" y="164"/>
                    </a:cubicBezTo>
                    <a:cubicBezTo>
                      <a:pt x="0" y="167"/>
                      <a:pt x="0" y="170"/>
                      <a:pt x="0" y="173"/>
                    </a:cubicBezTo>
                    <a:cubicBezTo>
                      <a:pt x="1" y="180"/>
                      <a:pt x="2" y="188"/>
                      <a:pt x="3" y="195"/>
                    </a:cubicBezTo>
                    <a:cubicBezTo>
                      <a:pt x="4" y="200"/>
                      <a:pt x="9" y="203"/>
                      <a:pt x="14" y="203"/>
                    </a:cubicBezTo>
                    <a:cubicBezTo>
                      <a:pt x="39" y="203"/>
                      <a:pt x="39" y="203"/>
                      <a:pt x="39" y="203"/>
                    </a:cubicBezTo>
                    <a:cubicBezTo>
                      <a:pt x="41" y="207"/>
                      <a:pt x="42" y="211"/>
                      <a:pt x="44" y="215"/>
                    </a:cubicBezTo>
                    <a:cubicBezTo>
                      <a:pt x="26" y="233"/>
                      <a:pt x="26" y="233"/>
                      <a:pt x="26" y="233"/>
                    </a:cubicBezTo>
                    <a:cubicBezTo>
                      <a:pt x="23" y="237"/>
                      <a:pt x="22" y="242"/>
                      <a:pt x="25" y="246"/>
                    </a:cubicBezTo>
                    <a:cubicBezTo>
                      <a:pt x="27" y="249"/>
                      <a:pt x="29" y="252"/>
                      <a:pt x="31" y="254"/>
                    </a:cubicBezTo>
                    <a:cubicBezTo>
                      <a:pt x="31" y="254"/>
                      <a:pt x="31" y="254"/>
                      <a:pt x="31" y="254"/>
                    </a:cubicBezTo>
                    <a:cubicBezTo>
                      <a:pt x="31" y="255"/>
                      <a:pt x="31" y="255"/>
                      <a:pt x="32" y="256"/>
                    </a:cubicBezTo>
                    <a:cubicBezTo>
                      <a:pt x="32" y="256"/>
                      <a:pt x="32" y="257"/>
                      <a:pt x="33" y="257"/>
                    </a:cubicBezTo>
                    <a:cubicBezTo>
                      <a:pt x="41" y="268"/>
                      <a:pt x="51" y="278"/>
                      <a:pt x="62" y="287"/>
                    </a:cubicBezTo>
                    <a:cubicBezTo>
                      <a:pt x="63" y="287"/>
                      <a:pt x="64" y="288"/>
                      <a:pt x="64" y="288"/>
                    </a:cubicBezTo>
                    <a:cubicBezTo>
                      <a:pt x="64" y="288"/>
                      <a:pt x="65" y="289"/>
                      <a:pt x="65" y="289"/>
                    </a:cubicBezTo>
                    <a:cubicBezTo>
                      <a:pt x="68" y="291"/>
                      <a:pt x="71" y="293"/>
                      <a:pt x="73" y="295"/>
                    </a:cubicBezTo>
                    <a:cubicBezTo>
                      <a:pt x="78" y="297"/>
                      <a:pt x="83" y="297"/>
                      <a:pt x="87" y="293"/>
                    </a:cubicBezTo>
                    <a:cubicBezTo>
                      <a:pt x="105" y="275"/>
                      <a:pt x="105" y="275"/>
                      <a:pt x="105" y="275"/>
                    </a:cubicBezTo>
                    <a:cubicBezTo>
                      <a:pt x="109" y="277"/>
                      <a:pt x="113" y="279"/>
                      <a:pt x="117" y="281"/>
                    </a:cubicBezTo>
                    <a:cubicBezTo>
                      <a:pt x="117" y="306"/>
                      <a:pt x="117" y="306"/>
                      <a:pt x="117" y="306"/>
                    </a:cubicBezTo>
                    <a:cubicBezTo>
                      <a:pt x="117" y="311"/>
                      <a:pt x="120" y="316"/>
                      <a:pt x="125" y="317"/>
                    </a:cubicBezTo>
                    <a:cubicBezTo>
                      <a:pt x="132" y="318"/>
                      <a:pt x="139" y="321"/>
                      <a:pt x="147" y="321"/>
                    </a:cubicBezTo>
                    <a:cubicBezTo>
                      <a:pt x="147" y="321"/>
                      <a:pt x="147" y="321"/>
                      <a:pt x="147" y="321"/>
                    </a:cubicBezTo>
                    <a:cubicBezTo>
                      <a:pt x="147" y="321"/>
                      <a:pt x="147" y="321"/>
                      <a:pt x="147" y="321"/>
                    </a:cubicBezTo>
                    <a:cubicBezTo>
                      <a:pt x="147" y="321"/>
                      <a:pt x="147" y="321"/>
                      <a:pt x="147" y="321"/>
                    </a:cubicBezTo>
                    <a:cubicBezTo>
                      <a:pt x="149" y="321"/>
                      <a:pt x="151" y="321"/>
                      <a:pt x="153" y="321"/>
                    </a:cubicBezTo>
                    <a:cubicBezTo>
                      <a:pt x="155" y="321"/>
                      <a:pt x="157" y="321"/>
                      <a:pt x="160" y="321"/>
                    </a:cubicBezTo>
                    <a:cubicBezTo>
                      <a:pt x="160" y="321"/>
                      <a:pt x="160" y="321"/>
                      <a:pt x="160" y="321"/>
                    </a:cubicBezTo>
                    <a:cubicBezTo>
                      <a:pt x="160" y="321"/>
                      <a:pt x="160" y="321"/>
                      <a:pt x="160" y="321"/>
                    </a:cubicBezTo>
                    <a:cubicBezTo>
                      <a:pt x="162" y="321"/>
                      <a:pt x="165" y="321"/>
                      <a:pt x="168" y="321"/>
                    </a:cubicBezTo>
                    <a:cubicBezTo>
                      <a:pt x="169" y="320"/>
                      <a:pt x="171" y="321"/>
                      <a:pt x="172" y="321"/>
                    </a:cubicBezTo>
                    <a:cubicBezTo>
                      <a:pt x="172" y="321"/>
                      <a:pt x="172" y="321"/>
                      <a:pt x="172" y="321"/>
                    </a:cubicBezTo>
                    <a:cubicBezTo>
                      <a:pt x="172" y="321"/>
                      <a:pt x="172" y="321"/>
                      <a:pt x="173" y="321"/>
                    </a:cubicBezTo>
                    <a:cubicBezTo>
                      <a:pt x="173" y="321"/>
                      <a:pt x="173" y="320"/>
                      <a:pt x="173" y="320"/>
                    </a:cubicBezTo>
                    <a:cubicBezTo>
                      <a:pt x="180" y="319"/>
                      <a:pt x="187" y="318"/>
                      <a:pt x="194" y="317"/>
                    </a:cubicBezTo>
                    <a:cubicBezTo>
                      <a:pt x="199" y="315"/>
                      <a:pt x="202" y="311"/>
                      <a:pt x="202" y="306"/>
                    </a:cubicBezTo>
                    <a:cubicBezTo>
                      <a:pt x="202" y="281"/>
                      <a:pt x="202" y="281"/>
                      <a:pt x="202" y="281"/>
                    </a:cubicBezTo>
                    <a:cubicBezTo>
                      <a:pt x="207" y="279"/>
                      <a:pt x="211" y="277"/>
                      <a:pt x="215" y="275"/>
                    </a:cubicBezTo>
                    <a:cubicBezTo>
                      <a:pt x="233" y="293"/>
                      <a:pt x="233" y="293"/>
                      <a:pt x="233" y="293"/>
                    </a:cubicBezTo>
                    <a:cubicBezTo>
                      <a:pt x="236" y="297"/>
                      <a:pt x="242" y="297"/>
                      <a:pt x="246" y="295"/>
                    </a:cubicBezTo>
                    <a:cubicBezTo>
                      <a:pt x="249" y="293"/>
                      <a:pt x="252" y="290"/>
                      <a:pt x="255" y="288"/>
                    </a:cubicBezTo>
                    <a:cubicBezTo>
                      <a:pt x="268" y="279"/>
                      <a:pt x="279" y="268"/>
                      <a:pt x="288" y="256"/>
                    </a:cubicBezTo>
                    <a:cubicBezTo>
                      <a:pt x="290" y="253"/>
                      <a:pt x="292" y="249"/>
                      <a:pt x="294" y="246"/>
                    </a:cubicBezTo>
                    <a:cubicBezTo>
                      <a:pt x="297" y="242"/>
                      <a:pt x="296" y="236"/>
                      <a:pt x="293" y="233"/>
                    </a:cubicBezTo>
                    <a:cubicBezTo>
                      <a:pt x="275" y="215"/>
                      <a:pt x="275" y="215"/>
                      <a:pt x="275" y="215"/>
                    </a:cubicBezTo>
                    <a:cubicBezTo>
                      <a:pt x="277" y="211"/>
                      <a:pt x="279" y="207"/>
                      <a:pt x="280" y="203"/>
                    </a:cubicBezTo>
                    <a:cubicBezTo>
                      <a:pt x="305" y="203"/>
                      <a:pt x="305" y="203"/>
                      <a:pt x="305" y="203"/>
                    </a:cubicBezTo>
                    <a:cubicBezTo>
                      <a:pt x="310" y="203"/>
                      <a:pt x="315" y="200"/>
                      <a:pt x="316" y="195"/>
                    </a:cubicBezTo>
                    <a:cubicBezTo>
                      <a:pt x="317" y="188"/>
                      <a:pt x="318" y="180"/>
                      <a:pt x="319" y="173"/>
                    </a:cubicBezTo>
                    <a:cubicBezTo>
                      <a:pt x="319" y="169"/>
                      <a:pt x="320" y="164"/>
                      <a:pt x="320" y="160"/>
                    </a:cubicBezTo>
                    <a:cubicBezTo>
                      <a:pt x="320" y="156"/>
                      <a:pt x="320" y="152"/>
                      <a:pt x="320" y="147"/>
                    </a:cubicBezTo>
                    <a:close/>
                    <a:moveTo>
                      <a:pt x="298" y="171"/>
                    </a:moveTo>
                    <a:cubicBezTo>
                      <a:pt x="297" y="175"/>
                      <a:pt x="297" y="178"/>
                      <a:pt x="297" y="182"/>
                    </a:cubicBezTo>
                    <a:cubicBezTo>
                      <a:pt x="272" y="182"/>
                      <a:pt x="272" y="182"/>
                      <a:pt x="272" y="182"/>
                    </a:cubicBezTo>
                    <a:cubicBezTo>
                      <a:pt x="268" y="182"/>
                      <a:pt x="263" y="185"/>
                      <a:pt x="262" y="189"/>
                    </a:cubicBezTo>
                    <a:cubicBezTo>
                      <a:pt x="260" y="197"/>
                      <a:pt x="257" y="205"/>
                      <a:pt x="253" y="212"/>
                    </a:cubicBezTo>
                    <a:cubicBezTo>
                      <a:pt x="250" y="216"/>
                      <a:pt x="251" y="221"/>
                      <a:pt x="255" y="225"/>
                    </a:cubicBezTo>
                    <a:cubicBezTo>
                      <a:pt x="272" y="242"/>
                      <a:pt x="272" y="242"/>
                      <a:pt x="272" y="242"/>
                    </a:cubicBezTo>
                    <a:cubicBezTo>
                      <a:pt x="271" y="242"/>
                      <a:pt x="271" y="243"/>
                      <a:pt x="271" y="243"/>
                    </a:cubicBezTo>
                    <a:cubicBezTo>
                      <a:pt x="263" y="254"/>
                      <a:pt x="253" y="263"/>
                      <a:pt x="243" y="271"/>
                    </a:cubicBezTo>
                    <a:cubicBezTo>
                      <a:pt x="242" y="271"/>
                      <a:pt x="242" y="272"/>
                      <a:pt x="241" y="272"/>
                    </a:cubicBezTo>
                    <a:cubicBezTo>
                      <a:pt x="224" y="255"/>
                      <a:pt x="224" y="255"/>
                      <a:pt x="224" y="255"/>
                    </a:cubicBezTo>
                    <a:cubicBezTo>
                      <a:pt x="221" y="251"/>
                      <a:pt x="216" y="251"/>
                      <a:pt x="212" y="253"/>
                    </a:cubicBezTo>
                    <a:cubicBezTo>
                      <a:pt x="204" y="257"/>
                      <a:pt x="197" y="260"/>
                      <a:pt x="189" y="262"/>
                    </a:cubicBezTo>
                    <a:cubicBezTo>
                      <a:pt x="184" y="264"/>
                      <a:pt x="181" y="268"/>
                      <a:pt x="181" y="273"/>
                    </a:cubicBezTo>
                    <a:cubicBezTo>
                      <a:pt x="181" y="297"/>
                      <a:pt x="181" y="297"/>
                      <a:pt x="181" y="297"/>
                    </a:cubicBezTo>
                    <a:cubicBezTo>
                      <a:pt x="178" y="297"/>
                      <a:pt x="174" y="298"/>
                      <a:pt x="171" y="299"/>
                    </a:cubicBezTo>
                    <a:cubicBezTo>
                      <a:pt x="163" y="299"/>
                      <a:pt x="156" y="299"/>
                      <a:pt x="149" y="299"/>
                    </a:cubicBezTo>
                    <a:cubicBezTo>
                      <a:pt x="149" y="299"/>
                      <a:pt x="149" y="299"/>
                      <a:pt x="149" y="299"/>
                    </a:cubicBezTo>
                    <a:cubicBezTo>
                      <a:pt x="149" y="299"/>
                      <a:pt x="149" y="299"/>
                      <a:pt x="149" y="299"/>
                    </a:cubicBezTo>
                    <a:cubicBezTo>
                      <a:pt x="149" y="299"/>
                      <a:pt x="149" y="299"/>
                      <a:pt x="149" y="299"/>
                    </a:cubicBezTo>
                    <a:cubicBezTo>
                      <a:pt x="145" y="299"/>
                      <a:pt x="142" y="297"/>
                      <a:pt x="138" y="297"/>
                    </a:cubicBezTo>
                    <a:cubicBezTo>
                      <a:pt x="138" y="273"/>
                      <a:pt x="138" y="273"/>
                      <a:pt x="138" y="273"/>
                    </a:cubicBezTo>
                    <a:cubicBezTo>
                      <a:pt x="138" y="268"/>
                      <a:pt x="135" y="264"/>
                      <a:pt x="131" y="262"/>
                    </a:cubicBezTo>
                    <a:cubicBezTo>
                      <a:pt x="123" y="260"/>
                      <a:pt x="115" y="257"/>
                      <a:pt x="108" y="253"/>
                    </a:cubicBezTo>
                    <a:cubicBezTo>
                      <a:pt x="104" y="251"/>
                      <a:pt x="98" y="251"/>
                      <a:pt x="95" y="255"/>
                    </a:cubicBezTo>
                    <a:cubicBezTo>
                      <a:pt x="78" y="272"/>
                      <a:pt x="78" y="272"/>
                      <a:pt x="78" y="272"/>
                    </a:cubicBezTo>
                    <a:cubicBezTo>
                      <a:pt x="77" y="271"/>
                      <a:pt x="77" y="271"/>
                      <a:pt x="77" y="271"/>
                    </a:cubicBezTo>
                    <a:cubicBezTo>
                      <a:pt x="77" y="271"/>
                      <a:pt x="76" y="270"/>
                      <a:pt x="76" y="270"/>
                    </a:cubicBezTo>
                    <a:cubicBezTo>
                      <a:pt x="76" y="270"/>
                      <a:pt x="76" y="270"/>
                      <a:pt x="76" y="270"/>
                    </a:cubicBezTo>
                    <a:cubicBezTo>
                      <a:pt x="66" y="262"/>
                      <a:pt x="57" y="254"/>
                      <a:pt x="50" y="244"/>
                    </a:cubicBezTo>
                    <a:cubicBezTo>
                      <a:pt x="50" y="244"/>
                      <a:pt x="49" y="244"/>
                      <a:pt x="49" y="244"/>
                    </a:cubicBezTo>
                    <a:cubicBezTo>
                      <a:pt x="49" y="243"/>
                      <a:pt x="49" y="243"/>
                      <a:pt x="49" y="243"/>
                    </a:cubicBezTo>
                    <a:cubicBezTo>
                      <a:pt x="48" y="242"/>
                      <a:pt x="48" y="242"/>
                      <a:pt x="48" y="242"/>
                    </a:cubicBezTo>
                    <a:cubicBezTo>
                      <a:pt x="65" y="225"/>
                      <a:pt x="65" y="225"/>
                      <a:pt x="65" y="225"/>
                    </a:cubicBezTo>
                    <a:cubicBezTo>
                      <a:pt x="68" y="221"/>
                      <a:pt x="69" y="216"/>
                      <a:pt x="67" y="212"/>
                    </a:cubicBezTo>
                    <a:cubicBezTo>
                      <a:pt x="63" y="205"/>
                      <a:pt x="59" y="197"/>
                      <a:pt x="57" y="189"/>
                    </a:cubicBezTo>
                    <a:cubicBezTo>
                      <a:pt x="56" y="185"/>
                      <a:pt x="52" y="182"/>
                      <a:pt x="47" y="182"/>
                    </a:cubicBezTo>
                    <a:cubicBezTo>
                      <a:pt x="23" y="182"/>
                      <a:pt x="23" y="182"/>
                      <a:pt x="23" y="182"/>
                    </a:cubicBezTo>
                    <a:cubicBezTo>
                      <a:pt x="22" y="178"/>
                      <a:pt x="22" y="175"/>
                      <a:pt x="22" y="171"/>
                    </a:cubicBezTo>
                    <a:cubicBezTo>
                      <a:pt x="21" y="168"/>
                      <a:pt x="21" y="164"/>
                      <a:pt x="21" y="160"/>
                    </a:cubicBezTo>
                    <a:cubicBezTo>
                      <a:pt x="21" y="156"/>
                      <a:pt x="21" y="153"/>
                      <a:pt x="22" y="149"/>
                    </a:cubicBezTo>
                    <a:cubicBezTo>
                      <a:pt x="22" y="146"/>
                      <a:pt x="22" y="142"/>
                      <a:pt x="23" y="139"/>
                    </a:cubicBezTo>
                    <a:cubicBezTo>
                      <a:pt x="47" y="139"/>
                      <a:pt x="47" y="139"/>
                      <a:pt x="47" y="139"/>
                    </a:cubicBezTo>
                    <a:cubicBezTo>
                      <a:pt x="52" y="139"/>
                      <a:pt x="56" y="136"/>
                      <a:pt x="57" y="131"/>
                    </a:cubicBezTo>
                    <a:cubicBezTo>
                      <a:pt x="59" y="123"/>
                      <a:pt x="63" y="115"/>
                      <a:pt x="67" y="108"/>
                    </a:cubicBezTo>
                    <a:cubicBezTo>
                      <a:pt x="69" y="104"/>
                      <a:pt x="68" y="99"/>
                      <a:pt x="65" y="95"/>
                    </a:cubicBezTo>
                    <a:cubicBezTo>
                      <a:pt x="48" y="78"/>
                      <a:pt x="48" y="78"/>
                      <a:pt x="48" y="78"/>
                    </a:cubicBezTo>
                    <a:cubicBezTo>
                      <a:pt x="48" y="78"/>
                      <a:pt x="48" y="78"/>
                      <a:pt x="49" y="77"/>
                    </a:cubicBezTo>
                    <a:cubicBezTo>
                      <a:pt x="57" y="66"/>
                      <a:pt x="66" y="57"/>
                      <a:pt x="77" y="49"/>
                    </a:cubicBezTo>
                    <a:cubicBezTo>
                      <a:pt x="77" y="49"/>
                      <a:pt x="78" y="48"/>
                      <a:pt x="78" y="48"/>
                    </a:cubicBezTo>
                    <a:cubicBezTo>
                      <a:pt x="95" y="65"/>
                      <a:pt x="95" y="65"/>
                      <a:pt x="95" y="65"/>
                    </a:cubicBezTo>
                    <a:cubicBezTo>
                      <a:pt x="98" y="69"/>
                      <a:pt x="104" y="69"/>
                      <a:pt x="108" y="67"/>
                    </a:cubicBezTo>
                    <a:cubicBezTo>
                      <a:pt x="115" y="63"/>
                      <a:pt x="123" y="60"/>
                      <a:pt x="131" y="58"/>
                    </a:cubicBezTo>
                    <a:cubicBezTo>
                      <a:pt x="135" y="56"/>
                      <a:pt x="138" y="52"/>
                      <a:pt x="138" y="47"/>
                    </a:cubicBezTo>
                    <a:cubicBezTo>
                      <a:pt x="138" y="23"/>
                      <a:pt x="138" y="23"/>
                      <a:pt x="138" y="23"/>
                    </a:cubicBezTo>
                    <a:cubicBezTo>
                      <a:pt x="142" y="23"/>
                      <a:pt x="145" y="22"/>
                      <a:pt x="149" y="22"/>
                    </a:cubicBezTo>
                    <a:cubicBezTo>
                      <a:pt x="156" y="21"/>
                      <a:pt x="163" y="21"/>
                      <a:pt x="171" y="22"/>
                    </a:cubicBezTo>
                    <a:cubicBezTo>
                      <a:pt x="174" y="22"/>
                      <a:pt x="178" y="23"/>
                      <a:pt x="181" y="23"/>
                    </a:cubicBezTo>
                    <a:cubicBezTo>
                      <a:pt x="181" y="47"/>
                      <a:pt x="181" y="47"/>
                      <a:pt x="181" y="47"/>
                    </a:cubicBezTo>
                    <a:cubicBezTo>
                      <a:pt x="181" y="52"/>
                      <a:pt x="184" y="56"/>
                      <a:pt x="189" y="58"/>
                    </a:cubicBezTo>
                    <a:cubicBezTo>
                      <a:pt x="197" y="60"/>
                      <a:pt x="204" y="63"/>
                      <a:pt x="212" y="67"/>
                    </a:cubicBezTo>
                    <a:cubicBezTo>
                      <a:pt x="216" y="69"/>
                      <a:pt x="221" y="69"/>
                      <a:pt x="224" y="65"/>
                    </a:cubicBezTo>
                    <a:cubicBezTo>
                      <a:pt x="241" y="48"/>
                      <a:pt x="241" y="48"/>
                      <a:pt x="241" y="48"/>
                    </a:cubicBezTo>
                    <a:cubicBezTo>
                      <a:pt x="242" y="49"/>
                      <a:pt x="242" y="49"/>
                      <a:pt x="242" y="49"/>
                    </a:cubicBezTo>
                    <a:cubicBezTo>
                      <a:pt x="243" y="49"/>
                      <a:pt x="243" y="50"/>
                      <a:pt x="243" y="50"/>
                    </a:cubicBezTo>
                    <a:cubicBezTo>
                      <a:pt x="244" y="50"/>
                      <a:pt x="244" y="50"/>
                      <a:pt x="244" y="50"/>
                    </a:cubicBezTo>
                    <a:cubicBezTo>
                      <a:pt x="253" y="58"/>
                      <a:pt x="262" y="66"/>
                      <a:pt x="270" y="76"/>
                    </a:cubicBezTo>
                    <a:cubicBezTo>
                      <a:pt x="270" y="76"/>
                      <a:pt x="270" y="76"/>
                      <a:pt x="270" y="76"/>
                    </a:cubicBezTo>
                    <a:cubicBezTo>
                      <a:pt x="270" y="77"/>
                      <a:pt x="270" y="77"/>
                      <a:pt x="270" y="77"/>
                    </a:cubicBezTo>
                    <a:cubicBezTo>
                      <a:pt x="271" y="78"/>
                      <a:pt x="271" y="78"/>
                      <a:pt x="271" y="78"/>
                    </a:cubicBezTo>
                    <a:cubicBezTo>
                      <a:pt x="255" y="95"/>
                      <a:pt x="255" y="95"/>
                      <a:pt x="255" y="95"/>
                    </a:cubicBezTo>
                    <a:cubicBezTo>
                      <a:pt x="251" y="99"/>
                      <a:pt x="250" y="104"/>
                      <a:pt x="253" y="108"/>
                    </a:cubicBezTo>
                    <a:cubicBezTo>
                      <a:pt x="257" y="115"/>
                      <a:pt x="260" y="123"/>
                      <a:pt x="262" y="131"/>
                    </a:cubicBezTo>
                    <a:cubicBezTo>
                      <a:pt x="263" y="136"/>
                      <a:pt x="268" y="139"/>
                      <a:pt x="272" y="139"/>
                    </a:cubicBezTo>
                    <a:cubicBezTo>
                      <a:pt x="297" y="139"/>
                      <a:pt x="297" y="139"/>
                      <a:pt x="297" y="139"/>
                    </a:cubicBezTo>
                    <a:cubicBezTo>
                      <a:pt x="297" y="142"/>
                      <a:pt x="297" y="146"/>
                      <a:pt x="298" y="149"/>
                    </a:cubicBezTo>
                    <a:cubicBezTo>
                      <a:pt x="298" y="153"/>
                      <a:pt x="298" y="157"/>
                      <a:pt x="298" y="160"/>
                    </a:cubicBezTo>
                    <a:cubicBezTo>
                      <a:pt x="298" y="164"/>
                      <a:pt x="298" y="168"/>
                      <a:pt x="298" y="17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solidFill>
                    <a:prstClr val="black"/>
                  </a:solidFill>
                  <a:latin typeface="Segoe UI" panose="020B0502040204020203" pitchFamily="34" charset="0"/>
                  <a:cs typeface="Segoe UI" panose="020B0502040204020203" pitchFamily="34" charset="0"/>
                </a:endParaRPr>
              </a:p>
            </p:txBody>
          </p:sp>
          <p:sp>
            <p:nvSpPr>
              <p:cNvPr id="24" name="Freeform 31"/>
              <p:cNvSpPr>
                <a:spLocks noEditPoints="1"/>
              </p:cNvSpPr>
              <p:nvPr/>
            </p:nvSpPr>
            <p:spPr bwMode="auto">
              <a:xfrm>
                <a:off x="3500811" y="1825915"/>
                <a:ext cx="91908" cy="91908"/>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07 h 128"/>
                  <a:gd name="T12" fmla="*/ 21 w 128"/>
                  <a:gd name="T13" fmla="*/ 64 h 128"/>
                  <a:gd name="T14" fmla="*/ 64 w 128"/>
                  <a:gd name="T15" fmla="*/ 21 h 128"/>
                  <a:gd name="T16" fmla="*/ 106 w 128"/>
                  <a:gd name="T17" fmla="*/ 64 h 128"/>
                  <a:gd name="T18" fmla="*/ 64 w 128"/>
                  <a:gd name="T19" fmla="*/ 10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8" y="0"/>
                      <a:pt x="0" y="29"/>
                      <a:pt x="0" y="64"/>
                    </a:cubicBezTo>
                    <a:cubicBezTo>
                      <a:pt x="0" y="99"/>
                      <a:pt x="28" y="128"/>
                      <a:pt x="64" y="128"/>
                    </a:cubicBezTo>
                    <a:cubicBezTo>
                      <a:pt x="99" y="128"/>
                      <a:pt x="128" y="99"/>
                      <a:pt x="128" y="64"/>
                    </a:cubicBezTo>
                    <a:cubicBezTo>
                      <a:pt x="128" y="29"/>
                      <a:pt x="99" y="0"/>
                      <a:pt x="64" y="0"/>
                    </a:cubicBezTo>
                    <a:close/>
                    <a:moveTo>
                      <a:pt x="64" y="107"/>
                    </a:moveTo>
                    <a:cubicBezTo>
                      <a:pt x="40" y="107"/>
                      <a:pt x="21" y="88"/>
                      <a:pt x="21" y="64"/>
                    </a:cubicBezTo>
                    <a:cubicBezTo>
                      <a:pt x="21" y="40"/>
                      <a:pt x="40" y="21"/>
                      <a:pt x="64" y="21"/>
                    </a:cubicBezTo>
                    <a:cubicBezTo>
                      <a:pt x="87" y="21"/>
                      <a:pt x="106" y="40"/>
                      <a:pt x="106" y="64"/>
                    </a:cubicBezTo>
                    <a:cubicBezTo>
                      <a:pt x="106" y="88"/>
                      <a:pt x="87" y="107"/>
                      <a:pt x="64" y="107"/>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solidFill>
                    <a:prstClr val="black"/>
                  </a:solidFill>
                  <a:latin typeface="Segoe UI" panose="020B0502040204020203" pitchFamily="34" charset="0"/>
                  <a:cs typeface="Segoe UI" panose="020B0502040204020203" pitchFamily="34" charset="0"/>
                </a:endParaRPr>
              </a:p>
            </p:txBody>
          </p:sp>
        </p:grpSp>
      </p:grpSp>
      <p:grpSp>
        <p:nvGrpSpPr>
          <p:cNvPr id="37" name="Group 36"/>
          <p:cNvGrpSpPr/>
          <p:nvPr/>
        </p:nvGrpSpPr>
        <p:grpSpPr>
          <a:xfrm>
            <a:off x="771019" y="4368151"/>
            <a:ext cx="2031614" cy="471710"/>
            <a:chOff x="557700" y="2172721"/>
            <a:chExt cx="2458252" cy="570769"/>
          </a:xfrm>
        </p:grpSpPr>
        <p:sp>
          <p:nvSpPr>
            <p:cNvPr id="38" name="Rounded Rectangle 37"/>
            <p:cNvSpPr/>
            <p:nvPr/>
          </p:nvSpPr>
          <p:spPr bwMode="gray">
            <a:xfrm>
              <a:off x="917794" y="2194850"/>
              <a:ext cx="2098158" cy="548640"/>
            </a:xfrm>
            <a:prstGeom prst="roundRect">
              <a:avLst/>
            </a:prstGeom>
            <a:solidFill>
              <a:schemeClr val="tx1"/>
            </a:solidFill>
            <a:ln w="19050" algn="ctr">
              <a:solidFill>
                <a:schemeClr val="tx1"/>
              </a:solidFill>
              <a:miter lim="800000"/>
              <a:headEnd/>
              <a:tailEnd/>
            </a:ln>
          </p:spPr>
          <p:txBody>
            <a:bodyPr wrap="square" lIns="0" tIns="88900" rIns="88900" bIns="88900" rtlCol="0" anchor="ctr"/>
            <a:lstStyle/>
            <a:p>
              <a:pPr marL="269875">
                <a:lnSpc>
                  <a:spcPct val="106000"/>
                </a:lnSpc>
                <a:buFont typeface="Wingdings 2" pitchFamily="18" charset="2"/>
                <a:buNone/>
              </a:pPr>
              <a:r>
                <a:rPr lang="en-US" sz="1200" b="1" dirty="0">
                  <a:solidFill>
                    <a:schemeClr val="bg1"/>
                  </a:solidFill>
                  <a:latin typeface="Segoe UI" panose="020B0502040204020203" pitchFamily="34" charset="0"/>
                  <a:cs typeface="Segoe UI" panose="020B0502040204020203" pitchFamily="34" charset="0"/>
                </a:rPr>
                <a:t>B2B</a:t>
              </a:r>
            </a:p>
            <a:p>
              <a:pPr marL="269875">
                <a:lnSpc>
                  <a:spcPct val="106000"/>
                </a:lnSpc>
                <a:buFont typeface="Wingdings 2" pitchFamily="18" charset="2"/>
                <a:buNone/>
              </a:pPr>
              <a:r>
                <a:rPr lang="en-US" sz="1200" i="1" dirty="0">
                  <a:solidFill>
                    <a:schemeClr val="bg1"/>
                  </a:solidFill>
                  <a:latin typeface="Segoe UI" panose="020B0502040204020203" pitchFamily="34" charset="0"/>
                  <a:cs typeface="Segoe UI" panose="020B0502040204020203" pitchFamily="34" charset="0"/>
                </a:rPr>
                <a:t>Business to Business</a:t>
              </a:r>
            </a:p>
          </p:txBody>
        </p:sp>
        <p:grpSp>
          <p:nvGrpSpPr>
            <p:cNvPr id="39" name="Group 38"/>
            <p:cNvGrpSpPr/>
            <p:nvPr/>
          </p:nvGrpSpPr>
          <p:grpSpPr>
            <a:xfrm>
              <a:off x="557700" y="2172721"/>
              <a:ext cx="567771" cy="567771"/>
              <a:chOff x="557700" y="2172721"/>
              <a:chExt cx="567771" cy="567771"/>
            </a:xfrm>
          </p:grpSpPr>
          <p:sp>
            <p:nvSpPr>
              <p:cNvPr id="40" name="Oval 39"/>
              <p:cNvSpPr/>
              <p:nvPr/>
            </p:nvSpPr>
            <p:spPr bwMode="gray">
              <a:xfrm>
                <a:off x="557700" y="2172721"/>
                <a:ext cx="567771" cy="567771"/>
              </a:xfrm>
              <a:prstGeom prst="ellipse">
                <a:avLst/>
              </a:prstGeom>
              <a:solidFill>
                <a:schemeClr val="bg1"/>
              </a:solidFill>
              <a:ln w="2857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41" name="Freeform 10"/>
              <p:cNvSpPr>
                <a:spLocks noEditPoints="1"/>
              </p:cNvSpPr>
              <p:nvPr/>
            </p:nvSpPr>
            <p:spPr bwMode="auto">
              <a:xfrm>
                <a:off x="687734" y="2343926"/>
                <a:ext cx="307702" cy="225360"/>
              </a:xfrm>
              <a:custGeom>
                <a:avLst/>
                <a:gdLst>
                  <a:gd name="T0" fmla="*/ 10 w 320"/>
                  <a:gd name="T1" fmla="*/ 0 h 235"/>
                  <a:gd name="T2" fmla="*/ 0 w 320"/>
                  <a:gd name="T3" fmla="*/ 224 h 235"/>
                  <a:gd name="T4" fmla="*/ 309 w 320"/>
                  <a:gd name="T5" fmla="*/ 235 h 235"/>
                  <a:gd name="T6" fmla="*/ 320 w 320"/>
                  <a:gd name="T7" fmla="*/ 11 h 235"/>
                  <a:gd name="T8" fmla="*/ 85 w 320"/>
                  <a:gd name="T9" fmla="*/ 214 h 235"/>
                  <a:gd name="T10" fmla="*/ 64 w 320"/>
                  <a:gd name="T11" fmla="*/ 150 h 235"/>
                  <a:gd name="T12" fmla="*/ 85 w 320"/>
                  <a:gd name="T13" fmla="*/ 214 h 235"/>
                  <a:gd name="T14" fmla="*/ 106 w 320"/>
                  <a:gd name="T15" fmla="*/ 214 h 235"/>
                  <a:gd name="T16" fmla="*/ 96 w 320"/>
                  <a:gd name="T17" fmla="*/ 128 h 235"/>
                  <a:gd name="T18" fmla="*/ 42 w 320"/>
                  <a:gd name="T19" fmla="*/ 139 h 235"/>
                  <a:gd name="T20" fmla="*/ 21 w 320"/>
                  <a:gd name="T21" fmla="*/ 214 h 235"/>
                  <a:gd name="T22" fmla="*/ 298 w 320"/>
                  <a:gd name="T23" fmla="*/ 22 h 235"/>
                  <a:gd name="T24" fmla="*/ 42 w 320"/>
                  <a:gd name="T25" fmla="*/ 96 h 235"/>
                  <a:gd name="T26" fmla="*/ 64 w 320"/>
                  <a:gd name="T27" fmla="*/ 96 h 235"/>
                  <a:gd name="T28" fmla="*/ 42 w 320"/>
                  <a:gd name="T29" fmla="*/ 96 h 235"/>
                  <a:gd name="T30" fmla="*/ 53 w 320"/>
                  <a:gd name="T31" fmla="*/ 43 h 235"/>
                  <a:gd name="T32" fmla="*/ 53 w 320"/>
                  <a:gd name="T33" fmla="*/ 64 h 235"/>
                  <a:gd name="T34" fmla="*/ 85 w 320"/>
                  <a:gd name="T35" fmla="*/ 96 h 235"/>
                  <a:gd name="T36" fmla="*/ 106 w 320"/>
                  <a:gd name="T37" fmla="*/ 96 h 235"/>
                  <a:gd name="T38" fmla="*/ 85 w 320"/>
                  <a:gd name="T39" fmla="*/ 96 h 235"/>
                  <a:gd name="T40" fmla="*/ 96 w 320"/>
                  <a:gd name="T41" fmla="*/ 43 h 235"/>
                  <a:gd name="T42" fmla="*/ 96 w 320"/>
                  <a:gd name="T43" fmla="*/ 64 h 235"/>
                  <a:gd name="T44" fmla="*/ 128 w 320"/>
                  <a:gd name="T45" fmla="*/ 96 h 235"/>
                  <a:gd name="T46" fmla="*/ 149 w 320"/>
                  <a:gd name="T47" fmla="*/ 96 h 235"/>
                  <a:gd name="T48" fmla="*/ 128 w 320"/>
                  <a:gd name="T49" fmla="*/ 96 h 235"/>
                  <a:gd name="T50" fmla="*/ 138 w 320"/>
                  <a:gd name="T51" fmla="*/ 43 h 235"/>
                  <a:gd name="T52" fmla="*/ 138 w 320"/>
                  <a:gd name="T53" fmla="*/ 64 h 235"/>
                  <a:gd name="T54" fmla="*/ 170 w 320"/>
                  <a:gd name="T55" fmla="*/ 96 h 235"/>
                  <a:gd name="T56" fmla="*/ 192 w 320"/>
                  <a:gd name="T57" fmla="*/ 96 h 235"/>
                  <a:gd name="T58" fmla="*/ 170 w 320"/>
                  <a:gd name="T59" fmla="*/ 96 h 235"/>
                  <a:gd name="T60" fmla="*/ 181 w 320"/>
                  <a:gd name="T61" fmla="*/ 43 h 235"/>
                  <a:gd name="T62" fmla="*/ 181 w 320"/>
                  <a:gd name="T63" fmla="*/ 64 h 235"/>
                  <a:gd name="T64" fmla="*/ 213 w 320"/>
                  <a:gd name="T65" fmla="*/ 96 h 235"/>
                  <a:gd name="T66" fmla="*/ 234 w 320"/>
                  <a:gd name="T67" fmla="*/ 96 h 235"/>
                  <a:gd name="T68" fmla="*/ 213 w 320"/>
                  <a:gd name="T69" fmla="*/ 96 h 235"/>
                  <a:gd name="T70" fmla="*/ 224 w 320"/>
                  <a:gd name="T71" fmla="*/ 43 h 235"/>
                  <a:gd name="T72" fmla="*/ 224 w 320"/>
                  <a:gd name="T73" fmla="*/ 64 h 235"/>
                  <a:gd name="T74" fmla="*/ 256 w 320"/>
                  <a:gd name="T75" fmla="*/ 96 h 235"/>
                  <a:gd name="T76" fmla="*/ 277 w 320"/>
                  <a:gd name="T77" fmla="*/ 96 h 235"/>
                  <a:gd name="T78" fmla="*/ 256 w 320"/>
                  <a:gd name="T79" fmla="*/ 96 h 235"/>
                  <a:gd name="T80" fmla="*/ 138 w 320"/>
                  <a:gd name="T81" fmla="*/ 128 h 235"/>
                  <a:gd name="T82" fmla="*/ 138 w 320"/>
                  <a:gd name="T83" fmla="*/ 150 h 235"/>
                  <a:gd name="T84" fmla="*/ 170 w 320"/>
                  <a:gd name="T85" fmla="*/ 139 h 235"/>
                  <a:gd name="T86" fmla="*/ 192 w 320"/>
                  <a:gd name="T87" fmla="*/ 139 h 235"/>
                  <a:gd name="T88" fmla="*/ 170 w 320"/>
                  <a:gd name="T89" fmla="*/ 139 h 235"/>
                  <a:gd name="T90" fmla="*/ 224 w 320"/>
                  <a:gd name="T91" fmla="*/ 128 h 235"/>
                  <a:gd name="T92" fmla="*/ 224 w 320"/>
                  <a:gd name="T93" fmla="*/ 150 h 235"/>
                  <a:gd name="T94" fmla="*/ 256 w 320"/>
                  <a:gd name="T95" fmla="*/ 139 h 235"/>
                  <a:gd name="T96" fmla="*/ 277 w 320"/>
                  <a:gd name="T97" fmla="*/ 139 h 235"/>
                  <a:gd name="T98" fmla="*/ 256 w 320"/>
                  <a:gd name="T99" fmla="*/ 139 h 235"/>
                  <a:gd name="T100" fmla="*/ 138 w 320"/>
                  <a:gd name="T101" fmla="*/ 171 h 235"/>
                  <a:gd name="T102" fmla="*/ 138 w 320"/>
                  <a:gd name="T103" fmla="*/ 192 h 235"/>
                  <a:gd name="T104" fmla="*/ 170 w 320"/>
                  <a:gd name="T105" fmla="*/ 182 h 235"/>
                  <a:gd name="T106" fmla="*/ 192 w 320"/>
                  <a:gd name="T107" fmla="*/ 182 h 235"/>
                  <a:gd name="T108" fmla="*/ 170 w 320"/>
                  <a:gd name="T109" fmla="*/ 182 h 235"/>
                  <a:gd name="T110" fmla="*/ 224 w 320"/>
                  <a:gd name="T111" fmla="*/ 171 h 235"/>
                  <a:gd name="T112" fmla="*/ 224 w 320"/>
                  <a:gd name="T113" fmla="*/ 192 h 235"/>
                  <a:gd name="T114" fmla="*/ 256 w 320"/>
                  <a:gd name="T115" fmla="*/ 182 h 235"/>
                  <a:gd name="T116" fmla="*/ 277 w 320"/>
                  <a:gd name="T117" fmla="*/ 182 h 235"/>
                  <a:gd name="T118" fmla="*/ 256 w 320"/>
                  <a:gd name="T119" fmla="*/ 182 h 235"/>
                  <a:gd name="T120" fmla="*/ 266 w 320"/>
                  <a:gd name="T121" fmla="*/ 43 h 235"/>
                  <a:gd name="T122" fmla="*/ 266 w 320"/>
                  <a:gd name="T123" fmla="*/ 6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85" y="214"/>
                    </a:moveTo>
                    <a:cubicBezTo>
                      <a:pt x="64" y="214"/>
                      <a:pt x="64" y="214"/>
                      <a:pt x="64" y="214"/>
                    </a:cubicBezTo>
                    <a:cubicBezTo>
                      <a:pt x="64" y="150"/>
                      <a:pt x="64" y="150"/>
                      <a:pt x="64" y="150"/>
                    </a:cubicBezTo>
                    <a:cubicBezTo>
                      <a:pt x="85" y="150"/>
                      <a:pt x="85" y="150"/>
                      <a:pt x="85" y="150"/>
                    </a:cubicBezTo>
                    <a:lnTo>
                      <a:pt x="85" y="214"/>
                    </a:lnTo>
                    <a:close/>
                    <a:moveTo>
                      <a:pt x="298" y="214"/>
                    </a:moveTo>
                    <a:cubicBezTo>
                      <a:pt x="106" y="214"/>
                      <a:pt x="106" y="214"/>
                      <a:pt x="106" y="214"/>
                    </a:cubicBezTo>
                    <a:cubicBezTo>
                      <a:pt x="106" y="139"/>
                      <a:pt x="106" y="139"/>
                      <a:pt x="106" y="139"/>
                    </a:cubicBezTo>
                    <a:cubicBezTo>
                      <a:pt x="106" y="133"/>
                      <a:pt x="102" y="128"/>
                      <a:pt x="96" y="128"/>
                    </a:cubicBezTo>
                    <a:cubicBezTo>
                      <a:pt x="53" y="128"/>
                      <a:pt x="53" y="128"/>
                      <a:pt x="53" y="128"/>
                    </a:cubicBezTo>
                    <a:cubicBezTo>
                      <a:pt x="47" y="128"/>
                      <a:pt x="42" y="133"/>
                      <a:pt x="42" y="139"/>
                    </a:cubicBezTo>
                    <a:cubicBezTo>
                      <a:pt x="42" y="214"/>
                      <a:pt x="42" y="214"/>
                      <a:pt x="42" y="214"/>
                    </a:cubicBezTo>
                    <a:cubicBezTo>
                      <a:pt x="21" y="214"/>
                      <a:pt x="21" y="214"/>
                      <a:pt x="21" y="214"/>
                    </a:cubicBezTo>
                    <a:cubicBezTo>
                      <a:pt x="21" y="22"/>
                      <a:pt x="21" y="22"/>
                      <a:pt x="21" y="22"/>
                    </a:cubicBezTo>
                    <a:cubicBezTo>
                      <a:pt x="298" y="22"/>
                      <a:pt x="298" y="22"/>
                      <a:pt x="298" y="22"/>
                    </a:cubicBezTo>
                    <a:lnTo>
                      <a:pt x="298" y="214"/>
                    </a:lnTo>
                    <a:close/>
                    <a:moveTo>
                      <a:pt x="42" y="96"/>
                    </a:moveTo>
                    <a:cubicBezTo>
                      <a:pt x="42" y="90"/>
                      <a:pt x="47" y="86"/>
                      <a:pt x="53" y="86"/>
                    </a:cubicBezTo>
                    <a:cubicBezTo>
                      <a:pt x="59" y="86"/>
                      <a:pt x="64" y="90"/>
                      <a:pt x="64" y="96"/>
                    </a:cubicBezTo>
                    <a:cubicBezTo>
                      <a:pt x="64" y="102"/>
                      <a:pt x="59" y="107"/>
                      <a:pt x="53" y="107"/>
                    </a:cubicBezTo>
                    <a:cubicBezTo>
                      <a:pt x="47" y="107"/>
                      <a:pt x="42" y="102"/>
                      <a:pt x="42" y="96"/>
                    </a:cubicBezTo>
                    <a:close/>
                    <a:moveTo>
                      <a:pt x="42" y="54"/>
                    </a:moveTo>
                    <a:cubicBezTo>
                      <a:pt x="42" y="48"/>
                      <a:pt x="47" y="43"/>
                      <a:pt x="53" y="43"/>
                    </a:cubicBezTo>
                    <a:cubicBezTo>
                      <a:pt x="59" y="43"/>
                      <a:pt x="64" y="48"/>
                      <a:pt x="64" y="54"/>
                    </a:cubicBezTo>
                    <a:cubicBezTo>
                      <a:pt x="64" y="60"/>
                      <a:pt x="59" y="64"/>
                      <a:pt x="53" y="64"/>
                    </a:cubicBezTo>
                    <a:cubicBezTo>
                      <a:pt x="47" y="64"/>
                      <a:pt x="42" y="60"/>
                      <a:pt x="42" y="54"/>
                    </a:cubicBezTo>
                    <a:close/>
                    <a:moveTo>
                      <a:pt x="85" y="96"/>
                    </a:moveTo>
                    <a:cubicBezTo>
                      <a:pt x="85" y="90"/>
                      <a:pt x="90" y="86"/>
                      <a:pt x="96" y="86"/>
                    </a:cubicBezTo>
                    <a:cubicBezTo>
                      <a:pt x="102" y="86"/>
                      <a:pt x="106" y="90"/>
                      <a:pt x="106" y="96"/>
                    </a:cubicBezTo>
                    <a:cubicBezTo>
                      <a:pt x="106" y="102"/>
                      <a:pt x="102" y="107"/>
                      <a:pt x="96" y="107"/>
                    </a:cubicBezTo>
                    <a:cubicBezTo>
                      <a:pt x="90" y="107"/>
                      <a:pt x="85" y="102"/>
                      <a:pt x="85" y="96"/>
                    </a:cubicBezTo>
                    <a:close/>
                    <a:moveTo>
                      <a:pt x="85" y="54"/>
                    </a:moveTo>
                    <a:cubicBezTo>
                      <a:pt x="85" y="48"/>
                      <a:pt x="90" y="43"/>
                      <a:pt x="96" y="43"/>
                    </a:cubicBezTo>
                    <a:cubicBezTo>
                      <a:pt x="102" y="43"/>
                      <a:pt x="106" y="48"/>
                      <a:pt x="106" y="54"/>
                    </a:cubicBezTo>
                    <a:cubicBezTo>
                      <a:pt x="106" y="60"/>
                      <a:pt x="102" y="64"/>
                      <a:pt x="96" y="64"/>
                    </a:cubicBezTo>
                    <a:cubicBezTo>
                      <a:pt x="90" y="64"/>
                      <a:pt x="85" y="60"/>
                      <a:pt x="85" y="54"/>
                    </a:cubicBezTo>
                    <a:close/>
                    <a:moveTo>
                      <a:pt x="128" y="96"/>
                    </a:moveTo>
                    <a:cubicBezTo>
                      <a:pt x="128" y="90"/>
                      <a:pt x="132" y="86"/>
                      <a:pt x="138" y="86"/>
                    </a:cubicBezTo>
                    <a:cubicBezTo>
                      <a:pt x="144" y="86"/>
                      <a:pt x="149" y="90"/>
                      <a:pt x="149" y="96"/>
                    </a:cubicBezTo>
                    <a:cubicBezTo>
                      <a:pt x="149" y="102"/>
                      <a:pt x="144" y="107"/>
                      <a:pt x="138" y="107"/>
                    </a:cubicBezTo>
                    <a:cubicBezTo>
                      <a:pt x="132" y="107"/>
                      <a:pt x="128" y="102"/>
                      <a:pt x="128" y="96"/>
                    </a:cubicBezTo>
                    <a:close/>
                    <a:moveTo>
                      <a:pt x="128" y="54"/>
                    </a:moveTo>
                    <a:cubicBezTo>
                      <a:pt x="128" y="48"/>
                      <a:pt x="132" y="43"/>
                      <a:pt x="138" y="43"/>
                    </a:cubicBezTo>
                    <a:cubicBezTo>
                      <a:pt x="144" y="43"/>
                      <a:pt x="149" y="48"/>
                      <a:pt x="149" y="54"/>
                    </a:cubicBezTo>
                    <a:cubicBezTo>
                      <a:pt x="149" y="60"/>
                      <a:pt x="144" y="64"/>
                      <a:pt x="138" y="64"/>
                    </a:cubicBezTo>
                    <a:cubicBezTo>
                      <a:pt x="132" y="64"/>
                      <a:pt x="128" y="60"/>
                      <a:pt x="128" y="54"/>
                    </a:cubicBezTo>
                    <a:close/>
                    <a:moveTo>
                      <a:pt x="170" y="96"/>
                    </a:moveTo>
                    <a:cubicBezTo>
                      <a:pt x="170" y="90"/>
                      <a:pt x="175" y="86"/>
                      <a:pt x="181" y="86"/>
                    </a:cubicBezTo>
                    <a:cubicBezTo>
                      <a:pt x="187" y="86"/>
                      <a:pt x="192" y="90"/>
                      <a:pt x="192" y="96"/>
                    </a:cubicBezTo>
                    <a:cubicBezTo>
                      <a:pt x="192" y="102"/>
                      <a:pt x="187" y="107"/>
                      <a:pt x="181" y="107"/>
                    </a:cubicBezTo>
                    <a:cubicBezTo>
                      <a:pt x="175" y="107"/>
                      <a:pt x="170" y="102"/>
                      <a:pt x="170" y="96"/>
                    </a:cubicBezTo>
                    <a:close/>
                    <a:moveTo>
                      <a:pt x="170" y="54"/>
                    </a:moveTo>
                    <a:cubicBezTo>
                      <a:pt x="170" y="48"/>
                      <a:pt x="175" y="43"/>
                      <a:pt x="181" y="43"/>
                    </a:cubicBezTo>
                    <a:cubicBezTo>
                      <a:pt x="187" y="43"/>
                      <a:pt x="192" y="48"/>
                      <a:pt x="192" y="54"/>
                    </a:cubicBezTo>
                    <a:cubicBezTo>
                      <a:pt x="192" y="60"/>
                      <a:pt x="187" y="64"/>
                      <a:pt x="181" y="64"/>
                    </a:cubicBezTo>
                    <a:cubicBezTo>
                      <a:pt x="175" y="64"/>
                      <a:pt x="170" y="60"/>
                      <a:pt x="170" y="54"/>
                    </a:cubicBezTo>
                    <a:close/>
                    <a:moveTo>
                      <a:pt x="213" y="96"/>
                    </a:moveTo>
                    <a:cubicBezTo>
                      <a:pt x="213" y="90"/>
                      <a:pt x="218" y="86"/>
                      <a:pt x="224" y="86"/>
                    </a:cubicBezTo>
                    <a:cubicBezTo>
                      <a:pt x="230" y="86"/>
                      <a:pt x="234" y="90"/>
                      <a:pt x="234" y="96"/>
                    </a:cubicBezTo>
                    <a:cubicBezTo>
                      <a:pt x="234" y="102"/>
                      <a:pt x="230" y="107"/>
                      <a:pt x="224" y="107"/>
                    </a:cubicBezTo>
                    <a:cubicBezTo>
                      <a:pt x="218" y="107"/>
                      <a:pt x="213" y="102"/>
                      <a:pt x="213" y="96"/>
                    </a:cubicBezTo>
                    <a:close/>
                    <a:moveTo>
                      <a:pt x="213" y="54"/>
                    </a:moveTo>
                    <a:cubicBezTo>
                      <a:pt x="213" y="48"/>
                      <a:pt x="218" y="43"/>
                      <a:pt x="224" y="43"/>
                    </a:cubicBezTo>
                    <a:cubicBezTo>
                      <a:pt x="230" y="43"/>
                      <a:pt x="234" y="48"/>
                      <a:pt x="234" y="54"/>
                    </a:cubicBezTo>
                    <a:cubicBezTo>
                      <a:pt x="234" y="60"/>
                      <a:pt x="230" y="64"/>
                      <a:pt x="224" y="64"/>
                    </a:cubicBezTo>
                    <a:cubicBezTo>
                      <a:pt x="218" y="64"/>
                      <a:pt x="213" y="60"/>
                      <a:pt x="213" y="54"/>
                    </a:cubicBezTo>
                    <a:close/>
                    <a:moveTo>
                      <a:pt x="256" y="96"/>
                    </a:moveTo>
                    <a:cubicBezTo>
                      <a:pt x="256" y="90"/>
                      <a:pt x="260" y="86"/>
                      <a:pt x="266" y="86"/>
                    </a:cubicBezTo>
                    <a:cubicBezTo>
                      <a:pt x="272" y="86"/>
                      <a:pt x="277" y="90"/>
                      <a:pt x="277" y="96"/>
                    </a:cubicBezTo>
                    <a:cubicBezTo>
                      <a:pt x="277" y="102"/>
                      <a:pt x="272" y="107"/>
                      <a:pt x="266" y="107"/>
                    </a:cubicBezTo>
                    <a:cubicBezTo>
                      <a:pt x="260" y="107"/>
                      <a:pt x="256" y="102"/>
                      <a:pt x="256" y="96"/>
                    </a:cubicBezTo>
                    <a:close/>
                    <a:moveTo>
                      <a:pt x="128" y="139"/>
                    </a:moveTo>
                    <a:cubicBezTo>
                      <a:pt x="128" y="133"/>
                      <a:pt x="132" y="128"/>
                      <a:pt x="138" y="128"/>
                    </a:cubicBezTo>
                    <a:cubicBezTo>
                      <a:pt x="144" y="128"/>
                      <a:pt x="149" y="133"/>
                      <a:pt x="149" y="139"/>
                    </a:cubicBezTo>
                    <a:cubicBezTo>
                      <a:pt x="149" y="145"/>
                      <a:pt x="144" y="150"/>
                      <a:pt x="138" y="150"/>
                    </a:cubicBezTo>
                    <a:cubicBezTo>
                      <a:pt x="132" y="150"/>
                      <a:pt x="128" y="145"/>
                      <a:pt x="128" y="139"/>
                    </a:cubicBezTo>
                    <a:close/>
                    <a:moveTo>
                      <a:pt x="170" y="139"/>
                    </a:moveTo>
                    <a:cubicBezTo>
                      <a:pt x="170" y="133"/>
                      <a:pt x="175" y="128"/>
                      <a:pt x="181" y="128"/>
                    </a:cubicBezTo>
                    <a:cubicBezTo>
                      <a:pt x="187" y="128"/>
                      <a:pt x="192" y="133"/>
                      <a:pt x="192" y="139"/>
                    </a:cubicBezTo>
                    <a:cubicBezTo>
                      <a:pt x="192" y="145"/>
                      <a:pt x="187" y="150"/>
                      <a:pt x="181" y="150"/>
                    </a:cubicBezTo>
                    <a:cubicBezTo>
                      <a:pt x="175" y="150"/>
                      <a:pt x="170" y="145"/>
                      <a:pt x="170" y="139"/>
                    </a:cubicBezTo>
                    <a:close/>
                    <a:moveTo>
                      <a:pt x="213" y="139"/>
                    </a:moveTo>
                    <a:cubicBezTo>
                      <a:pt x="213" y="133"/>
                      <a:pt x="218" y="128"/>
                      <a:pt x="224" y="128"/>
                    </a:cubicBezTo>
                    <a:cubicBezTo>
                      <a:pt x="230" y="128"/>
                      <a:pt x="234" y="133"/>
                      <a:pt x="234" y="139"/>
                    </a:cubicBezTo>
                    <a:cubicBezTo>
                      <a:pt x="234" y="145"/>
                      <a:pt x="230" y="150"/>
                      <a:pt x="224" y="150"/>
                    </a:cubicBezTo>
                    <a:cubicBezTo>
                      <a:pt x="218" y="150"/>
                      <a:pt x="213" y="145"/>
                      <a:pt x="213" y="139"/>
                    </a:cubicBezTo>
                    <a:close/>
                    <a:moveTo>
                      <a:pt x="256" y="139"/>
                    </a:moveTo>
                    <a:cubicBezTo>
                      <a:pt x="256" y="133"/>
                      <a:pt x="260" y="128"/>
                      <a:pt x="266" y="128"/>
                    </a:cubicBezTo>
                    <a:cubicBezTo>
                      <a:pt x="272" y="128"/>
                      <a:pt x="277" y="133"/>
                      <a:pt x="277" y="139"/>
                    </a:cubicBezTo>
                    <a:cubicBezTo>
                      <a:pt x="277" y="145"/>
                      <a:pt x="272" y="150"/>
                      <a:pt x="266" y="150"/>
                    </a:cubicBezTo>
                    <a:cubicBezTo>
                      <a:pt x="260" y="150"/>
                      <a:pt x="256" y="145"/>
                      <a:pt x="256" y="139"/>
                    </a:cubicBezTo>
                    <a:close/>
                    <a:moveTo>
                      <a:pt x="128" y="182"/>
                    </a:moveTo>
                    <a:cubicBezTo>
                      <a:pt x="128" y="176"/>
                      <a:pt x="132" y="171"/>
                      <a:pt x="138" y="171"/>
                    </a:cubicBezTo>
                    <a:cubicBezTo>
                      <a:pt x="144" y="171"/>
                      <a:pt x="149" y="176"/>
                      <a:pt x="149" y="182"/>
                    </a:cubicBezTo>
                    <a:cubicBezTo>
                      <a:pt x="149" y="188"/>
                      <a:pt x="144" y="192"/>
                      <a:pt x="138" y="192"/>
                    </a:cubicBezTo>
                    <a:cubicBezTo>
                      <a:pt x="132" y="192"/>
                      <a:pt x="128" y="188"/>
                      <a:pt x="128" y="182"/>
                    </a:cubicBezTo>
                    <a:close/>
                    <a:moveTo>
                      <a:pt x="170" y="182"/>
                    </a:moveTo>
                    <a:cubicBezTo>
                      <a:pt x="170" y="176"/>
                      <a:pt x="175" y="171"/>
                      <a:pt x="181" y="171"/>
                    </a:cubicBezTo>
                    <a:cubicBezTo>
                      <a:pt x="187" y="171"/>
                      <a:pt x="192" y="176"/>
                      <a:pt x="192" y="182"/>
                    </a:cubicBezTo>
                    <a:cubicBezTo>
                      <a:pt x="192" y="188"/>
                      <a:pt x="187" y="192"/>
                      <a:pt x="181" y="192"/>
                    </a:cubicBezTo>
                    <a:cubicBezTo>
                      <a:pt x="175" y="192"/>
                      <a:pt x="170" y="188"/>
                      <a:pt x="170" y="182"/>
                    </a:cubicBezTo>
                    <a:close/>
                    <a:moveTo>
                      <a:pt x="213" y="182"/>
                    </a:moveTo>
                    <a:cubicBezTo>
                      <a:pt x="213" y="176"/>
                      <a:pt x="218" y="171"/>
                      <a:pt x="224" y="171"/>
                    </a:cubicBezTo>
                    <a:cubicBezTo>
                      <a:pt x="230" y="171"/>
                      <a:pt x="234" y="176"/>
                      <a:pt x="234" y="182"/>
                    </a:cubicBezTo>
                    <a:cubicBezTo>
                      <a:pt x="234" y="188"/>
                      <a:pt x="230" y="192"/>
                      <a:pt x="224" y="192"/>
                    </a:cubicBezTo>
                    <a:cubicBezTo>
                      <a:pt x="218" y="192"/>
                      <a:pt x="213" y="188"/>
                      <a:pt x="213" y="182"/>
                    </a:cubicBezTo>
                    <a:close/>
                    <a:moveTo>
                      <a:pt x="256" y="182"/>
                    </a:moveTo>
                    <a:cubicBezTo>
                      <a:pt x="256" y="176"/>
                      <a:pt x="260" y="171"/>
                      <a:pt x="266" y="171"/>
                    </a:cubicBezTo>
                    <a:cubicBezTo>
                      <a:pt x="272" y="171"/>
                      <a:pt x="277" y="176"/>
                      <a:pt x="277" y="182"/>
                    </a:cubicBezTo>
                    <a:cubicBezTo>
                      <a:pt x="277" y="188"/>
                      <a:pt x="272" y="192"/>
                      <a:pt x="266" y="192"/>
                    </a:cubicBezTo>
                    <a:cubicBezTo>
                      <a:pt x="260" y="192"/>
                      <a:pt x="256" y="188"/>
                      <a:pt x="256" y="182"/>
                    </a:cubicBezTo>
                    <a:close/>
                    <a:moveTo>
                      <a:pt x="256" y="54"/>
                    </a:moveTo>
                    <a:cubicBezTo>
                      <a:pt x="256" y="48"/>
                      <a:pt x="260" y="43"/>
                      <a:pt x="266" y="43"/>
                    </a:cubicBezTo>
                    <a:cubicBezTo>
                      <a:pt x="272" y="43"/>
                      <a:pt x="277" y="48"/>
                      <a:pt x="277" y="54"/>
                    </a:cubicBezTo>
                    <a:cubicBezTo>
                      <a:pt x="277" y="60"/>
                      <a:pt x="272" y="64"/>
                      <a:pt x="266" y="64"/>
                    </a:cubicBezTo>
                    <a:cubicBezTo>
                      <a:pt x="260" y="64"/>
                      <a:pt x="256" y="60"/>
                      <a:pt x="256" y="5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solidFill>
                    <a:prstClr val="black"/>
                  </a:solidFill>
                  <a:latin typeface="Segoe UI" panose="020B0502040204020203" pitchFamily="34" charset="0"/>
                  <a:cs typeface="Segoe UI" panose="020B0502040204020203" pitchFamily="34" charset="0"/>
                </a:endParaRPr>
              </a:p>
            </p:txBody>
          </p:sp>
        </p:grpSp>
      </p:grpSp>
      <p:grpSp>
        <p:nvGrpSpPr>
          <p:cNvPr id="42" name="Group 41"/>
          <p:cNvGrpSpPr/>
          <p:nvPr/>
        </p:nvGrpSpPr>
        <p:grpSpPr>
          <a:xfrm>
            <a:off x="402427" y="6011432"/>
            <a:ext cx="2031614" cy="469232"/>
            <a:chOff x="557700" y="4920013"/>
            <a:chExt cx="2458252" cy="567771"/>
          </a:xfrm>
        </p:grpSpPr>
        <p:sp>
          <p:nvSpPr>
            <p:cNvPr id="43" name="Rounded Rectangle 42"/>
            <p:cNvSpPr/>
            <p:nvPr/>
          </p:nvSpPr>
          <p:spPr bwMode="gray">
            <a:xfrm>
              <a:off x="855909" y="4926434"/>
              <a:ext cx="2160043" cy="548640"/>
            </a:xfrm>
            <a:prstGeom prst="roundRect">
              <a:avLst/>
            </a:prstGeom>
            <a:solidFill>
              <a:schemeClr val="tx1"/>
            </a:solidFill>
            <a:ln w="19050" algn="ctr">
              <a:solidFill>
                <a:schemeClr val="tx1"/>
              </a:solidFill>
              <a:miter lim="800000"/>
              <a:headEnd/>
              <a:tailEnd/>
            </a:ln>
          </p:spPr>
          <p:txBody>
            <a:bodyPr wrap="square" lIns="0" tIns="88900" rIns="88900" bIns="88900" rtlCol="0" anchor="ctr"/>
            <a:lstStyle/>
            <a:p>
              <a:pPr marL="347663">
                <a:lnSpc>
                  <a:spcPct val="106000"/>
                </a:lnSpc>
                <a:buFont typeface="Wingdings 2" pitchFamily="18" charset="2"/>
                <a:buNone/>
              </a:pPr>
              <a:r>
                <a:rPr lang="en-US" sz="1200" b="1" dirty="0">
                  <a:solidFill>
                    <a:schemeClr val="bg1"/>
                  </a:solidFill>
                  <a:latin typeface="Segoe UI" panose="020B0502040204020203" pitchFamily="34" charset="0"/>
                  <a:cs typeface="Segoe UI" panose="020B0502040204020203" pitchFamily="34" charset="0"/>
                </a:rPr>
                <a:t>C2G</a:t>
              </a:r>
            </a:p>
            <a:p>
              <a:pPr marL="347663">
                <a:lnSpc>
                  <a:spcPct val="106000"/>
                </a:lnSpc>
                <a:buFont typeface="Wingdings 2" pitchFamily="18" charset="2"/>
                <a:buNone/>
              </a:pPr>
              <a:r>
                <a:rPr lang="en-US" sz="1200" i="1" dirty="0">
                  <a:solidFill>
                    <a:schemeClr val="bg1"/>
                  </a:solidFill>
                  <a:latin typeface="Segoe UI" panose="020B0502040204020203" pitchFamily="34" charset="0"/>
                  <a:cs typeface="Segoe UI" panose="020B0502040204020203" pitchFamily="34" charset="0"/>
                </a:rPr>
                <a:t>Consumer to Gov</a:t>
              </a:r>
              <a:r>
                <a:rPr lang="en-US" sz="1000" i="1" dirty="0">
                  <a:solidFill>
                    <a:schemeClr val="bg1"/>
                  </a:solidFill>
                  <a:latin typeface="Segoe UI" panose="020B0502040204020203" pitchFamily="34" charset="0"/>
                  <a:cs typeface="Segoe UI" panose="020B0502040204020203" pitchFamily="34" charset="0"/>
                </a:rPr>
                <a:t>.</a:t>
              </a:r>
            </a:p>
          </p:txBody>
        </p:sp>
        <p:sp>
          <p:nvSpPr>
            <p:cNvPr id="45" name="Oval 44"/>
            <p:cNvSpPr/>
            <p:nvPr/>
          </p:nvSpPr>
          <p:spPr bwMode="gray">
            <a:xfrm>
              <a:off x="557700" y="4920013"/>
              <a:ext cx="567771" cy="567771"/>
            </a:xfrm>
            <a:prstGeom prst="ellipse">
              <a:avLst/>
            </a:prstGeom>
            <a:solidFill>
              <a:schemeClr val="bg1"/>
            </a:solidFill>
            <a:ln w="2857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dirty="0">
                <a:solidFill>
                  <a:schemeClr val="tx1">
                    <a:lumMod val="75000"/>
                    <a:lumOff val="25000"/>
                  </a:schemeClr>
                </a:solidFill>
                <a:latin typeface="Segoe UI" panose="020B0502040204020203" pitchFamily="34" charset="0"/>
                <a:cs typeface="Segoe UI" panose="020B0502040204020203" pitchFamily="34" charset="0"/>
              </a:endParaRPr>
            </a:p>
          </p:txBody>
        </p:sp>
      </p:grpSp>
      <p:grpSp>
        <p:nvGrpSpPr>
          <p:cNvPr id="47" name="Group 46"/>
          <p:cNvGrpSpPr/>
          <p:nvPr/>
        </p:nvGrpSpPr>
        <p:grpSpPr>
          <a:xfrm>
            <a:off x="633908" y="5198928"/>
            <a:ext cx="1968632" cy="469232"/>
            <a:chOff x="633908" y="3547866"/>
            <a:chExt cx="2382044" cy="567771"/>
          </a:xfrm>
        </p:grpSpPr>
        <p:sp>
          <p:nvSpPr>
            <p:cNvPr id="48" name="Rounded Rectangle 47"/>
            <p:cNvSpPr/>
            <p:nvPr/>
          </p:nvSpPr>
          <p:spPr bwMode="gray">
            <a:xfrm>
              <a:off x="855909" y="3562141"/>
              <a:ext cx="2160043" cy="548640"/>
            </a:xfrm>
            <a:prstGeom prst="roundRect">
              <a:avLst/>
            </a:prstGeom>
            <a:solidFill>
              <a:schemeClr val="tx1"/>
            </a:solidFill>
            <a:ln w="19050" algn="ctr">
              <a:solidFill>
                <a:schemeClr val="tx1"/>
              </a:solidFill>
              <a:miter lim="800000"/>
              <a:headEnd/>
              <a:tailEnd/>
            </a:ln>
          </p:spPr>
          <p:txBody>
            <a:bodyPr wrap="square" lIns="0" tIns="88900" rIns="88900" bIns="88900" rtlCol="0" anchor="ctr"/>
            <a:lstStyle/>
            <a:p>
              <a:pPr marL="347663">
                <a:lnSpc>
                  <a:spcPct val="106000"/>
                </a:lnSpc>
                <a:buFont typeface="Wingdings 2" pitchFamily="18" charset="2"/>
                <a:buNone/>
              </a:pPr>
              <a:r>
                <a:rPr lang="en-US" sz="1200" b="1" dirty="0">
                  <a:solidFill>
                    <a:schemeClr val="bg1"/>
                  </a:solidFill>
                  <a:latin typeface="Segoe UI" panose="020B0502040204020203" pitchFamily="34" charset="0"/>
                  <a:cs typeface="Segoe UI" panose="020B0502040204020203" pitchFamily="34" charset="0"/>
                </a:rPr>
                <a:t>G2C </a:t>
              </a:r>
            </a:p>
            <a:p>
              <a:pPr marL="347663">
                <a:lnSpc>
                  <a:spcPct val="106000"/>
                </a:lnSpc>
                <a:buFont typeface="Wingdings 2" pitchFamily="18" charset="2"/>
                <a:buNone/>
              </a:pPr>
              <a:r>
                <a:rPr lang="en-US" sz="1200" i="1" dirty="0">
                  <a:solidFill>
                    <a:schemeClr val="bg1"/>
                  </a:solidFill>
                  <a:latin typeface="Segoe UI" panose="020B0502040204020203" pitchFamily="34" charset="0"/>
                  <a:cs typeface="Segoe UI" panose="020B0502040204020203" pitchFamily="34" charset="0"/>
                </a:rPr>
                <a:t>Gov. to Consumer</a:t>
              </a:r>
            </a:p>
          </p:txBody>
        </p:sp>
        <p:grpSp>
          <p:nvGrpSpPr>
            <p:cNvPr id="49" name="Group 48"/>
            <p:cNvGrpSpPr/>
            <p:nvPr/>
          </p:nvGrpSpPr>
          <p:grpSpPr>
            <a:xfrm>
              <a:off x="633908" y="3547866"/>
              <a:ext cx="567771" cy="567771"/>
              <a:chOff x="633908" y="3547866"/>
              <a:chExt cx="567771" cy="567771"/>
            </a:xfrm>
          </p:grpSpPr>
          <p:sp>
            <p:nvSpPr>
              <p:cNvPr id="50" name="Oval 49"/>
              <p:cNvSpPr/>
              <p:nvPr/>
            </p:nvSpPr>
            <p:spPr bwMode="gray">
              <a:xfrm>
                <a:off x="633908" y="3547866"/>
                <a:ext cx="567771" cy="567771"/>
              </a:xfrm>
              <a:prstGeom prst="ellipse">
                <a:avLst/>
              </a:prstGeom>
              <a:solidFill>
                <a:schemeClr val="bg1"/>
              </a:solidFill>
              <a:ln w="28575"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0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51" name="Freeform 50"/>
              <p:cNvSpPr>
                <a:spLocks noEditPoints="1"/>
              </p:cNvSpPr>
              <p:nvPr/>
            </p:nvSpPr>
            <p:spPr bwMode="auto">
              <a:xfrm>
                <a:off x="765096" y="3699222"/>
                <a:ext cx="305395" cy="265059"/>
              </a:xfrm>
              <a:custGeom>
                <a:avLst/>
                <a:gdLst>
                  <a:gd name="T0" fmla="*/ 297 w 320"/>
                  <a:gd name="T1" fmla="*/ 181 h 277"/>
                  <a:gd name="T2" fmla="*/ 192 w 320"/>
                  <a:gd name="T3" fmla="*/ 32 h 277"/>
                  <a:gd name="T4" fmla="*/ 170 w 320"/>
                  <a:gd name="T5" fmla="*/ 21 h 277"/>
                  <a:gd name="T6" fmla="*/ 160 w 320"/>
                  <a:gd name="T7" fmla="*/ 0 h 277"/>
                  <a:gd name="T8" fmla="*/ 149 w 320"/>
                  <a:gd name="T9" fmla="*/ 21 h 277"/>
                  <a:gd name="T10" fmla="*/ 128 w 320"/>
                  <a:gd name="T11" fmla="*/ 32 h 277"/>
                  <a:gd name="T12" fmla="*/ 23 w 320"/>
                  <a:gd name="T13" fmla="*/ 181 h 277"/>
                  <a:gd name="T14" fmla="*/ 0 w 320"/>
                  <a:gd name="T15" fmla="*/ 192 h 277"/>
                  <a:gd name="T16" fmla="*/ 10 w 320"/>
                  <a:gd name="T17" fmla="*/ 277 h 277"/>
                  <a:gd name="T18" fmla="*/ 21 w 320"/>
                  <a:gd name="T19" fmla="*/ 202 h 277"/>
                  <a:gd name="T20" fmla="*/ 298 w 320"/>
                  <a:gd name="T21" fmla="*/ 266 h 277"/>
                  <a:gd name="T22" fmla="*/ 320 w 320"/>
                  <a:gd name="T23" fmla="*/ 266 h 277"/>
                  <a:gd name="T24" fmla="*/ 309 w 320"/>
                  <a:gd name="T25" fmla="*/ 181 h 277"/>
                  <a:gd name="T26" fmla="*/ 170 w 320"/>
                  <a:gd name="T27" fmla="*/ 42 h 277"/>
                  <a:gd name="T28" fmla="*/ 160 w 320"/>
                  <a:gd name="T29" fmla="*/ 64 h 277"/>
                  <a:gd name="T30" fmla="*/ 149 w 320"/>
                  <a:gd name="T31" fmla="*/ 42 h 277"/>
                  <a:gd name="T32" fmla="*/ 140 w 320"/>
                  <a:gd name="T33" fmla="*/ 87 h 277"/>
                  <a:gd name="T34" fmla="*/ 160 w 320"/>
                  <a:gd name="T35" fmla="*/ 85 h 277"/>
                  <a:gd name="T36" fmla="*/ 179 w 320"/>
                  <a:gd name="T37" fmla="*/ 87 h 277"/>
                  <a:gd name="T38" fmla="*/ 44 w 320"/>
                  <a:gd name="T39" fmla="*/ 181 h 277"/>
                  <a:gd name="T40" fmla="*/ 106 w 320"/>
                  <a:gd name="T41" fmla="*/ 266 h 277"/>
                  <a:gd name="T42" fmla="*/ 85 w 320"/>
                  <a:gd name="T43" fmla="*/ 266 h 277"/>
                  <a:gd name="T44" fmla="*/ 96 w 320"/>
                  <a:gd name="T45" fmla="*/ 224 h 277"/>
                  <a:gd name="T46" fmla="*/ 64 w 320"/>
                  <a:gd name="T47" fmla="*/ 234 h 277"/>
                  <a:gd name="T48" fmla="*/ 53 w 320"/>
                  <a:gd name="T49" fmla="*/ 277 h 277"/>
                  <a:gd name="T50" fmla="*/ 42 w 320"/>
                  <a:gd name="T51" fmla="*/ 234 h 277"/>
                  <a:gd name="T52" fmla="*/ 64 w 320"/>
                  <a:gd name="T53" fmla="*/ 234 h 277"/>
                  <a:gd name="T54" fmla="*/ 192 w 320"/>
                  <a:gd name="T55" fmla="*/ 266 h 277"/>
                  <a:gd name="T56" fmla="*/ 170 w 320"/>
                  <a:gd name="T57" fmla="*/ 266 h 277"/>
                  <a:gd name="T58" fmla="*/ 181 w 320"/>
                  <a:gd name="T59" fmla="*/ 224 h 277"/>
                  <a:gd name="T60" fmla="*/ 149 w 320"/>
                  <a:gd name="T61" fmla="*/ 234 h 277"/>
                  <a:gd name="T62" fmla="*/ 138 w 320"/>
                  <a:gd name="T63" fmla="*/ 277 h 277"/>
                  <a:gd name="T64" fmla="*/ 128 w 320"/>
                  <a:gd name="T65" fmla="*/ 234 h 277"/>
                  <a:gd name="T66" fmla="*/ 149 w 320"/>
                  <a:gd name="T67" fmla="*/ 234 h 277"/>
                  <a:gd name="T68" fmla="*/ 277 w 320"/>
                  <a:gd name="T69" fmla="*/ 266 h 277"/>
                  <a:gd name="T70" fmla="*/ 256 w 320"/>
                  <a:gd name="T71" fmla="*/ 266 h 277"/>
                  <a:gd name="T72" fmla="*/ 266 w 320"/>
                  <a:gd name="T73" fmla="*/ 224 h 277"/>
                  <a:gd name="T74" fmla="*/ 234 w 320"/>
                  <a:gd name="T75" fmla="*/ 234 h 277"/>
                  <a:gd name="T76" fmla="*/ 224 w 320"/>
                  <a:gd name="T77" fmla="*/ 277 h 277"/>
                  <a:gd name="T78" fmla="*/ 213 w 320"/>
                  <a:gd name="T79" fmla="*/ 234 h 277"/>
                  <a:gd name="T80" fmla="*/ 234 w 320"/>
                  <a:gd name="T81" fmla="*/ 23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77">
                    <a:moveTo>
                      <a:pt x="309" y="181"/>
                    </a:moveTo>
                    <a:cubicBezTo>
                      <a:pt x="297" y="181"/>
                      <a:pt x="297" y="181"/>
                      <a:pt x="297" y="181"/>
                    </a:cubicBezTo>
                    <a:cubicBezTo>
                      <a:pt x="288" y="125"/>
                      <a:pt x="246" y="81"/>
                      <a:pt x="192" y="68"/>
                    </a:cubicBezTo>
                    <a:cubicBezTo>
                      <a:pt x="192" y="32"/>
                      <a:pt x="192" y="32"/>
                      <a:pt x="192" y="32"/>
                    </a:cubicBezTo>
                    <a:cubicBezTo>
                      <a:pt x="192" y="26"/>
                      <a:pt x="187" y="21"/>
                      <a:pt x="181" y="21"/>
                    </a:cubicBezTo>
                    <a:cubicBezTo>
                      <a:pt x="170" y="21"/>
                      <a:pt x="170" y="21"/>
                      <a:pt x="170" y="21"/>
                    </a:cubicBezTo>
                    <a:cubicBezTo>
                      <a:pt x="170" y="10"/>
                      <a:pt x="170" y="10"/>
                      <a:pt x="170" y="10"/>
                    </a:cubicBezTo>
                    <a:cubicBezTo>
                      <a:pt x="170" y="4"/>
                      <a:pt x="166" y="0"/>
                      <a:pt x="160" y="0"/>
                    </a:cubicBezTo>
                    <a:cubicBezTo>
                      <a:pt x="154" y="0"/>
                      <a:pt x="149" y="4"/>
                      <a:pt x="149" y="10"/>
                    </a:cubicBezTo>
                    <a:cubicBezTo>
                      <a:pt x="149" y="21"/>
                      <a:pt x="149" y="21"/>
                      <a:pt x="149" y="21"/>
                    </a:cubicBezTo>
                    <a:cubicBezTo>
                      <a:pt x="138" y="21"/>
                      <a:pt x="138" y="21"/>
                      <a:pt x="138" y="21"/>
                    </a:cubicBezTo>
                    <a:cubicBezTo>
                      <a:pt x="132" y="21"/>
                      <a:pt x="128" y="26"/>
                      <a:pt x="128" y="32"/>
                    </a:cubicBezTo>
                    <a:cubicBezTo>
                      <a:pt x="128" y="68"/>
                      <a:pt x="128" y="68"/>
                      <a:pt x="128" y="68"/>
                    </a:cubicBezTo>
                    <a:cubicBezTo>
                      <a:pt x="73" y="81"/>
                      <a:pt x="31" y="125"/>
                      <a:pt x="23" y="181"/>
                    </a:cubicBezTo>
                    <a:cubicBezTo>
                      <a:pt x="10" y="181"/>
                      <a:pt x="10" y="181"/>
                      <a:pt x="10" y="181"/>
                    </a:cubicBezTo>
                    <a:cubicBezTo>
                      <a:pt x="4" y="181"/>
                      <a:pt x="0" y="186"/>
                      <a:pt x="0" y="192"/>
                    </a:cubicBezTo>
                    <a:cubicBezTo>
                      <a:pt x="0" y="266"/>
                      <a:pt x="0" y="266"/>
                      <a:pt x="0" y="266"/>
                    </a:cubicBezTo>
                    <a:cubicBezTo>
                      <a:pt x="0" y="272"/>
                      <a:pt x="4" y="277"/>
                      <a:pt x="10" y="277"/>
                    </a:cubicBezTo>
                    <a:cubicBezTo>
                      <a:pt x="16" y="277"/>
                      <a:pt x="21" y="272"/>
                      <a:pt x="21" y="266"/>
                    </a:cubicBezTo>
                    <a:cubicBezTo>
                      <a:pt x="21" y="202"/>
                      <a:pt x="21" y="202"/>
                      <a:pt x="21" y="202"/>
                    </a:cubicBezTo>
                    <a:cubicBezTo>
                      <a:pt x="298" y="202"/>
                      <a:pt x="298" y="202"/>
                      <a:pt x="298" y="202"/>
                    </a:cubicBezTo>
                    <a:cubicBezTo>
                      <a:pt x="298" y="266"/>
                      <a:pt x="298" y="266"/>
                      <a:pt x="298" y="266"/>
                    </a:cubicBezTo>
                    <a:cubicBezTo>
                      <a:pt x="298" y="272"/>
                      <a:pt x="303" y="277"/>
                      <a:pt x="309" y="277"/>
                    </a:cubicBezTo>
                    <a:cubicBezTo>
                      <a:pt x="315" y="277"/>
                      <a:pt x="320" y="272"/>
                      <a:pt x="320" y="266"/>
                    </a:cubicBezTo>
                    <a:cubicBezTo>
                      <a:pt x="320" y="192"/>
                      <a:pt x="320" y="192"/>
                      <a:pt x="320" y="192"/>
                    </a:cubicBezTo>
                    <a:cubicBezTo>
                      <a:pt x="320" y="186"/>
                      <a:pt x="315" y="181"/>
                      <a:pt x="309" y="181"/>
                    </a:cubicBezTo>
                    <a:close/>
                    <a:moveTo>
                      <a:pt x="149" y="42"/>
                    </a:moveTo>
                    <a:cubicBezTo>
                      <a:pt x="170" y="42"/>
                      <a:pt x="170" y="42"/>
                      <a:pt x="170" y="42"/>
                    </a:cubicBezTo>
                    <a:cubicBezTo>
                      <a:pt x="170" y="64"/>
                      <a:pt x="170" y="64"/>
                      <a:pt x="170" y="64"/>
                    </a:cubicBezTo>
                    <a:cubicBezTo>
                      <a:pt x="170" y="64"/>
                      <a:pt x="164" y="64"/>
                      <a:pt x="160" y="64"/>
                    </a:cubicBezTo>
                    <a:cubicBezTo>
                      <a:pt x="155" y="64"/>
                      <a:pt x="149" y="64"/>
                      <a:pt x="149" y="64"/>
                    </a:cubicBezTo>
                    <a:lnTo>
                      <a:pt x="149" y="42"/>
                    </a:lnTo>
                    <a:close/>
                    <a:moveTo>
                      <a:pt x="44" y="181"/>
                    </a:moveTo>
                    <a:cubicBezTo>
                      <a:pt x="53" y="133"/>
                      <a:pt x="91" y="95"/>
                      <a:pt x="140" y="87"/>
                    </a:cubicBezTo>
                    <a:cubicBezTo>
                      <a:pt x="147" y="86"/>
                      <a:pt x="147" y="86"/>
                      <a:pt x="147" y="86"/>
                    </a:cubicBezTo>
                    <a:cubicBezTo>
                      <a:pt x="152" y="85"/>
                      <a:pt x="155" y="85"/>
                      <a:pt x="160" y="85"/>
                    </a:cubicBezTo>
                    <a:cubicBezTo>
                      <a:pt x="164" y="85"/>
                      <a:pt x="167" y="85"/>
                      <a:pt x="172" y="86"/>
                    </a:cubicBezTo>
                    <a:cubicBezTo>
                      <a:pt x="179" y="87"/>
                      <a:pt x="179" y="87"/>
                      <a:pt x="179" y="87"/>
                    </a:cubicBezTo>
                    <a:cubicBezTo>
                      <a:pt x="228" y="95"/>
                      <a:pt x="266" y="133"/>
                      <a:pt x="275" y="181"/>
                    </a:cubicBezTo>
                    <a:lnTo>
                      <a:pt x="44" y="181"/>
                    </a:lnTo>
                    <a:close/>
                    <a:moveTo>
                      <a:pt x="106" y="234"/>
                    </a:moveTo>
                    <a:cubicBezTo>
                      <a:pt x="106" y="266"/>
                      <a:pt x="106" y="266"/>
                      <a:pt x="106" y="266"/>
                    </a:cubicBezTo>
                    <a:cubicBezTo>
                      <a:pt x="106" y="272"/>
                      <a:pt x="102" y="277"/>
                      <a:pt x="96" y="277"/>
                    </a:cubicBezTo>
                    <a:cubicBezTo>
                      <a:pt x="90" y="277"/>
                      <a:pt x="85" y="272"/>
                      <a:pt x="85" y="266"/>
                    </a:cubicBezTo>
                    <a:cubicBezTo>
                      <a:pt x="85" y="234"/>
                      <a:pt x="85" y="234"/>
                      <a:pt x="85" y="234"/>
                    </a:cubicBezTo>
                    <a:cubicBezTo>
                      <a:pt x="85" y="228"/>
                      <a:pt x="90" y="224"/>
                      <a:pt x="96" y="224"/>
                    </a:cubicBezTo>
                    <a:cubicBezTo>
                      <a:pt x="102" y="224"/>
                      <a:pt x="106" y="228"/>
                      <a:pt x="106" y="234"/>
                    </a:cubicBezTo>
                    <a:close/>
                    <a:moveTo>
                      <a:pt x="64" y="234"/>
                    </a:moveTo>
                    <a:cubicBezTo>
                      <a:pt x="64" y="266"/>
                      <a:pt x="64" y="266"/>
                      <a:pt x="64" y="266"/>
                    </a:cubicBezTo>
                    <a:cubicBezTo>
                      <a:pt x="64" y="272"/>
                      <a:pt x="59" y="277"/>
                      <a:pt x="53" y="277"/>
                    </a:cubicBezTo>
                    <a:cubicBezTo>
                      <a:pt x="47" y="277"/>
                      <a:pt x="42" y="272"/>
                      <a:pt x="42" y="266"/>
                    </a:cubicBezTo>
                    <a:cubicBezTo>
                      <a:pt x="42" y="234"/>
                      <a:pt x="42" y="234"/>
                      <a:pt x="42" y="234"/>
                    </a:cubicBezTo>
                    <a:cubicBezTo>
                      <a:pt x="42" y="228"/>
                      <a:pt x="47" y="224"/>
                      <a:pt x="53" y="224"/>
                    </a:cubicBezTo>
                    <a:cubicBezTo>
                      <a:pt x="59" y="224"/>
                      <a:pt x="64" y="228"/>
                      <a:pt x="64" y="234"/>
                    </a:cubicBezTo>
                    <a:close/>
                    <a:moveTo>
                      <a:pt x="192" y="234"/>
                    </a:moveTo>
                    <a:cubicBezTo>
                      <a:pt x="192" y="266"/>
                      <a:pt x="192" y="266"/>
                      <a:pt x="192" y="266"/>
                    </a:cubicBezTo>
                    <a:cubicBezTo>
                      <a:pt x="192" y="272"/>
                      <a:pt x="187" y="277"/>
                      <a:pt x="181" y="277"/>
                    </a:cubicBezTo>
                    <a:cubicBezTo>
                      <a:pt x="175" y="277"/>
                      <a:pt x="170" y="272"/>
                      <a:pt x="170" y="266"/>
                    </a:cubicBezTo>
                    <a:cubicBezTo>
                      <a:pt x="170" y="234"/>
                      <a:pt x="170" y="234"/>
                      <a:pt x="170" y="234"/>
                    </a:cubicBezTo>
                    <a:cubicBezTo>
                      <a:pt x="170" y="228"/>
                      <a:pt x="175" y="224"/>
                      <a:pt x="181" y="224"/>
                    </a:cubicBezTo>
                    <a:cubicBezTo>
                      <a:pt x="187" y="224"/>
                      <a:pt x="192" y="228"/>
                      <a:pt x="192" y="234"/>
                    </a:cubicBezTo>
                    <a:close/>
                    <a:moveTo>
                      <a:pt x="149" y="234"/>
                    </a:moveTo>
                    <a:cubicBezTo>
                      <a:pt x="149" y="266"/>
                      <a:pt x="149" y="266"/>
                      <a:pt x="149" y="266"/>
                    </a:cubicBezTo>
                    <a:cubicBezTo>
                      <a:pt x="149" y="272"/>
                      <a:pt x="144" y="277"/>
                      <a:pt x="138" y="277"/>
                    </a:cubicBezTo>
                    <a:cubicBezTo>
                      <a:pt x="132" y="277"/>
                      <a:pt x="128" y="272"/>
                      <a:pt x="128" y="266"/>
                    </a:cubicBezTo>
                    <a:cubicBezTo>
                      <a:pt x="128" y="234"/>
                      <a:pt x="128" y="234"/>
                      <a:pt x="128" y="234"/>
                    </a:cubicBezTo>
                    <a:cubicBezTo>
                      <a:pt x="128" y="228"/>
                      <a:pt x="132" y="224"/>
                      <a:pt x="138" y="224"/>
                    </a:cubicBezTo>
                    <a:cubicBezTo>
                      <a:pt x="144" y="224"/>
                      <a:pt x="149" y="228"/>
                      <a:pt x="149" y="234"/>
                    </a:cubicBezTo>
                    <a:close/>
                    <a:moveTo>
                      <a:pt x="277" y="234"/>
                    </a:moveTo>
                    <a:cubicBezTo>
                      <a:pt x="277" y="266"/>
                      <a:pt x="277" y="266"/>
                      <a:pt x="277" y="266"/>
                    </a:cubicBezTo>
                    <a:cubicBezTo>
                      <a:pt x="277" y="272"/>
                      <a:pt x="272" y="277"/>
                      <a:pt x="266" y="277"/>
                    </a:cubicBezTo>
                    <a:cubicBezTo>
                      <a:pt x="260" y="277"/>
                      <a:pt x="256" y="272"/>
                      <a:pt x="256" y="266"/>
                    </a:cubicBezTo>
                    <a:cubicBezTo>
                      <a:pt x="256" y="234"/>
                      <a:pt x="256" y="234"/>
                      <a:pt x="256" y="234"/>
                    </a:cubicBezTo>
                    <a:cubicBezTo>
                      <a:pt x="256" y="228"/>
                      <a:pt x="260" y="224"/>
                      <a:pt x="266" y="224"/>
                    </a:cubicBezTo>
                    <a:cubicBezTo>
                      <a:pt x="272" y="224"/>
                      <a:pt x="277" y="228"/>
                      <a:pt x="277" y="234"/>
                    </a:cubicBezTo>
                    <a:close/>
                    <a:moveTo>
                      <a:pt x="234" y="234"/>
                    </a:moveTo>
                    <a:cubicBezTo>
                      <a:pt x="234" y="266"/>
                      <a:pt x="234" y="266"/>
                      <a:pt x="234" y="266"/>
                    </a:cubicBezTo>
                    <a:cubicBezTo>
                      <a:pt x="234" y="272"/>
                      <a:pt x="230" y="277"/>
                      <a:pt x="224" y="277"/>
                    </a:cubicBezTo>
                    <a:cubicBezTo>
                      <a:pt x="218" y="277"/>
                      <a:pt x="213" y="272"/>
                      <a:pt x="213" y="266"/>
                    </a:cubicBezTo>
                    <a:cubicBezTo>
                      <a:pt x="213" y="234"/>
                      <a:pt x="213" y="234"/>
                      <a:pt x="213" y="234"/>
                    </a:cubicBezTo>
                    <a:cubicBezTo>
                      <a:pt x="213" y="228"/>
                      <a:pt x="218" y="224"/>
                      <a:pt x="224" y="224"/>
                    </a:cubicBezTo>
                    <a:cubicBezTo>
                      <a:pt x="230" y="224"/>
                      <a:pt x="234" y="228"/>
                      <a:pt x="234" y="23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00" dirty="0">
                  <a:solidFill>
                    <a:prstClr val="black"/>
                  </a:solidFill>
                  <a:latin typeface="Segoe UI" panose="020B0502040204020203" pitchFamily="34" charset="0"/>
                  <a:cs typeface="Segoe UI" panose="020B0502040204020203" pitchFamily="34" charset="0"/>
                </a:endParaRPr>
              </a:p>
            </p:txBody>
          </p:sp>
        </p:grpSp>
      </p:grpSp>
      <p:sp>
        <p:nvSpPr>
          <p:cNvPr id="60" name="Rectangle 59"/>
          <p:cNvSpPr/>
          <p:nvPr/>
        </p:nvSpPr>
        <p:spPr bwMode="gray">
          <a:xfrm>
            <a:off x="2478475" y="1809496"/>
            <a:ext cx="9311086" cy="541954"/>
          </a:xfrm>
          <a:prstGeom prst="rect">
            <a:avLst/>
          </a:prstGeom>
          <a:noFill/>
          <a:ln w="19050" algn="ctr">
            <a:noFill/>
            <a:miter lim="800000"/>
            <a:headEnd/>
            <a:tailEnd/>
          </a:ln>
        </p:spPr>
        <p:txBody>
          <a:bodyPr wrap="square" lIns="0" tIns="88900" rIns="88900" bIns="88900" rtlCol="0" anchor="ctr"/>
          <a:lstStyle/>
          <a:p>
            <a:pPr marL="230188" indent="-171450">
              <a:lnSpc>
                <a:spcPct val="106000"/>
              </a:lnSpc>
              <a:spcAft>
                <a:spcPts val="300"/>
              </a:spcAft>
              <a:buFont typeface="Arial" panose="020B0604020202020204" pitchFamily="34" charset="0"/>
              <a:buChar char="•"/>
            </a:pPr>
            <a:r>
              <a:rPr lang="en-US" sz="1400" dirty="0">
                <a:latin typeface="Segoe UI" panose="020B0502040204020203" pitchFamily="34" charset="0"/>
                <a:cs typeface="Segoe UI" panose="020B0502040204020203" pitchFamily="34" charset="0"/>
              </a:rPr>
              <a:t>A mother is able to send emergency funds to her son for college dues, meeting the deadline and </a:t>
            </a:r>
            <a:r>
              <a:rPr lang="en-US" sz="1400" b="1" dirty="0">
                <a:latin typeface="Segoe UI" panose="020B0502040204020203" pitchFamily="34" charset="0"/>
                <a:cs typeface="Segoe UI" panose="020B0502040204020203" pitchFamily="34" charset="0"/>
              </a:rPr>
              <a:t>avoiding fees and other inconveniences</a:t>
            </a:r>
          </a:p>
        </p:txBody>
      </p:sp>
      <p:sp>
        <p:nvSpPr>
          <p:cNvPr id="61" name="Rectangle 60"/>
          <p:cNvSpPr/>
          <p:nvPr/>
        </p:nvSpPr>
        <p:spPr bwMode="gray">
          <a:xfrm>
            <a:off x="2666378" y="2561641"/>
            <a:ext cx="9123183" cy="657640"/>
          </a:xfrm>
          <a:prstGeom prst="rect">
            <a:avLst/>
          </a:prstGeom>
          <a:noFill/>
          <a:ln w="19050" algn="ctr">
            <a:noFill/>
            <a:miter lim="800000"/>
            <a:headEnd/>
            <a:tailEnd/>
          </a:ln>
        </p:spPr>
        <p:txBody>
          <a:bodyPr wrap="square" lIns="0" tIns="88900" rIns="88900" bIns="88900" rtlCol="0" anchor="ctr"/>
          <a:lstStyle/>
          <a:p>
            <a:pPr marL="344488" indent="-285750">
              <a:lnSpc>
                <a:spcPct val="106000"/>
              </a:lnSpc>
              <a:spcAft>
                <a:spcPts val="300"/>
              </a:spcAft>
              <a:buFont typeface="Arial" panose="020B0604020202020204" pitchFamily="34" charset="0"/>
              <a:buChar char="•"/>
            </a:pPr>
            <a:r>
              <a:rPr lang="en-US" sz="1400" dirty="0">
                <a:latin typeface="Segoe UI" panose="020B0502040204020203" pitchFamily="34" charset="0"/>
                <a:cs typeface="Segoe UI" panose="020B0502040204020203" pitchFamily="34" charset="0"/>
              </a:rPr>
              <a:t>A self-employed mechanic is able to send a </a:t>
            </a:r>
            <a:r>
              <a:rPr lang="en-US" sz="1400" b="1" dirty="0">
                <a:latin typeface="Segoe UI" panose="020B0502040204020203" pitchFamily="34" charset="0"/>
                <a:cs typeface="Segoe UI" panose="020B0502040204020203" pitchFamily="34" charset="0"/>
              </a:rPr>
              <a:t>request-to-pay</a:t>
            </a:r>
            <a:r>
              <a:rPr lang="en-US" sz="1400" dirty="0">
                <a:latin typeface="Segoe UI" panose="020B0502040204020203" pitchFamily="34" charset="0"/>
                <a:cs typeface="Segoe UI" panose="020B0502040204020203" pitchFamily="34" charset="0"/>
              </a:rPr>
              <a:t> to his customer, providing greater customer service</a:t>
            </a:r>
          </a:p>
        </p:txBody>
      </p:sp>
      <p:sp>
        <p:nvSpPr>
          <p:cNvPr id="62" name="Rectangle 61"/>
          <p:cNvSpPr/>
          <p:nvPr/>
        </p:nvSpPr>
        <p:spPr bwMode="gray">
          <a:xfrm>
            <a:off x="2831778" y="3464934"/>
            <a:ext cx="8957781" cy="614485"/>
          </a:xfrm>
          <a:prstGeom prst="rect">
            <a:avLst/>
          </a:prstGeom>
          <a:noFill/>
          <a:ln w="19050" algn="ctr">
            <a:noFill/>
            <a:miter lim="800000"/>
            <a:headEnd/>
            <a:tailEnd/>
          </a:ln>
        </p:spPr>
        <p:txBody>
          <a:bodyPr wrap="square" lIns="0" tIns="88900" rIns="88900" bIns="88900" rtlCol="0" anchor="ctr"/>
          <a:lstStyle/>
          <a:p>
            <a:pPr marL="230188" indent="-171450">
              <a:lnSpc>
                <a:spcPct val="106000"/>
              </a:lnSpc>
              <a:spcAft>
                <a:spcPts val="300"/>
              </a:spcAft>
              <a:buFont typeface="Arial" panose="020B0604020202020204" pitchFamily="34" charset="0"/>
              <a:buChar char="•"/>
            </a:pPr>
            <a:r>
              <a:rPr lang="en-US" sz="1400" dirty="0">
                <a:latin typeface="Segoe UI" panose="020B0502040204020203" pitchFamily="34" charset="0"/>
                <a:cs typeface="Segoe UI" panose="020B0502040204020203" pitchFamily="34" charset="0"/>
              </a:rPr>
              <a:t>Insurance company reviewing a auto-claim and providing </a:t>
            </a:r>
            <a:r>
              <a:rPr lang="en-US" sz="1400" b="1" dirty="0">
                <a:latin typeface="Segoe UI" panose="020B0502040204020203" pitchFamily="34" charset="0"/>
                <a:cs typeface="Segoe UI" panose="020B0502040204020203" pitchFamily="34" charset="0"/>
              </a:rPr>
              <a:t>immediate access </a:t>
            </a:r>
            <a:r>
              <a:rPr lang="en-US" sz="1400" dirty="0">
                <a:latin typeface="Segoe UI" panose="020B0502040204020203" pitchFamily="34" charset="0"/>
                <a:cs typeface="Segoe UI" panose="020B0502040204020203" pitchFamily="34" charset="0"/>
              </a:rPr>
              <a:t>to funds for the policy holder to complete repairs</a:t>
            </a:r>
          </a:p>
        </p:txBody>
      </p:sp>
      <p:cxnSp>
        <p:nvCxnSpPr>
          <p:cNvPr id="63" name="Straight Connector 62"/>
          <p:cNvCxnSpPr/>
          <p:nvPr/>
        </p:nvCxnSpPr>
        <p:spPr>
          <a:xfrm>
            <a:off x="2542251" y="2481156"/>
            <a:ext cx="791468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712501" y="3335228"/>
            <a:ext cx="774443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831779" y="4158855"/>
            <a:ext cx="7625154" cy="1924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bwMode="gray">
          <a:xfrm>
            <a:off x="2821730" y="4288001"/>
            <a:ext cx="9125759" cy="650298"/>
          </a:xfrm>
          <a:prstGeom prst="rect">
            <a:avLst/>
          </a:prstGeom>
          <a:noFill/>
          <a:ln w="19050" algn="ctr">
            <a:noFill/>
            <a:miter lim="800000"/>
            <a:headEnd/>
            <a:tailEnd/>
          </a:ln>
        </p:spPr>
        <p:txBody>
          <a:bodyPr wrap="square" lIns="0" tIns="88900" rIns="88900" bIns="88900" rtlCol="0" anchor="ctr"/>
          <a:lstStyle/>
          <a:p>
            <a:pPr marL="230188" indent="-171450">
              <a:lnSpc>
                <a:spcPct val="106000"/>
              </a:lnSpc>
              <a:spcAft>
                <a:spcPts val="300"/>
              </a:spcAft>
              <a:buFont typeface="Arial" panose="020B0604020202020204" pitchFamily="34" charset="0"/>
              <a:buChar char="•"/>
            </a:pPr>
            <a:r>
              <a:rPr lang="en-US" sz="1400" dirty="0">
                <a:latin typeface="Segoe UI" panose="020B0502040204020203" pitchFamily="34" charset="0"/>
                <a:cs typeface="Segoe UI" panose="020B0502040204020203" pitchFamily="34" charset="0"/>
              </a:rPr>
              <a:t>A business initiates a </a:t>
            </a:r>
            <a:r>
              <a:rPr lang="en-US" sz="1400" b="1" dirty="0">
                <a:latin typeface="Segoe UI" panose="020B0502040204020203" pitchFamily="34" charset="0"/>
                <a:cs typeface="Segoe UI" panose="020B0502040204020203" pitchFamily="34" charset="0"/>
              </a:rPr>
              <a:t>real-time payment </a:t>
            </a:r>
            <a:r>
              <a:rPr lang="en-US" sz="1400" dirty="0">
                <a:latin typeface="Segoe UI" panose="020B0502040204020203" pitchFamily="34" charset="0"/>
                <a:cs typeface="Segoe UI" panose="020B0502040204020203" pitchFamily="34" charset="0"/>
              </a:rPr>
              <a:t>to their supplier upon successful delivery and inspection of fragile or perishable goods</a:t>
            </a:r>
          </a:p>
        </p:txBody>
      </p:sp>
      <p:cxnSp>
        <p:nvCxnSpPr>
          <p:cNvPr id="70" name="Straight Connector 69"/>
          <p:cNvCxnSpPr/>
          <p:nvPr/>
        </p:nvCxnSpPr>
        <p:spPr>
          <a:xfrm>
            <a:off x="2831779" y="5091734"/>
            <a:ext cx="7625154" cy="19247"/>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bwMode="gray">
          <a:xfrm>
            <a:off x="2677591" y="5213616"/>
            <a:ext cx="9111967" cy="460579"/>
          </a:xfrm>
          <a:prstGeom prst="rect">
            <a:avLst/>
          </a:prstGeom>
          <a:noFill/>
          <a:ln w="19050" algn="ctr">
            <a:noFill/>
            <a:miter lim="800000"/>
            <a:headEnd/>
            <a:tailEnd/>
          </a:ln>
        </p:spPr>
        <p:txBody>
          <a:bodyPr wrap="square" lIns="0" tIns="88900" rIns="88900" bIns="88900" rtlCol="0" anchor="ctr"/>
          <a:lstStyle/>
          <a:p>
            <a:pPr marL="230188" indent="-171450">
              <a:lnSpc>
                <a:spcPct val="106000"/>
              </a:lnSpc>
              <a:spcAft>
                <a:spcPts val="300"/>
              </a:spcAft>
              <a:buFont typeface="Arial" panose="020B0604020202020204" pitchFamily="34" charset="0"/>
              <a:buChar char="•"/>
            </a:pPr>
            <a:r>
              <a:rPr lang="en-US" sz="1400" dirty="0">
                <a:latin typeface="Segoe UI" panose="020B0502040204020203" pitchFamily="34" charset="0"/>
                <a:cs typeface="Segoe UI" panose="020B0502040204020203" pitchFamily="34" charset="0"/>
              </a:rPr>
              <a:t>A government agency or NGO can instantly distribute funds to victims of natural disasters, offering </a:t>
            </a:r>
            <a:r>
              <a:rPr lang="en-US" sz="1400" b="1" dirty="0">
                <a:latin typeface="Segoe UI" panose="020B0502040204020203" pitchFamily="34" charset="0"/>
                <a:cs typeface="Segoe UI" panose="020B0502040204020203" pitchFamily="34" charset="0"/>
              </a:rPr>
              <a:t>immediate support </a:t>
            </a:r>
            <a:r>
              <a:rPr lang="en-US" sz="1400" dirty="0">
                <a:latin typeface="Segoe UI" panose="020B0502040204020203" pitchFamily="34" charset="0"/>
                <a:cs typeface="Segoe UI" panose="020B0502040204020203" pitchFamily="34" charset="0"/>
              </a:rPr>
              <a:t>in distress situations</a:t>
            </a:r>
          </a:p>
        </p:txBody>
      </p:sp>
      <p:cxnSp>
        <p:nvCxnSpPr>
          <p:cNvPr id="72" name="Straight Connector 71"/>
          <p:cNvCxnSpPr/>
          <p:nvPr/>
        </p:nvCxnSpPr>
        <p:spPr>
          <a:xfrm>
            <a:off x="2677592" y="5869087"/>
            <a:ext cx="7744432"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bwMode="gray">
          <a:xfrm>
            <a:off x="2478474" y="6103339"/>
            <a:ext cx="9311083" cy="328073"/>
          </a:xfrm>
          <a:prstGeom prst="rect">
            <a:avLst/>
          </a:prstGeom>
          <a:noFill/>
          <a:ln w="19050" algn="ctr">
            <a:noFill/>
            <a:miter lim="800000"/>
            <a:headEnd/>
            <a:tailEnd/>
          </a:ln>
        </p:spPr>
        <p:txBody>
          <a:bodyPr wrap="square" lIns="0" tIns="88900" rIns="88900" bIns="88900" rtlCol="0" anchor="ctr"/>
          <a:lstStyle/>
          <a:p>
            <a:pPr marL="230188" indent="-171450">
              <a:lnSpc>
                <a:spcPct val="106000"/>
              </a:lnSpc>
              <a:spcAft>
                <a:spcPts val="300"/>
              </a:spcAft>
              <a:buFont typeface="Arial" panose="020B0604020202020204" pitchFamily="34" charset="0"/>
              <a:buChar char="•"/>
            </a:pPr>
            <a:r>
              <a:rPr lang="en-US" sz="1400" dirty="0">
                <a:latin typeface="Segoe UI" panose="020B0502040204020203" pitchFamily="34" charset="0"/>
                <a:cs typeface="Segoe UI" panose="020B0502040204020203" pitchFamily="34" charset="0"/>
              </a:rPr>
              <a:t>A tax payer is able to make a payment to CRA which </a:t>
            </a:r>
            <a:r>
              <a:rPr lang="en-US" sz="1400" b="1" dirty="0">
                <a:latin typeface="Segoe UI" panose="020B0502040204020203" pitchFamily="34" charset="0"/>
                <a:cs typeface="Segoe UI" panose="020B0502040204020203" pitchFamily="34" charset="0"/>
              </a:rPr>
              <a:t>reconciles in real-time </a:t>
            </a:r>
            <a:r>
              <a:rPr lang="en-US" sz="1400" dirty="0">
                <a:latin typeface="Segoe UI" panose="020B0502040204020203" pitchFamily="34" charset="0"/>
                <a:cs typeface="Segoe UI" panose="020B0502040204020203" pitchFamily="34" charset="0"/>
              </a:rPr>
              <a:t>with her tax file based on the message sent with the payment</a:t>
            </a:r>
          </a:p>
        </p:txBody>
      </p:sp>
      <p:sp>
        <p:nvSpPr>
          <p:cNvPr id="77" name="Freeform 19"/>
          <p:cNvSpPr>
            <a:spLocks noEditPoints="1"/>
          </p:cNvSpPr>
          <p:nvPr/>
        </p:nvSpPr>
        <p:spPr bwMode="auto">
          <a:xfrm>
            <a:off x="510894" y="6106289"/>
            <a:ext cx="274320" cy="274320"/>
          </a:xfrm>
          <a:custGeom>
            <a:avLst/>
            <a:gdLst>
              <a:gd name="T0" fmla="*/ 288 w 320"/>
              <a:gd name="T1" fmla="*/ 117 h 277"/>
              <a:gd name="T2" fmla="*/ 277 w 320"/>
              <a:gd name="T3" fmla="*/ 85 h 277"/>
              <a:gd name="T4" fmla="*/ 170 w 320"/>
              <a:gd name="T5" fmla="*/ 64 h 277"/>
              <a:gd name="T6" fmla="*/ 234 w 320"/>
              <a:gd name="T7" fmla="*/ 53 h 277"/>
              <a:gd name="T8" fmla="*/ 224 w 320"/>
              <a:gd name="T9" fmla="*/ 0 h 277"/>
              <a:gd name="T10" fmla="*/ 149 w 320"/>
              <a:gd name="T11" fmla="*/ 10 h 277"/>
              <a:gd name="T12" fmla="*/ 149 w 320"/>
              <a:gd name="T13" fmla="*/ 85 h 277"/>
              <a:gd name="T14" fmla="*/ 32 w 320"/>
              <a:gd name="T15" fmla="*/ 96 h 277"/>
              <a:gd name="T16" fmla="*/ 10 w 320"/>
              <a:gd name="T17" fmla="*/ 117 h 277"/>
              <a:gd name="T18" fmla="*/ 0 w 320"/>
              <a:gd name="T19" fmla="*/ 266 h 277"/>
              <a:gd name="T20" fmla="*/ 309 w 320"/>
              <a:gd name="T21" fmla="*/ 277 h 277"/>
              <a:gd name="T22" fmla="*/ 320 w 320"/>
              <a:gd name="T23" fmla="*/ 128 h 277"/>
              <a:gd name="T24" fmla="*/ 170 w 320"/>
              <a:gd name="T25" fmla="*/ 21 h 277"/>
              <a:gd name="T26" fmla="*/ 213 w 320"/>
              <a:gd name="T27" fmla="*/ 42 h 277"/>
              <a:gd name="T28" fmla="*/ 170 w 320"/>
              <a:gd name="T29" fmla="*/ 21 h 277"/>
              <a:gd name="T30" fmla="*/ 64 w 320"/>
              <a:gd name="T31" fmla="*/ 256 h 277"/>
              <a:gd name="T32" fmla="*/ 53 w 320"/>
              <a:gd name="T33" fmla="*/ 213 h 277"/>
              <a:gd name="T34" fmla="*/ 42 w 320"/>
              <a:gd name="T35" fmla="*/ 256 h 277"/>
              <a:gd name="T36" fmla="*/ 21 w 320"/>
              <a:gd name="T37" fmla="*/ 138 h 277"/>
              <a:gd name="T38" fmla="*/ 53 w 320"/>
              <a:gd name="T39" fmla="*/ 128 h 277"/>
              <a:gd name="T40" fmla="*/ 266 w 320"/>
              <a:gd name="T41" fmla="*/ 106 h 277"/>
              <a:gd name="T42" fmla="*/ 277 w 320"/>
              <a:gd name="T43" fmla="*/ 138 h 277"/>
              <a:gd name="T44" fmla="*/ 298 w 320"/>
              <a:gd name="T45" fmla="*/ 256 h 277"/>
              <a:gd name="T46" fmla="*/ 53 w 320"/>
              <a:gd name="T47" fmla="*/ 192 h 277"/>
              <a:gd name="T48" fmla="*/ 53 w 320"/>
              <a:gd name="T49" fmla="*/ 170 h 277"/>
              <a:gd name="T50" fmla="*/ 106 w 320"/>
              <a:gd name="T51" fmla="*/ 181 h 277"/>
              <a:gd name="T52" fmla="*/ 85 w 320"/>
              <a:gd name="T53" fmla="*/ 181 h 277"/>
              <a:gd name="T54" fmla="*/ 106 w 320"/>
              <a:gd name="T55" fmla="*/ 181 h 277"/>
              <a:gd name="T56" fmla="*/ 138 w 320"/>
              <a:gd name="T57" fmla="*/ 192 h 277"/>
              <a:gd name="T58" fmla="*/ 138 w 320"/>
              <a:gd name="T59" fmla="*/ 170 h 277"/>
              <a:gd name="T60" fmla="*/ 192 w 320"/>
              <a:gd name="T61" fmla="*/ 181 h 277"/>
              <a:gd name="T62" fmla="*/ 170 w 320"/>
              <a:gd name="T63" fmla="*/ 181 h 277"/>
              <a:gd name="T64" fmla="*/ 192 w 320"/>
              <a:gd name="T65" fmla="*/ 181 h 277"/>
              <a:gd name="T66" fmla="*/ 224 w 320"/>
              <a:gd name="T67" fmla="*/ 192 h 277"/>
              <a:gd name="T68" fmla="*/ 224 w 320"/>
              <a:gd name="T69" fmla="*/ 170 h 277"/>
              <a:gd name="T70" fmla="*/ 106 w 320"/>
              <a:gd name="T71" fmla="*/ 138 h 277"/>
              <a:gd name="T72" fmla="*/ 85 w 320"/>
              <a:gd name="T73" fmla="*/ 138 h 277"/>
              <a:gd name="T74" fmla="*/ 106 w 320"/>
              <a:gd name="T75" fmla="*/ 138 h 277"/>
              <a:gd name="T76" fmla="*/ 138 w 320"/>
              <a:gd name="T77" fmla="*/ 149 h 277"/>
              <a:gd name="T78" fmla="*/ 138 w 320"/>
              <a:gd name="T79" fmla="*/ 128 h 277"/>
              <a:gd name="T80" fmla="*/ 192 w 320"/>
              <a:gd name="T81" fmla="*/ 138 h 277"/>
              <a:gd name="T82" fmla="*/ 170 w 320"/>
              <a:gd name="T83" fmla="*/ 138 h 277"/>
              <a:gd name="T84" fmla="*/ 192 w 320"/>
              <a:gd name="T85" fmla="*/ 138 h 277"/>
              <a:gd name="T86" fmla="*/ 224 w 320"/>
              <a:gd name="T87" fmla="*/ 149 h 277"/>
              <a:gd name="T88" fmla="*/ 224 w 320"/>
              <a:gd name="T89" fmla="*/ 128 h 277"/>
              <a:gd name="T90" fmla="*/ 277 w 320"/>
              <a:gd name="T91" fmla="*/ 181 h 277"/>
              <a:gd name="T92" fmla="*/ 256 w 320"/>
              <a:gd name="T93" fmla="*/ 181 h 277"/>
              <a:gd name="T94" fmla="*/ 277 w 320"/>
              <a:gd name="T95" fmla="*/ 181 h 277"/>
              <a:gd name="T96" fmla="*/ 96 w 320"/>
              <a:gd name="T97" fmla="*/ 234 h 277"/>
              <a:gd name="T98" fmla="*/ 96 w 320"/>
              <a:gd name="T99" fmla="*/ 213 h 277"/>
              <a:gd name="T100" fmla="*/ 149 w 320"/>
              <a:gd name="T101" fmla="*/ 224 h 277"/>
              <a:gd name="T102" fmla="*/ 128 w 320"/>
              <a:gd name="T103" fmla="*/ 224 h 277"/>
              <a:gd name="T104" fmla="*/ 149 w 320"/>
              <a:gd name="T105" fmla="*/ 224 h 277"/>
              <a:gd name="T106" fmla="*/ 181 w 320"/>
              <a:gd name="T107" fmla="*/ 234 h 277"/>
              <a:gd name="T108" fmla="*/ 181 w 320"/>
              <a:gd name="T109" fmla="*/ 213 h 277"/>
              <a:gd name="T110" fmla="*/ 234 w 320"/>
              <a:gd name="T111" fmla="*/ 224 h 277"/>
              <a:gd name="T112" fmla="*/ 213 w 320"/>
              <a:gd name="T113" fmla="*/ 224 h 277"/>
              <a:gd name="T114" fmla="*/ 234 w 320"/>
              <a:gd name="T115" fmla="*/ 224 h 277"/>
              <a:gd name="T116" fmla="*/ 266 w 320"/>
              <a:gd name="T117" fmla="*/ 234 h 277"/>
              <a:gd name="T118" fmla="*/ 266 w 320"/>
              <a:gd name="T119" fmla="*/ 21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77">
                <a:moveTo>
                  <a:pt x="309" y="117"/>
                </a:moveTo>
                <a:cubicBezTo>
                  <a:pt x="288" y="117"/>
                  <a:pt x="288" y="117"/>
                  <a:pt x="288" y="117"/>
                </a:cubicBezTo>
                <a:cubicBezTo>
                  <a:pt x="288" y="96"/>
                  <a:pt x="288" y="96"/>
                  <a:pt x="288" y="96"/>
                </a:cubicBezTo>
                <a:cubicBezTo>
                  <a:pt x="288" y="90"/>
                  <a:pt x="283" y="85"/>
                  <a:pt x="277" y="85"/>
                </a:cubicBezTo>
                <a:cubicBezTo>
                  <a:pt x="170" y="85"/>
                  <a:pt x="170" y="85"/>
                  <a:pt x="170" y="85"/>
                </a:cubicBezTo>
                <a:cubicBezTo>
                  <a:pt x="170" y="64"/>
                  <a:pt x="170" y="64"/>
                  <a:pt x="170" y="64"/>
                </a:cubicBezTo>
                <a:cubicBezTo>
                  <a:pt x="224" y="64"/>
                  <a:pt x="224" y="64"/>
                  <a:pt x="224" y="64"/>
                </a:cubicBezTo>
                <a:cubicBezTo>
                  <a:pt x="230" y="64"/>
                  <a:pt x="234" y="59"/>
                  <a:pt x="234" y="53"/>
                </a:cubicBezTo>
                <a:cubicBezTo>
                  <a:pt x="234" y="10"/>
                  <a:pt x="234" y="10"/>
                  <a:pt x="234" y="10"/>
                </a:cubicBezTo>
                <a:cubicBezTo>
                  <a:pt x="234" y="4"/>
                  <a:pt x="230" y="0"/>
                  <a:pt x="224" y="0"/>
                </a:cubicBezTo>
                <a:cubicBezTo>
                  <a:pt x="160" y="0"/>
                  <a:pt x="160" y="0"/>
                  <a:pt x="160" y="0"/>
                </a:cubicBezTo>
                <a:cubicBezTo>
                  <a:pt x="154" y="0"/>
                  <a:pt x="149" y="4"/>
                  <a:pt x="149" y="10"/>
                </a:cubicBezTo>
                <a:cubicBezTo>
                  <a:pt x="149" y="53"/>
                  <a:pt x="149" y="53"/>
                  <a:pt x="149" y="53"/>
                </a:cubicBezTo>
                <a:cubicBezTo>
                  <a:pt x="149" y="85"/>
                  <a:pt x="149" y="85"/>
                  <a:pt x="149" y="85"/>
                </a:cubicBezTo>
                <a:cubicBezTo>
                  <a:pt x="42" y="85"/>
                  <a:pt x="42" y="85"/>
                  <a:pt x="42" y="85"/>
                </a:cubicBezTo>
                <a:cubicBezTo>
                  <a:pt x="36" y="85"/>
                  <a:pt x="32" y="90"/>
                  <a:pt x="32" y="96"/>
                </a:cubicBezTo>
                <a:cubicBezTo>
                  <a:pt x="32" y="117"/>
                  <a:pt x="32" y="117"/>
                  <a:pt x="32" y="117"/>
                </a:cubicBezTo>
                <a:cubicBezTo>
                  <a:pt x="10" y="117"/>
                  <a:pt x="10" y="117"/>
                  <a:pt x="10" y="117"/>
                </a:cubicBezTo>
                <a:cubicBezTo>
                  <a:pt x="4" y="117"/>
                  <a:pt x="0" y="122"/>
                  <a:pt x="0" y="128"/>
                </a:cubicBezTo>
                <a:cubicBezTo>
                  <a:pt x="0" y="266"/>
                  <a:pt x="0" y="266"/>
                  <a:pt x="0" y="266"/>
                </a:cubicBezTo>
                <a:cubicBezTo>
                  <a:pt x="0" y="272"/>
                  <a:pt x="4" y="277"/>
                  <a:pt x="10" y="277"/>
                </a:cubicBezTo>
                <a:cubicBezTo>
                  <a:pt x="309" y="277"/>
                  <a:pt x="309" y="277"/>
                  <a:pt x="309" y="277"/>
                </a:cubicBezTo>
                <a:cubicBezTo>
                  <a:pt x="315" y="277"/>
                  <a:pt x="320" y="272"/>
                  <a:pt x="320" y="266"/>
                </a:cubicBezTo>
                <a:cubicBezTo>
                  <a:pt x="320" y="128"/>
                  <a:pt x="320" y="128"/>
                  <a:pt x="320" y="128"/>
                </a:cubicBezTo>
                <a:cubicBezTo>
                  <a:pt x="320" y="122"/>
                  <a:pt x="315" y="117"/>
                  <a:pt x="309" y="117"/>
                </a:cubicBezTo>
                <a:close/>
                <a:moveTo>
                  <a:pt x="170" y="21"/>
                </a:moveTo>
                <a:cubicBezTo>
                  <a:pt x="213" y="21"/>
                  <a:pt x="213" y="21"/>
                  <a:pt x="213" y="21"/>
                </a:cubicBezTo>
                <a:cubicBezTo>
                  <a:pt x="213" y="42"/>
                  <a:pt x="213" y="42"/>
                  <a:pt x="213" y="42"/>
                </a:cubicBezTo>
                <a:cubicBezTo>
                  <a:pt x="170" y="42"/>
                  <a:pt x="170" y="42"/>
                  <a:pt x="170" y="42"/>
                </a:cubicBezTo>
                <a:lnTo>
                  <a:pt x="170" y="21"/>
                </a:lnTo>
                <a:close/>
                <a:moveTo>
                  <a:pt x="298" y="256"/>
                </a:moveTo>
                <a:cubicBezTo>
                  <a:pt x="64" y="256"/>
                  <a:pt x="64" y="256"/>
                  <a:pt x="64" y="256"/>
                </a:cubicBezTo>
                <a:cubicBezTo>
                  <a:pt x="64" y="224"/>
                  <a:pt x="64" y="224"/>
                  <a:pt x="64" y="224"/>
                </a:cubicBezTo>
                <a:cubicBezTo>
                  <a:pt x="64" y="218"/>
                  <a:pt x="59" y="213"/>
                  <a:pt x="53" y="213"/>
                </a:cubicBezTo>
                <a:cubicBezTo>
                  <a:pt x="47" y="213"/>
                  <a:pt x="42" y="218"/>
                  <a:pt x="42" y="224"/>
                </a:cubicBezTo>
                <a:cubicBezTo>
                  <a:pt x="42" y="256"/>
                  <a:pt x="42" y="256"/>
                  <a:pt x="42" y="256"/>
                </a:cubicBezTo>
                <a:cubicBezTo>
                  <a:pt x="21" y="256"/>
                  <a:pt x="21" y="256"/>
                  <a:pt x="21" y="256"/>
                </a:cubicBezTo>
                <a:cubicBezTo>
                  <a:pt x="21" y="138"/>
                  <a:pt x="21" y="138"/>
                  <a:pt x="21" y="138"/>
                </a:cubicBezTo>
                <a:cubicBezTo>
                  <a:pt x="42" y="138"/>
                  <a:pt x="42" y="138"/>
                  <a:pt x="42" y="138"/>
                </a:cubicBezTo>
                <a:cubicBezTo>
                  <a:pt x="48" y="138"/>
                  <a:pt x="53" y="134"/>
                  <a:pt x="53" y="128"/>
                </a:cubicBezTo>
                <a:cubicBezTo>
                  <a:pt x="53" y="106"/>
                  <a:pt x="53" y="106"/>
                  <a:pt x="53" y="106"/>
                </a:cubicBezTo>
                <a:cubicBezTo>
                  <a:pt x="266" y="106"/>
                  <a:pt x="266" y="106"/>
                  <a:pt x="266" y="106"/>
                </a:cubicBezTo>
                <a:cubicBezTo>
                  <a:pt x="266" y="128"/>
                  <a:pt x="266" y="128"/>
                  <a:pt x="266" y="128"/>
                </a:cubicBezTo>
                <a:cubicBezTo>
                  <a:pt x="266" y="134"/>
                  <a:pt x="271" y="138"/>
                  <a:pt x="277" y="138"/>
                </a:cubicBezTo>
                <a:cubicBezTo>
                  <a:pt x="298" y="138"/>
                  <a:pt x="298" y="138"/>
                  <a:pt x="298" y="138"/>
                </a:cubicBezTo>
                <a:lnTo>
                  <a:pt x="298" y="256"/>
                </a:lnTo>
                <a:close/>
                <a:moveTo>
                  <a:pt x="64" y="181"/>
                </a:moveTo>
                <a:cubicBezTo>
                  <a:pt x="64" y="187"/>
                  <a:pt x="59" y="192"/>
                  <a:pt x="53" y="192"/>
                </a:cubicBezTo>
                <a:cubicBezTo>
                  <a:pt x="47" y="192"/>
                  <a:pt x="42" y="187"/>
                  <a:pt x="42" y="181"/>
                </a:cubicBezTo>
                <a:cubicBezTo>
                  <a:pt x="42" y="175"/>
                  <a:pt x="47" y="170"/>
                  <a:pt x="53" y="170"/>
                </a:cubicBezTo>
                <a:cubicBezTo>
                  <a:pt x="59" y="170"/>
                  <a:pt x="64" y="175"/>
                  <a:pt x="64" y="181"/>
                </a:cubicBezTo>
                <a:close/>
                <a:moveTo>
                  <a:pt x="106" y="181"/>
                </a:moveTo>
                <a:cubicBezTo>
                  <a:pt x="106" y="187"/>
                  <a:pt x="102" y="192"/>
                  <a:pt x="96" y="192"/>
                </a:cubicBezTo>
                <a:cubicBezTo>
                  <a:pt x="90" y="192"/>
                  <a:pt x="85" y="187"/>
                  <a:pt x="85" y="181"/>
                </a:cubicBezTo>
                <a:cubicBezTo>
                  <a:pt x="85" y="175"/>
                  <a:pt x="90" y="170"/>
                  <a:pt x="96" y="170"/>
                </a:cubicBezTo>
                <a:cubicBezTo>
                  <a:pt x="102" y="170"/>
                  <a:pt x="106" y="175"/>
                  <a:pt x="106" y="181"/>
                </a:cubicBezTo>
                <a:close/>
                <a:moveTo>
                  <a:pt x="149" y="181"/>
                </a:moveTo>
                <a:cubicBezTo>
                  <a:pt x="149" y="187"/>
                  <a:pt x="144" y="192"/>
                  <a:pt x="138" y="192"/>
                </a:cubicBezTo>
                <a:cubicBezTo>
                  <a:pt x="132" y="192"/>
                  <a:pt x="128" y="187"/>
                  <a:pt x="128" y="181"/>
                </a:cubicBezTo>
                <a:cubicBezTo>
                  <a:pt x="128" y="175"/>
                  <a:pt x="132" y="170"/>
                  <a:pt x="138" y="170"/>
                </a:cubicBezTo>
                <a:cubicBezTo>
                  <a:pt x="144" y="170"/>
                  <a:pt x="149" y="175"/>
                  <a:pt x="149" y="181"/>
                </a:cubicBezTo>
                <a:close/>
                <a:moveTo>
                  <a:pt x="192" y="181"/>
                </a:moveTo>
                <a:cubicBezTo>
                  <a:pt x="192" y="187"/>
                  <a:pt x="187" y="192"/>
                  <a:pt x="181" y="192"/>
                </a:cubicBezTo>
                <a:cubicBezTo>
                  <a:pt x="175" y="192"/>
                  <a:pt x="170" y="187"/>
                  <a:pt x="170" y="181"/>
                </a:cubicBezTo>
                <a:cubicBezTo>
                  <a:pt x="170" y="175"/>
                  <a:pt x="175" y="170"/>
                  <a:pt x="181" y="170"/>
                </a:cubicBezTo>
                <a:cubicBezTo>
                  <a:pt x="187" y="170"/>
                  <a:pt x="192" y="175"/>
                  <a:pt x="192" y="181"/>
                </a:cubicBezTo>
                <a:close/>
                <a:moveTo>
                  <a:pt x="234" y="181"/>
                </a:moveTo>
                <a:cubicBezTo>
                  <a:pt x="234" y="187"/>
                  <a:pt x="230" y="192"/>
                  <a:pt x="224" y="192"/>
                </a:cubicBezTo>
                <a:cubicBezTo>
                  <a:pt x="218" y="192"/>
                  <a:pt x="213" y="187"/>
                  <a:pt x="213" y="181"/>
                </a:cubicBezTo>
                <a:cubicBezTo>
                  <a:pt x="213" y="175"/>
                  <a:pt x="218" y="170"/>
                  <a:pt x="224" y="170"/>
                </a:cubicBezTo>
                <a:cubicBezTo>
                  <a:pt x="230" y="170"/>
                  <a:pt x="234" y="175"/>
                  <a:pt x="234" y="181"/>
                </a:cubicBezTo>
                <a:close/>
                <a:moveTo>
                  <a:pt x="106" y="138"/>
                </a:moveTo>
                <a:cubicBezTo>
                  <a:pt x="106" y="144"/>
                  <a:pt x="102" y="149"/>
                  <a:pt x="96" y="149"/>
                </a:cubicBezTo>
                <a:cubicBezTo>
                  <a:pt x="90" y="149"/>
                  <a:pt x="85" y="144"/>
                  <a:pt x="85" y="138"/>
                </a:cubicBezTo>
                <a:cubicBezTo>
                  <a:pt x="85" y="132"/>
                  <a:pt x="90" y="128"/>
                  <a:pt x="96" y="128"/>
                </a:cubicBezTo>
                <a:cubicBezTo>
                  <a:pt x="102" y="128"/>
                  <a:pt x="106" y="132"/>
                  <a:pt x="106" y="138"/>
                </a:cubicBezTo>
                <a:close/>
                <a:moveTo>
                  <a:pt x="149" y="138"/>
                </a:moveTo>
                <a:cubicBezTo>
                  <a:pt x="149" y="144"/>
                  <a:pt x="144" y="149"/>
                  <a:pt x="138" y="149"/>
                </a:cubicBezTo>
                <a:cubicBezTo>
                  <a:pt x="132" y="149"/>
                  <a:pt x="128" y="144"/>
                  <a:pt x="128" y="138"/>
                </a:cubicBezTo>
                <a:cubicBezTo>
                  <a:pt x="128" y="132"/>
                  <a:pt x="132" y="128"/>
                  <a:pt x="138" y="128"/>
                </a:cubicBezTo>
                <a:cubicBezTo>
                  <a:pt x="144" y="128"/>
                  <a:pt x="149" y="132"/>
                  <a:pt x="149" y="138"/>
                </a:cubicBezTo>
                <a:close/>
                <a:moveTo>
                  <a:pt x="192" y="138"/>
                </a:moveTo>
                <a:cubicBezTo>
                  <a:pt x="192" y="144"/>
                  <a:pt x="187" y="149"/>
                  <a:pt x="181" y="149"/>
                </a:cubicBezTo>
                <a:cubicBezTo>
                  <a:pt x="175" y="149"/>
                  <a:pt x="170" y="144"/>
                  <a:pt x="170" y="138"/>
                </a:cubicBezTo>
                <a:cubicBezTo>
                  <a:pt x="170" y="132"/>
                  <a:pt x="175" y="128"/>
                  <a:pt x="181" y="128"/>
                </a:cubicBezTo>
                <a:cubicBezTo>
                  <a:pt x="187" y="128"/>
                  <a:pt x="192" y="132"/>
                  <a:pt x="192" y="138"/>
                </a:cubicBezTo>
                <a:close/>
                <a:moveTo>
                  <a:pt x="234" y="138"/>
                </a:moveTo>
                <a:cubicBezTo>
                  <a:pt x="234" y="144"/>
                  <a:pt x="230" y="149"/>
                  <a:pt x="224" y="149"/>
                </a:cubicBezTo>
                <a:cubicBezTo>
                  <a:pt x="218" y="149"/>
                  <a:pt x="213" y="144"/>
                  <a:pt x="213" y="138"/>
                </a:cubicBezTo>
                <a:cubicBezTo>
                  <a:pt x="213" y="132"/>
                  <a:pt x="218" y="128"/>
                  <a:pt x="224" y="128"/>
                </a:cubicBezTo>
                <a:cubicBezTo>
                  <a:pt x="230" y="128"/>
                  <a:pt x="234" y="132"/>
                  <a:pt x="234" y="138"/>
                </a:cubicBezTo>
                <a:close/>
                <a:moveTo>
                  <a:pt x="277" y="181"/>
                </a:moveTo>
                <a:cubicBezTo>
                  <a:pt x="277" y="187"/>
                  <a:pt x="272" y="192"/>
                  <a:pt x="266" y="192"/>
                </a:cubicBezTo>
                <a:cubicBezTo>
                  <a:pt x="260" y="192"/>
                  <a:pt x="256" y="187"/>
                  <a:pt x="256" y="181"/>
                </a:cubicBezTo>
                <a:cubicBezTo>
                  <a:pt x="256" y="175"/>
                  <a:pt x="260" y="170"/>
                  <a:pt x="266" y="170"/>
                </a:cubicBezTo>
                <a:cubicBezTo>
                  <a:pt x="272" y="170"/>
                  <a:pt x="277" y="175"/>
                  <a:pt x="277" y="181"/>
                </a:cubicBezTo>
                <a:close/>
                <a:moveTo>
                  <a:pt x="106" y="224"/>
                </a:moveTo>
                <a:cubicBezTo>
                  <a:pt x="106" y="230"/>
                  <a:pt x="102" y="234"/>
                  <a:pt x="96" y="234"/>
                </a:cubicBezTo>
                <a:cubicBezTo>
                  <a:pt x="90" y="234"/>
                  <a:pt x="85" y="230"/>
                  <a:pt x="85" y="224"/>
                </a:cubicBezTo>
                <a:cubicBezTo>
                  <a:pt x="85" y="218"/>
                  <a:pt x="90" y="213"/>
                  <a:pt x="96" y="213"/>
                </a:cubicBezTo>
                <a:cubicBezTo>
                  <a:pt x="102" y="213"/>
                  <a:pt x="106" y="218"/>
                  <a:pt x="106" y="224"/>
                </a:cubicBezTo>
                <a:close/>
                <a:moveTo>
                  <a:pt x="149" y="224"/>
                </a:moveTo>
                <a:cubicBezTo>
                  <a:pt x="149" y="230"/>
                  <a:pt x="144" y="234"/>
                  <a:pt x="138" y="234"/>
                </a:cubicBezTo>
                <a:cubicBezTo>
                  <a:pt x="132" y="234"/>
                  <a:pt x="128" y="230"/>
                  <a:pt x="128" y="224"/>
                </a:cubicBezTo>
                <a:cubicBezTo>
                  <a:pt x="128" y="218"/>
                  <a:pt x="132" y="213"/>
                  <a:pt x="138" y="213"/>
                </a:cubicBezTo>
                <a:cubicBezTo>
                  <a:pt x="144" y="213"/>
                  <a:pt x="149" y="218"/>
                  <a:pt x="149" y="224"/>
                </a:cubicBezTo>
                <a:close/>
                <a:moveTo>
                  <a:pt x="192" y="224"/>
                </a:moveTo>
                <a:cubicBezTo>
                  <a:pt x="192" y="230"/>
                  <a:pt x="187" y="234"/>
                  <a:pt x="181" y="234"/>
                </a:cubicBezTo>
                <a:cubicBezTo>
                  <a:pt x="175" y="234"/>
                  <a:pt x="170" y="230"/>
                  <a:pt x="170" y="224"/>
                </a:cubicBezTo>
                <a:cubicBezTo>
                  <a:pt x="170" y="218"/>
                  <a:pt x="175" y="213"/>
                  <a:pt x="181" y="213"/>
                </a:cubicBezTo>
                <a:cubicBezTo>
                  <a:pt x="187" y="213"/>
                  <a:pt x="192" y="218"/>
                  <a:pt x="192" y="224"/>
                </a:cubicBezTo>
                <a:close/>
                <a:moveTo>
                  <a:pt x="234" y="224"/>
                </a:moveTo>
                <a:cubicBezTo>
                  <a:pt x="234" y="230"/>
                  <a:pt x="230" y="234"/>
                  <a:pt x="224" y="234"/>
                </a:cubicBezTo>
                <a:cubicBezTo>
                  <a:pt x="218" y="234"/>
                  <a:pt x="213" y="230"/>
                  <a:pt x="213" y="224"/>
                </a:cubicBezTo>
                <a:cubicBezTo>
                  <a:pt x="213" y="218"/>
                  <a:pt x="218" y="213"/>
                  <a:pt x="224" y="213"/>
                </a:cubicBezTo>
                <a:cubicBezTo>
                  <a:pt x="230" y="213"/>
                  <a:pt x="234" y="218"/>
                  <a:pt x="234" y="224"/>
                </a:cubicBezTo>
                <a:close/>
                <a:moveTo>
                  <a:pt x="277" y="224"/>
                </a:moveTo>
                <a:cubicBezTo>
                  <a:pt x="277" y="230"/>
                  <a:pt x="272" y="234"/>
                  <a:pt x="266" y="234"/>
                </a:cubicBezTo>
                <a:cubicBezTo>
                  <a:pt x="260" y="234"/>
                  <a:pt x="256" y="230"/>
                  <a:pt x="256" y="224"/>
                </a:cubicBezTo>
                <a:cubicBezTo>
                  <a:pt x="256" y="218"/>
                  <a:pt x="260" y="213"/>
                  <a:pt x="266" y="213"/>
                </a:cubicBezTo>
                <a:cubicBezTo>
                  <a:pt x="272" y="213"/>
                  <a:pt x="277" y="218"/>
                  <a:pt x="277" y="224"/>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119172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66" y="21684"/>
            <a:ext cx="10942961" cy="594360"/>
          </a:xfrm>
        </p:spPr>
        <p:txBody>
          <a:bodyPr/>
          <a:lstStyle/>
          <a:p>
            <a:r>
              <a:rPr lang="en-US" sz="2400" dirty="0" err="1">
                <a:latin typeface="Arial" charset="0"/>
                <a:ea typeface="Arial" charset="0"/>
                <a:cs typeface="Arial" charset="0"/>
              </a:rPr>
              <a:t>Interac</a:t>
            </a:r>
            <a:r>
              <a:rPr lang="en-US" sz="2400" dirty="0">
                <a:latin typeface="Arial" charset="0"/>
                <a:ea typeface="Arial" charset="0"/>
                <a:cs typeface="Arial" charset="0"/>
              </a:rPr>
              <a:t> e-Transfer at a glance…</a:t>
            </a:r>
            <a:endParaRPr lang="en-CA" sz="2400" dirty="0">
              <a:latin typeface="Arial" charset="0"/>
              <a:ea typeface="Arial" charset="0"/>
              <a:cs typeface="Arial" charset="0"/>
            </a:endParaRPr>
          </a:p>
        </p:txBody>
      </p:sp>
      <p:sp>
        <p:nvSpPr>
          <p:cNvPr id="4" name="Slide Number Placeholder 3"/>
          <p:cNvSpPr>
            <a:spLocks noGrp="1"/>
          </p:cNvSpPr>
          <p:nvPr>
            <p:ph type="sldNum" sz="quarter" idx="4"/>
          </p:nvPr>
        </p:nvSpPr>
        <p:spPr/>
        <p:txBody>
          <a:bodyPr/>
          <a:lstStyle/>
          <a:p>
            <a:fld id="{1D70FF2A-E074-4D3B-BB94-FFBB4B519E26}" type="slidenum">
              <a:rPr lang="en-CA" smtClean="0"/>
              <a:pPr/>
              <a:t>14</a:t>
            </a:fld>
            <a:endParaRPr lang="en-CA" dirty="0"/>
          </a:p>
        </p:txBody>
      </p:sp>
      <p:sp>
        <p:nvSpPr>
          <p:cNvPr id="5" name="Right Arrow 7">
            <a:extLst>
              <a:ext uri="{FF2B5EF4-FFF2-40B4-BE49-F238E27FC236}">
                <a16:creationId xmlns:a16="http://schemas.microsoft.com/office/drawing/2014/main" id="{50253F34-3128-DF4E-9380-376A751C4D2D}"/>
              </a:ext>
            </a:extLst>
          </p:cNvPr>
          <p:cNvSpPr/>
          <p:nvPr/>
        </p:nvSpPr>
        <p:spPr>
          <a:xfrm>
            <a:off x="380999" y="4278093"/>
            <a:ext cx="11524673" cy="914400"/>
          </a:xfrm>
          <a:prstGeom prst="rightArrow">
            <a:avLst/>
          </a:prstGeom>
          <a:solidFill>
            <a:sysClr val="window" lastClr="FFFFFF">
              <a:lumMod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Arial"/>
              <a:ea typeface="+mn-ea"/>
              <a:cs typeface="+mn-cs"/>
            </a:endParaRPr>
          </a:p>
        </p:txBody>
      </p:sp>
      <p:cxnSp>
        <p:nvCxnSpPr>
          <p:cNvPr id="6" name="Straight Arrow Connector 5">
            <a:extLst>
              <a:ext uri="{FF2B5EF4-FFF2-40B4-BE49-F238E27FC236}">
                <a16:creationId xmlns:a16="http://schemas.microsoft.com/office/drawing/2014/main" id="{A9856F83-8915-FE4D-B5AC-43DD292A8530}"/>
              </a:ext>
            </a:extLst>
          </p:cNvPr>
          <p:cNvCxnSpPr>
            <a:cxnSpLocks/>
            <a:endCxn id="7" idx="0"/>
          </p:cNvCxnSpPr>
          <p:nvPr/>
        </p:nvCxnSpPr>
        <p:spPr>
          <a:xfrm>
            <a:off x="784781" y="4935306"/>
            <a:ext cx="0" cy="242261"/>
          </a:xfrm>
          <a:prstGeom prst="straightConnector1">
            <a:avLst/>
          </a:prstGeom>
          <a:noFill/>
          <a:ln w="9525" cap="flat" cmpd="sng" algn="ctr">
            <a:solidFill>
              <a:srgbClr val="F0B51C"/>
            </a:solidFill>
            <a:prstDash val="dash"/>
            <a:tailEnd type="oval"/>
          </a:ln>
          <a:effectLst/>
        </p:spPr>
      </p:cxnSp>
      <p:sp>
        <p:nvSpPr>
          <p:cNvPr id="7" name="TextBox 6">
            <a:extLst>
              <a:ext uri="{FF2B5EF4-FFF2-40B4-BE49-F238E27FC236}">
                <a16:creationId xmlns:a16="http://schemas.microsoft.com/office/drawing/2014/main" id="{280B4542-EF28-9B46-B021-47BF9E654112}"/>
              </a:ext>
            </a:extLst>
          </p:cNvPr>
          <p:cNvSpPr txBox="1"/>
          <p:nvPr/>
        </p:nvSpPr>
        <p:spPr>
          <a:xfrm>
            <a:off x="22781" y="5177567"/>
            <a:ext cx="1524000" cy="461665"/>
          </a:xfrm>
          <a:prstGeom prst="rect">
            <a:avLst/>
          </a:prstGeom>
          <a:noFill/>
        </p:spPr>
        <p:txBody>
          <a:bodyPr wrap="square" rtlCol="0">
            <a:spAutoFit/>
          </a:bodyPr>
          <a:lstStyle/>
          <a:p>
            <a:pPr algn="ctr"/>
            <a:r>
              <a:rPr lang="en-CA" sz="1200" dirty="0">
                <a:solidFill>
                  <a:prstClr val="black"/>
                </a:solidFill>
                <a:latin typeface="Arial"/>
              </a:rPr>
              <a:t>Launch of a P2P desktop product</a:t>
            </a:r>
          </a:p>
        </p:txBody>
      </p:sp>
      <p:sp>
        <p:nvSpPr>
          <p:cNvPr id="8" name="TextBox 7">
            <a:extLst>
              <a:ext uri="{FF2B5EF4-FFF2-40B4-BE49-F238E27FC236}">
                <a16:creationId xmlns:a16="http://schemas.microsoft.com/office/drawing/2014/main" id="{65088823-625A-C649-8085-988EF2F6BEDE}"/>
              </a:ext>
            </a:extLst>
          </p:cNvPr>
          <p:cNvSpPr txBox="1"/>
          <p:nvPr/>
        </p:nvSpPr>
        <p:spPr>
          <a:xfrm>
            <a:off x="457200" y="4582893"/>
            <a:ext cx="762000" cy="338554"/>
          </a:xfrm>
          <a:prstGeom prst="rect">
            <a:avLst/>
          </a:prstGeom>
          <a:noFill/>
        </p:spPr>
        <p:txBody>
          <a:bodyPr wrap="square" rtlCol="0">
            <a:spAutoFit/>
          </a:bodyPr>
          <a:lstStyle/>
          <a:p>
            <a:r>
              <a:rPr lang="en-CA" sz="1600" b="1" dirty="0">
                <a:solidFill>
                  <a:prstClr val="black"/>
                </a:solidFill>
                <a:latin typeface="Arial"/>
              </a:rPr>
              <a:t>2002</a:t>
            </a:r>
          </a:p>
        </p:txBody>
      </p:sp>
      <p:cxnSp>
        <p:nvCxnSpPr>
          <p:cNvPr id="9" name="Straight Arrow Connector 8">
            <a:extLst>
              <a:ext uri="{FF2B5EF4-FFF2-40B4-BE49-F238E27FC236}">
                <a16:creationId xmlns:a16="http://schemas.microsoft.com/office/drawing/2014/main" id="{5B6A324E-762A-0048-B586-A75C2408243B}"/>
              </a:ext>
            </a:extLst>
          </p:cNvPr>
          <p:cNvCxnSpPr>
            <a:cxnSpLocks/>
          </p:cNvCxnSpPr>
          <p:nvPr/>
        </p:nvCxnSpPr>
        <p:spPr>
          <a:xfrm>
            <a:off x="3657600" y="4963893"/>
            <a:ext cx="0" cy="241311"/>
          </a:xfrm>
          <a:prstGeom prst="straightConnector1">
            <a:avLst/>
          </a:prstGeom>
          <a:noFill/>
          <a:ln w="9525" cap="flat" cmpd="sng" algn="ctr">
            <a:solidFill>
              <a:srgbClr val="F0B51C"/>
            </a:solidFill>
            <a:prstDash val="dash"/>
            <a:tailEnd type="oval"/>
          </a:ln>
          <a:effectLst/>
        </p:spPr>
      </p:cxnSp>
      <p:sp>
        <p:nvSpPr>
          <p:cNvPr id="10" name="TextBox 9">
            <a:extLst>
              <a:ext uri="{FF2B5EF4-FFF2-40B4-BE49-F238E27FC236}">
                <a16:creationId xmlns:a16="http://schemas.microsoft.com/office/drawing/2014/main" id="{EC8DE4DC-A73D-B046-8B1E-CF359E30BC03}"/>
              </a:ext>
            </a:extLst>
          </p:cNvPr>
          <p:cNvSpPr txBox="1"/>
          <p:nvPr/>
        </p:nvSpPr>
        <p:spPr>
          <a:xfrm>
            <a:off x="1447800" y="5177567"/>
            <a:ext cx="1524000" cy="461665"/>
          </a:xfrm>
          <a:prstGeom prst="rect">
            <a:avLst/>
          </a:prstGeom>
          <a:noFill/>
        </p:spPr>
        <p:txBody>
          <a:bodyPr wrap="square" rtlCol="0">
            <a:spAutoFit/>
          </a:bodyPr>
          <a:lstStyle/>
          <a:p>
            <a:pPr algn="ctr"/>
            <a:r>
              <a:rPr lang="en-CA" sz="1200" dirty="0">
                <a:solidFill>
                  <a:prstClr val="black"/>
                </a:solidFill>
                <a:latin typeface="Arial"/>
              </a:rPr>
              <a:t>Variable Fraud Delay</a:t>
            </a:r>
          </a:p>
        </p:txBody>
      </p:sp>
      <p:sp>
        <p:nvSpPr>
          <p:cNvPr id="11" name="TextBox 10">
            <a:extLst>
              <a:ext uri="{FF2B5EF4-FFF2-40B4-BE49-F238E27FC236}">
                <a16:creationId xmlns:a16="http://schemas.microsoft.com/office/drawing/2014/main" id="{67B048EE-DB2B-EF40-B6E0-A242C494DD62}"/>
              </a:ext>
            </a:extLst>
          </p:cNvPr>
          <p:cNvSpPr txBox="1"/>
          <p:nvPr/>
        </p:nvSpPr>
        <p:spPr>
          <a:xfrm>
            <a:off x="3352800" y="4582893"/>
            <a:ext cx="762000" cy="338554"/>
          </a:xfrm>
          <a:prstGeom prst="rect">
            <a:avLst/>
          </a:prstGeom>
          <a:noFill/>
        </p:spPr>
        <p:txBody>
          <a:bodyPr wrap="square" rtlCol="0">
            <a:spAutoFit/>
          </a:bodyPr>
          <a:lstStyle/>
          <a:p>
            <a:r>
              <a:rPr lang="en-CA" sz="1600" b="1" dirty="0">
                <a:solidFill>
                  <a:prstClr val="black"/>
                </a:solidFill>
                <a:latin typeface="Arial"/>
              </a:rPr>
              <a:t>2009</a:t>
            </a:r>
          </a:p>
        </p:txBody>
      </p:sp>
      <p:cxnSp>
        <p:nvCxnSpPr>
          <p:cNvPr id="12" name="Straight Arrow Connector 11">
            <a:extLst>
              <a:ext uri="{FF2B5EF4-FFF2-40B4-BE49-F238E27FC236}">
                <a16:creationId xmlns:a16="http://schemas.microsoft.com/office/drawing/2014/main" id="{18E102A2-60DA-9845-B859-1F5B0D3ABADB}"/>
              </a:ext>
            </a:extLst>
          </p:cNvPr>
          <p:cNvCxnSpPr>
            <a:cxnSpLocks/>
            <a:endCxn id="13" idx="0"/>
          </p:cNvCxnSpPr>
          <p:nvPr/>
        </p:nvCxnSpPr>
        <p:spPr>
          <a:xfrm>
            <a:off x="4888191" y="4921447"/>
            <a:ext cx="0" cy="256120"/>
          </a:xfrm>
          <a:prstGeom prst="straightConnector1">
            <a:avLst/>
          </a:prstGeom>
          <a:noFill/>
          <a:ln w="9525" cap="flat" cmpd="sng" algn="ctr">
            <a:solidFill>
              <a:srgbClr val="F0B51C"/>
            </a:solidFill>
            <a:prstDash val="dash"/>
            <a:tailEnd type="oval"/>
          </a:ln>
          <a:effectLst/>
        </p:spPr>
      </p:cxnSp>
      <p:sp>
        <p:nvSpPr>
          <p:cNvPr id="13" name="TextBox 12">
            <a:extLst>
              <a:ext uri="{FF2B5EF4-FFF2-40B4-BE49-F238E27FC236}">
                <a16:creationId xmlns:a16="http://schemas.microsoft.com/office/drawing/2014/main" id="{683F806A-70E5-E54D-8F22-19503075A74F}"/>
              </a:ext>
            </a:extLst>
          </p:cNvPr>
          <p:cNvSpPr txBox="1"/>
          <p:nvPr/>
        </p:nvSpPr>
        <p:spPr>
          <a:xfrm>
            <a:off x="4137581" y="5177567"/>
            <a:ext cx="1501219" cy="461665"/>
          </a:xfrm>
          <a:prstGeom prst="rect">
            <a:avLst/>
          </a:prstGeom>
          <a:noFill/>
        </p:spPr>
        <p:txBody>
          <a:bodyPr wrap="square" rtlCol="0">
            <a:spAutoFit/>
          </a:bodyPr>
          <a:lstStyle/>
          <a:p>
            <a:pPr algn="ctr"/>
            <a:r>
              <a:rPr lang="en-CA" sz="1200" dirty="0">
                <a:solidFill>
                  <a:prstClr val="black"/>
                </a:solidFill>
                <a:latin typeface="Arial"/>
              </a:rPr>
              <a:t>Mobile Banking App deployment</a:t>
            </a:r>
          </a:p>
        </p:txBody>
      </p:sp>
      <p:sp>
        <p:nvSpPr>
          <p:cNvPr id="14" name="TextBox 13">
            <a:extLst>
              <a:ext uri="{FF2B5EF4-FFF2-40B4-BE49-F238E27FC236}">
                <a16:creationId xmlns:a16="http://schemas.microsoft.com/office/drawing/2014/main" id="{8A12F87C-2403-FD48-9D11-99D1B87AEC12}"/>
              </a:ext>
            </a:extLst>
          </p:cNvPr>
          <p:cNvSpPr txBox="1"/>
          <p:nvPr/>
        </p:nvSpPr>
        <p:spPr>
          <a:xfrm>
            <a:off x="4572000" y="4582893"/>
            <a:ext cx="762000" cy="338554"/>
          </a:xfrm>
          <a:prstGeom prst="rect">
            <a:avLst/>
          </a:prstGeom>
          <a:noFill/>
        </p:spPr>
        <p:txBody>
          <a:bodyPr wrap="square" rtlCol="0">
            <a:spAutoFit/>
          </a:bodyPr>
          <a:lstStyle/>
          <a:p>
            <a:r>
              <a:rPr lang="en-CA" sz="1600" b="1" dirty="0">
                <a:solidFill>
                  <a:prstClr val="black"/>
                </a:solidFill>
                <a:latin typeface="Arial"/>
              </a:rPr>
              <a:t>2010</a:t>
            </a:r>
          </a:p>
        </p:txBody>
      </p:sp>
      <p:cxnSp>
        <p:nvCxnSpPr>
          <p:cNvPr id="15" name="Straight Arrow Connector 14">
            <a:extLst>
              <a:ext uri="{FF2B5EF4-FFF2-40B4-BE49-F238E27FC236}">
                <a16:creationId xmlns:a16="http://schemas.microsoft.com/office/drawing/2014/main" id="{68829398-B797-724F-8700-A84EA4B082F0}"/>
              </a:ext>
            </a:extLst>
          </p:cNvPr>
          <p:cNvCxnSpPr>
            <a:cxnSpLocks/>
            <a:stCxn id="17" idx="2"/>
            <a:endCxn id="16" idx="0"/>
          </p:cNvCxnSpPr>
          <p:nvPr/>
        </p:nvCxnSpPr>
        <p:spPr>
          <a:xfrm flipH="1">
            <a:off x="6412191" y="4912020"/>
            <a:ext cx="8247" cy="265547"/>
          </a:xfrm>
          <a:prstGeom prst="straightConnector1">
            <a:avLst/>
          </a:prstGeom>
          <a:noFill/>
          <a:ln w="9525" cap="flat" cmpd="sng" algn="ctr">
            <a:solidFill>
              <a:srgbClr val="F0B51C"/>
            </a:solidFill>
            <a:prstDash val="dash"/>
            <a:tailEnd type="oval"/>
          </a:ln>
          <a:effectLst/>
        </p:spPr>
      </p:cxnSp>
      <p:sp>
        <p:nvSpPr>
          <p:cNvPr id="16" name="TextBox 15">
            <a:extLst>
              <a:ext uri="{FF2B5EF4-FFF2-40B4-BE49-F238E27FC236}">
                <a16:creationId xmlns:a16="http://schemas.microsoft.com/office/drawing/2014/main" id="{5E340DBC-03E7-9B47-942F-A23F552D40D2}"/>
              </a:ext>
            </a:extLst>
          </p:cNvPr>
          <p:cNvSpPr txBox="1"/>
          <p:nvPr/>
        </p:nvSpPr>
        <p:spPr>
          <a:xfrm>
            <a:off x="5661581" y="5177567"/>
            <a:ext cx="1501219" cy="461665"/>
          </a:xfrm>
          <a:prstGeom prst="rect">
            <a:avLst/>
          </a:prstGeom>
          <a:noFill/>
        </p:spPr>
        <p:txBody>
          <a:bodyPr wrap="square" rtlCol="0">
            <a:spAutoFit/>
          </a:bodyPr>
          <a:lstStyle/>
          <a:p>
            <a:pPr algn="ctr"/>
            <a:r>
              <a:rPr lang="en-CA" sz="1200" dirty="0">
                <a:solidFill>
                  <a:prstClr val="black"/>
                </a:solidFill>
                <a:latin typeface="Arial"/>
              </a:rPr>
              <a:t>Facebook notifications</a:t>
            </a:r>
          </a:p>
        </p:txBody>
      </p:sp>
      <p:sp>
        <p:nvSpPr>
          <p:cNvPr id="17" name="TextBox 16">
            <a:extLst>
              <a:ext uri="{FF2B5EF4-FFF2-40B4-BE49-F238E27FC236}">
                <a16:creationId xmlns:a16="http://schemas.microsoft.com/office/drawing/2014/main" id="{B9C2F135-F57F-1045-A5B1-72070BC09CA2}"/>
              </a:ext>
            </a:extLst>
          </p:cNvPr>
          <p:cNvSpPr txBox="1"/>
          <p:nvPr/>
        </p:nvSpPr>
        <p:spPr>
          <a:xfrm>
            <a:off x="6039438" y="4573466"/>
            <a:ext cx="762000" cy="338554"/>
          </a:xfrm>
          <a:prstGeom prst="rect">
            <a:avLst/>
          </a:prstGeom>
          <a:noFill/>
        </p:spPr>
        <p:txBody>
          <a:bodyPr wrap="square" rtlCol="0">
            <a:spAutoFit/>
          </a:bodyPr>
          <a:lstStyle/>
          <a:p>
            <a:r>
              <a:rPr lang="en-CA" sz="1600" b="1" dirty="0">
                <a:solidFill>
                  <a:prstClr val="black"/>
                </a:solidFill>
                <a:latin typeface="Arial"/>
              </a:rPr>
              <a:t>2014</a:t>
            </a:r>
          </a:p>
        </p:txBody>
      </p:sp>
      <p:cxnSp>
        <p:nvCxnSpPr>
          <p:cNvPr id="18" name="Straight Arrow Connector 17">
            <a:extLst>
              <a:ext uri="{FF2B5EF4-FFF2-40B4-BE49-F238E27FC236}">
                <a16:creationId xmlns:a16="http://schemas.microsoft.com/office/drawing/2014/main" id="{62729F13-BB34-B346-A29B-1811C27E2BF3}"/>
              </a:ext>
            </a:extLst>
          </p:cNvPr>
          <p:cNvCxnSpPr>
            <a:cxnSpLocks/>
            <a:stCxn id="20" idx="2"/>
            <a:endCxn id="19" idx="0"/>
          </p:cNvCxnSpPr>
          <p:nvPr/>
        </p:nvCxnSpPr>
        <p:spPr>
          <a:xfrm flipH="1">
            <a:off x="8088591" y="4921447"/>
            <a:ext cx="8247" cy="256120"/>
          </a:xfrm>
          <a:prstGeom prst="straightConnector1">
            <a:avLst/>
          </a:prstGeom>
          <a:noFill/>
          <a:ln w="9525" cap="flat" cmpd="sng" algn="ctr">
            <a:solidFill>
              <a:srgbClr val="F0B51C"/>
            </a:solidFill>
            <a:prstDash val="dash"/>
            <a:tailEnd type="oval"/>
          </a:ln>
          <a:effectLst/>
        </p:spPr>
      </p:cxnSp>
      <p:sp>
        <p:nvSpPr>
          <p:cNvPr id="19" name="TextBox 18">
            <a:extLst>
              <a:ext uri="{FF2B5EF4-FFF2-40B4-BE49-F238E27FC236}">
                <a16:creationId xmlns:a16="http://schemas.microsoft.com/office/drawing/2014/main" id="{706B65C8-94ED-F446-8061-98F1D7B5631C}"/>
              </a:ext>
            </a:extLst>
          </p:cNvPr>
          <p:cNvSpPr txBox="1"/>
          <p:nvPr/>
        </p:nvSpPr>
        <p:spPr>
          <a:xfrm>
            <a:off x="7337981" y="5177567"/>
            <a:ext cx="1501219" cy="461665"/>
          </a:xfrm>
          <a:prstGeom prst="rect">
            <a:avLst/>
          </a:prstGeom>
          <a:noFill/>
        </p:spPr>
        <p:txBody>
          <a:bodyPr wrap="square" rtlCol="0">
            <a:spAutoFit/>
          </a:bodyPr>
          <a:lstStyle/>
          <a:p>
            <a:pPr algn="ctr"/>
            <a:r>
              <a:rPr lang="en-CA" sz="1200" dirty="0">
                <a:solidFill>
                  <a:prstClr val="black"/>
                </a:solidFill>
                <a:latin typeface="Arial"/>
              </a:rPr>
              <a:t>Instant Transfer critical mass</a:t>
            </a:r>
          </a:p>
        </p:txBody>
      </p:sp>
      <p:sp>
        <p:nvSpPr>
          <p:cNvPr id="20" name="TextBox 19">
            <a:extLst>
              <a:ext uri="{FF2B5EF4-FFF2-40B4-BE49-F238E27FC236}">
                <a16:creationId xmlns:a16="http://schemas.microsoft.com/office/drawing/2014/main" id="{91103C59-B9B7-E74E-8010-9A43FD9DBB8C}"/>
              </a:ext>
            </a:extLst>
          </p:cNvPr>
          <p:cNvSpPr txBox="1"/>
          <p:nvPr/>
        </p:nvSpPr>
        <p:spPr>
          <a:xfrm>
            <a:off x="7715838" y="4582893"/>
            <a:ext cx="762000" cy="338554"/>
          </a:xfrm>
          <a:prstGeom prst="rect">
            <a:avLst/>
          </a:prstGeom>
          <a:noFill/>
        </p:spPr>
        <p:txBody>
          <a:bodyPr wrap="square" rtlCol="0">
            <a:spAutoFit/>
          </a:bodyPr>
          <a:lstStyle/>
          <a:p>
            <a:r>
              <a:rPr lang="en-CA" sz="1600" b="1" dirty="0">
                <a:solidFill>
                  <a:prstClr val="black"/>
                </a:solidFill>
                <a:latin typeface="Arial"/>
              </a:rPr>
              <a:t>2016</a:t>
            </a:r>
          </a:p>
        </p:txBody>
      </p:sp>
      <p:cxnSp>
        <p:nvCxnSpPr>
          <p:cNvPr id="21" name="Straight Arrow Connector 20">
            <a:extLst>
              <a:ext uri="{FF2B5EF4-FFF2-40B4-BE49-F238E27FC236}">
                <a16:creationId xmlns:a16="http://schemas.microsoft.com/office/drawing/2014/main" id="{6AFE38C1-9D18-4C41-8761-E653854328ED}"/>
              </a:ext>
            </a:extLst>
          </p:cNvPr>
          <p:cNvCxnSpPr>
            <a:cxnSpLocks/>
            <a:endCxn id="10" idx="0"/>
          </p:cNvCxnSpPr>
          <p:nvPr/>
        </p:nvCxnSpPr>
        <p:spPr>
          <a:xfrm>
            <a:off x="2209800" y="4963893"/>
            <a:ext cx="0" cy="213674"/>
          </a:xfrm>
          <a:prstGeom prst="straightConnector1">
            <a:avLst/>
          </a:prstGeom>
          <a:noFill/>
          <a:ln w="9525" cap="flat" cmpd="sng" algn="ctr">
            <a:solidFill>
              <a:srgbClr val="F0B51C"/>
            </a:solidFill>
            <a:prstDash val="dash"/>
            <a:tailEnd type="oval"/>
          </a:ln>
          <a:effectLst/>
        </p:spPr>
      </p:cxnSp>
      <p:sp>
        <p:nvSpPr>
          <p:cNvPr id="22" name="TextBox 21">
            <a:extLst>
              <a:ext uri="{FF2B5EF4-FFF2-40B4-BE49-F238E27FC236}">
                <a16:creationId xmlns:a16="http://schemas.microsoft.com/office/drawing/2014/main" id="{E98577C9-0DB2-B842-B7AE-2349642F3AAF}"/>
              </a:ext>
            </a:extLst>
          </p:cNvPr>
          <p:cNvSpPr txBox="1"/>
          <p:nvPr/>
        </p:nvSpPr>
        <p:spPr>
          <a:xfrm>
            <a:off x="2819400" y="5177567"/>
            <a:ext cx="1524000" cy="461665"/>
          </a:xfrm>
          <a:prstGeom prst="rect">
            <a:avLst/>
          </a:prstGeom>
          <a:noFill/>
        </p:spPr>
        <p:txBody>
          <a:bodyPr wrap="square" rtlCol="0">
            <a:spAutoFit/>
          </a:bodyPr>
          <a:lstStyle/>
          <a:p>
            <a:pPr algn="ctr"/>
            <a:r>
              <a:rPr lang="en-CA" sz="1200" dirty="0">
                <a:solidFill>
                  <a:prstClr val="black"/>
                </a:solidFill>
                <a:latin typeface="Arial"/>
              </a:rPr>
              <a:t>SMS notification enablement</a:t>
            </a:r>
          </a:p>
        </p:txBody>
      </p:sp>
      <p:sp>
        <p:nvSpPr>
          <p:cNvPr id="23" name="TextBox 22">
            <a:extLst>
              <a:ext uri="{FF2B5EF4-FFF2-40B4-BE49-F238E27FC236}">
                <a16:creationId xmlns:a16="http://schemas.microsoft.com/office/drawing/2014/main" id="{327D8E4A-9D45-694A-92C7-878F165DC8F8}"/>
              </a:ext>
            </a:extLst>
          </p:cNvPr>
          <p:cNvSpPr txBox="1"/>
          <p:nvPr/>
        </p:nvSpPr>
        <p:spPr>
          <a:xfrm>
            <a:off x="1905000" y="4582893"/>
            <a:ext cx="762000" cy="338554"/>
          </a:xfrm>
          <a:prstGeom prst="rect">
            <a:avLst/>
          </a:prstGeom>
          <a:noFill/>
        </p:spPr>
        <p:txBody>
          <a:bodyPr wrap="square" rtlCol="0">
            <a:spAutoFit/>
          </a:bodyPr>
          <a:lstStyle/>
          <a:p>
            <a:r>
              <a:rPr lang="en-CA" sz="1600" b="1" dirty="0">
                <a:solidFill>
                  <a:prstClr val="black"/>
                </a:solidFill>
                <a:latin typeface="Arial"/>
              </a:rPr>
              <a:t>2005</a:t>
            </a:r>
          </a:p>
        </p:txBody>
      </p:sp>
      <p:cxnSp>
        <p:nvCxnSpPr>
          <p:cNvPr id="24" name="Straight Arrow Connector 23">
            <a:extLst>
              <a:ext uri="{FF2B5EF4-FFF2-40B4-BE49-F238E27FC236}">
                <a16:creationId xmlns:a16="http://schemas.microsoft.com/office/drawing/2014/main" id="{6A0A536B-6EBC-D743-A946-F75332C147DA}"/>
              </a:ext>
            </a:extLst>
          </p:cNvPr>
          <p:cNvCxnSpPr>
            <a:cxnSpLocks/>
            <a:stCxn id="26" idx="2"/>
            <a:endCxn id="25" idx="0"/>
          </p:cNvCxnSpPr>
          <p:nvPr/>
        </p:nvCxnSpPr>
        <p:spPr>
          <a:xfrm>
            <a:off x="9523662" y="4926067"/>
            <a:ext cx="1180" cy="256120"/>
          </a:xfrm>
          <a:prstGeom prst="straightConnector1">
            <a:avLst/>
          </a:prstGeom>
          <a:noFill/>
          <a:ln w="9525" cap="flat" cmpd="sng" algn="ctr">
            <a:solidFill>
              <a:srgbClr val="F0B51C"/>
            </a:solidFill>
            <a:prstDash val="dash"/>
            <a:tailEnd type="oval"/>
          </a:ln>
          <a:effectLst/>
        </p:spPr>
      </p:cxnSp>
      <p:sp>
        <p:nvSpPr>
          <p:cNvPr id="25" name="TextBox 24">
            <a:extLst>
              <a:ext uri="{FF2B5EF4-FFF2-40B4-BE49-F238E27FC236}">
                <a16:creationId xmlns:a16="http://schemas.microsoft.com/office/drawing/2014/main" id="{02677712-0E57-C048-B47B-D7189F841E4D}"/>
              </a:ext>
            </a:extLst>
          </p:cNvPr>
          <p:cNvSpPr txBox="1"/>
          <p:nvPr/>
        </p:nvSpPr>
        <p:spPr>
          <a:xfrm>
            <a:off x="8774232" y="5182187"/>
            <a:ext cx="1501219" cy="461665"/>
          </a:xfrm>
          <a:prstGeom prst="rect">
            <a:avLst/>
          </a:prstGeom>
          <a:noFill/>
        </p:spPr>
        <p:txBody>
          <a:bodyPr wrap="square" rtlCol="0">
            <a:spAutoFit/>
          </a:bodyPr>
          <a:lstStyle/>
          <a:p>
            <a:pPr algn="ctr"/>
            <a:r>
              <a:rPr lang="en-CA" sz="1200" dirty="0">
                <a:solidFill>
                  <a:prstClr val="black"/>
                </a:solidFill>
                <a:latin typeface="Arial"/>
              </a:rPr>
              <a:t>Alias payments</a:t>
            </a:r>
          </a:p>
          <a:p>
            <a:pPr algn="ctr"/>
            <a:r>
              <a:rPr lang="en-CA" sz="1200" dirty="0">
                <a:solidFill>
                  <a:prstClr val="black"/>
                </a:solidFill>
                <a:latin typeface="Arial"/>
              </a:rPr>
              <a:t>Request to Pay</a:t>
            </a:r>
          </a:p>
        </p:txBody>
      </p:sp>
      <p:sp>
        <p:nvSpPr>
          <p:cNvPr id="26" name="TextBox 25">
            <a:extLst>
              <a:ext uri="{FF2B5EF4-FFF2-40B4-BE49-F238E27FC236}">
                <a16:creationId xmlns:a16="http://schemas.microsoft.com/office/drawing/2014/main" id="{F5F85948-4BE8-874F-ADEF-43058982BE29}"/>
              </a:ext>
            </a:extLst>
          </p:cNvPr>
          <p:cNvSpPr txBox="1"/>
          <p:nvPr/>
        </p:nvSpPr>
        <p:spPr>
          <a:xfrm>
            <a:off x="9142662" y="4587513"/>
            <a:ext cx="762000" cy="338554"/>
          </a:xfrm>
          <a:prstGeom prst="rect">
            <a:avLst/>
          </a:prstGeom>
          <a:noFill/>
        </p:spPr>
        <p:txBody>
          <a:bodyPr wrap="square" rtlCol="0">
            <a:spAutoFit/>
          </a:bodyPr>
          <a:lstStyle/>
          <a:p>
            <a:r>
              <a:rPr lang="en-CA" sz="1600" b="1" dirty="0">
                <a:solidFill>
                  <a:prstClr val="black"/>
                </a:solidFill>
                <a:latin typeface="Arial"/>
              </a:rPr>
              <a:t>2017</a:t>
            </a:r>
          </a:p>
        </p:txBody>
      </p:sp>
      <p:cxnSp>
        <p:nvCxnSpPr>
          <p:cNvPr id="27" name="Straight Arrow Connector 26">
            <a:extLst>
              <a:ext uri="{FF2B5EF4-FFF2-40B4-BE49-F238E27FC236}">
                <a16:creationId xmlns:a16="http://schemas.microsoft.com/office/drawing/2014/main" id="{A4CB92FA-D852-104B-8108-456C89D89D87}"/>
              </a:ext>
            </a:extLst>
          </p:cNvPr>
          <p:cNvCxnSpPr>
            <a:cxnSpLocks/>
            <a:stCxn id="29" idx="2"/>
            <a:endCxn id="28" idx="0"/>
          </p:cNvCxnSpPr>
          <p:nvPr/>
        </p:nvCxnSpPr>
        <p:spPr>
          <a:xfrm flipH="1">
            <a:off x="10910301" y="4935306"/>
            <a:ext cx="8247" cy="237266"/>
          </a:xfrm>
          <a:prstGeom prst="straightConnector1">
            <a:avLst/>
          </a:prstGeom>
          <a:noFill/>
          <a:ln w="9525" cap="flat" cmpd="sng" algn="ctr">
            <a:solidFill>
              <a:srgbClr val="F0B51C"/>
            </a:solidFill>
            <a:prstDash val="dash"/>
            <a:tailEnd type="oval"/>
          </a:ln>
          <a:effectLst/>
        </p:spPr>
      </p:cxnSp>
      <p:sp>
        <p:nvSpPr>
          <p:cNvPr id="28" name="TextBox 27">
            <a:extLst>
              <a:ext uri="{FF2B5EF4-FFF2-40B4-BE49-F238E27FC236}">
                <a16:creationId xmlns:a16="http://schemas.microsoft.com/office/drawing/2014/main" id="{87AA26D7-D243-394A-9C93-2BF6A6306C6F}"/>
              </a:ext>
            </a:extLst>
          </p:cNvPr>
          <p:cNvSpPr txBox="1"/>
          <p:nvPr/>
        </p:nvSpPr>
        <p:spPr>
          <a:xfrm>
            <a:off x="10159691" y="5172572"/>
            <a:ext cx="1501219" cy="461665"/>
          </a:xfrm>
          <a:prstGeom prst="rect">
            <a:avLst/>
          </a:prstGeom>
          <a:noFill/>
        </p:spPr>
        <p:txBody>
          <a:bodyPr wrap="square" rtlCol="0">
            <a:spAutoFit/>
          </a:bodyPr>
          <a:lstStyle/>
          <a:p>
            <a:pPr algn="ctr"/>
            <a:r>
              <a:rPr lang="en-CA" sz="1200" dirty="0">
                <a:solidFill>
                  <a:prstClr val="black"/>
                </a:solidFill>
                <a:latin typeface="Arial"/>
              </a:rPr>
              <a:t>Recurring Transfers</a:t>
            </a:r>
          </a:p>
        </p:txBody>
      </p:sp>
      <p:sp>
        <p:nvSpPr>
          <p:cNvPr id="29" name="TextBox 28">
            <a:extLst>
              <a:ext uri="{FF2B5EF4-FFF2-40B4-BE49-F238E27FC236}">
                <a16:creationId xmlns:a16="http://schemas.microsoft.com/office/drawing/2014/main" id="{D5E42C53-81F6-794F-8906-FDDB43C2207F}"/>
              </a:ext>
            </a:extLst>
          </p:cNvPr>
          <p:cNvSpPr txBox="1"/>
          <p:nvPr/>
        </p:nvSpPr>
        <p:spPr>
          <a:xfrm>
            <a:off x="10537548" y="4596752"/>
            <a:ext cx="762000" cy="338554"/>
          </a:xfrm>
          <a:prstGeom prst="rect">
            <a:avLst/>
          </a:prstGeom>
          <a:noFill/>
        </p:spPr>
        <p:txBody>
          <a:bodyPr wrap="square" rtlCol="0">
            <a:spAutoFit/>
          </a:bodyPr>
          <a:lstStyle/>
          <a:p>
            <a:r>
              <a:rPr lang="en-CA" sz="1600" b="1" dirty="0">
                <a:solidFill>
                  <a:prstClr val="black"/>
                </a:solidFill>
                <a:latin typeface="Arial"/>
              </a:rPr>
              <a:t>2018</a:t>
            </a:r>
          </a:p>
        </p:txBody>
      </p:sp>
      <p:sp>
        <p:nvSpPr>
          <p:cNvPr id="30" name="TextBox 29">
            <a:extLst>
              <a:ext uri="{FF2B5EF4-FFF2-40B4-BE49-F238E27FC236}">
                <a16:creationId xmlns:a16="http://schemas.microsoft.com/office/drawing/2014/main" id="{9DB70C27-4C7C-9A4A-BF8E-3B1062F1B731}"/>
              </a:ext>
            </a:extLst>
          </p:cNvPr>
          <p:cNvSpPr txBox="1"/>
          <p:nvPr/>
        </p:nvSpPr>
        <p:spPr>
          <a:xfrm>
            <a:off x="762000" y="4141539"/>
            <a:ext cx="10450945" cy="369332"/>
          </a:xfrm>
          <a:prstGeom prst="rect">
            <a:avLst/>
          </a:prstGeom>
          <a:noFill/>
        </p:spPr>
        <p:txBody>
          <a:bodyPr wrap="square" rtlCol="0">
            <a:spAutoFit/>
          </a:bodyPr>
          <a:lstStyle/>
          <a:p>
            <a:pPr algn="ctr"/>
            <a:r>
              <a:rPr lang="en-CA" b="1" dirty="0">
                <a:solidFill>
                  <a:srgbClr val="FFC000"/>
                </a:solidFill>
                <a:latin typeface="Arial" panose="020B0604020202020204" pitchFamily="34" charset="0"/>
                <a:cs typeface="Arial" panose="020B0604020202020204" pitchFamily="34" charset="0"/>
              </a:rPr>
              <a:t>282 FIs | 56% YoY Growth | 375MM annual volume | $135B annually | 16MM users</a:t>
            </a:r>
          </a:p>
        </p:txBody>
      </p:sp>
      <p:pic>
        <p:nvPicPr>
          <p:cNvPr id="31" name="Picture 30">
            <a:extLst>
              <a:ext uri="{FF2B5EF4-FFF2-40B4-BE49-F238E27FC236}">
                <a16:creationId xmlns:a16="http://schemas.microsoft.com/office/drawing/2014/main" id="{A9D98E31-492E-4546-A700-EC69E642B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65942"/>
            <a:ext cx="1965770" cy="2384613"/>
          </a:xfrm>
          <a:prstGeom prst="rect">
            <a:avLst/>
          </a:prstGeom>
          <a:ln>
            <a:noFill/>
          </a:ln>
          <a:effectLst>
            <a:softEdge rad="112500"/>
          </a:effectLst>
        </p:spPr>
      </p:pic>
      <p:sp>
        <p:nvSpPr>
          <p:cNvPr id="32" name="Content Placeholder 2">
            <a:extLst>
              <a:ext uri="{FF2B5EF4-FFF2-40B4-BE49-F238E27FC236}">
                <a16:creationId xmlns:a16="http://schemas.microsoft.com/office/drawing/2014/main" id="{CAECF17D-D523-0542-986B-B4B7A01E8559}"/>
              </a:ext>
            </a:extLst>
          </p:cNvPr>
          <p:cNvSpPr txBox="1">
            <a:spLocks/>
          </p:cNvSpPr>
          <p:nvPr/>
        </p:nvSpPr>
        <p:spPr>
          <a:xfrm>
            <a:off x="2286000" y="1461640"/>
            <a:ext cx="9439928" cy="194063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CA" sz="1600" i="1" dirty="0">
                <a:ea typeface="Segoe UI Symbol" panose="020B0502040204020203" pitchFamily="34" charset="0"/>
                <a:cs typeface="Segoe UI Historic" panose="020B0502040204020203" pitchFamily="34" charset="0"/>
              </a:rPr>
              <a:t>Interac</a:t>
            </a:r>
            <a:r>
              <a:rPr lang="en-CA" sz="1600" dirty="0">
                <a:ea typeface="Segoe UI Symbol" panose="020B0502040204020203" pitchFamily="34" charset="0"/>
                <a:cs typeface="Segoe UI Historic" panose="020B0502040204020203" pitchFamily="34" charset="0"/>
              </a:rPr>
              <a:t> e-Transfer is a convenient way to send, request and receive money directly from one bank account to another.</a:t>
            </a:r>
          </a:p>
          <a:p>
            <a:pPr marL="0" indent="0">
              <a:buFont typeface="Arial"/>
              <a:buNone/>
            </a:pPr>
            <a:r>
              <a:rPr lang="en-CA" sz="1600" dirty="0">
                <a:ea typeface="Segoe UI Symbol" panose="020B0502040204020203" pitchFamily="34" charset="0"/>
                <a:cs typeface="Segoe UI Historic" panose="020B0502040204020203" pitchFamily="34" charset="0"/>
              </a:rPr>
              <a:t>All one needs is access to online or mobile banking through a participating FI, and they can send or request money to anyone with an email address or mobile phone number and a bank account in Canada — without sharing any personal financial information.</a:t>
            </a:r>
          </a:p>
          <a:p>
            <a:pPr marL="0" indent="0">
              <a:buNone/>
            </a:pPr>
            <a:r>
              <a:rPr lang="en-CA" sz="1600" dirty="0">
                <a:ea typeface="Segoe UI Symbol" panose="020B0502040204020203" pitchFamily="34" charset="0"/>
                <a:cs typeface="Segoe UI Historic" panose="020B0502040204020203" pitchFamily="34" charset="0"/>
              </a:rPr>
              <a:t>The Enhanced User Features (EUF) Request Money (recipient initiated) and </a:t>
            </a:r>
            <a:r>
              <a:rPr lang="en-CA" sz="1600" dirty="0" err="1">
                <a:ea typeface="Segoe UI Symbol" panose="020B0502040204020203" pitchFamily="34" charset="0"/>
                <a:cs typeface="Segoe UI Historic" panose="020B0502040204020203" pitchFamily="34" charset="0"/>
              </a:rPr>
              <a:t>Autodeposit</a:t>
            </a:r>
            <a:r>
              <a:rPr lang="en-CA" sz="1600" dirty="0">
                <a:ea typeface="Segoe UI Symbol" panose="020B0502040204020203" pitchFamily="34" charset="0"/>
                <a:cs typeface="Segoe UI Historic" panose="020B0502040204020203" pitchFamily="34" charset="0"/>
              </a:rPr>
              <a:t> (direct deposit) solve key market use cases that are required to make </a:t>
            </a:r>
            <a:r>
              <a:rPr lang="en-CA" sz="1600" i="1" dirty="0">
                <a:ea typeface="Segoe UI Symbol" panose="020B0502040204020203" pitchFamily="34" charset="0"/>
                <a:cs typeface="Segoe UI Historic" panose="020B0502040204020203" pitchFamily="34" charset="0"/>
              </a:rPr>
              <a:t>Interac</a:t>
            </a:r>
            <a:r>
              <a:rPr lang="en-CA" sz="1600" dirty="0">
                <a:ea typeface="Segoe UI Symbol" panose="020B0502040204020203" pitchFamily="34" charset="0"/>
                <a:cs typeface="Segoe UI Historic" panose="020B0502040204020203" pitchFamily="34" charset="0"/>
              </a:rPr>
              <a:t> e-Transfer the </a:t>
            </a:r>
            <a:r>
              <a:rPr lang="en-US" sz="1600" dirty="0">
                <a:ea typeface="Segoe UI Symbol" panose="020B0502040204020203" pitchFamily="34" charset="0"/>
                <a:cs typeface="Segoe UI Historic" panose="020B0502040204020203" pitchFamily="34" charset="0"/>
              </a:rPr>
              <a:t>de facto faster payment solution in Canada</a:t>
            </a:r>
            <a:endParaRPr lang="en-CA" sz="1600" dirty="0">
              <a:ea typeface="Segoe UI Symbol" panose="020B0502040204020203" pitchFamily="34" charset="0"/>
              <a:cs typeface="Segoe UI Historic" panose="020B0502040204020203" pitchFamily="34" charset="0"/>
            </a:endParaRPr>
          </a:p>
          <a:p>
            <a:pPr marL="0" indent="0">
              <a:buFont typeface="Arial"/>
              <a:buNone/>
            </a:pPr>
            <a:endParaRPr lang="en-CA" sz="16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buFont typeface="Arial"/>
              <a:buNone/>
            </a:pPr>
            <a:endParaRPr lang="en-CA" sz="16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buFont typeface="Arial"/>
              <a:buNone/>
            </a:pPr>
            <a:endParaRPr lang="en-CA" sz="1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77842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66" y="21684"/>
            <a:ext cx="10942961" cy="594360"/>
          </a:xfrm>
        </p:spPr>
        <p:txBody>
          <a:bodyPr/>
          <a:lstStyle/>
          <a:p>
            <a:r>
              <a:rPr lang="en-US" sz="2400" dirty="0">
                <a:latin typeface="Arial" charset="0"/>
                <a:ea typeface="Arial" charset="0"/>
                <a:cs typeface="Arial" charset="0"/>
              </a:rPr>
              <a:t>...</a:t>
            </a:r>
            <a:r>
              <a:rPr lang="en-US" sz="2400" dirty="0" err="1">
                <a:latin typeface="Arial" charset="0"/>
                <a:ea typeface="Arial" charset="0"/>
                <a:cs typeface="Arial" charset="0"/>
              </a:rPr>
              <a:t>Interac</a:t>
            </a:r>
            <a:r>
              <a:rPr lang="en-US" sz="2400" dirty="0">
                <a:latin typeface="Arial" charset="0"/>
                <a:ea typeface="Arial" charset="0"/>
                <a:cs typeface="Arial" charset="0"/>
              </a:rPr>
              <a:t> e-Transfer at a glance</a:t>
            </a:r>
            <a:endParaRPr lang="en-CA" sz="2400" dirty="0">
              <a:latin typeface="Arial" charset="0"/>
              <a:ea typeface="Arial" charset="0"/>
              <a:cs typeface="Arial" charset="0"/>
            </a:endParaRPr>
          </a:p>
        </p:txBody>
      </p:sp>
      <p:sp>
        <p:nvSpPr>
          <p:cNvPr id="4" name="Slide Number Placeholder 3"/>
          <p:cNvSpPr>
            <a:spLocks noGrp="1"/>
          </p:cNvSpPr>
          <p:nvPr>
            <p:ph type="sldNum" sz="quarter" idx="4"/>
          </p:nvPr>
        </p:nvSpPr>
        <p:spPr/>
        <p:txBody>
          <a:bodyPr/>
          <a:lstStyle/>
          <a:p>
            <a:fld id="{1D70FF2A-E074-4D3B-BB94-FFBB4B519E26}" type="slidenum">
              <a:rPr lang="en-CA" smtClean="0"/>
              <a:pPr/>
              <a:t>15</a:t>
            </a:fld>
            <a:endParaRPr lang="en-CA" dirty="0"/>
          </a:p>
        </p:txBody>
      </p:sp>
      <p:sp>
        <p:nvSpPr>
          <p:cNvPr id="33" name="Title 1">
            <a:extLst>
              <a:ext uri="{FF2B5EF4-FFF2-40B4-BE49-F238E27FC236}">
                <a16:creationId xmlns:a16="http://schemas.microsoft.com/office/drawing/2014/main" id="{F467C237-00F9-0843-BF31-35CB267FD7F9}"/>
              </a:ext>
            </a:extLst>
          </p:cNvPr>
          <p:cNvSpPr txBox="1">
            <a:spLocks/>
          </p:cNvSpPr>
          <p:nvPr/>
        </p:nvSpPr>
        <p:spPr>
          <a:xfrm>
            <a:off x="269269" y="2560580"/>
            <a:ext cx="8690004" cy="62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endParaRPr lang="en-CA" sz="1600" dirty="0"/>
          </a:p>
        </p:txBody>
      </p:sp>
      <p:sp>
        <p:nvSpPr>
          <p:cNvPr id="34" name="Rectangle 2">
            <a:extLst>
              <a:ext uri="{FF2B5EF4-FFF2-40B4-BE49-F238E27FC236}">
                <a16:creationId xmlns:a16="http://schemas.microsoft.com/office/drawing/2014/main" id="{8DE7967C-CDF4-9B4F-B033-2FE05BD5C5CD}"/>
              </a:ext>
            </a:extLst>
          </p:cNvPr>
          <p:cNvSpPr>
            <a:spLocks noChangeArrowheads="1"/>
          </p:cNvSpPr>
          <p:nvPr/>
        </p:nvSpPr>
        <p:spPr bwMode="gray">
          <a:xfrm>
            <a:off x="172528" y="1396838"/>
            <a:ext cx="5339557" cy="568134"/>
          </a:xfrm>
          <a:prstGeom prst="rect">
            <a:avLst/>
          </a:prstGeom>
          <a:solidFill>
            <a:srgbClr val="FFFFFF"/>
          </a:solidFill>
          <a:ln w="9525">
            <a:noFill/>
            <a:miter lim="800000"/>
            <a:headEnd/>
            <a:tailEnd/>
          </a:ln>
          <a:effectLst>
            <a:outerShdw dist="25400" dir="5400000" sx="99000" sy="99000" algn="ctr" rotWithShape="0">
              <a:srgbClr val="FFC000"/>
            </a:outerShdw>
          </a:effectLst>
        </p:spPr>
        <p:txBody>
          <a:bodyPr wrap="square" tIns="84406" bIns="84406" anchor="b">
            <a:spAutoFit/>
          </a:bodyPr>
          <a:lstStyle/>
          <a:p>
            <a:pPr algn="ctr">
              <a:defRPr/>
            </a:pPr>
            <a:r>
              <a:rPr lang="en-US" sz="1292" b="1" i="1" kern="0" dirty="0">
                <a:solidFill>
                  <a:srgbClr val="000000"/>
                </a:solidFill>
                <a:latin typeface="Arial" panose="020B0604020202020204" pitchFamily="34" charset="0"/>
                <a:cs typeface="Arial" panose="020B0604020202020204" pitchFamily="34" charset="0"/>
              </a:rPr>
              <a:t>Interac </a:t>
            </a:r>
            <a:r>
              <a:rPr lang="en-US" sz="1292" b="1" kern="0" dirty="0">
                <a:solidFill>
                  <a:srgbClr val="000000"/>
                </a:solidFill>
                <a:latin typeface="Arial" panose="020B0604020202020204" pitchFamily="34" charset="0"/>
                <a:cs typeface="Arial" panose="020B0604020202020204" pitchFamily="34" charset="0"/>
              </a:rPr>
              <a:t>e-Transfer is the Canadian standard for electronic payments and transfers</a:t>
            </a:r>
          </a:p>
        </p:txBody>
      </p:sp>
      <p:graphicFrame>
        <p:nvGraphicFramePr>
          <p:cNvPr id="35" name="Table 34">
            <a:extLst>
              <a:ext uri="{FF2B5EF4-FFF2-40B4-BE49-F238E27FC236}">
                <a16:creationId xmlns:a16="http://schemas.microsoft.com/office/drawing/2014/main" id="{202FE0CB-96CD-5A47-9917-CED005DB55B4}"/>
              </a:ext>
            </a:extLst>
          </p:cNvPr>
          <p:cNvGraphicFramePr>
            <a:graphicFrameLocks noGrp="1"/>
          </p:cNvGraphicFramePr>
          <p:nvPr>
            <p:extLst>
              <p:ext uri="{D42A27DB-BD31-4B8C-83A1-F6EECF244321}">
                <p14:modId xmlns:p14="http://schemas.microsoft.com/office/powerpoint/2010/main" val="4013729438"/>
              </p:ext>
            </p:extLst>
          </p:nvPr>
        </p:nvGraphicFramePr>
        <p:xfrm>
          <a:off x="875388" y="2120989"/>
          <a:ext cx="3727938" cy="3495144"/>
        </p:xfrm>
        <a:graphic>
          <a:graphicData uri="http://schemas.openxmlformats.org/drawingml/2006/table">
            <a:tbl>
              <a:tblPr firstRow="1" bandRow="1"/>
              <a:tblGrid>
                <a:gridCol w="1406769">
                  <a:extLst>
                    <a:ext uri="{9D8B030D-6E8A-4147-A177-3AD203B41FA5}">
                      <a16:colId xmlns:a16="http://schemas.microsoft.com/office/drawing/2014/main" val="20000"/>
                    </a:ext>
                  </a:extLst>
                </a:gridCol>
                <a:gridCol w="2321169">
                  <a:extLst>
                    <a:ext uri="{9D8B030D-6E8A-4147-A177-3AD203B41FA5}">
                      <a16:colId xmlns:a16="http://schemas.microsoft.com/office/drawing/2014/main" val="20001"/>
                    </a:ext>
                  </a:extLst>
                </a:gridCol>
              </a:tblGrid>
              <a:tr h="67524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dirty="0">
                          <a:solidFill>
                            <a:schemeClr val="tx1"/>
                          </a:solidFill>
                          <a:latin typeface="Arial" panose="020B0604020202020204" pitchFamily="34" charset="0"/>
                          <a:cs typeface="Arial" panose="020B0604020202020204" pitchFamily="34" charset="0"/>
                        </a:rPr>
                        <a:t>Ubiquitous</a:t>
                      </a:r>
                    </a:p>
                  </a:txBody>
                  <a:tcPr marL="464234"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85750" marR="0" lvl="1" indent="-1588"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Available to &gt;99% </a:t>
                      </a:r>
                      <a:r>
                        <a:rPr kumimoji="0" lang="en-CA" sz="12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of the Canadian online/mobile banking population</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39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solidFill>
                            <a:schemeClr val="tx1"/>
                          </a:solidFill>
                          <a:latin typeface="Arial" panose="020B0604020202020204" pitchFamily="34" charset="0"/>
                          <a:cs typeface="Arial" panose="020B0604020202020204" pitchFamily="34" charset="0"/>
                        </a:rPr>
                        <a:t>Fast</a:t>
                      </a:r>
                    </a:p>
                  </a:txBody>
                  <a:tcPr marL="464234"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marR="0" lvl="1" indent="-1588"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&gt;72%</a:t>
                      </a:r>
                      <a:r>
                        <a:rPr kumimoji="0" lang="en-US" sz="1200" b="0"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transfers are </a:t>
                      </a:r>
                      <a:r>
                        <a:rPr kumimoji="0" lang="en-US" sz="1200" b="0"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i</a:t>
                      </a:r>
                      <a: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nstant</a:t>
                      </a:r>
                      <a:r>
                        <a:rPr kumimoji="0" lang="en-US" sz="1200" b="0" i="0" u="none" strike="noStrike" kern="1200" cap="none" spc="0" normalizeH="0" baseline="30000" noProof="0" dirty="0">
                          <a:ln>
                            <a:noFill/>
                          </a:ln>
                          <a:solidFill>
                            <a:srgbClr val="F2B800"/>
                          </a:solidFill>
                          <a:effectLst/>
                          <a:uLnTx/>
                          <a:uFillTx/>
                          <a:latin typeface="Arial" panose="020B0604020202020204" pitchFamily="34" charset="0"/>
                          <a:ea typeface="+mn-ea"/>
                          <a:cs typeface="Arial" panose="020B0604020202020204" pitchFamily="34" charset="0"/>
                        </a:rPr>
                        <a:t>1</a:t>
                      </a:r>
                      <a:endParaRPr kumimoji="0" lang="en-US" sz="1200" b="0"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endParaRPr>
                    </a:p>
                  </a:txBody>
                  <a:tcPr marL="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39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solidFill>
                            <a:schemeClr val="tx1"/>
                          </a:solidFill>
                          <a:latin typeface="Arial" panose="020B0604020202020204" pitchFamily="34" charset="0"/>
                          <a:cs typeface="Arial" panose="020B0604020202020204" pitchFamily="34" charset="0"/>
                        </a:rPr>
                        <a:t>Safe</a:t>
                      </a:r>
                    </a:p>
                  </a:txBody>
                  <a:tcPr marL="464234"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marR="0" lvl="1" indent="-1588"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Industry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leading </a:t>
                      </a:r>
                      <a:r>
                        <a:rPr kumimoji="0" lang="en-US" sz="1200" b="1" i="0" u="none" strike="noStrike" kern="1200" cap="none" spc="0" normalizeH="0" baseline="0" noProof="0">
                          <a:ln>
                            <a:noFill/>
                          </a:ln>
                          <a:solidFill>
                            <a:srgbClr val="F2B800"/>
                          </a:solidFill>
                          <a:effectLst/>
                          <a:uLnTx/>
                          <a:uFillTx/>
                          <a:latin typeface="Arial" panose="020B0604020202020204" pitchFamily="34" charset="0"/>
                          <a:ea typeface="+mn-ea"/>
                          <a:cs typeface="Arial" panose="020B0604020202020204" pitchFamily="34" charset="0"/>
                        </a:rPr>
                        <a:t>~4bps </a:t>
                      </a:r>
                      <a:b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of fraud</a:t>
                      </a:r>
                    </a:p>
                  </a:txBody>
                  <a:tcPr marL="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39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solidFill>
                            <a:schemeClr val="tx1"/>
                          </a:solidFill>
                          <a:latin typeface="Arial" panose="020B0604020202020204" pitchFamily="34" charset="0"/>
                          <a:cs typeface="Arial" panose="020B0604020202020204" pitchFamily="34" charset="0"/>
                        </a:rPr>
                        <a:t>Transparent</a:t>
                      </a:r>
                    </a:p>
                  </a:txBody>
                  <a:tcPr marL="464234"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marR="0" lvl="1" indent="-1588"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Real-time notifications</a:t>
                      </a:r>
                      <a:endParaRPr kumimoji="0" lang="en-US" sz="1200" b="0"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endParaRPr>
                    </a:p>
                  </a:txBody>
                  <a:tcPr marL="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39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solidFill>
                            <a:schemeClr val="tx1"/>
                          </a:solidFill>
                          <a:latin typeface="Arial" panose="020B0604020202020204" pitchFamily="34" charset="0"/>
                          <a:cs typeface="Arial" panose="020B0604020202020204" pitchFamily="34" charset="0"/>
                        </a:rPr>
                        <a:t>Convenient</a:t>
                      </a:r>
                    </a:p>
                  </a:txBody>
                  <a:tcPr marL="464234"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marR="0" lvl="1" indent="-1588"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76%</a:t>
                      </a:r>
                      <a:r>
                        <a:rPr kumimoji="0" lang="en-US" sz="1200" b="0"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a:t>
                      </a:r>
                      <a:r>
                        <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Interac</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e-Transfers are received on </a:t>
                      </a:r>
                      <a: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mobile</a:t>
                      </a:r>
                      <a:endParaRPr lang="en-US" sz="1200" b="1" dirty="0">
                        <a:solidFill>
                          <a:srgbClr val="F2B800"/>
                        </a:solidFill>
                        <a:latin typeface="Arial" panose="020B0604020202020204" pitchFamily="34" charset="0"/>
                        <a:cs typeface="Arial" panose="020B0604020202020204" pitchFamily="34" charset="0"/>
                      </a:endParaRPr>
                    </a:p>
                  </a:txBody>
                  <a:tcPr marL="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39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solidFill>
                            <a:schemeClr val="tx1"/>
                          </a:solidFill>
                          <a:latin typeface="Arial" panose="020B0604020202020204" pitchFamily="34" charset="0"/>
                          <a:cs typeface="Arial" panose="020B0604020202020204" pitchFamily="34" charset="0"/>
                        </a:rPr>
                        <a:t>Growing</a:t>
                      </a:r>
                    </a:p>
                  </a:txBody>
                  <a:tcPr marL="464234"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marR="0" lvl="1" indent="-1588"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Value growing </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F0B51C"/>
                          </a:solidFill>
                          <a:effectLst/>
                          <a:uLnTx/>
                          <a:uFillTx/>
                          <a:latin typeface="Arial" panose="020B0604020202020204" pitchFamily="34" charset="0"/>
                          <a:ea typeface="+mn-ea"/>
                          <a:cs typeface="Arial" panose="020B0604020202020204" pitchFamily="34" charset="0"/>
                        </a:rPr>
                        <a:t>&gt;56% / year</a:t>
                      </a:r>
                    </a:p>
                  </a:txBody>
                  <a:tcPr marL="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6" name="Rectangle 2">
            <a:extLst>
              <a:ext uri="{FF2B5EF4-FFF2-40B4-BE49-F238E27FC236}">
                <a16:creationId xmlns:a16="http://schemas.microsoft.com/office/drawing/2014/main" id="{27339AC7-E2BE-204E-80FE-61636BD1EDFA}"/>
              </a:ext>
            </a:extLst>
          </p:cNvPr>
          <p:cNvSpPr>
            <a:spLocks noChangeArrowheads="1"/>
          </p:cNvSpPr>
          <p:nvPr/>
        </p:nvSpPr>
        <p:spPr bwMode="gray">
          <a:xfrm>
            <a:off x="5697588" y="1595674"/>
            <a:ext cx="5792797" cy="369298"/>
          </a:xfrm>
          <a:prstGeom prst="rect">
            <a:avLst/>
          </a:prstGeom>
          <a:solidFill>
            <a:srgbClr val="FFFFFF"/>
          </a:solidFill>
          <a:ln w="9525">
            <a:noFill/>
            <a:miter lim="800000"/>
            <a:headEnd/>
            <a:tailEnd/>
          </a:ln>
          <a:effectLst>
            <a:outerShdw dist="25400" dir="5400000" sx="99000" sy="99000" algn="ctr" rotWithShape="0">
              <a:srgbClr val="FFC000"/>
            </a:outerShdw>
          </a:effectLst>
        </p:spPr>
        <p:txBody>
          <a:bodyPr wrap="square" tIns="84406" bIns="84406" anchor="b">
            <a:spAutoFit/>
          </a:bodyPr>
          <a:lstStyle/>
          <a:p>
            <a:pPr algn="ctr">
              <a:defRPr/>
            </a:pPr>
            <a:r>
              <a:rPr lang="en-US" sz="1292" b="1" kern="0" dirty="0">
                <a:solidFill>
                  <a:srgbClr val="000000"/>
                </a:solidFill>
                <a:latin typeface="Arial" panose="020B0604020202020204" pitchFamily="34" charset="0"/>
                <a:cs typeface="Arial" panose="020B0604020202020204" pitchFamily="34" charset="0"/>
              </a:rPr>
              <a:t>World Class</a:t>
            </a:r>
          </a:p>
        </p:txBody>
      </p:sp>
      <p:grpSp>
        <p:nvGrpSpPr>
          <p:cNvPr id="37" name="Group 111">
            <a:extLst>
              <a:ext uri="{FF2B5EF4-FFF2-40B4-BE49-F238E27FC236}">
                <a16:creationId xmlns:a16="http://schemas.microsoft.com/office/drawing/2014/main" id="{B9B9C589-5A67-8E40-B16A-9E20845328D2}"/>
              </a:ext>
            </a:extLst>
          </p:cNvPr>
          <p:cNvGrpSpPr/>
          <p:nvPr/>
        </p:nvGrpSpPr>
        <p:grpSpPr>
          <a:xfrm>
            <a:off x="866605" y="2881871"/>
            <a:ext cx="290136" cy="349194"/>
            <a:chOff x="5975350" y="5180013"/>
            <a:chExt cx="1162050" cy="1398588"/>
          </a:xfrm>
          <a:solidFill>
            <a:srgbClr val="FFC000"/>
          </a:solidFill>
        </p:grpSpPr>
        <p:sp>
          <p:nvSpPr>
            <p:cNvPr id="38" name="Freeform 45">
              <a:extLst>
                <a:ext uri="{FF2B5EF4-FFF2-40B4-BE49-F238E27FC236}">
                  <a16:creationId xmlns:a16="http://schemas.microsoft.com/office/drawing/2014/main" id="{CDB92AA2-0142-B640-B163-16695AA1789D}"/>
                </a:ext>
              </a:extLst>
            </p:cNvPr>
            <p:cNvSpPr>
              <a:spLocks noEditPoints="1"/>
            </p:cNvSpPr>
            <p:nvPr/>
          </p:nvSpPr>
          <p:spPr bwMode="auto">
            <a:xfrm>
              <a:off x="5975350" y="5180013"/>
              <a:ext cx="1162050" cy="1398588"/>
            </a:xfrm>
            <a:custGeom>
              <a:avLst/>
              <a:gdLst/>
              <a:ahLst/>
              <a:cxnLst>
                <a:cxn ang="0">
                  <a:pos x="1094" y="993"/>
                </a:cxn>
                <a:cxn ang="0">
                  <a:pos x="699" y="1213"/>
                </a:cxn>
                <a:cxn ang="0">
                  <a:pos x="418" y="1559"/>
                </a:cxn>
                <a:cxn ang="0">
                  <a:pos x="290" y="1994"/>
                </a:cxn>
                <a:cxn ang="0">
                  <a:pos x="346" y="2453"/>
                </a:cxn>
                <a:cxn ang="0">
                  <a:pos x="570" y="2838"/>
                </a:cxn>
                <a:cxn ang="0">
                  <a:pos x="924" y="3111"/>
                </a:cxn>
                <a:cxn ang="0">
                  <a:pos x="1369" y="3236"/>
                </a:cxn>
                <a:cxn ang="0">
                  <a:pos x="1836" y="3181"/>
                </a:cxn>
                <a:cxn ang="0">
                  <a:pos x="2230" y="2960"/>
                </a:cxn>
                <a:cxn ang="0">
                  <a:pos x="2509" y="2613"/>
                </a:cxn>
                <a:cxn ang="0">
                  <a:pos x="2635" y="2178"/>
                </a:cxn>
                <a:cxn ang="0">
                  <a:pos x="2578" y="1722"/>
                </a:cxn>
                <a:cxn ang="0">
                  <a:pos x="2353" y="1338"/>
                </a:cxn>
                <a:cxn ang="0">
                  <a:pos x="2001" y="1064"/>
                </a:cxn>
                <a:cxn ang="0">
                  <a:pos x="1561" y="938"/>
                </a:cxn>
                <a:cxn ang="0">
                  <a:pos x="1825" y="16"/>
                </a:cxn>
                <a:cxn ang="0">
                  <a:pos x="1856" y="188"/>
                </a:cxn>
                <a:cxn ang="0">
                  <a:pos x="1848" y="384"/>
                </a:cxn>
                <a:cxn ang="0">
                  <a:pos x="1772" y="435"/>
                </a:cxn>
                <a:cxn ang="0">
                  <a:pos x="1700" y="561"/>
                </a:cxn>
                <a:cxn ang="0">
                  <a:pos x="1757" y="676"/>
                </a:cxn>
                <a:cxn ang="0">
                  <a:pos x="2272" y="831"/>
                </a:cxn>
                <a:cxn ang="0">
                  <a:pos x="2337" y="694"/>
                </a:cxn>
                <a:cxn ang="0">
                  <a:pos x="2454" y="582"/>
                </a:cxn>
                <a:cxn ang="0">
                  <a:pos x="2569" y="514"/>
                </a:cxn>
                <a:cxn ang="0">
                  <a:pos x="2671" y="594"/>
                </a:cxn>
                <a:cxn ang="0">
                  <a:pos x="2754" y="693"/>
                </a:cxn>
                <a:cxn ang="0">
                  <a:pos x="2821" y="787"/>
                </a:cxn>
                <a:cxn ang="0">
                  <a:pos x="2761" y="901"/>
                </a:cxn>
                <a:cxn ang="0">
                  <a:pos x="2623" y="1028"/>
                </a:cxn>
                <a:cxn ang="0">
                  <a:pos x="2550" y="1129"/>
                </a:cxn>
                <a:cxn ang="0">
                  <a:pos x="2830" y="1574"/>
                </a:cxn>
                <a:cxn ang="0">
                  <a:pos x="2930" y="2055"/>
                </a:cxn>
                <a:cxn ang="0">
                  <a:pos x="2836" y="2569"/>
                </a:cxn>
                <a:cxn ang="0">
                  <a:pos x="2611" y="2984"/>
                </a:cxn>
                <a:cxn ang="0">
                  <a:pos x="2287" y="3283"/>
                </a:cxn>
                <a:cxn ang="0">
                  <a:pos x="1868" y="3465"/>
                </a:cxn>
                <a:cxn ang="0">
                  <a:pos x="1366" y="3520"/>
                </a:cxn>
                <a:cxn ang="0">
                  <a:pos x="888" y="3410"/>
                </a:cxn>
                <a:cxn ang="0">
                  <a:pos x="483" y="3157"/>
                </a:cxn>
                <a:cxn ang="0">
                  <a:pos x="185" y="2785"/>
                </a:cxn>
                <a:cxn ang="0">
                  <a:pos x="21" y="2323"/>
                </a:cxn>
                <a:cxn ang="0">
                  <a:pos x="22" y="1821"/>
                </a:cxn>
                <a:cxn ang="0">
                  <a:pos x="198" y="1369"/>
                </a:cxn>
                <a:cxn ang="0">
                  <a:pos x="520" y="997"/>
                </a:cxn>
                <a:cxn ang="0">
                  <a:pos x="956" y="744"/>
                </a:cxn>
                <a:cxn ang="0">
                  <a:pos x="1181" y="668"/>
                </a:cxn>
                <a:cxn ang="0">
                  <a:pos x="1226" y="586"/>
                </a:cxn>
                <a:cxn ang="0">
                  <a:pos x="1176" y="443"/>
                </a:cxn>
                <a:cxn ang="0">
                  <a:pos x="1088" y="402"/>
                </a:cxn>
                <a:cxn ang="0">
                  <a:pos x="1067" y="305"/>
                </a:cxn>
                <a:cxn ang="0">
                  <a:pos x="1069" y="122"/>
                </a:cxn>
                <a:cxn ang="0">
                  <a:pos x="1093" y="17"/>
                </a:cxn>
                <a:cxn ang="0">
                  <a:pos x="1197" y="0"/>
                </a:cxn>
                <a:cxn ang="0">
                  <a:pos x="1610" y="1"/>
                </a:cxn>
              </a:cxnLst>
              <a:rect l="0" t="0" r="r" b="b"/>
              <a:pathLst>
                <a:path w="2930" h="3522">
                  <a:moveTo>
                    <a:pt x="1466" y="935"/>
                  </a:moveTo>
                  <a:lnTo>
                    <a:pt x="1369" y="938"/>
                  </a:lnTo>
                  <a:lnTo>
                    <a:pt x="1275" y="949"/>
                  </a:lnTo>
                  <a:lnTo>
                    <a:pt x="1183" y="968"/>
                  </a:lnTo>
                  <a:lnTo>
                    <a:pt x="1094" y="993"/>
                  </a:lnTo>
                  <a:lnTo>
                    <a:pt x="1009" y="1025"/>
                  </a:lnTo>
                  <a:lnTo>
                    <a:pt x="926" y="1063"/>
                  </a:lnTo>
                  <a:lnTo>
                    <a:pt x="846" y="1108"/>
                  </a:lnTo>
                  <a:lnTo>
                    <a:pt x="770" y="1157"/>
                  </a:lnTo>
                  <a:lnTo>
                    <a:pt x="699" y="1213"/>
                  </a:lnTo>
                  <a:lnTo>
                    <a:pt x="633" y="1273"/>
                  </a:lnTo>
                  <a:lnTo>
                    <a:pt x="571" y="1339"/>
                  </a:lnTo>
                  <a:lnTo>
                    <a:pt x="515" y="1409"/>
                  </a:lnTo>
                  <a:lnTo>
                    <a:pt x="464" y="1482"/>
                  </a:lnTo>
                  <a:lnTo>
                    <a:pt x="418" y="1559"/>
                  </a:lnTo>
                  <a:lnTo>
                    <a:pt x="379" y="1641"/>
                  </a:lnTo>
                  <a:lnTo>
                    <a:pt x="346" y="1725"/>
                  </a:lnTo>
                  <a:lnTo>
                    <a:pt x="321" y="1812"/>
                  </a:lnTo>
                  <a:lnTo>
                    <a:pt x="301" y="1903"/>
                  </a:lnTo>
                  <a:lnTo>
                    <a:pt x="290" y="1994"/>
                  </a:lnTo>
                  <a:lnTo>
                    <a:pt x="286" y="2088"/>
                  </a:lnTo>
                  <a:lnTo>
                    <a:pt x="290" y="2183"/>
                  </a:lnTo>
                  <a:lnTo>
                    <a:pt x="301" y="2275"/>
                  </a:lnTo>
                  <a:lnTo>
                    <a:pt x="321" y="2366"/>
                  </a:lnTo>
                  <a:lnTo>
                    <a:pt x="346" y="2453"/>
                  </a:lnTo>
                  <a:lnTo>
                    <a:pt x="379" y="2537"/>
                  </a:lnTo>
                  <a:lnTo>
                    <a:pt x="418" y="2618"/>
                  </a:lnTo>
                  <a:lnTo>
                    <a:pt x="464" y="2695"/>
                  </a:lnTo>
                  <a:lnTo>
                    <a:pt x="514" y="2769"/>
                  </a:lnTo>
                  <a:lnTo>
                    <a:pt x="570" y="2838"/>
                  </a:lnTo>
                  <a:lnTo>
                    <a:pt x="632" y="2902"/>
                  </a:lnTo>
                  <a:lnTo>
                    <a:pt x="698" y="2964"/>
                  </a:lnTo>
                  <a:lnTo>
                    <a:pt x="769" y="3019"/>
                  </a:lnTo>
                  <a:lnTo>
                    <a:pt x="845" y="3067"/>
                  </a:lnTo>
                  <a:lnTo>
                    <a:pt x="924" y="3111"/>
                  </a:lnTo>
                  <a:lnTo>
                    <a:pt x="1007" y="3151"/>
                  </a:lnTo>
                  <a:lnTo>
                    <a:pt x="1093" y="3182"/>
                  </a:lnTo>
                  <a:lnTo>
                    <a:pt x="1182" y="3207"/>
                  </a:lnTo>
                  <a:lnTo>
                    <a:pt x="1275" y="3225"/>
                  </a:lnTo>
                  <a:lnTo>
                    <a:pt x="1369" y="3236"/>
                  </a:lnTo>
                  <a:lnTo>
                    <a:pt x="1466" y="3240"/>
                  </a:lnTo>
                  <a:lnTo>
                    <a:pt x="1562" y="3236"/>
                  </a:lnTo>
                  <a:lnTo>
                    <a:pt x="1656" y="3225"/>
                  </a:lnTo>
                  <a:lnTo>
                    <a:pt x="1748" y="3207"/>
                  </a:lnTo>
                  <a:lnTo>
                    <a:pt x="1836" y="3181"/>
                  </a:lnTo>
                  <a:lnTo>
                    <a:pt x="1923" y="3149"/>
                  </a:lnTo>
                  <a:lnTo>
                    <a:pt x="2005" y="3110"/>
                  </a:lnTo>
                  <a:lnTo>
                    <a:pt x="2084" y="3066"/>
                  </a:lnTo>
                  <a:lnTo>
                    <a:pt x="2159" y="3016"/>
                  </a:lnTo>
                  <a:lnTo>
                    <a:pt x="2230" y="2960"/>
                  </a:lnTo>
                  <a:lnTo>
                    <a:pt x="2297" y="2900"/>
                  </a:lnTo>
                  <a:lnTo>
                    <a:pt x="2358" y="2835"/>
                  </a:lnTo>
                  <a:lnTo>
                    <a:pt x="2414" y="2764"/>
                  </a:lnTo>
                  <a:lnTo>
                    <a:pt x="2464" y="2691"/>
                  </a:lnTo>
                  <a:lnTo>
                    <a:pt x="2509" y="2613"/>
                  </a:lnTo>
                  <a:lnTo>
                    <a:pt x="2547" y="2532"/>
                  </a:lnTo>
                  <a:lnTo>
                    <a:pt x="2580" y="2448"/>
                  </a:lnTo>
                  <a:lnTo>
                    <a:pt x="2606" y="2360"/>
                  </a:lnTo>
                  <a:lnTo>
                    <a:pt x="2624" y="2269"/>
                  </a:lnTo>
                  <a:lnTo>
                    <a:pt x="2635" y="2178"/>
                  </a:lnTo>
                  <a:lnTo>
                    <a:pt x="2639" y="2082"/>
                  </a:lnTo>
                  <a:lnTo>
                    <a:pt x="2635" y="1989"/>
                  </a:lnTo>
                  <a:lnTo>
                    <a:pt x="2623" y="1898"/>
                  </a:lnTo>
                  <a:lnTo>
                    <a:pt x="2604" y="1809"/>
                  </a:lnTo>
                  <a:lnTo>
                    <a:pt x="2578" y="1722"/>
                  </a:lnTo>
                  <a:lnTo>
                    <a:pt x="2545" y="1639"/>
                  </a:lnTo>
                  <a:lnTo>
                    <a:pt x="2506" y="1558"/>
                  </a:lnTo>
                  <a:lnTo>
                    <a:pt x="2461" y="1481"/>
                  </a:lnTo>
                  <a:lnTo>
                    <a:pt x="2409" y="1408"/>
                  </a:lnTo>
                  <a:lnTo>
                    <a:pt x="2353" y="1338"/>
                  </a:lnTo>
                  <a:lnTo>
                    <a:pt x="2292" y="1273"/>
                  </a:lnTo>
                  <a:lnTo>
                    <a:pt x="2226" y="1213"/>
                  </a:lnTo>
                  <a:lnTo>
                    <a:pt x="2155" y="1158"/>
                  </a:lnTo>
                  <a:lnTo>
                    <a:pt x="2079" y="1108"/>
                  </a:lnTo>
                  <a:lnTo>
                    <a:pt x="2001" y="1064"/>
                  </a:lnTo>
                  <a:lnTo>
                    <a:pt x="1919" y="1025"/>
                  </a:lnTo>
                  <a:lnTo>
                    <a:pt x="1834" y="993"/>
                  </a:lnTo>
                  <a:lnTo>
                    <a:pt x="1744" y="968"/>
                  </a:lnTo>
                  <a:lnTo>
                    <a:pt x="1654" y="949"/>
                  </a:lnTo>
                  <a:lnTo>
                    <a:pt x="1561" y="938"/>
                  </a:lnTo>
                  <a:lnTo>
                    <a:pt x="1466" y="935"/>
                  </a:lnTo>
                  <a:close/>
                  <a:moveTo>
                    <a:pt x="1754" y="0"/>
                  </a:moveTo>
                  <a:lnTo>
                    <a:pt x="1783" y="1"/>
                  </a:lnTo>
                  <a:lnTo>
                    <a:pt x="1807" y="6"/>
                  </a:lnTo>
                  <a:lnTo>
                    <a:pt x="1825" y="16"/>
                  </a:lnTo>
                  <a:lnTo>
                    <a:pt x="1840" y="29"/>
                  </a:lnTo>
                  <a:lnTo>
                    <a:pt x="1849" y="47"/>
                  </a:lnTo>
                  <a:lnTo>
                    <a:pt x="1854" y="71"/>
                  </a:lnTo>
                  <a:lnTo>
                    <a:pt x="1856" y="99"/>
                  </a:lnTo>
                  <a:lnTo>
                    <a:pt x="1856" y="188"/>
                  </a:lnTo>
                  <a:lnTo>
                    <a:pt x="1856" y="278"/>
                  </a:lnTo>
                  <a:lnTo>
                    <a:pt x="1856" y="313"/>
                  </a:lnTo>
                  <a:lnTo>
                    <a:pt x="1856" y="342"/>
                  </a:lnTo>
                  <a:lnTo>
                    <a:pt x="1853" y="365"/>
                  </a:lnTo>
                  <a:lnTo>
                    <a:pt x="1848" y="384"/>
                  </a:lnTo>
                  <a:lnTo>
                    <a:pt x="1841" y="398"/>
                  </a:lnTo>
                  <a:lnTo>
                    <a:pt x="1831" y="410"/>
                  </a:lnTo>
                  <a:lnTo>
                    <a:pt x="1816" y="420"/>
                  </a:lnTo>
                  <a:lnTo>
                    <a:pt x="1797" y="428"/>
                  </a:lnTo>
                  <a:lnTo>
                    <a:pt x="1772" y="435"/>
                  </a:lnTo>
                  <a:lnTo>
                    <a:pt x="1741" y="442"/>
                  </a:lnTo>
                  <a:lnTo>
                    <a:pt x="1703" y="451"/>
                  </a:lnTo>
                  <a:lnTo>
                    <a:pt x="1702" y="486"/>
                  </a:lnTo>
                  <a:lnTo>
                    <a:pt x="1700" y="524"/>
                  </a:lnTo>
                  <a:lnTo>
                    <a:pt x="1700" y="561"/>
                  </a:lnTo>
                  <a:lnTo>
                    <a:pt x="1706" y="597"/>
                  </a:lnTo>
                  <a:lnTo>
                    <a:pt x="1714" y="619"/>
                  </a:lnTo>
                  <a:lnTo>
                    <a:pt x="1725" y="640"/>
                  </a:lnTo>
                  <a:lnTo>
                    <a:pt x="1739" y="660"/>
                  </a:lnTo>
                  <a:lnTo>
                    <a:pt x="1757" y="676"/>
                  </a:lnTo>
                  <a:lnTo>
                    <a:pt x="1774" y="687"/>
                  </a:lnTo>
                  <a:lnTo>
                    <a:pt x="1937" y="748"/>
                  </a:lnTo>
                  <a:lnTo>
                    <a:pt x="2104" y="806"/>
                  </a:lnTo>
                  <a:lnTo>
                    <a:pt x="2274" y="865"/>
                  </a:lnTo>
                  <a:lnTo>
                    <a:pt x="2272" y="831"/>
                  </a:lnTo>
                  <a:lnTo>
                    <a:pt x="2277" y="799"/>
                  </a:lnTo>
                  <a:lnTo>
                    <a:pt x="2287" y="770"/>
                  </a:lnTo>
                  <a:lnTo>
                    <a:pt x="2300" y="743"/>
                  </a:lnTo>
                  <a:lnTo>
                    <a:pt x="2318" y="717"/>
                  </a:lnTo>
                  <a:lnTo>
                    <a:pt x="2337" y="694"/>
                  </a:lnTo>
                  <a:lnTo>
                    <a:pt x="2359" y="671"/>
                  </a:lnTo>
                  <a:lnTo>
                    <a:pt x="2382" y="649"/>
                  </a:lnTo>
                  <a:lnTo>
                    <a:pt x="2407" y="627"/>
                  </a:lnTo>
                  <a:lnTo>
                    <a:pt x="2431" y="604"/>
                  </a:lnTo>
                  <a:lnTo>
                    <a:pt x="2454" y="582"/>
                  </a:lnTo>
                  <a:lnTo>
                    <a:pt x="2476" y="557"/>
                  </a:lnTo>
                  <a:lnTo>
                    <a:pt x="2501" y="534"/>
                  </a:lnTo>
                  <a:lnTo>
                    <a:pt x="2524" y="519"/>
                  </a:lnTo>
                  <a:lnTo>
                    <a:pt x="2546" y="513"/>
                  </a:lnTo>
                  <a:lnTo>
                    <a:pt x="2569" y="514"/>
                  </a:lnTo>
                  <a:lnTo>
                    <a:pt x="2591" y="523"/>
                  </a:lnTo>
                  <a:lnTo>
                    <a:pt x="2613" y="538"/>
                  </a:lnTo>
                  <a:lnTo>
                    <a:pt x="2637" y="561"/>
                  </a:lnTo>
                  <a:lnTo>
                    <a:pt x="2654" y="578"/>
                  </a:lnTo>
                  <a:lnTo>
                    <a:pt x="2671" y="594"/>
                  </a:lnTo>
                  <a:lnTo>
                    <a:pt x="2687" y="612"/>
                  </a:lnTo>
                  <a:lnTo>
                    <a:pt x="2701" y="630"/>
                  </a:lnTo>
                  <a:lnTo>
                    <a:pt x="2718" y="651"/>
                  </a:lnTo>
                  <a:lnTo>
                    <a:pt x="2736" y="672"/>
                  </a:lnTo>
                  <a:lnTo>
                    <a:pt x="2754" y="693"/>
                  </a:lnTo>
                  <a:lnTo>
                    <a:pt x="2771" y="715"/>
                  </a:lnTo>
                  <a:lnTo>
                    <a:pt x="2788" y="734"/>
                  </a:lnTo>
                  <a:lnTo>
                    <a:pt x="2803" y="754"/>
                  </a:lnTo>
                  <a:lnTo>
                    <a:pt x="2814" y="771"/>
                  </a:lnTo>
                  <a:lnTo>
                    <a:pt x="2821" y="787"/>
                  </a:lnTo>
                  <a:lnTo>
                    <a:pt x="2825" y="799"/>
                  </a:lnTo>
                  <a:lnTo>
                    <a:pt x="2823" y="809"/>
                  </a:lnTo>
                  <a:lnTo>
                    <a:pt x="2804" y="839"/>
                  </a:lnTo>
                  <a:lnTo>
                    <a:pt x="2783" y="870"/>
                  </a:lnTo>
                  <a:lnTo>
                    <a:pt x="2761" y="901"/>
                  </a:lnTo>
                  <a:lnTo>
                    <a:pt x="2738" y="930"/>
                  </a:lnTo>
                  <a:lnTo>
                    <a:pt x="2712" y="958"/>
                  </a:lnTo>
                  <a:lnTo>
                    <a:pt x="2685" y="984"/>
                  </a:lnTo>
                  <a:lnTo>
                    <a:pt x="2655" y="1007"/>
                  </a:lnTo>
                  <a:lnTo>
                    <a:pt x="2623" y="1028"/>
                  </a:lnTo>
                  <a:lnTo>
                    <a:pt x="2586" y="1044"/>
                  </a:lnTo>
                  <a:lnTo>
                    <a:pt x="2547" y="1057"/>
                  </a:lnTo>
                  <a:lnTo>
                    <a:pt x="2505" y="1066"/>
                  </a:lnTo>
                  <a:lnTo>
                    <a:pt x="2527" y="1099"/>
                  </a:lnTo>
                  <a:lnTo>
                    <a:pt x="2550" y="1129"/>
                  </a:lnTo>
                  <a:lnTo>
                    <a:pt x="2619" y="1215"/>
                  </a:lnTo>
                  <a:lnTo>
                    <a:pt x="2683" y="1303"/>
                  </a:lnTo>
                  <a:lnTo>
                    <a:pt x="2739" y="1392"/>
                  </a:lnTo>
                  <a:lnTo>
                    <a:pt x="2788" y="1482"/>
                  </a:lnTo>
                  <a:lnTo>
                    <a:pt x="2830" y="1574"/>
                  </a:lnTo>
                  <a:lnTo>
                    <a:pt x="2865" y="1668"/>
                  </a:lnTo>
                  <a:lnTo>
                    <a:pt x="2892" y="1762"/>
                  </a:lnTo>
                  <a:lnTo>
                    <a:pt x="2911" y="1859"/>
                  </a:lnTo>
                  <a:lnTo>
                    <a:pt x="2925" y="1956"/>
                  </a:lnTo>
                  <a:lnTo>
                    <a:pt x="2930" y="2055"/>
                  </a:lnTo>
                  <a:lnTo>
                    <a:pt x="2926" y="2156"/>
                  </a:lnTo>
                  <a:lnTo>
                    <a:pt x="2916" y="2257"/>
                  </a:lnTo>
                  <a:lnTo>
                    <a:pt x="2897" y="2360"/>
                  </a:lnTo>
                  <a:lnTo>
                    <a:pt x="2871" y="2464"/>
                  </a:lnTo>
                  <a:lnTo>
                    <a:pt x="2836" y="2569"/>
                  </a:lnTo>
                  <a:lnTo>
                    <a:pt x="2799" y="2662"/>
                  </a:lnTo>
                  <a:lnTo>
                    <a:pt x="2759" y="2748"/>
                  </a:lnTo>
                  <a:lnTo>
                    <a:pt x="2714" y="2832"/>
                  </a:lnTo>
                  <a:lnTo>
                    <a:pt x="2665" y="2910"/>
                  </a:lnTo>
                  <a:lnTo>
                    <a:pt x="2611" y="2984"/>
                  </a:lnTo>
                  <a:lnTo>
                    <a:pt x="2555" y="3053"/>
                  </a:lnTo>
                  <a:lnTo>
                    <a:pt x="2494" y="3118"/>
                  </a:lnTo>
                  <a:lnTo>
                    <a:pt x="2428" y="3177"/>
                  </a:lnTo>
                  <a:lnTo>
                    <a:pt x="2359" y="3232"/>
                  </a:lnTo>
                  <a:lnTo>
                    <a:pt x="2287" y="3283"/>
                  </a:lnTo>
                  <a:lnTo>
                    <a:pt x="2210" y="3328"/>
                  </a:lnTo>
                  <a:lnTo>
                    <a:pt x="2131" y="3369"/>
                  </a:lnTo>
                  <a:lnTo>
                    <a:pt x="2046" y="3406"/>
                  </a:lnTo>
                  <a:lnTo>
                    <a:pt x="1959" y="3438"/>
                  </a:lnTo>
                  <a:lnTo>
                    <a:pt x="1868" y="3465"/>
                  </a:lnTo>
                  <a:lnTo>
                    <a:pt x="1774" y="3487"/>
                  </a:lnTo>
                  <a:lnTo>
                    <a:pt x="1675" y="3504"/>
                  </a:lnTo>
                  <a:lnTo>
                    <a:pt x="1571" y="3517"/>
                  </a:lnTo>
                  <a:lnTo>
                    <a:pt x="1467" y="3522"/>
                  </a:lnTo>
                  <a:lnTo>
                    <a:pt x="1366" y="3520"/>
                  </a:lnTo>
                  <a:lnTo>
                    <a:pt x="1265" y="3511"/>
                  </a:lnTo>
                  <a:lnTo>
                    <a:pt x="1168" y="3495"/>
                  </a:lnTo>
                  <a:lnTo>
                    <a:pt x="1071" y="3473"/>
                  </a:lnTo>
                  <a:lnTo>
                    <a:pt x="978" y="3445"/>
                  </a:lnTo>
                  <a:lnTo>
                    <a:pt x="888" y="3410"/>
                  </a:lnTo>
                  <a:lnTo>
                    <a:pt x="800" y="3371"/>
                  </a:lnTo>
                  <a:lnTo>
                    <a:pt x="715" y="3324"/>
                  </a:lnTo>
                  <a:lnTo>
                    <a:pt x="635" y="3273"/>
                  </a:lnTo>
                  <a:lnTo>
                    <a:pt x="556" y="3218"/>
                  </a:lnTo>
                  <a:lnTo>
                    <a:pt x="483" y="3157"/>
                  </a:lnTo>
                  <a:lnTo>
                    <a:pt x="415" y="3091"/>
                  </a:lnTo>
                  <a:lnTo>
                    <a:pt x="350" y="3020"/>
                  </a:lnTo>
                  <a:lnTo>
                    <a:pt x="290" y="2945"/>
                  </a:lnTo>
                  <a:lnTo>
                    <a:pt x="235" y="2867"/>
                  </a:lnTo>
                  <a:lnTo>
                    <a:pt x="185" y="2785"/>
                  </a:lnTo>
                  <a:lnTo>
                    <a:pt x="141" y="2698"/>
                  </a:lnTo>
                  <a:lnTo>
                    <a:pt x="102" y="2609"/>
                  </a:lnTo>
                  <a:lnTo>
                    <a:pt x="69" y="2516"/>
                  </a:lnTo>
                  <a:lnTo>
                    <a:pt x="42" y="2421"/>
                  </a:lnTo>
                  <a:lnTo>
                    <a:pt x="21" y="2323"/>
                  </a:lnTo>
                  <a:lnTo>
                    <a:pt x="8" y="2223"/>
                  </a:lnTo>
                  <a:lnTo>
                    <a:pt x="0" y="2119"/>
                  </a:lnTo>
                  <a:lnTo>
                    <a:pt x="0" y="2014"/>
                  </a:lnTo>
                  <a:lnTo>
                    <a:pt x="8" y="1916"/>
                  </a:lnTo>
                  <a:lnTo>
                    <a:pt x="22" y="1821"/>
                  </a:lnTo>
                  <a:lnTo>
                    <a:pt x="44" y="1725"/>
                  </a:lnTo>
                  <a:lnTo>
                    <a:pt x="74" y="1633"/>
                  </a:lnTo>
                  <a:lnTo>
                    <a:pt x="108" y="1542"/>
                  </a:lnTo>
                  <a:lnTo>
                    <a:pt x="151" y="1454"/>
                  </a:lnTo>
                  <a:lnTo>
                    <a:pt x="198" y="1369"/>
                  </a:lnTo>
                  <a:lnTo>
                    <a:pt x="252" y="1287"/>
                  </a:lnTo>
                  <a:lnTo>
                    <a:pt x="311" y="1209"/>
                  </a:lnTo>
                  <a:lnTo>
                    <a:pt x="376" y="1134"/>
                  </a:lnTo>
                  <a:lnTo>
                    <a:pt x="445" y="1063"/>
                  </a:lnTo>
                  <a:lnTo>
                    <a:pt x="520" y="997"/>
                  </a:lnTo>
                  <a:lnTo>
                    <a:pt x="599" y="936"/>
                  </a:lnTo>
                  <a:lnTo>
                    <a:pt x="682" y="880"/>
                  </a:lnTo>
                  <a:lnTo>
                    <a:pt x="770" y="828"/>
                  </a:lnTo>
                  <a:lnTo>
                    <a:pt x="862" y="783"/>
                  </a:lnTo>
                  <a:lnTo>
                    <a:pt x="956" y="744"/>
                  </a:lnTo>
                  <a:lnTo>
                    <a:pt x="1055" y="712"/>
                  </a:lnTo>
                  <a:lnTo>
                    <a:pt x="1095" y="700"/>
                  </a:lnTo>
                  <a:lnTo>
                    <a:pt x="1130" y="689"/>
                  </a:lnTo>
                  <a:lnTo>
                    <a:pt x="1158" y="679"/>
                  </a:lnTo>
                  <a:lnTo>
                    <a:pt x="1181" y="668"/>
                  </a:lnTo>
                  <a:lnTo>
                    <a:pt x="1198" y="656"/>
                  </a:lnTo>
                  <a:lnTo>
                    <a:pt x="1212" y="644"/>
                  </a:lnTo>
                  <a:lnTo>
                    <a:pt x="1220" y="628"/>
                  </a:lnTo>
                  <a:lnTo>
                    <a:pt x="1225" y="608"/>
                  </a:lnTo>
                  <a:lnTo>
                    <a:pt x="1226" y="586"/>
                  </a:lnTo>
                  <a:lnTo>
                    <a:pt x="1225" y="558"/>
                  </a:lnTo>
                  <a:lnTo>
                    <a:pt x="1221" y="527"/>
                  </a:lnTo>
                  <a:lnTo>
                    <a:pt x="1214" y="487"/>
                  </a:lnTo>
                  <a:lnTo>
                    <a:pt x="1207" y="442"/>
                  </a:lnTo>
                  <a:lnTo>
                    <a:pt x="1176" y="443"/>
                  </a:lnTo>
                  <a:lnTo>
                    <a:pt x="1152" y="441"/>
                  </a:lnTo>
                  <a:lnTo>
                    <a:pt x="1130" y="435"/>
                  </a:lnTo>
                  <a:lnTo>
                    <a:pt x="1113" y="428"/>
                  </a:lnTo>
                  <a:lnTo>
                    <a:pt x="1099" y="415"/>
                  </a:lnTo>
                  <a:lnTo>
                    <a:pt x="1088" y="402"/>
                  </a:lnTo>
                  <a:lnTo>
                    <a:pt x="1080" y="386"/>
                  </a:lnTo>
                  <a:lnTo>
                    <a:pt x="1075" y="369"/>
                  </a:lnTo>
                  <a:lnTo>
                    <a:pt x="1070" y="349"/>
                  </a:lnTo>
                  <a:lnTo>
                    <a:pt x="1069" y="329"/>
                  </a:lnTo>
                  <a:lnTo>
                    <a:pt x="1067" y="305"/>
                  </a:lnTo>
                  <a:lnTo>
                    <a:pt x="1067" y="282"/>
                  </a:lnTo>
                  <a:lnTo>
                    <a:pt x="1067" y="259"/>
                  </a:lnTo>
                  <a:lnTo>
                    <a:pt x="1067" y="205"/>
                  </a:lnTo>
                  <a:lnTo>
                    <a:pt x="1069" y="160"/>
                  </a:lnTo>
                  <a:lnTo>
                    <a:pt x="1069" y="122"/>
                  </a:lnTo>
                  <a:lnTo>
                    <a:pt x="1071" y="90"/>
                  </a:lnTo>
                  <a:lnTo>
                    <a:pt x="1073" y="65"/>
                  </a:lnTo>
                  <a:lnTo>
                    <a:pt x="1077" y="45"/>
                  </a:lnTo>
                  <a:lnTo>
                    <a:pt x="1084" y="29"/>
                  </a:lnTo>
                  <a:lnTo>
                    <a:pt x="1093" y="17"/>
                  </a:lnTo>
                  <a:lnTo>
                    <a:pt x="1106" y="8"/>
                  </a:lnTo>
                  <a:lnTo>
                    <a:pt x="1122" y="3"/>
                  </a:lnTo>
                  <a:lnTo>
                    <a:pt x="1142" y="1"/>
                  </a:lnTo>
                  <a:lnTo>
                    <a:pt x="1168" y="0"/>
                  </a:lnTo>
                  <a:lnTo>
                    <a:pt x="1197" y="0"/>
                  </a:lnTo>
                  <a:lnTo>
                    <a:pt x="1232" y="0"/>
                  </a:lnTo>
                  <a:lnTo>
                    <a:pt x="1274" y="1"/>
                  </a:lnTo>
                  <a:lnTo>
                    <a:pt x="1323" y="1"/>
                  </a:lnTo>
                  <a:lnTo>
                    <a:pt x="1467" y="0"/>
                  </a:lnTo>
                  <a:lnTo>
                    <a:pt x="1610" y="1"/>
                  </a:lnTo>
                  <a:lnTo>
                    <a:pt x="1754"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39" name="Freeform 47">
              <a:extLst>
                <a:ext uri="{FF2B5EF4-FFF2-40B4-BE49-F238E27FC236}">
                  <a16:creationId xmlns:a16="http://schemas.microsoft.com/office/drawing/2014/main" id="{A19EE098-37B2-BC45-A392-7B037528F64F}"/>
                </a:ext>
              </a:extLst>
            </p:cNvPr>
            <p:cNvSpPr>
              <a:spLocks/>
            </p:cNvSpPr>
            <p:nvPr/>
          </p:nvSpPr>
          <p:spPr bwMode="auto">
            <a:xfrm>
              <a:off x="6505575" y="5746751"/>
              <a:ext cx="328613" cy="311150"/>
            </a:xfrm>
            <a:custGeom>
              <a:avLst/>
              <a:gdLst/>
              <a:ahLst/>
              <a:cxnLst>
                <a:cxn ang="0">
                  <a:pos x="715" y="0"/>
                </a:cxn>
                <a:cxn ang="0">
                  <a:pos x="739" y="3"/>
                </a:cxn>
                <a:cxn ang="0">
                  <a:pos x="754" y="9"/>
                </a:cxn>
                <a:cxn ang="0">
                  <a:pos x="769" y="21"/>
                </a:cxn>
                <a:cxn ang="0">
                  <a:pos x="783" y="37"/>
                </a:cxn>
                <a:cxn ang="0">
                  <a:pos x="797" y="56"/>
                </a:cxn>
                <a:cxn ang="0">
                  <a:pos x="812" y="76"/>
                </a:cxn>
                <a:cxn ang="0">
                  <a:pos x="827" y="94"/>
                </a:cxn>
                <a:cxn ang="0">
                  <a:pos x="808" y="126"/>
                </a:cxn>
                <a:cxn ang="0">
                  <a:pos x="791" y="154"/>
                </a:cxn>
                <a:cxn ang="0">
                  <a:pos x="775" y="180"/>
                </a:cxn>
                <a:cxn ang="0">
                  <a:pos x="757" y="202"/>
                </a:cxn>
                <a:cxn ang="0">
                  <a:pos x="488" y="468"/>
                </a:cxn>
                <a:cxn ang="0">
                  <a:pos x="219" y="732"/>
                </a:cxn>
                <a:cxn ang="0">
                  <a:pos x="197" y="750"/>
                </a:cxn>
                <a:cxn ang="0">
                  <a:pos x="176" y="765"/>
                </a:cxn>
                <a:cxn ang="0">
                  <a:pos x="154" y="776"/>
                </a:cxn>
                <a:cxn ang="0">
                  <a:pos x="131" y="782"/>
                </a:cxn>
                <a:cxn ang="0">
                  <a:pos x="109" y="782"/>
                </a:cxn>
                <a:cxn ang="0">
                  <a:pos x="86" y="777"/>
                </a:cxn>
                <a:cxn ang="0">
                  <a:pos x="63" y="766"/>
                </a:cxn>
                <a:cxn ang="0">
                  <a:pos x="40" y="748"/>
                </a:cxn>
                <a:cxn ang="0">
                  <a:pos x="20" y="726"/>
                </a:cxn>
                <a:cxn ang="0">
                  <a:pos x="8" y="703"/>
                </a:cxn>
                <a:cxn ang="0">
                  <a:pos x="2" y="681"/>
                </a:cxn>
                <a:cxn ang="0">
                  <a:pos x="0" y="658"/>
                </a:cxn>
                <a:cxn ang="0">
                  <a:pos x="7" y="636"/>
                </a:cxn>
                <a:cxn ang="0">
                  <a:pos x="16" y="614"/>
                </a:cxn>
                <a:cxn ang="0">
                  <a:pos x="31" y="592"/>
                </a:cxn>
                <a:cxn ang="0">
                  <a:pos x="51" y="571"/>
                </a:cxn>
                <a:cxn ang="0">
                  <a:pos x="233" y="391"/>
                </a:cxn>
                <a:cxn ang="0">
                  <a:pos x="415" y="212"/>
                </a:cxn>
                <a:cxn ang="0">
                  <a:pos x="599" y="36"/>
                </a:cxn>
                <a:cxn ang="0">
                  <a:pos x="618" y="22"/>
                </a:cxn>
                <a:cxn ang="0">
                  <a:pos x="640" y="12"/>
                </a:cxn>
                <a:cxn ang="0">
                  <a:pos x="664" y="5"/>
                </a:cxn>
                <a:cxn ang="0">
                  <a:pos x="690" y="1"/>
                </a:cxn>
                <a:cxn ang="0">
                  <a:pos x="715" y="0"/>
                </a:cxn>
              </a:cxnLst>
              <a:rect l="0" t="0" r="r" b="b"/>
              <a:pathLst>
                <a:path w="827" h="782">
                  <a:moveTo>
                    <a:pt x="715" y="0"/>
                  </a:moveTo>
                  <a:lnTo>
                    <a:pt x="739" y="3"/>
                  </a:lnTo>
                  <a:lnTo>
                    <a:pt x="754" y="9"/>
                  </a:lnTo>
                  <a:lnTo>
                    <a:pt x="769" y="21"/>
                  </a:lnTo>
                  <a:lnTo>
                    <a:pt x="783" y="37"/>
                  </a:lnTo>
                  <a:lnTo>
                    <a:pt x="797" y="56"/>
                  </a:lnTo>
                  <a:lnTo>
                    <a:pt x="812" y="76"/>
                  </a:lnTo>
                  <a:lnTo>
                    <a:pt x="827" y="94"/>
                  </a:lnTo>
                  <a:lnTo>
                    <a:pt x="808" y="126"/>
                  </a:lnTo>
                  <a:lnTo>
                    <a:pt x="791" y="154"/>
                  </a:lnTo>
                  <a:lnTo>
                    <a:pt x="775" y="180"/>
                  </a:lnTo>
                  <a:lnTo>
                    <a:pt x="757" y="202"/>
                  </a:lnTo>
                  <a:lnTo>
                    <a:pt x="488" y="468"/>
                  </a:lnTo>
                  <a:lnTo>
                    <a:pt x="219" y="732"/>
                  </a:lnTo>
                  <a:lnTo>
                    <a:pt x="197" y="750"/>
                  </a:lnTo>
                  <a:lnTo>
                    <a:pt x="176" y="765"/>
                  </a:lnTo>
                  <a:lnTo>
                    <a:pt x="154" y="776"/>
                  </a:lnTo>
                  <a:lnTo>
                    <a:pt x="131" y="782"/>
                  </a:lnTo>
                  <a:lnTo>
                    <a:pt x="109" y="782"/>
                  </a:lnTo>
                  <a:lnTo>
                    <a:pt x="86" y="777"/>
                  </a:lnTo>
                  <a:lnTo>
                    <a:pt x="63" y="766"/>
                  </a:lnTo>
                  <a:lnTo>
                    <a:pt x="40" y="748"/>
                  </a:lnTo>
                  <a:lnTo>
                    <a:pt x="20" y="726"/>
                  </a:lnTo>
                  <a:lnTo>
                    <a:pt x="8" y="703"/>
                  </a:lnTo>
                  <a:lnTo>
                    <a:pt x="2" y="681"/>
                  </a:lnTo>
                  <a:lnTo>
                    <a:pt x="0" y="658"/>
                  </a:lnTo>
                  <a:lnTo>
                    <a:pt x="7" y="636"/>
                  </a:lnTo>
                  <a:lnTo>
                    <a:pt x="16" y="614"/>
                  </a:lnTo>
                  <a:lnTo>
                    <a:pt x="31" y="592"/>
                  </a:lnTo>
                  <a:lnTo>
                    <a:pt x="51" y="571"/>
                  </a:lnTo>
                  <a:lnTo>
                    <a:pt x="233" y="391"/>
                  </a:lnTo>
                  <a:lnTo>
                    <a:pt x="415" y="212"/>
                  </a:lnTo>
                  <a:lnTo>
                    <a:pt x="599" y="36"/>
                  </a:lnTo>
                  <a:lnTo>
                    <a:pt x="618" y="22"/>
                  </a:lnTo>
                  <a:lnTo>
                    <a:pt x="640" y="12"/>
                  </a:lnTo>
                  <a:lnTo>
                    <a:pt x="664" y="5"/>
                  </a:lnTo>
                  <a:lnTo>
                    <a:pt x="690" y="1"/>
                  </a:lnTo>
                  <a:lnTo>
                    <a:pt x="715"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grpSp>
      <p:grpSp>
        <p:nvGrpSpPr>
          <p:cNvPr id="40" name="Group 115">
            <a:extLst>
              <a:ext uri="{FF2B5EF4-FFF2-40B4-BE49-F238E27FC236}">
                <a16:creationId xmlns:a16="http://schemas.microsoft.com/office/drawing/2014/main" id="{487C3CF4-3842-DA4C-A5B7-D318D2ED09E8}"/>
              </a:ext>
            </a:extLst>
          </p:cNvPr>
          <p:cNvGrpSpPr/>
          <p:nvPr/>
        </p:nvGrpSpPr>
        <p:grpSpPr>
          <a:xfrm>
            <a:off x="860801" y="3462722"/>
            <a:ext cx="295940" cy="331051"/>
            <a:chOff x="9378950" y="201613"/>
            <a:chExt cx="749300" cy="838200"/>
          </a:xfrm>
          <a:solidFill>
            <a:srgbClr val="FFC000"/>
          </a:solidFill>
        </p:grpSpPr>
        <p:sp>
          <p:nvSpPr>
            <p:cNvPr id="41" name="Freeform 6">
              <a:extLst>
                <a:ext uri="{FF2B5EF4-FFF2-40B4-BE49-F238E27FC236}">
                  <a16:creationId xmlns:a16="http://schemas.microsoft.com/office/drawing/2014/main" id="{955EB87E-0670-C748-BAA7-64309FB4993E}"/>
                </a:ext>
              </a:extLst>
            </p:cNvPr>
            <p:cNvSpPr>
              <a:spLocks/>
            </p:cNvSpPr>
            <p:nvPr/>
          </p:nvSpPr>
          <p:spPr bwMode="auto">
            <a:xfrm>
              <a:off x="9378950" y="201613"/>
              <a:ext cx="749300" cy="1588"/>
            </a:xfrm>
            <a:custGeom>
              <a:avLst/>
              <a:gdLst/>
              <a:ahLst/>
              <a:cxnLst>
                <a:cxn ang="0">
                  <a:pos x="1044" y="3"/>
                </a:cxn>
                <a:cxn ang="0">
                  <a:pos x="1028" y="2"/>
                </a:cxn>
                <a:cxn ang="0">
                  <a:pos x="16" y="2"/>
                </a:cxn>
                <a:cxn ang="0">
                  <a:pos x="0" y="3"/>
                </a:cxn>
                <a:cxn ang="0">
                  <a:pos x="13" y="0"/>
                </a:cxn>
                <a:cxn ang="0">
                  <a:pos x="706" y="0"/>
                </a:cxn>
                <a:cxn ang="0">
                  <a:pos x="1032" y="0"/>
                </a:cxn>
                <a:cxn ang="0">
                  <a:pos x="1044" y="3"/>
                </a:cxn>
              </a:cxnLst>
              <a:rect l="0" t="0" r="r" b="b"/>
              <a:pathLst>
                <a:path w="1044" h="3">
                  <a:moveTo>
                    <a:pt x="1044" y="3"/>
                  </a:moveTo>
                  <a:cubicBezTo>
                    <a:pt x="1038" y="3"/>
                    <a:pt x="1033" y="2"/>
                    <a:pt x="1028" y="2"/>
                  </a:cubicBezTo>
                  <a:cubicBezTo>
                    <a:pt x="690" y="2"/>
                    <a:pt x="353" y="2"/>
                    <a:pt x="16" y="2"/>
                  </a:cubicBezTo>
                  <a:cubicBezTo>
                    <a:pt x="11" y="2"/>
                    <a:pt x="5" y="3"/>
                    <a:pt x="0" y="3"/>
                  </a:cubicBezTo>
                  <a:cubicBezTo>
                    <a:pt x="4" y="2"/>
                    <a:pt x="9" y="0"/>
                    <a:pt x="13" y="0"/>
                  </a:cubicBezTo>
                  <a:cubicBezTo>
                    <a:pt x="244" y="0"/>
                    <a:pt x="475" y="0"/>
                    <a:pt x="706" y="0"/>
                  </a:cubicBezTo>
                  <a:cubicBezTo>
                    <a:pt x="815" y="0"/>
                    <a:pt x="923" y="0"/>
                    <a:pt x="1032" y="0"/>
                  </a:cubicBezTo>
                  <a:cubicBezTo>
                    <a:pt x="1036" y="0"/>
                    <a:pt x="1040" y="2"/>
                    <a:pt x="1044" y="3"/>
                  </a:cubicBezTo>
                  <a:close/>
                </a:path>
              </a:pathLst>
            </a:custGeom>
            <a:solidFill>
              <a:srgbClr val="B2B2B2"/>
            </a:solidFill>
            <a:ln w="9525">
              <a:noFill/>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42" name="Freeform 7">
              <a:extLst>
                <a:ext uri="{FF2B5EF4-FFF2-40B4-BE49-F238E27FC236}">
                  <a16:creationId xmlns:a16="http://schemas.microsoft.com/office/drawing/2014/main" id="{1BA0C923-52A4-C546-9B65-5F0B2F3D0D93}"/>
                </a:ext>
              </a:extLst>
            </p:cNvPr>
            <p:cNvSpPr>
              <a:spLocks noEditPoints="1"/>
            </p:cNvSpPr>
            <p:nvPr/>
          </p:nvSpPr>
          <p:spPr bwMode="auto">
            <a:xfrm>
              <a:off x="9383713" y="220663"/>
              <a:ext cx="690563" cy="819150"/>
            </a:xfrm>
            <a:custGeom>
              <a:avLst/>
              <a:gdLst/>
              <a:ahLst/>
              <a:cxnLst>
                <a:cxn ang="0">
                  <a:pos x="786" y="144"/>
                </a:cxn>
                <a:cxn ang="0">
                  <a:pos x="786" y="68"/>
                </a:cxn>
                <a:cxn ang="0">
                  <a:pos x="960" y="107"/>
                </a:cxn>
                <a:cxn ang="0">
                  <a:pos x="960" y="125"/>
                </a:cxn>
                <a:cxn ang="0">
                  <a:pos x="961" y="511"/>
                </a:cxn>
                <a:cxn ang="0">
                  <a:pos x="674" y="1041"/>
                </a:cxn>
                <a:cxn ang="0">
                  <a:pos x="490" y="1138"/>
                </a:cxn>
                <a:cxn ang="0">
                  <a:pos x="473" y="1139"/>
                </a:cxn>
                <a:cxn ang="0">
                  <a:pos x="156" y="929"/>
                </a:cxn>
                <a:cxn ang="0">
                  <a:pos x="5" y="569"/>
                </a:cxn>
                <a:cxn ang="0">
                  <a:pos x="2" y="113"/>
                </a:cxn>
                <a:cxn ang="0">
                  <a:pos x="3" y="107"/>
                </a:cxn>
                <a:cxn ang="0">
                  <a:pos x="176" y="68"/>
                </a:cxn>
                <a:cxn ang="0">
                  <a:pos x="176" y="146"/>
                </a:cxn>
                <a:cxn ang="0">
                  <a:pos x="230" y="134"/>
                </a:cxn>
                <a:cxn ang="0">
                  <a:pos x="356" y="106"/>
                </a:cxn>
                <a:cxn ang="0">
                  <a:pos x="371" y="87"/>
                </a:cxn>
                <a:cxn ang="0">
                  <a:pos x="372" y="34"/>
                </a:cxn>
                <a:cxn ang="0">
                  <a:pos x="381" y="23"/>
                </a:cxn>
                <a:cxn ang="0">
                  <a:pos x="473" y="2"/>
                </a:cxn>
                <a:cxn ang="0">
                  <a:pos x="491" y="2"/>
                </a:cxn>
                <a:cxn ang="0">
                  <a:pos x="580" y="22"/>
                </a:cxn>
                <a:cxn ang="0">
                  <a:pos x="591" y="36"/>
                </a:cxn>
                <a:cxn ang="0">
                  <a:pos x="591" y="91"/>
                </a:cxn>
                <a:cxn ang="0">
                  <a:pos x="599" y="104"/>
                </a:cxn>
                <a:cxn ang="0">
                  <a:pos x="780" y="145"/>
                </a:cxn>
                <a:cxn ang="0">
                  <a:pos x="786" y="144"/>
                </a:cxn>
                <a:cxn ang="0">
                  <a:pos x="827" y="431"/>
                </a:cxn>
                <a:cxn ang="0">
                  <a:pos x="830" y="431"/>
                </a:cxn>
                <a:cxn ang="0">
                  <a:pos x="830" y="305"/>
                </a:cxn>
                <a:cxn ang="0">
                  <a:pos x="815" y="286"/>
                </a:cxn>
                <a:cxn ang="0">
                  <a:pos x="507" y="217"/>
                </a:cxn>
                <a:cxn ang="0">
                  <a:pos x="463" y="216"/>
                </a:cxn>
                <a:cxn ang="0">
                  <a:pos x="145" y="287"/>
                </a:cxn>
                <a:cxn ang="0">
                  <a:pos x="132" y="303"/>
                </a:cxn>
                <a:cxn ang="0">
                  <a:pos x="133" y="546"/>
                </a:cxn>
                <a:cxn ang="0">
                  <a:pos x="227" y="807"/>
                </a:cxn>
                <a:cxn ang="0">
                  <a:pos x="474" y="995"/>
                </a:cxn>
                <a:cxn ang="0">
                  <a:pos x="489" y="994"/>
                </a:cxn>
                <a:cxn ang="0">
                  <a:pos x="673" y="874"/>
                </a:cxn>
                <a:cxn ang="0">
                  <a:pos x="826" y="574"/>
                </a:cxn>
                <a:cxn ang="0">
                  <a:pos x="827" y="431"/>
                </a:cxn>
              </a:cxnLst>
              <a:rect l="0" t="0" r="r" b="b"/>
              <a:pathLst>
                <a:path w="961" h="1141">
                  <a:moveTo>
                    <a:pt x="786" y="144"/>
                  </a:moveTo>
                  <a:cubicBezTo>
                    <a:pt x="786" y="119"/>
                    <a:pt x="786" y="95"/>
                    <a:pt x="786" y="68"/>
                  </a:cubicBezTo>
                  <a:cubicBezTo>
                    <a:pt x="845" y="82"/>
                    <a:pt x="902" y="94"/>
                    <a:pt x="960" y="107"/>
                  </a:cubicBezTo>
                  <a:cubicBezTo>
                    <a:pt x="960" y="114"/>
                    <a:pt x="960" y="120"/>
                    <a:pt x="960" y="125"/>
                  </a:cubicBezTo>
                  <a:cubicBezTo>
                    <a:pt x="960" y="254"/>
                    <a:pt x="960" y="382"/>
                    <a:pt x="961" y="511"/>
                  </a:cubicBezTo>
                  <a:cubicBezTo>
                    <a:pt x="961" y="740"/>
                    <a:pt x="862" y="914"/>
                    <a:pt x="674" y="1041"/>
                  </a:cubicBezTo>
                  <a:cubicBezTo>
                    <a:pt x="616" y="1080"/>
                    <a:pt x="554" y="1112"/>
                    <a:pt x="490" y="1138"/>
                  </a:cubicBezTo>
                  <a:cubicBezTo>
                    <a:pt x="485" y="1140"/>
                    <a:pt x="478" y="1141"/>
                    <a:pt x="473" y="1139"/>
                  </a:cubicBezTo>
                  <a:cubicBezTo>
                    <a:pt x="354" y="1089"/>
                    <a:pt x="244" y="1025"/>
                    <a:pt x="156" y="929"/>
                  </a:cubicBezTo>
                  <a:cubicBezTo>
                    <a:pt x="63" y="827"/>
                    <a:pt x="9" y="707"/>
                    <a:pt x="5" y="569"/>
                  </a:cubicBezTo>
                  <a:cubicBezTo>
                    <a:pt x="0" y="417"/>
                    <a:pt x="2" y="265"/>
                    <a:pt x="2" y="113"/>
                  </a:cubicBezTo>
                  <a:cubicBezTo>
                    <a:pt x="2" y="112"/>
                    <a:pt x="2" y="111"/>
                    <a:pt x="3" y="107"/>
                  </a:cubicBezTo>
                  <a:cubicBezTo>
                    <a:pt x="59" y="94"/>
                    <a:pt x="116" y="82"/>
                    <a:pt x="176" y="68"/>
                  </a:cubicBezTo>
                  <a:cubicBezTo>
                    <a:pt x="176" y="95"/>
                    <a:pt x="176" y="119"/>
                    <a:pt x="176" y="146"/>
                  </a:cubicBezTo>
                  <a:cubicBezTo>
                    <a:pt x="195" y="142"/>
                    <a:pt x="213" y="138"/>
                    <a:pt x="230" y="134"/>
                  </a:cubicBezTo>
                  <a:cubicBezTo>
                    <a:pt x="272" y="125"/>
                    <a:pt x="314" y="115"/>
                    <a:pt x="356" y="106"/>
                  </a:cubicBezTo>
                  <a:cubicBezTo>
                    <a:pt x="367" y="104"/>
                    <a:pt x="372" y="100"/>
                    <a:pt x="371" y="87"/>
                  </a:cubicBezTo>
                  <a:cubicBezTo>
                    <a:pt x="370" y="69"/>
                    <a:pt x="370" y="52"/>
                    <a:pt x="372" y="34"/>
                  </a:cubicBezTo>
                  <a:cubicBezTo>
                    <a:pt x="372" y="30"/>
                    <a:pt x="377" y="24"/>
                    <a:pt x="381" y="23"/>
                  </a:cubicBezTo>
                  <a:cubicBezTo>
                    <a:pt x="411" y="15"/>
                    <a:pt x="442" y="8"/>
                    <a:pt x="473" y="2"/>
                  </a:cubicBezTo>
                  <a:cubicBezTo>
                    <a:pt x="478" y="0"/>
                    <a:pt x="485" y="1"/>
                    <a:pt x="491" y="2"/>
                  </a:cubicBezTo>
                  <a:cubicBezTo>
                    <a:pt x="520" y="8"/>
                    <a:pt x="550" y="16"/>
                    <a:pt x="580" y="22"/>
                  </a:cubicBezTo>
                  <a:cubicBezTo>
                    <a:pt x="588" y="24"/>
                    <a:pt x="591" y="28"/>
                    <a:pt x="591" y="36"/>
                  </a:cubicBezTo>
                  <a:cubicBezTo>
                    <a:pt x="590" y="54"/>
                    <a:pt x="590" y="73"/>
                    <a:pt x="591" y="91"/>
                  </a:cubicBezTo>
                  <a:cubicBezTo>
                    <a:pt x="591" y="96"/>
                    <a:pt x="596" y="103"/>
                    <a:pt x="599" y="104"/>
                  </a:cubicBezTo>
                  <a:cubicBezTo>
                    <a:pt x="660" y="118"/>
                    <a:pt x="720" y="131"/>
                    <a:pt x="780" y="145"/>
                  </a:cubicBezTo>
                  <a:cubicBezTo>
                    <a:pt x="781" y="145"/>
                    <a:pt x="782" y="145"/>
                    <a:pt x="786" y="144"/>
                  </a:cubicBezTo>
                  <a:close/>
                  <a:moveTo>
                    <a:pt x="827" y="431"/>
                  </a:moveTo>
                  <a:cubicBezTo>
                    <a:pt x="828" y="431"/>
                    <a:pt x="829" y="431"/>
                    <a:pt x="830" y="431"/>
                  </a:cubicBezTo>
                  <a:cubicBezTo>
                    <a:pt x="830" y="389"/>
                    <a:pt x="829" y="347"/>
                    <a:pt x="830" y="305"/>
                  </a:cubicBezTo>
                  <a:cubicBezTo>
                    <a:pt x="830" y="294"/>
                    <a:pt x="827" y="289"/>
                    <a:pt x="815" y="286"/>
                  </a:cubicBezTo>
                  <a:cubicBezTo>
                    <a:pt x="712" y="264"/>
                    <a:pt x="610" y="240"/>
                    <a:pt x="507" y="217"/>
                  </a:cubicBezTo>
                  <a:cubicBezTo>
                    <a:pt x="493" y="214"/>
                    <a:pt x="477" y="212"/>
                    <a:pt x="463" y="216"/>
                  </a:cubicBezTo>
                  <a:cubicBezTo>
                    <a:pt x="357" y="239"/>
                    <a:pt x="251" y="263"/>
                    <a:pt x="145" y="287"/>
                  </a:cubicBezTo>
                  <a:cubicBezTo>
                    <a:pt x="136" y="289"/>
                    <a:pt x="132" y="293"/>
                    <a:pt x="132" y="303"/>
                  </a:cubicBezTo>
                  <a:cubicBezTo>
                    <a:pt x="133" y="384"/>
                    <a:pt x="131" y="465"/>
                    <a:pt x="133" y="546"/>
                  </a:cubicBezTo>
                  <a:cubicBezTo>
                    <a:pt x="136" y="643"/>
                    <a:pt x="166" y="731"/>
                    <a:pt x="227" y="807"/>
                  </a:cubicBezTo>
                  <a:cubicBezTo>
                    <a:pt x="293" y="891"/>
                    <a:pt x="380" y="948"/>
                    <a:pt x="474" y="995"/>
                  </a:cubicBezTo>
                  <a:cubicBezTo>
                    <a:pt x="478" y="997"/>
                    <a:pt x="485" y="996"/>
                    <a:pt x="489" y="994"/>
                  </a:cubicBezTo>
                  <a:cubicBezTo>
                    <a:pt x="555" y="962"/>
                    <a:pt x="617" y="923"/>
                    <a:pt x="673" y="874"/>
                  </a:cubicBezTo>
                  <a:cubicBezTo>
                    <a:pt x="763" y="794"/>
                    <a:pt x="817" y="695"/>
                    <a:pt x="826" y="574"/>
                  </a:cubicBezTo>
                  <a:cubicBezTo>
                    <a:pt x="830" y="527"/>
                    <a:pt x="827" y="479"/>
                    <a:pt x="827" y="431"/>
                  </a:cubicBezTo>
                  <a:close/>
                </a:path>
              </a:pathLst>
            </a:custGeom>
            <a:solidFill>
              <a:srgbClr val="B2B2B2"/>
            </a:solidFill>
            <a:ln w="9525">
              <a:noFill/>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43" name="Freeform 9">
              <a:extLst>
                <a:ext uri="{FF2B5EF4-FFF2-40B4-BE49-F238E27FC236}">
                  <a16:creationId xmlns:a16="http://schemas.microsoft.com/office/drawing/2014/main" id="{6C893CB4-8D85-804E-BF7A-9930202ADC10}"/>
                </a:ext>
              </a:extLst>
            </p:cNvPr>
            <p:cNvSpPr>
              <a:spLocks/>
            </p:cNvSpPr>
            <p:nvPr/>
          </p:nvSpPr>
          <p:spPr bwMode="auto">
            <a:xfrm>
              <a:off x="9559925" y="487363"/>
              <a:ext cx="377825" cy="296863"/>
            </a:xfrm>
            <a:custGeom>
              <a:avLst/>
              <a:gdLst/>
              <a:ahLst/>
              <a:cxnLst>
                <a:cxn ang="0">
                  <a:pos x="433" y="0"/>
                </a:cxn>
                <a:cxn ang="0">
                  <a:pos x="525" y="93"/>
                </a:cxn>
                <a:cxn ang="0">
                  <a:pos x="204" y="413"/>
                </a:cxn>
                <a:cxn ang="0">
                  <a:pos x="0" y="208"/>
                </a:cxn>
                <a:cxn ang="0">
                  <a:pos x="91" y="118"/>
                </a:cxn>
                <a:cxn ang="0">
                  <a:pos x="202" y="231"/>
                </a:cxn>
                <a:cxn ang="0">
                  <a:pos x="433" y="0"/>
                </a:cxn>
              </a:cxnLst>
              <a:rect l="0" t="0" r="r" b="b"/>
              <a:pathLst>
                <a:path w="525" h="413">
                  <a:moveTo>
                    <a:pt x="433" y="0"/>
                  </a:moveTo>
                  <a:cubicBezTo>
                    <a:pt x="466" y="33"/>
                    <a:pt x="496" y="63"/>
                    <a:pt x="525" y="93"/>
                  </a:cubicBezTo>
                  <a:cubicBezTo>
                    <a:pt x="418" y="199"/>
                    <a:pt x="311" y="306"/>
                    <a:pt x="204" y="413"/>
                  </a:cubicBezTo>
                  <a:cubicBezTo>
                    <a:pt x="137" y="345"/>
                    <a:pt x="68" y="276"/>
                    <a:pt x="0" y="208"/>
                  </a:cubicBezTo>
                  <a:cubicBezTo>
                    <a:pt x="29" y="179"/>
                    <a:pt x="60" y="149"/>
                    <a:pt x="91" y="118"/>
                  </a:cubicBezTo>
                  <a:cubicBezTo>
                    <a:pt x="128" y="155"/>
                    <a:pt x="165" y="193"/>
                    <a:pt x="202" y="231"/>
                  </a:cubicBezTo>
                  <a:cubicBezTo>
                    <a:pt x="280" y="153"/>
                    <a:pt x="356" y="77"/>
                    <a:pt x="433" y="0"/>
                  </a:cubicBezTo>
                  <a:close/>
                </a:path>
              </a:pathLst>
            </a:custGeom>
            <a:solidFill>
              <a:srgbClr val="B2B2B2"/>
            </a:solidFill>
            <a:ln w="9525">
              <a:noFill/>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grpSp>
      <p:grpSp>
        <p:nvGrpSpPr>
          <p:cNvPr id="44" name="Group 124">
            <a:extLst>
              <a:ext uri="{FF2B5EF4-FFF2-40B4-BE49-F238E27FC236}">
                <a16:creationId xmlns:a16="http://schemas.microsoft.com/office/drawing/2014/main" id="{2439E453-1F60-0E4E-BD7A-055F10C7DC98}"/>
              </a:ext>
            </a:extLst>
          </p:cNvPr>
          <p:cNvGrpSpPr/>
          <p:nvPr/>
        </p:nvGrpSpPr>
        <p:grpSpPr>
          <a:xfrm>
            <a:off x="888170" y="4075127"/>
            <a:ext cx="265590" cy="267905"/>
            <a:chOff x="9244013" y="3082926"/>
            <a:chExt cx="2185988" cy="2205038"/>
          </a:xfrm>
          <a:solidFill>
            <a:srgbClr val="FFC000"/>
          </a:solidFill>
        </p:grpSpPr>
        <p:sp>
          <p:nvSpPr>
            <p:cNvPr id="45" name="Freeform 6">
              <a:extLst>
                <a:ext uri="{FF2B5EF4-FFF2-40B4-BE49-F238E27FC236}">
                  <a16:creationId xmlns:a16="http://schemas.microsoft.com/office/drawing/2014/main" id="{508211D7-DA8F-BE4B-9323-A3A4D5560785}"/>
                </a:ext>
              </a:extLst>
            </p:cNvPr>
            <p:cNvSpPr>
              <a:spLocks noEditPoints="1"/>
            </p:cNvSpPr>
            <p:nvPr/>
          </p:nvSpPr>
          <p:spPr bwMode="auto">
            <a:xfrm>
              <a:off x="9244013" y="3082926"/>
              <a:ext cx="2185988" cy="2205038"/>
            </a:xfrm>
            <a:custGeom>
              <a:avLst/>
              <a:gdLst/>
              <a:ahLst/>
              <a:cxnLst>
                <a:cxn ang="0">
                  <a:pos x="1738" y="517"/>
                </a:cxn>
                <a:cxn ang="0">
                  <a:pos x="1330" y="664"/>
                </a:cxn>
                <a:cxn ang="0">
                  <a:pos x="983" y="913"/>
                </a:cxn>
                <a:cxn ang="0">
                  <a:pos x="712" y="1243"/>
                </a:cxn>
                <a:cxn ang="0">
                  <a:pos x="538" y="1641"/>
                </a:cxn>
                <a:cxn ang="0">
                  <a:pos x="475" y="2084"/>
                </a:cxn>
                <a:cxn ang="0">
                  <a:pos x="543" y="2546"/>
                </a:cxn>
                <a:cxn ang="0">
                  <a:pos x="731" y="2954"/>
                </a:cxn>
                <a:cxn ang="0">
                  <a:pos x="1021" y="3292"/>
                </a:cxn>
                <a:cxn ang="0">
                  <a:pos x="1392" y="3536"/>
                </a:cxn>
                <a:cxn ang="0">
                  <a:pos x="1826" y="3669"/>
                </a:cxn>
                <a:cxn ang="0">
                  <a:pos x="2285" y="3671"/>
                </a:cxn>
                <a:cxn ang="0">
                  <a:pos x="2705" y="3551"/>
                </a:cxn>
                <a:cxn ang="0">
                  <a:pos x="3068" y="3327"/>
                </a:cxn>
                <a:cxn ang="0">
                  <a:pos x="3358" y="3016"/>
                </a:cxn>
                <a:cxn ang="0">
                  <a:pos x="3557" y="2635"/>
                </a:cxn>
                <a:cxn ang="0">
                  <a:pos x="3648" y="2202"/>
                </a:cxn>
                <a:cxn ang="0">
                  <a:pos x="3618" y="1750"/>
                </a:cxn>
                <a:cxn ang="0">
                  <a:pos x="3472" y="1341"/>
                </a:cxn>
                <a:cxn ang="0">
                  <a:pos x="3227" y="992"/>
                </a:cxn>
                <a:cxn ang="0">
                  <a:pos x="2901" y="720"/>
                </a:cxn>
                <a:cxn ang="0">
                  <a:pos x="2511" y="545"/>
                </a:cxn>
                <a:cxn ang="0">
                  <a:pos x="2074" y="481"/>
                </a:cxn>
                <a:cxn ang="0">
                  <a:pos x="2485" y="43"/>
                </a:cxn>
                <a:cxn ang="0">
                  <a:pos x="2969" y="211"/>
                </a:cxn>
                <a:cxn ang="0">
                  <a:pos x="3392" y="489"/>
                </a:cxn>
                <a:cxn ang="0">
                  <a:pos x="3736" y="863"/>
                </a:cxn>
                <a:cxn ang="0">
                  <a:pos x="3982" y="1313"/>
                </a:cxn>
                <a:cxn ang="0">
                  <a:pos x="4115" y="1821"/>
                </a:cxn>
                <a:cxn ang="0">
                  <a:pos x="4115" y="2349"/>
                </a:cxn>
                <a:cxn ang="0">
                  <a:pos x="3992" y="2837"/>
                </a:cxn>
                <a:cxn ang="0">
                  <a:pos x="3759" y="3274"/>
                </a:cxn>
                <a:cxn ang="0">
                  <a:pos x="3433" y="3643"/>
                </a:cxn>
                <a:cxn ang="0">
                  <a:pos x="3027" y="3925"/>
                </a:cxn>
                <a:cxn ang="0">
                  <a:pos x="2557" y="4107"/>
                </a:cxn>
                <a:cxn ang="0">
                  <a:pos x="2037" y="4167"/>
                </a:cxn>
                <a:cxn ang="0">
                  <a:pos x="1518" y="4095"/>
                </a:cxn>
                <a:cxn ang="0">
                  <a:pos x="1048" y="3898"/>
                </a:cxn>
                <a:cxn ang="0">
                  <a:pos x="643" y="3594"/>
                </a:cxn>
                <a:cxn ang="0">
                  <a:pos x="323" y="3200"/>
                </a:cxn>
                <a:cxn ang="0">
                  <a:pos x="104" y="2735"/>
                </a:cxn>
                <a:cxn ang="0">
                  <a:pos x="4" y="2217"/>
                </a:cxn>
                <a:cxn ang="0">
                  <a:pos x="35" y="1695"/>
                </a:cxn>
                <a:cxn ang="0">
                  <a:pos x="186" y="1217"/>
                </a:cxn>
                <a:cxn ang="0">
                  <a:pos x="443" y="797"/>
                </a:cxn>
                <a:cxn ang="0">
                  <a:pos x="791" y="447"/>
                </a:cxn>
                <a:cxn ang="0">
                  <a:pos x="1214" y="187"/>
                </a:cxn>
                <a:cxn ang="0">
                  <a:pos x="1699" y="34"/>
                </a:cxn>
              </a:cxnLst>
              <a:rect l="0" t="0" r="r" b="b"/>
              <a:pathLst>
                <a:path w="4132" h="4167">
                  <a:moveTo>
                    <a:pt x="2074" y="481"/>
                  </a:moveTo>
                  <a:lnTo>
                    <a:pt x="1960" y="485"/>
                  </a:lnTo>
                  <a:lnTo>
                    <a:pt x="1848" y="497"/>
                  </a:lnTo>
                  <a:lnTo>
                    <a:pt x="1738" y="517"/>
                  </a:lnTo>
                  <a:lnTo>
                    <a:pt x="1632" y="543"/>
                  </a:lnTo>
                  <a:lnTo>
                    <a:pt x="1528" y="577"/>
                  </a:lnTo>
                  <a:lnTo>
                    <a:pt x="1428" y="618"/>
                  </a:lnTo>
                  <a:lnTo>
                    <a:pt x="1330" y="664"/>
                  </a:lnTo>
                  <a:lnTo>
                    <a:pt x="1237" y="717"/>
                  </a:lnTo>
                  <a:lnTo>
                    <a:pt x="1147" y="777"/>
                  </a:lnTo>
                  <a:lnTo>
                    <a:pt x="1062" y="842"/>
                  </a:lnTo>
                  <a:lnTo>
                    <a:pt x="983" y="913"/>
                  </a:lnTo>
                  <a:lnTo>
                    <a:pt x="907" y="988"/>
                  </a:lnTo>
                  <a:lnTo>
                    <a:pt x="836" y="1068"/>
                  </a:lnTo>
                  <a:lnTo>
                    <a:pt x="772" y="1154"/>
                  </a:lnTo>
                  <a:lnTo>
                    <a:pt x="712" y="1243"/>
                  </a:lnTo>
                  <a:lnTo>
                    <a:pt x="660" y="1337"/>
                  </a:lnTo>
                  <a:lnTo>
                    <a:pt x="612" y="1434"/>
                  </a:lnTo>
                  <a:lnTo>
                    <a:pt x="572" y="1535"/>
                  </a:lnTo>
                  <a:lnTo>
                    <a:pt x="538" y="1641"/>
                  </a:lnTo>
                  <a:lnTo>
                    <a:pt x="510" y="1747"/>
                  </a:lnTo>
                  <a:lnTo>
                    <a:pt x="491" y="1858"/>
                  </a:lnTo>
                  <a:lnTo>
                    <a:pt x="479" y="1970"/>
                  </a:lnTo>
                  <a:lnTo>
                    <a:pt x="475" y="2084"/>
                  </a:lnTo>
                  <a:lnTo>
                    <a:pt x="480" y="2203"/>
                  </a:lnTo>
                  <a:lnTo>
                    <a:pt x="492" y="2321"/>
                  </a:lnTo>
                  <a:lnTo>
                    <a:pt x="513" y="2434"/>
                  </a:lnTo>
                  <a:lnTo>
                    <a:pt x="543" y="2546"/>
                  </a:lnTo>
                  <a:lnTo>
                    <a:pt x="579" y="2654"/>
                  </a:lnTo>
                  <a:lnTo>
                    <a:pt x="623" y="2758"/>
                  </a:lnTo>
                  <a:lnTo>
                    <a:pt x="673" y="2859"/>
                  </a:lnTo>
                  <a:lnTo>
                    <a:pt x="731" y="2954"/>
                  </a:lnTo>
                  <a:lnTo>
                    <a:pt x="795" y="3046"/>
                  </a:lnTo>
                  <a:lnTo>
                    <a:pt x="865" y="3133"/>
                  </a:lnTo>
                  <a:lnTo>
                    <a:pt x="940" y="3215"/>
                  </a:lnTo>
                  <a:lnTo>
                    <a:pt x="1021" y="3292"/>
                  </a:lnTo>
                  <a:lnTo>
                    <a:pt x="1107" y="3363"/>
                  </a:lnTo>
                  <a:lnTo>
                    <a:pt x="1198" y="3427"/>
                  </a:lnTo>
                  <a:lnTo>
                    <a:pt x="1293" y="3484"/>
                  </a:lnTo>
                  <a:lnTo>
                    <a:pt x="1392" y="3536"/>
                  </a:lnTo>
                  <a:lnTo>
                    <a:pt x="1496" y="3581"/>
                  </a:lnTo>
                  <a:lnTo>
                    <a:pt x="1603" y="3618"/>
                  </a:lnTo>
                  <a:lnTo>
                    <a:pt x="1712" y="3647"/>
                  </a:lnTo>
                  <a:lnTo>
                    <a:pt x="1826" y="3669"/>
                  </a:lnTo>
                  <a:lnTo>
                    <a:pt x="1941" y="3682"/>
                  </a:lnTo>
                  <a:lnTo>
                    <a:pt x="2059" y="3686"/>
                  </a:lnTo>
                  <a:lnTo>
                    <a:pt x="2172" y="3682"/>
                  </a:lnTo>
                  <a:lnTo>
                    <a:pt x="2285" y="3671"/>
                  </a:lnTo>
                  <a:lnTo>
                    <a:pt x="2394" y="3652"/>
                  </a:lnTo>
                  <a:lnTo>
                    <a:pt x="2501" y="3625"/>
                  </a:lnTo>
                  <a:lnTo>
                    <a:pt x="2604" y="3592"/>
                  </a:lnTo>
                  <a:lnTo>
                    <a:pt x="2705" y="3551"/>
                  </a:lnTo>
                  <a:lnTo>
                    <a:pt x="2801" y="3505"/>
                  </a:lnTo>
                  <a:lnTo>
                    <a:pt x="2894" y="3452"/>
                  </a:lnTo>
                  <a:lnTo>
                    <a:pt x="2983" y="3393"/>
                  </a:lnTo>
                  <a:lnTo>
                    <a:pt x="3068" y="3327"/>
                  </a:lnTo>
                  <a:lnTo>
                    <a:pt x="3147" y="3258"/>
                  </a:lnTo>
                  <a:lnTo>
                    <a:pt x="3222" y="3183"/>
                  </a:lnTo>
                  <a:lnTo>
                    <a:pt x="3292" y="3102"/>
                  </a:lnTo>
                  <a:lnTo>
                    <a:pt x="3358" y="3016"/>
                  </a:lnTo>
                  <a:lnTo>
                    <a:pt x="3417" y="2927"/>
                  </a:lnTo>
                  <a:lnTo>
                    <a:pt x="3469" y="2834"/>
                  </a:lnTo>
                  <a:lnTo>
                    <a:pt x="3517" y="2736"/>
                  </a:lnTo>
                  <a:lnTo>
                    <a:pt x="3557" y="2635"/>
                  </a:lnTo>
                  <a:lnTo>
                    <a:pt x="3591" y="2531"/>
                  </a:lnTo>
                  <a:lnTo>
                    <a:pt x="3617" y="2425"/>
                  </a:lnTo>
                  <a:lnTo>
                    <a:pt x="3636" y="2314"/>
                  </a:lnTo>
                  <a:lnTo>
                    <a:pt x="3648" y="2202"/>
                  </a:lnTo>
                  <a:lnTo>
                    <a:pt x="3652" y="2086"/>
                  </a:lnTo>
                  <a:lnTo>
                    <a:pt x="3648" y="1972"/>
                  </a:lnTo>
                  <a:lnTo>
                    <a:pt x="3637" y="1860"/>
                  </a:lnTo>
                  <a:lnTo>
                    <a:pt x="3618" y="1750"/>
                  </a:lnTo>
                  <a:lnTo>
                    <a:pt x="3591" y="1643"/>
                  </a:lnTo>
                  <a:lnTo>
                    <a:pt x="3558" y="1540"/>
                  </a:lnTo>
                  <a:lnTo>
                    <a:pt x="3518" y="1438"/>
                  </a:lnTo>
                  <a:lnTo>
                    <a:pt x="3472" y="1341"/>
                  </a:lnTo>
                  <a:lnTo>
                    <a:pt x="3420" y="1247"/>
                  </a:lnTo>
                  <a:lnTo>
                    <a:pt x="3361" y="1157"/>
                  </a:lnTo>
                  <a:lnTo>
                    <a:pt x="3296" y="1072"/>
                  </a:lnTo>
                  <a:lnTo>
                    <a:pt x="3227" y="992"/>
                  </a:lnTo>
                  <a:lnTo>
                    <a:pt x="3153" y="917"/>
                  </a:lnTo>
                  <a:lnTo>
                    <a:pt x="3073" y="846"/>
                  </a:lnTo>
                  <a:lnTo>
                    <a:pt x="2990" y="780"/>
                  </a:lnTo>
                  <a:lnTo>
                    <a:pt x="2901" y="720"/>
                  </a:lnTo>
                  <a:lnTo>
                    <a:pt x="2809" y="667"/>
                  </a:lnTo>
                  <a:lnTo>
                    <a:pt x="2713" y="620"/>
                  </a:lnTo>
                  <a:lnTo>
                    <a:pt x="2613" y="579"/>
                  </a:lnTo>
                  <a:lnTo>
                    <a:pt x="2511" y="545"/>
                  </a:lnTo>
                  <a:lnTo>
                    <a:pt x="2405" y="518"/>
                  </a:lnTo>
                  <a:lnTo>
                    <a:pt x="2297" y="497"/>
                  </a:lnTo>
                  <a:lnTo>
                    <a:pt x="2186" y="485"/>
                  </a:lnTo>
                  <a:lnTo>
                    <a:pt x="2074" y="481"/>
                  </a:lnTo>
                  <a:close/>
                  <a:moveTo>
                    <a:pt x="2092" y="0"/>
                  </a:moveTo>
                  <a:lnTo>
                    <a:pt x="2224" y="6"/>
                  </a:lnTo>
                  <a:lnTo>
                    <a:pt x="2356" y="21"/>
                  </a:lnTo>
                  <a:lnTo>
                    <a:pt x="2485" y="43"/>
                  </a:lnTo>
                  <a:lnTo>
                    <a:pt x="2610" y="73"/>
                  </a:lnTo>
                  <a:lnTo>
                    <a:pt x="2734" y="111"/>
                  </a:lnTo>
                  <a:lnTo>
                    <a:pt x="2854" y="157"/>
                  </a:lnTo>
                  <a:lnTo>
                    <a:pt x="2969" y="211"/>
                  </a:lnTo>
                  <a:lnTo>
                    <a:pt x="3081" y="271"/>
                  </a:lnTo>
                  <a:lnTo>
                    <a:pt x="3190" y="338"/>
                  </a:lnTo>
                  <a:lnTo>
                    <a:pt x="3294" y="410"/>
                  </a:lnTo>
                  <a:lnTo>
                    <a:pt x="3392" y="489"/>
                  </a:lnTo>
                  <a:lnTo>
                    <a:pt x="3487" y="575"/>
                  </a:lnTo>
                  <a:lnTo>
                    <a:pt x="3576" y="665"/>
                  </a:lnTo>
                  <a:lnTo>
                    <a:pt x="3659" y="762"/>
                  </a:lnTo>
                  <a:lnTo>
                    <a:pt x="3736" y="863"/>
                  </a:lnTo>
                  <a:lnTo>
                    <a:pt x="3808" y="969"/>
                  </a:lnTo>
                  <a:lnTo>
                    <a:pt x="3873" y="1079"/>
                  </a:lnTo>
                  <a:lnTo>
                    <a:pt x="3932" y="1194"/>
                  </a:lnTo>
                  <a:lnTo>
                    <a:pt x="3982" y="1313"/>
                  </a:lnTo>
                  <a:lnTo>
                    <a:pt x="4027" y="1434"/>
                  </a:lnTo>
                  <a:lnTo>
                    <a:pt x="4064" y="1560"/>
                  </a:lnTo>
                  <a:lnTo>
                    <a:pt x="4093" y="1688"/>
                  </a:lnTo>
                  <a:lnTo>
                    <a:pt x="4115" y="1821"/>
                  </a:lnTo>
                  <a:lnTo>
                    <a:pt x="4127" y="1955"/>
                  </a:lnTo>
                  <a:lnTo>
                    <a:pt x="4132" y="2091"/>
                  </a:lnTo>
                  <a:lnTo>
                    <a:pt x="4127" y="2221"/>
                  </a:lnTo>
                  <a:lnTo>
                    <a:pt x="4115" y="2349"/>
                  </a:lnTo>
                  <a:lnTo>
                    <a:pt x="4096" y="2475"/>
                  </a:lnTo>
                  <a:lnTo>
                    <a:pt x="4069" y="2598"/>
                  </a:lnTo>
                  <a:lnTo>
                    <a:pt x="4034" y="2720"/>
                  </a:lnTo>
                  <a:lnTo>
                    <a:pt x="3992" y="2837"/>
                  </a:lnTo>
                  <a:lnTo>
                    <a:pt x="3944" y="2952"/>
                  </a:lnTo>
                  <a:lnTo>
                    <a:pt x="3889" y="3064"/>
                  </a:lnTo>
                  <a:lnTo>
                    <a:pt x="3828" y="3172"/>
                  </a:lnTo>
                  <a:lnTo>
                    <a:pt x="3759" y="3274"/>
                  </a:lnTo>
                  <a:lnTo>
                    <a:pt x="3687" y="3374"/>
                  </a:lnTo>
                  <a:lnTo>
                    <a:pt x="3607" y="3468"/>
                  </a:lnTo>
                  <a:lnTo>
                    <a:pt x="3522" y="3558"/>
                  </a:lnTo>
                  <a:lnTo>
                    <a:pt x="3433" y="3643"/>
                  </a:lnTo>
                  <a:lnTo>
                    <a:pt x="3337" y="3722"/>
                  </a:lnTo>
                  <a:lnTo>
                    <a:pt x="3239" y="3796"/>
                  </a:lnTo>
                  <a:lnTo>
                    <a:pt x="3135" y="3864"/>
                  </a:lnTo>
                  <a:lnTo>
                    <a:pt x="3027" y="3925"/>
                  </a:lnTo>
                  <a:lnTo>
                    <a:pt x="2914" y="3981"/>
                  </a:lnTo>
                  <a:lnTo>
                    <a:pt x="2798" y="4031"/>
                  </a:lnTo>
                  <a:lnTo>
                    <a:pt x="2679" y="4072"/>
                  </a:lnTo>
                  <a:lnTo>
                    <a:pt x="2557" y="4107"/>
                  </a:lnTo>
                  <a:lnTo>
                    <a:pt x="2431" y="4133"/>
                  </a:lnTo>
                  <a:lnTo>
                    <a:pt x="2302" y="4154"/>
                  </a:lnTo>
                  <a:lnTo>
                    <a:pt x="2171" y="4164"/>
                  </a:lnTo>
                  <a:lnTo>
                    <a:pt x="2037" y="4167"/>
                  </a:lnTo>
                  <a:lnTo>
                    <a:pt x="1904" y="4162"/>
                  </a:lnTo>
                  <a:lnTo>
                    <a:pt x="1773" y="4148"/>
                  </a:lnTo>
                  <a:lnTo>
                    <a:pt x="1644" y="4125"/>
                  </a:lnTo>
                  <a:lnTo>
                    <a:pt x="1518" y="4095"/>
                  </a:lnTo>
                  <a:lnTo>
                    <a:pt x="1396" y="4057"/>
                  </a:lnTo>
                  <a:lnTo>
                    <a:pt x="1276" y="4010"/>
                  </a:lnTo>
                  <a:lnTo>
                    <a:pt x="1161" y="3958"/>
                  </a:lnTo>
                  <a:lnTo>
                    <a:pt x="1048" y="3898"/>
                  </a:lnTo>
                  <a:lnTo>
                    <a:pt x="940" y="3831"/>
                  </a:lnTo>
                  <a:lnTo>
                    <a:pt x="836" y="3758"/>
                  </a:lnTo>
                  <a:lnTo>
                    <a:pt x="738" y="3678"/>
                  </a:lnTo>
                  <a:lnTo>
                    <a:pt x="643" y="3594"/>
                  </a:lnTo>
                  <a:lnTo>
                    <a:pt x="554" y="3502"/>
                  </a:lnTo>
                  <a:lnTo>
                    <a:pt x="472" y="3407"/>
                  </a:lnTo>
                  <a:lnTo>
                    <a:pt x="394" y="3305"/>
                  </a:lnTo>
                  <a:lnTo>
                    <a:pt x="323" y="3200"/>
                  </a:lnTo>
                  <a:lnTo>
                    <a:pt x="257" y="3090"/>
                  </a:lnTo>
                  <a:lnTo>
                    <a:pt x="200" y="2975"/>
                  </a:lnTo>
                  <a:lnTo>
                    <a:pt x="147" y="2857"/>
                  </a:lnTo>
                  <a:lnTo>
                    <a:pt x="104" y="2735"/>
                  </a:lnTo>
                  <a:lnTo>
                    <a:pt x="67" y="2610"/>
                  </a:lnTo>
                  <a:lnTo>
                    <a:pt x="38" y="2482"/>
                  </a:lnTo>
                  <a:lnTo>
                    <a:pt x="16" y="2351"/>
                  </a:lnTo>
                  <a:lnTo>
                    <a:pt x="4" y="2217"/>
                  </a:lnTo>
                  <a:lnTo>
                    <a:pt x="0" y="2080"/>
                  </a:lnTo>
                  <a:lnTo>
                    <a:pt x="4" y="1951"/>
                  </a:lnTo>
                  <a:lnTo>
                    <a:pt x="15" y="1822"/>
                  </a:lnTo>
                  <a:lnTo>
                    <a:pt x="35" y="1695"/>
                  </a:lnTo>
                  <a:lnTo>
                    <a:pt x="61" y="1572"/>
                  </a:lnTo>
                  <a:lnTo>
                    <a:pt x="97" y="1451"/>
                  </a:lnTo>
                  <a:lnTo>
                    <a:pt x="138" y="1333"/>
                  </a:lnTo>
                  <a:lnTo>
                    <a:pt x="186" y="1217"/>
                  </a:lnTo>
                  <a:lnTo>
                    <a:pt x="241" y="1107"/>
                  </a:lnTo>
                  <a:lnTo>
                    <a:pt x="302" y="999"/>
                  </a:lnTo>
                  <a:lnTo>
                    <a:pt x="371" y="895"/>
                  </a:lnTo>
                  <a:lnTo>
                    <a:pt x="443" y="797"/>
                  </a:lnTo>
                  <a:lnTo>
                    <a:pt x="523" y="701"/>
                  </a:lnTo>
                  <a:lnTo>
                    <a:pt x="607" y="611"/>
                  </a:lnTo>
                  <a:lnTo>
                    <a:pt x="696" y="526"/>
                  </a:lnTo>
                  <a:lnTo>
                    <a:pt x="791" y="447"/>
                  </a:lnTo>
                  <a:lnTo>
                    <a:pt x="891" y="373"/>
                  </a:lnTo>
                  <a:lnTo>
                    <a:pt x="995" y="305"/>
                  </a:lnTo>
                  <a:lnTo>
                    <a:pt x="1102" y="243"/>
                  </a:lnTo>
                  <a:lnTo>
                    <a:pt x="1214" y="187"/>
                  </a:lnTo>
                  <a:lnTo>
                    <a:pt x="1330" y="138"/>
                  </a:lnTo>
                  <a:lnTo>
                    <a:pt x="1449" y="97"/>
                  </a:lnTo>
                  <a:lnTo>
                    <a:pt x="1573" y="62"/>
                  </a:lnTo>
                  <a:lnTo>
                    <a:pt x="1699" y="34"/>
                  </a:lnTo>
                  <a:lnTo>
                    <a:pt x="1826" y="15"/>
                  </a:lnTo>
                  <a:lnTo>
                    <a:pt x="1957" y="4"/>
                  </a:lnTo>
                  <a:lnTo>
                    <a:pt x="2092"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46" name="Freeform 8">
              <a:extLst>
                <a:ext uri="{FF2B5EF4-FFF2-40B4-BE49-F238E27FC236}">
                  <a16:creationId xmlns:a16="http://schemas.microsoft.com/office/drawing/2014/main" id="{68E320E8-035F-4B48-9EB2-D84234CE6B07}"/>
                </a:ext>
              </a:extLst>
            </p:cNvPr>
            <p:cNvSpPr>
              <a:spLocks/>
            </p:cNvSpPr>
            <p:nvPr/>
          </p:nvSpPr>
          <p:spPr bwMode="auto">
            <a:xfrm>
              <a:off x="10034588" y="3927476"/>
              <a:ext cx="611188" cy="928688"/>
            </a:xfrm>
            <a:custGeom>
              <a:avLst/>
              <a:gdLst/>
              <a:ahLst/>
              <a:cxnLst>
                <a:cxn ang="0">
                  <a:pos x="0" y="0"/>
                </a:cxn>
                <a:cxn ang="0">
                  <a:pos x="930" y="0"/>
                </a:cxn>
                <a:cxn ang="0">
                  <a:pos x="930" y="66"/>
                </a:cxn>
                <a:cxn ang="0">
                  <a:pos x="930" y="1445"/>
                </a:cxn>
                <a:cxn ang="0">
                  <a:pos x="931" y="1474"/>
                </a:cxn>
                <a:cxn ang="0">
                  <a:pos x="933" y="1503"/>
                </a:cxn>
                <a:cxn ang="0">
                  <a:pos x="937" y="1523"/>
                </a:cxn>
                <a:cxn ang="0">
                  <a:pos x="946" y="1539"/>
                </a:cxn>
                <a:cxn ang="0">
                  <a:pos x="959" y="1550"/>
                </a:cxn>
                <a:cxn ang="0">
                  <a:pos x="976" y="1557"/>
                </a:cxn>
                <a:cxn ang="0">
                  <a:pos x="998" y="1559"/>
                </a:cxn>
                <a:cxn ang="0">
                  <a:pos x="1049" y="1557"/>
                </a:cxn>
                <a:cxn ang="0">
                  <a:pos x="1101" y="1557"/>
                </a:cxn>
                <a:cxn ang="0">
                  <a:pos x="1156" y="1559"/>
                </a:cxn>
                <a:cxn ang="0">
                  <a:pos x="1156" y="1753"/>
                </a:cxn>
                <a:cxn ang="0">
                  <a:pos x="0" y="1753"/>
                </a:cxn>
                <a:cxn ang="0">
                  <a:pos x="0" y="1559"/>
                </a:cxn>
                <a:cxn ang="0">
                  <a:pos x="74" y="1557"/>
                </a:cxn>
                <a:cxn ang="0">
                  <a:pos x="147" y="1559"/>
                </a:cxn>
                <a:cxn ang="0">
                  <a:pos x="166" y="1557"/>
                </a:cxn>
                <a:cxn ang="0">
                  <a:pos x="182" y="1552"/>
                </a:cxn>
                <a:cxn ang="0">
                  <a:pos x="193" y="1544"/>
                </a:cxn>
                <a:cxn ang="0">
                  <a:pos x="202" y="1531"/>
                </a:cxn>
                <a:cxn ang="0">
                  <a:pos x="207" y="1515"/>
                </a:cxn>
                <a:cxn ang="0">
                  <a:pos x="208" y="1496"/>
                </a:cxn>
                <a:cxn ang="0">
                  <a:pos x="208" y="252"/>
                </a:cxn>
                <a:cxn ang="0">
                  <a:pos x="206" y="230"/>
                </a:cxn>
                <a:cxn ang="0">
                  <a:pos x="200" y="212"/>
                </a:cxn>
                <a:cxn ang="0">
                  <a:pos x="188" y="200"/>
                </a:cxn>
                <a:cxn ang="0">
                  <a:pos x="171" y="193"/>
                </a:cxn>
                <a:cxn ang="0">
                  <a:pos x="150" y="191"/>
                </a:cxn>
                <a:cxn ang="0">
                  <a:pos x="77" y="191"/>
                </a:cxn>
                <a:cxn ang="0">
                  <a:pos x="0" y="191"/>
                </a:cxn>
                <a:cxn ang="0">
                  <a:pos x="0" y="0"/>
                </a:cxn>
              </a:cxnLst>
              <a:rect l="0" t="0" r="r" b="b"/>
              <a:pathLst>
                <a:path w="1156" h="1753">
                  <a:moveTo>
                    <a:pt x="0" y="0"/>
                  </a:moveTo>
                  <a:lnTo>
                    <a:pt x="930" y="0"/>
                  </a:lnTo>
                  <a:lnTo>
                    <a:pt x="930" y="66"/>
                  </a:lnTo>
                  <a:lnTo>
                    <a:pt x="930" y="1445"/>
                  </a:lnTo>
                  <a:lnTo>
                    <a:pt x="931" y="1474"/>
                  </a:lnTo>
                  <a:lnTo>
                    <a:pt x="933" y="1503"/>
                  </a:lnTo>
                  <a:lnTo>
                    <a:pt x="937" y="1523"/>
                  </a:lnTo>
                  <a:lnTo>
                    <a:pt x="946" y="1539"/>
                  </a:lnTo>
                  <a:lnTo>
                    <a:pt x="959" y="1550"/>
                  </a:lnTo>
                  <a:lnTo>
                    <a:pt x="976" y="1557"/>
                  </a:lnTo>
                  <a:lnTo>
                    <a:pt x="998" y="1559"/>
                  </a:lnTo>
                  <a:lnTo>
                    <a:pt x="1049" y="1557"/>
                  </a:lnTo>
                  <a:lnTo>
                    <a:pt x="1101" y="1557"/>
                  </a:lnTo>
                  <a:lnTo>
                    <a:pt x="1156" y="1559"/>
                  </a:lnTo>
                  <a:lnTo>
                    <a:pt x="1156" y="1753"/>
                  </a:lnTo>
                  <a:lnTo>
                    <a:pt x="0" y="1753"/>
                  </a:lnTo>
                  <a:lnTo>
                    <a:pt x="0" y="1559"/>
                  </a:lnTo>
                  <a:lnTo>
                    <a:pt x="74" y="1557"/>
                  </a:lnTo>
                  <a:lnTo>
                    <a:pt x="147" y="1559"/>
                  </a:lnTo>
                  <a:lnTo>
                    <a:pt x="166" y="1557"/>
                  </a:lnTo>
                  <a:lnTo>
                    <a:pt x="182" y="1552"/>
                  </a:lnTo>
                  <a:lnTo>
                    <a:pt x="193" y="1544"/>
                  </a:lnTo>
                  <a:lnTo>
                    <a:pt x="202" y="1531"/>
                  </a:lnTo>
                  <a:lnTo>
                    <a:pt x="207" y="1515"/>
                  </a:lnTo>
                  <a:lnTo>
                    <a:pt x="208" y="1496"/>
                  </a:lnTo>
                  <a:lnTo>
                    <a:pt x="208" y="252"/>
                  </a:lnTo>
                  <a:lnTo>
                    <a:pt x="206" y="230"/>
                  </a:lnTo>
                  <a:lnTo>
                    <a:pt x="200" y="212"/>
                  </a:lnTo>
                  <a:lnTo>
                    <a:pt x="188" y="200"/>
                  </a:lnTo>
                  <a:lnTo>
                    <a:pt x="171" y="193"/>
                  </a:lnTo>
                  <a:lnTo>
                    <a:pt x="150" y="191"/>
                  </a:lnTo>
                  <a:lnTo>
                    <a:pt x="77" y="191"/>
                  </a:lnTo>
                  <a:lnTo>
                    <a:pt x="0" y="191"/>
                  </a:lnTo>
                  <a:lnTo>
                    <a:pt x="0"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47" name="Freeform 9">
              <a:extLst>
                <a:ext uri="{FF2B5EF4-FFF2-40B4-BE49-F238E27FC236}">
                  <a16:creationId xmlns:a16="http://schemas.microsoft.com/office/drawing/2014/main" id="{9EFB6DA4-CF52-8D4B-BCBF-04C0CABACA05}"/>
                </a:ext>
              </a:extLst>
            </p:cNvPr>
            <p:cNvSpPr>
              <a:spLocks/>
            </p:cNvSpPr>
            <p:nvPr/>
          </p:nvSpPr>
          <p:spPr bwMode="auto">
            <a:xfrm>
              <a:off x="10121900" y="3435351"/>
              <a:ext cx="425450" cy="423863"/>
            </a:xfrm>
            <a:custGeom>
              <a:avLst/>
              <a:gdLst/>
              <a:ahLst/>
              <a:cxnLst>
                <a:cxn ang="0">
                  <a:pos x="403" y="0"/>
                </a:cxn>
                <a:cxn ang="0">
                  <a:pos x="458" y="3"/>
                </a:cxn>
                <a:cxn ang="0">
                  <a:pos x="511" y="13"/>
                </a:cxn>
                <a:cxn ang="0">
                  <a:pos x="560" y="31"/>
                </a:cxn>
                <a:cxn ang="0">
                  <a:pos x="607" y="53"/>
                </a:cxn>
                <a:cxn ang="0">
                  <a:pos x="649" y="82"/>
                </a:cxn>
                <a:cxn ang="0">
                  <a:pos x="688" y="116"/>
                </a:cxn>
                <a:cxn ang="0">
                  <a:pos x="720" y="154"/>
                </a:cxn>
                <a:cxn ang="0">
                  <a:pos x="749" y="196"/>
                </a:cxn>
                <a:cxn ang="0">
                  <a:pos x="772" y="242"/>
                </a:cxn>
                <a:cxn ang="0">
                  <a:pos x="789" y="292"/>
                </a:cxn>
                <a:cxn ang="0">
                  <a:pos x="800" y="344"/>
                </a:cxn>
                <a:cxn ang="0">
                  <a:pos x="803" y="399"/>
                </a:cxn>
                <a:cxn ang="0">
                  <a:pos x="800" y="453"/>
                </a:cxn>
                <a:cxn ang="0">
                  <a:pos x="789" y="505"/>
                </a:cxn>
                <a:cxn ang="0">
                  <a:pos x="772" y="554"/>
                </a:cxn>
                <a:cxn ang="0">
                  <a:pos x="749" y="601"/>
                </a:cxn>
                <a:cxn ang="0">
                  <a:pos x="720" y="644"/>
                </a:cxn>
                <a:cxn ang="0">
                  <a:pos x="688" y="683"/>
                </a:cxn>
                <a:cxn ang="0">
                  <a:pos x="649" y="717"/>
                </a:cxn>
                <a:cxn ang="0">
                  <a:pos x="607" y="746"/>
                </a:cxn>
                <a:cxn ang="0">
                  <a:pos x="560" y="769"/>
                </a:cxn>
                <a:cxn ang="0">
                  <a:pos x="511" y="786"/>
                </a:cxn>
                <a:cxn ang="0">
                  <a:pos x="459" y="797"/>
                </a:cxn>
                <a:cxn ang="0">
                  <a:pos x="406" y="802"/>
                </a:cxn>
                <a:cxn ang="0">
                  <a:pos x="351" y="797"/>
                </a:cxn>
                <a:cxn ang="0">
                  <a:pos x="299" y="786"/>
                </a:cxn>
                <a:cxn ang="0">
                  <a:pos x="248" y="770"/>
                </a:cxn>
                <a:cxn ang="0">
                  <a:pos x="202" y="746"/>
                </a:cxn>
                <a:cxn ang="0">
                  <a:pos x="159" y="717"/>
                </a:cxn>
                <a:cxn ang="0">
                  <a:pos x="119" y="681"/>
                </a:cxn>
                <a:cxn ang="0">
                  <a:pos x="85" y="643"/>
                </a:cxn>
                <a:cxn ang="0">
                  <a:pos x="55" y="599"/>
                </a:cxn>
                <a:cxn ang="0">
                  <a:pos x="32" y="553"/>
                </a:cxn>
                <a:cxn ang="0">
                  <a:pos x="14" y="504"/>
                </a:cxn>
                <a:cxn ang="0">
                  <a:pos x="3" y="451"/>
                </a:cxn>
                <a:cxn ang="0">
                  <a:pos x="0" y="397"/>
                </a:cxn>
                <a:cxn ang="0">
                  <a:pos x="4" y="343"/>
                </a:cxn>
                <a:cxn ang="0">
                  <a:pos x="15" y="291"/>
                </a:cxn>
                <a:cxn ang="0">
                  <a:pos x="32" y="242"/>
                </a:cxn>
                <a:cxn ang="0">
                  <a:pos x="56" y="196"/>
                </a:cxn>
                <a:cxn ang="0">
                  <a:pos x="85" y="154"/>
                </a:cxn>
                <a:cxn ang="0">
                  <a:pos x="119" y="116"/>
                </a:cxn>
                <a:cxn ang="0">
                  <a:pos x="158" y="82"/>
                </a:cxn>
                <a:cxn ang="0">
                  <a:pos x="200" y="53"/>
                </a:cxn>
                <a:cxn ang="0">
                  <a:pos x="247" y="31"/>
                </a:cxn>
                <a:cxn ang="0">
                  <a:pos x="296" y="13"/>
                </a:cxn>
                <a:cxn ang="0">
                  <a:pos x="349" y="3"/>
                </a:cxn>
                <a:cxn ang="0">
                  <a:pos x="403" y="0"/>
                </a:cxn>
              </a:cxnLst>
              <a:rect l="0" t="0" r="r" b="b"/>
              <a:pathLst>
                <a:path w="803" h="802">
                  <a:moveTo>
                    <a:pt x="403" y="0"/>
                  </a:moveTo>
                  <a:lnTo>
                    <a:pt x="458" y="3"/>
                  </a:lnTo>
                  <a:lnTo>
                    <a:pt x="511" y="13"/>
                  </a:lnTo>
                  <a:lnTo>
                    <a:pt x="560" y="31"/>
                  </a:lnTo>
                  <a:lnTo>
                    <a:pt x="607" y="53"/>
                  </a:lnTo>
                  <a:lnTo>
                    <a:pt x="649" y="82"/>
                  </a:lnTo>
                  <a:lnTo>
                    <a:pt x="688" y="116"/>
                  </a:lnTo>
                  <a:lnTo>
                    <a:pt x="720" y="154"/>
                  </a:lnTo>
                  <a:lnTo>
                    <a:pt x="749" y="196"/>
                  </a:lnTo>
                  <a:lnTo>
                    <a:pt x="772" y="242"/>
                  </a:lnTo>
                  <a:lnTo>
                    <a:pt x="789" y="292"/>
                  </a:lnTo>
                  <a:lnTo>
                    <a:pt x="800" y="344"/>
                  </a:lnTo>
                  <a:lnTo>
                    <a:pt x="803" y="399"/>
                  </a:lnTo>
                  <a:lnTo>
                    <a:pt x="800" y="453"/>
                  </a:lnTo>
                  <a:lnTo>
                    <a:pt x="789" y="505"/>
                  </a:lnTo>
                  <a:lnTo>
                    <a:pt x="772" y="554"/>
                  </a:lnTo>
                  <a:lnTo>
                    <a:pt x="749" y="601"/>
                  </a:lnTo>
                  <a:lnTo>
                    <a:pt x="720" y="644"/>
                  </a:lnTo>
                  <a:lnTo>
                    <a:pt x="688" y="683"/>
                  </a:lnTo>
                  <a:lnTo>
                    <a:pt x="649" y="717"/>
                  </a:lnTo>
                  <a:lnTo>
                    <a:pt x="607" y="746"/>
                  </a:lnTo>
                  <a:lnTo>
                    <a:pt x="560" y="769"/>
                  </a:lnTo>
                  <a:lnTo>
                    <a:pt x="511" y="786"/>
                  </a:lnTo>
                  <a:lnTo>
                    <a:pt x="459" y="797"/>
                  </a:lnTo>
                  <a:lnTo>
                    <a:pt x="406" y="802"/>
                  </a:lnTo>
                  <a:lnTo>
                    <a:pt x="351" y="797"/>
                  </a:lnTo>
                  <a:lnTo>
                    <a:pt x="299" y="786"/>
                  </a:lnTo>
                  <a:lnTo>
                    <a:pt x="248" y="770"/>
                  </a:lnTo>
                  <a:lnTo>
                    <a:pt x="202" y="746"/>
                  </a:lnTo>
                  <a:lnTo>
                    <a:pt x="159" y="717"/>
                  </a:lnTo>
                  <a:lnTo>
                    <a:pt x="119" y="681"/>
                  </a:lnTo>
                  <a:lnTo>
                    <a:pt x="85" y="643"/>
                  </a:lnTo>
                  <a:lnTo>
                    <a:pt x="55" y="599"/>
                  </a:lnTo>
                  <a:lnTo>
                    <a:pt x="32" y="553"/>
                  </a:lnTo>
                  <a:lnTo>
                    <a:pt x="14" y="504"/>
                  </a:lnTo>
                  <a:lnTo>
                    <a:pt x="3" y="451"/>
                  </a:lnTo>
                  <a:lnTo>
                    <a:pt x="0" y="397"/>
                  </a:lnTo>
                  <a:lnTo>
                    <a:pt x="4" y="343"/>
                  </a:lnTo>
                  <a:lnTo>
                    <a:pt x="15" y="291"/>
                  </a:lnTo>
                  <a:lnTo>
                    <a:pt x="32" y="242"/>
                  </a:lnTo>
                  <a:lnTo>
                    <a:pt x="56" y="196"/>
                  </a:lnTo>
                  <a:lnTo>
                    <a:pt x="85" y="154"/>
                  </a:lnTo>
                  <a:lnTo>
                    <a:pt x="119" y="116"/>
                  </a:lnTo>
                  <a:lnTo>
                    <a:pt x="158" y="82"/>
                  </a:lnTo>
                  <a:lnTo>
                    <a:pt x="200" y="53"/>
                  </a:lnTo>
                  <a:lnTo>
                    <a:pt x="247" y="31"/>
                  </a:lnTo>
                  <a:lnTo>
                    <a:pt x="296" y="13"/>
                  </a:lnTo>
                  <a:lnTo>
                    <a:pt x="349" y="3"/>
                  </a:lnTo>
                  <a:lnTo>
                    <a:pt x="403"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grpSp>
      <p:grpSp>
        <p:nvGrpSpPr>
          <p:cNvPr id="48" name="Group 129">
            <a:extLst>
              <a:ext uri="{FF2B5EF4-FFF2-40B4-BE49-F238E27FC236}">
                <a16:creationId xmlns:a16="http://schemas.microsoft.com/office/drawing/2014/main" id="{4502EB49-A1E0-8943-B44D-4F8F1E790998}"/>
              </a:ext>
            </a:extLst>
          </p:cNvPr>
          <p:cNvGrpSpPr/>
          <p:nvPr/>
        </p:nvGrpSpPr>
        <p:grpSpPr>
          <a:xfrm rot="1205760">
            <a:off x="935110" y="4570602"/>
            <a:ext cx="180292" cy="352743"/>
            <a:chOff x="7272338" y="239713"/>
            <a:chExt cx="438150" cy="857250"/>
          </a:xfrm>
          <a:solidFill>
            <a:srgbClr val="FFC000"/>
          </a:solidFill>
        </p:grpSpPr>
        <p:sp>
          <p:nvSpPr>
            <p:cNvPr id="49" name="Freeform 17">
              <a:extLst>
                <a:ext uri="{FF2B5EF4-FFF2-40B4-BE49-F238E27FC236}">
                  <a16:creationId xmlns:a16="http://schemas.microsoft.com/office/drawing/2014/main" id="{81C5C122-1B45-1C4C-921E-E4D41292A0B8}"/>
                </a:ext>
              </a:extLst>
            </p:cNvPr>
            <p:cNvSpPr>
              <a:spLocks noEditPoints="1"/>
            </p:cNvSpPr>
            <p:nvPr/>
          </p:nvSpPr>
          <p:spPr bwMode="auto">
            <a:xfrm>
              <a:off x="7272338" y="239713"/>
              <a:ext cx="438150" cy="857250"/>
            </a:xfrm>
            <a:custGeom>
              <a:avLst/>
              <a:gdLst/>
              <a:ahLst/>
              <a:cxnLst>
                <a:cxn ang="0">
                  <a:pos x="765" y="2801"/>
                </a:cxn>
                <a:cxn ang="0">
                  <a:pos x="696" y="2858"/>
                </a:cxn>
                <a:cxn ang="0">
                  <a:pos x="669" y="2945"/>
                </a:cxn>
                <a:cxn ang="0">
                  <a:pos x="696" y="3034"/>
                </a:cxn>
                <a:cxn ang="0">
                  <a:pos x="767" y="3093"/>
                </a:cxn>
                <a:cxn ang="0">
                  <a:pos x="860" y="3101"/>
                </a:cxn>
                <a:cxn ang="0">
                  <a:pos x="939" y="3058"/>
                </a:cxn>
                <a:cxn ang="0">
                  <a:pos x="983" y="2979"/>
                </a:cxn>
                <a:cxn ang="0">
                  <a:pos x="974" y="2886"/>
                </a:cxn>
                <a:cxn ang="0">
                  <a:pos x="917" y="2816"/>
                </a:cxn>
                <a:cxn ang="0">
                  <a:pos x="826" y="2789"/>
                </a:cxn>
                <a:cxn ang="0">
                  <a:pos x="1524" y="2673"/>
                </a:cxn>
                <a:cxn ang="0">
                  <a:pos x="903" y="269"/>
                </a:cxn>
                <a:cxn ang="0">
                  <a:pos x="791" y="269"/>
                </a:cxn>
                <a:cxn ang="0">
                  <a:pos x="699" y="276"/>
                </a:cxn>
                <a:cxn ang="0">
                  <a:pos x="670" y="303"/>
                </a:cxn>
                <a:cxn ang="0">
                  <a:pos x="699" y="333"/>
                </a:cxn>
                <a:cxn ang="0">
                  <a:pos x="944" y="336"/>
                </a:cxn>
                <a:cxn ang="0">
                  <a:pos x="975" y="312"/>
                </a:cxn>
                <a:cxn ang="0">
                  <a:pos x="963" y="284"/>
                </a:cxn>
                <a:cxn ang="0">
                  <a:pos x="903" y="269"/>
                </a:cxn>
                <a:cxn ang="0">
                  <a:pos x="534" y="272"/>
                </a:cxn>
                <a:cxn ang="0">
                  <a:pos x="522" y="299"/>
                </a:cxn>
                <a:cxn ang="0">
                  <a:pos x="548" y="328"/>
                </a:cxn>
                <a:cxn ang="0">
                  <a:pos x="573" y="328"/>
                </a:cxn>
                <a:cxn ang="0">
                  <a:pos x="591" y="306"/>
                </a:cxn>
                <a:cxn ang="0">
                  <a:pos x="583" y="276"/>
                </a:cxn>
                <a:cxn ang="0">
                  <a:pos x="549" y="254"/>
                </a:cxn>
                <a:cxn ang="0">
                  <a:pos x="1419" y="4"/>
                </a:cxn>
                <a:cxn ang="0">
                  <a:pos x="1535" y="41"/>
                </a:cxn>
                <a:cxn ang="0">
                  <a:pos x="1615" y="121"/>
                </a:cxn>
                <a:cxn ang="0">
                  <a:pos x="1652" y="238"/>
                </a:cxn>
                <a:cxn ang="0">
                  <a:pos x="1654" y="2958"/>
                </a:cxn>
                <a:cxn ang="0">
                  <a:pos x="1641" y="3065"/>
                </a:cxn>
                <a:cxn ang="0">
                  <a:pos x="1593" y="3152"/>
                </a:cxn>
                <a:cxn ang="0">
                  <a:pos x="1507" y="3214"/>
                </a:cxn>
                <a:cxn ang="0">
                  <a:pos x="1410" y="3238"/>
                </a:cxn>
                <a:cxn ang="0">
                  <a:pos x="283" y="3241"/>
                </a:cxn>
                <a:cxn ang="0">
                  <a:pos x="155" y="3219"/>
                </a:cxn>
                <a:cxn ang="0">
                  <a:pos x="63" y="3152"/>
                </a:cxn>
                <a:cxn ang="0">
                  <a:pos x="12" y="3048"/>
                </a:cxn>
                <a:cxn ang="0">
                  <a:pos x="2" y="923"/>
                </a:cxn>
                <a:cxn ang="0">
                  <a:pos x="7" y="212"/>
                </a:cxn>
                <a:cxn ang="0">
                  <a:pos x="42" y="118"/>
                </a:cxn>
                <a:cxn ang="0">
                  <a:pos x="115" y="47"/>
                </a:cxn>
                <a:cxn ang="0">
                  <a:pos x="212" y="8"/>
                </a:cxn>
                <a:cxn ang="0">
                  <a:pos x="826" y="0"/>
                </a:cxn>
              </a:cxnLst>
              <a:rect l="0" t="0" r="r" b="b"/>
              <a:pathLst>
                <a:path w="1654" h="3241">
                  <a:moveTo>
                    <a:pt x="826" y="2789"/>
                  </a:moveTo>
                  <a:lnTo>
                    <a:pt x="795" y="2792"/>
                  </a:lnTo>
                  <a:lnTo>
                    <a:pt x="765" y="2801"/>
                  </a:lnTo>
                  <a:lnTo>
                    <a:pt x="739" y="2816"/>
                  </a:lnTo>
                  <a:lnTo>
                    <a:pt x="715" y="2835"/>
                  </a:lnTo>
                  <a:lnTo>
                    <a:pt x="696" y="2858"/>
                  </a:lnTo>
                  <a:lnTo>
                    <a:pt x="681" y="2884"/>
                  </a:lnTo>
                  <a:lnTo>
                    <a:pt x="672" y="2913"/>
                  </a:lnTo>
                  <a:lnTo>
                    <a:pt x="669" y="2945"/>
                  </a:lnTo>
                  <a:lnTo>
                    <a:pt x="672" y="2976"/>
                  </a:lnTo>
                  <a:lnTo>
                    <a:pt x="681" y="3007"/>
                  </a:lnTo>
                  <a:lnTo>
                    <a:pt x="696" y="3034"/>
                  </a:lnTo>
                  <a:lnTo>
                    <a:pt x="716" y="3058"/>
                  </a:lnTo>
                  <a:lnTo>
                    <a:pt x="740" y="3077"/>
                  </a:lnTo>
                  <a:lnTo>
                    <a:pt x="767" y="3093"/>
                  </a:lnTo>
                  <a:lnTo>
                    <a:pt x="798" y="3102"/>
                  </a:lnTo>
                  <a:lnTo>
                    <a:pt x="828" y="3105"/>
                  </a:lnTo>
                  <a:lnTo>
                    <a:pt x="860" y="3101"/>
                  </a:lnTo>
                  <a:lnTo>
                    <a:pt x="890" y="3092"/>
                  </a:lnTo>
                  <a:lnTo>
                    <a:pt x="917" y="3077"/>
                  </a:lnTo>
                  <a:lnTo>
                    <a:pt x="939" y="3058"/>
                  </a:lnTo>
                  <a:lnTo>
                    <a:pt x="959" y="3034"/>
                  </a:lnTo>
                  <a:lnTo>
                    <a:pt x="973" y="3007"/>
                  </a:lnTo>
                  <a:lnTo>
                    <a:pt x="983" y="2979"/>
                  </a:lnTo>
                  <a:lnTo>
                    <a:pt x="987" y="2947"/>
                  </a:lnTo>
                  <a:lnTo>
                    <a:pt x="985" y="2915"/>
                  </a:lnTo>
                  <a:lnTo>
                    <a:pt x="974" y="2886"/>
                  </a:lnTo>
                  <a:lnTo>
                    <a:pt x="961" y="2859"/>
                  </a:lnTo>
                  <a:lnTo>
                    <a:pt x="940" y="2835"/>
                  </a:lnTo>
                  <a:lnTo>
                    <a:pt x="917" y="2816"/>
                  </a:lnTo>
                  <a:lnTo>
                    <a:pt x="890" y="2801"/>
                  </a:lnTo>
                  <a:lnTo>
                    <a:pt x="859" y="2792"/>
                  </a:lnTo>
                  <a:lnTo>
                    <a:pt x="826" y="2789"/>
                  </a:lnTo>
                  <a:close/>
                  <a:moveTo>
                    <a:pt x="132" y="570"/>
                  </a:moveTo>
                  <a:lnTo>
                    <a:pt x="132" y="2673"/>
                  </a:lnTo>
                  <a:lnTo>
                    <a:pt x="1524" y="2673"/>
                  </a:lnTo>
                  <a:lnTo>
                    <a:pt x="1524" y="570"/>
                  </a:lnTo>
                  <a:lnTo>
                    <a:pt x="132" y="570"/>
                  </a:lnTo>
                  <a:close/>
                  <a:moveTo>
                    <a:pt x="903" y="269"/>
                  </a:moveTo>
                  <a:lnTo>
                    <a:pt x="867" y="269"/>
                  </a:lnTo>
                  <a:lnTo>
                    <a:pt x="832" y="270"/>
                  </a:lnTo>
                  <a:lnTo>
                    <a:pt x="791" y="269"/>
                  </a:lnTo>
                  <a:lnTo>
                    <a:pt x="750" y="269"/>
                  </a:lnTo>
                  <a:lnTo>
                    <a:pt x="710" y="272"/>
                  </a:lnTo>
                  <a:lnTo>
                    <a:pt x="699" y="276"/>
                  </a:lnTo>
                  <a:lnTo>
                    <a:pt x="689" y="284"/>
                  </a:lnTo>
                  <a:lnTo>
                    <a:pt x="680" y="294"/>
                  </a:lnTo>
                  <a:lnTo>
                    <a:pt x="670" y="303"/>
                  </a:lnTo>
                  <a:lnTo>
                    <a:pt x="680" y="313"/>
                  </a:lnTo>
                  <a:lnTo>
                    <a:pt x="689" y="324"/>
                  </a:lnTo>
                  <a:lnTo>
                    <a:pt x="699" y="333"/>
                  </a:lnTo>
                  <a:lnTo>
                    <a:pt x="710" y="336"/>
                  </a:lnTo>
                  <a:lnTo>
                    <a:pt x="826" y="340"/>
                  </a:lnTo>
                  <a:lnTo>
                    <a:pt x="944" y="336"/>
                  </a:lnTo>
                  <a:lnTo>
                    <a:pt x="954" y="333"/>
                  </a:lnTo>
                  <a:lnTo>
                    <a:pt x="965" y="324"/>
                  </a:lnTo>
                  <a:lnTo>
                    <a:pt x="975" y="312"/>
                  </a:lnTo>
                  <a:lnTo>
                    <a:pt x="986" y="302"/>
                  </a:lnTo>
                  <a:lnTo>
                    <a:pt x="974" y="293"/>
                  </a:lnTo>
                  <a:lnTo>
                    <a:pt x="963" y="284"/>
                  </a:lnTo>
                  <a:lnTo>
                    <a:pt x="952" y="276"/>
                  </a:lnTo>
                  <a:lnTo>
                    <a:pt x="939" y="272"/>
                  </a:lnTo>
                  <a:lnTo>
                    <a:pt x="903" y="269"/>
                  </a:lnTo>
                  <a:close/>
                  <a:moveTo>
                    <a:pt x="549" y="254"/>
                  </a:moveTo>
                  <a:lnTo>
                    <a:pt x="542" y="263"/>
                  </a:lnTo>
                  <a:lnTo>
                    <a:pt x="534" y="272"/>
                  </a:lnTo>
                  <a:lnTo>
                    <a:pt x="528" y="282"/>
                  </a:lnTo>
                  <a:lnTo>
                    <a:pt x="523" y="290"/>
                  </a:lnTo>
                  <a:lnTo>
                    <a:pt x="522" y="299"/>
                  </a:lnTo>
                  <a:lnTo>
                    <a:pt x="526" y="309"/>
                  </a:lnTo>
                  <a:lnTo>
                    <a:pt x="535" y="320"/>
                  </a:lnTo>
                  <a:lnTo>
                    <a:pt x="548" y="328"/>
                  </a:lnTo>
                  <a:lnTo>
                    <a:pt x="560" y="333"/>
                  </a:lnTo>
                  <a:lnTo>
                    <a:pt x="565" y="333"/>
                  </a:lnTo>
                  <a:lnTo>
                    <a:pt x="573" y="328"/>
                  </a:lnTo>
                  <a:lnTo>
                    <a:pt x="580" y="321"/>
                  </a:lnTo>
                  <a:lnTo>
                    <a:pt x="586" y="313"/>
                  </a:lnTo>
                  <a:lnTo>
                    <a:pt x="591" y="306"/>
                  </a:lnTo>
                  <a:lnTo>
                    <a:pt x="593" y="299"/>
                  </a:lnTo>
                  <a:lnTo>
                    <a:pt x="590" y="287"/>
                  </a:lnTo>
                  <a:lnTo>
                    <a:pt x="583" y="276"/>
                  </a:lnTo>
                  <a:lnTo>
                    <a:pt x="575" y="265"/>
                  </a:lnTo>
                  <a:lnTo>
                    <a:pt x="566" y="254"/>
                  </a:lnTo>
                  <a:lnTo>
                    <a:pt x="549" y="254"/>
                  </a:lnTo>
                  <a:close/>
                  <a:moveTo>
                    <a:pt x="826" y="0"/>
                  </a:moveTo>
                  <a:lnTo>
                    <a:pt x="1373" y="1"/>
                  </a:lnTo>
                  <a:lnTo>
                    <a:pt x="1419" y="4"/>
                  </a:lnTo>
                  <a:lnTo>
                    <a:pt x="1462" y="11"/>
                  </a:lnTo>
                  <a:lnTo>
                    <a:pt x="1500" y="24"/>
                  </a:lnTo>
                  <a:lnTo>
                    <a:pt x="1535" y="41"/>
                  </a:lnTo>
                  <a:lnTo>
                    <a:pt x="1566" y="63"/>
                  </a:lnTo>
                  <a:lnTo>
                    <a:pt x="1592" y="89"/>
                  </a:lnTo>
                  <a:lnTo>
                    <a:pt x="1615" y="121"/>
                  </a:lnTo>
                  <a:lnTo>
                    <a:pt x="1632" y="156"/>
                  </a:lnTo>
                  <a:lnTo>
                    <a:pt x="1644" y="195"/>
                  </a:lnTo>
                  <a:lnTo>
                    <a:pt x="1652" y="238"/>
                  </a:lnTo>
                  <a:lnTo>
                    <a:pt x="1654" y="285"/>
                  </a:lnTo>
                  <a:lnTo>
                    <a:pt x="1654" y="1621"/>
                  </a:lnTo>
                  <a:lnTo>
                    <a:pt x="1654" y="2958"/>
                  </a:lnTo>
                  <a:lnTo>
                    <a:pt x="1653" y="2996"/>
                  </a:lnTo>
                  <a:lnTo>
                    <a:pt x="1649" y="3031"/>
                  </a:lnTo>
                  <a:lnTo>
                    <a:pt x="1641" y="3065"/>
                  </a:lnTo>
                  <a:lnTo>
                    <a:pt x="1628" y="3096"/>
                  </a:lnTo>
                  <a:lnTo>
                    <a:pt x="1613" y="3125"/>
                  </a:lnTo>
                  <a:lnTo>
                    <a:pt x="1593" y="3152"/>
                  </a:lnTo>
                  <a:lnTo>
                    <a:pt x="1569" y="3176"/>
                  </a:lnTo>
                  <a:lnTo>
                    <a:pt x="1540" y="3196"/>
                  </a:lnTo>
                  <a:lnTo>
                    <a:pt x="1507" y="3214"/>
                  </a:lnTo>
                  <a:lnTo>
                    <a:pt x="1475" y="3225"/>
                  </a:lnTo>
                  <a:lnTo>
                    <a:pt x="1443" y="3233"/>
                  </a:lnTo>
                  <a:lnTo>
                    <a:pt x="1410" y="3238"/>
                  </a:lnTo>
                  <a:lnTo>
                    <a:pt x="1377" y="3240"/>
                  </a:lnTo>
                  <a:lnTo>
                    <a:pt x="830" y="3241"/>
                  </a:lnTo>
                  <a:lnTo>
                    <a:pt x="283" y="3241"/>
                  </a:lnTo>
                  <a:lnTo>
                    <a:pt x="237" y="3239"/>
                  </a:lnTo>
                  <a:lnTo>
                    <a:pt x="194" y="3231"/>
                  </a:lnTo>
                  <a:lnTo>
                    <a:pt x="155" y="3219"/>
                  </a:lnTo>
                  <a:lnTo>
                    <a:pt x="120" y="3200"/>
                  </a:lnTo>
                  <a:lnTo>
                    <a:pt x="90" y="3179"/>
                  </a:lnTo>
                  <a:lnTo>
                    <a:pt x="63" y="3152"/>
                  </a:lnTo>
                  <a:lnTo>
                    <a:pt x="41" y="3121"/>
                  </a:lnTo>
                  <a:lnTo>
                    <a:pt x="24" y="3086"/>
                  </a:lnTo>
                  <a:lnTo>
                    <a:pt x="12" y="3048"/>
                  </a:lnTo>
                  <a:lnTo>
                    <a:pt x="4" y="3005"/>
                  </a:lnTo>
                  <a:lnTo>
                    <a:pt x="2" y="2957"/>
                  </a:lnTo>
                  <a:lnTo>
                    <a:pt x="2" y="923"/>
                  </a:lnTo>
                  <a:lnTo>
                    <a:pt x="0" y="284"/>
                  </a:lnTo>
                  <a:lnTo>
                    <a:pt x="3" y="247"/>
                  </a:lnTo>
                  <a:lnTo>
                    <a:pt x="7" y="212"/>
                  </a:lnTo>
                  <a:lnTo>
                    <a:pt x="15" y="179"/>
                  </a:lnTo>
                  <a:lnTo>
                    <a:pt x="26" y="147"/>
                  </a:lnTo>
                  <a:lnTo>
                    <a:pt x="42" y="118"/>
                  </a:lnTo>
                  <a:lnTo>
                    <a:pt x="63" y="91"/>
                  </a:lnTo>
                  <a:lnTo>
                    <a:pt x="86" y="67"/>
                  </a:lnTo>
                  <a:lnTo>
                    <a:pt x="115" y="47"/>
                  </a:lnTo>
                  <a:lnTo>
                    <a:pt x="149" y="28"/>
                  </a:lnTo>
                  <a:lnTo>
                    <a:pt x="179" y="17"/>
                  </a:lnTo>
                  <a:lnTo>
                    <a:pt x="212" y="8"/>
                  </a:lnTo>
                  <a:lnTo>
                    <a:pt x="246" y="4"/>
                  </a:lnTo>
                  <a:lnTo>
                    <a:pt x="279" y="2"/>
                  </a:lnTo>
                  <a:lnTo>
                    <a:pt x="826"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50" name="Freeform 21">
              <a:extLst>
                <a:ext uri="{FF2B5EF4-FFF2-40B4-BE49-F238E27FC236}">
                  <a16:creationId xmlns:a16="http://schemas.microsoft.com/office/drawing/2014/main" id="{6048BAE6-2112-4945-8775-7D983619DED4}"/>
                </a:ext>
              </a:extLst>
            </p:cNvPr>
            <p:cNvSpPr>
              <a:spLocks/>
            </p:cNvSpPr>
            <p:nvPr/>
          </p:nvSpPr>
          <p:spPr bwMode="auto">
            <a:xfrm>
              <a:off x="7410583" y="306394"/>
              <a:ext cx="19050" cy="20638"/>
            </a:xfrm>
            <a:custGeom>
              <a:avLst/>
              <a:gdLst/>
              <a:ahLst/>
              <a:cxnLst>
                <a:cxn ang="0">
                  <a:pos x="27" y="0"/>
                </a:cxn>
                <a:cxn ang="0">
                  <a:pos x="44" y="0"/>
                </a:cxn>
                <a:cxn ang="0">
                  <a:pos x="53" y="11"/>
                </a:cxn>
                <a:cxn ang="0">
                  <a:pos x="61" y="22"/>
                </a:cxn>
                <a:cxn ang="0">
                  <a:pos x="68" y="33"/>
                </a:cxn>
                <a:cxn ang="0">
                  <a:pos x="71" y="45"/>
                </a:cxn>
                <a:cxn ang="0">
                  <a:pos x="69" y="52"/>
                </a:cxn>
                <a:cxn ang="0">
                  <a:pos x="64" y="59"/>
                </a:cxn>
                <a:cxn ang="0">
                  <a:pos x="58" y="67"/>
                </a:cxn>
                <a:cxn ang="0">
                  <a:pos x="51" y="74"/>
                </a:cxn>
                <a:cxn ang="0">
                  <a:pos x="43" y="79"/>
                </a:cxn>
                <a:cxn ang="0">
                  <a:pos x="38" y="79"/>
                </a:cxn>
                <a:cxn ang="0">
                  <a:pos x="26" y="74"/>
                </a:cxn>
                <a:cxn ang="0">
                  <a:pos x="13" y="66"/>
                </a:cxn>
                <a:cxn ang="0">
                  <a:pos x="4" y="55"/>
                </a:cxn>
                <a:cxn ang="0">
                  <a:pos x="0" y="45"/>
                </a:cxn>
                <a:cxn ang="0">
                  <a:pos x="1" y="36"/>
                </a:cxn>
                <a:cxn ang="0">
                  <a:pos x="6" y="28"/>
                </a:cxn>
                <a:cxn ang="0">
                  <a:pos x="12" y="18"/>
                </a:cxn>
                <a:cxn ang="0">
                  <a:pos x="20" y="9"/>
                </a:cxn>
                <a:cxn ang="0">
                  <a:pos x="27" y="0"/>
                </a:cxn>
              </a:cxnLst>
              <a:rect l="0" t="0" r="r" b="b"/>
              <a:pathLst>
                <a:path w="71" h="79">
                  <a:moveTo>
                    <a:pt x="27" y="0"/>
                  </a:moveTo>
                  <a:lnTo>
                    <a:pt x="44" y="0"/>
                  </a:lnTo>
                  <a:lnTo>
                    <a:pt x="53" y="11"/>
                  </a:lnTo>
                  <a:lnTo>
                    <a:pt x="61" y="22"/>
                  </a:lnTo>
                  <a:lnTo>
                    <a:pt x="68" y="33"/>
                  </a:lnTo>
                  <a:lnTo>
                    <a:pt x="71" y="45"/>
                  </a:lnTo>
                  <a:lnTo>
                    <a:pt x="69" y="52"/>
                  </a:lnTo>
                  <a:lnTo>
                    <a:pt x="64" y="59"/>
                  </a:lnTo>
                  <a:lnTo>
                    <a:pt x="58" y="67"/>
                  </a:lnTo>
                  <a:lnTo>
                    <a:pt x="51" y="74"/>
                  </a:lnTo>
                  <a:lnTo>
                    <a:pt x="43" y="79"/>
                  </a:lnTo>
                  <a:lnTo>
                    <a:pt x="38" y="79"/>
                  </a:lnTo>
                  <a:lnTo>
                    <a:pt x="26" y="74"/>
                  </a:lnTo>
                  <a:lnTo>
                    <a:pt x="13" y="66"/>
                  </a:lnTo>
                  <a:lnTo>
                    <a:pt x="4" y="55"/>
                  </a:lnTo>
                  <a:lnTo>
                    <a:pt x="0" y="45"/>
                  </a:lnTo>
                  <a:lnTo>
                    <a:pt x="1" y="36"/>
                  </a:lnTo>
                  <a:lnTo>
                    <a:pt x="6" y="28"/>
                  </a:lnTo>
                  <a:lnTo>
                    <a:pt x="12" y="18"/>
                  </a:lnTo>
                  <a:lnTo>
                    <a:pt x="20" y="9"/>
                  </a:lnTo>
                  <a:lnTo>
                    <a:pt x="27"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grpSp>
      <p:sp>
        <p:nvSpPr>
          <p:cNvPr id="51" name="Freeform 11">
            <a:extLst>
              <a:ext uri="{FF2B5EF4-FFF2-40B4-BE49-F238E27FC236}">
                <a16:creationId xmlns:a16="http://schemas.microsoft.com/office/drawing/2014/main" id="{DEF902FD-0728-E143-B781-BCC1CBAECE10}"/>
              </a:ext>
            </a:extLst>
          </p:cNvPr>
          <p:cNvSpPr>
            <a:spLocks/>
          </p:cNvSpPr>
          <p:nvPr/>
        </p:nvSpPr>
        <p:spPr bwMode="auto">
          <a:xfrm rot="18900000" flipV="1">
            <a:off x="880623" y="5322546"/>
            <a:ext cx="357157" cy="196018"/>
          </a:xfrm>
          <a:custGeom>
            <a:avLst/>
            <a:gdLst/>
            <a:ahLst/>
            <a:cxnLst>
              <a:cxn ang="0">
                <a:pos x="811" y="0"/>
              </a:cxn>
              <a:cxn ang="0">
                <a:pos x="954" y="108"/>
              </a:cxn>
              <a:cxn ang="0">
                <a:pos x="1096" y="216"/>
              </a:cxn>
              <a:cxn ang="0">
                <a:pos x="1239" y="324"/>
              </a:cxn>
              <a:cxn ang="0">
                <a:pos x="1097" y="431"/>
              </a:cxn>
              <a:cxn ang="0">
                <a:pos x="955" y="538"/>
              </a:cxn>
              <a:cxn ang="0">
                <a:pos x="811" y="646"/>
              </a:cxn>
              <a:cxn ang="0">
                <a:pos x="811" y="450"/>
              </a:cxn>
              <a:cxn ang="0">
                <a:pos x="722" y="450"/>
              </a:cxn>
              <a:cxn ang="0">
                <a:pos x="636" y="456"/>
              </a:cxn>
              <a:cxn ang="0">
                <a:pos x="551" y="467"/>
              </a:cxn>
              <a:cxn ang="0">
                <a:pos x="469" y="483"/>
              </a:cxn>
              <a:cxn ang="0">
                <a:pos x="387" y="504"/>
              </a:cxn>
              <a:cxn ang="0">
                <a:pos x="306" y="530"/>
              </a:cxn>
              <a:cxn ang="0">
                <a:pos x="228" y="561"/>
              </a:cxn>
              <a:cxn ang="0">
                <a:pos x="151" y="596"/>
              </a:cxn>
              <a:cxn ang="0">
                <a:pos x="75" y="636"/>
              </a:cxn>
              <a:cxn ang="0">
                <a:pos x="0" y="680"/>
              </a:cxn>
              <a:cxn ang="0">
                <a:pos x="26" y="620"/>
              </a:cxn>
              <a:cxn ang="0">
                <a:pos x="55" y="563"/>
              </a:cxn>
              <a:cxn ang="0">
                <a:pos x="90" y="511"/>
              </a:cxn>
              <a:cxn ang="0">
                <a:pos x="128" y="462"/>
              </a:cxn>
              <a:cxn ang="0">
                <a:pos x="170" y="416"/>
              </a:cxn>
              <a:cxn ang="0">
                <a:pos x="216" y="373"/>
              </a:cxn>
              <a:cxn ang="0">
                <a:pos x="266" y="334"/>
              </a:cxn>
              <a:cxn ang="0">
                <a:pos x="320" y="298"/>
              </a:cxn>
              <a:cxn ang="0">
                <a:pos x="385" y="264"/>
              </a:cxn>
              <a:cxn ang="0">
                <a:pos x="452" y="233"/>
              </a:cxn>
              <a:cxn ang="0">
                <a:pos x="520" y="211"/>
              </a:cxn>
              <a:cxn ang="0">
                <a:pos x="590" y="193"/>
              </a:cxn>
              <a:cxn ang="0">
                <a:pos x="662" y="181"/>
              </a:cxn>
              <a:cxn ang="0">
                <a:pos x="736" y="174"/>
              </a:cxn>
              <a:cxn ang="0">
                <a:pos x="811" y="171"/>
              </a:cxn>
              <a:cxn ang="0">
                <a:pos x="811" y="0"/>
              </a:cxn>
            </a:cxnLst>
            <a:rect l="0" t="0" r="r" b="b"/>
            <a:pathLst>
              <a:path w="1239" h="680">
                <a:moveTo>
                  <a:pt x="811" y="0"/>
                </a:moveTo>
                <a:lnTo>
                  <a:pt x="954" y="108"/>
                </a:lnTo>
                <a:lnTo>
                  <a:pt x="1096" y="216"/>
                </a:lnTo>
                <a:lnTo>
                  <a:pt x="1239" y="324"/>
                </a:lnTo>
                <a:lnTo>
                  <a:pt x="1097" y="431"/>
                </a:lnTo>
                <a:lnTo>
                  <a:pt x="955" y="538"/>
                </a:lnTo>
                <a:lnTo>
                  <a:pt x="811" y="646"/>
                </a:lnTo>
                <a:lnTo>
                  <a:pt x="811" y="450"/>
                </a:lnTo>
                <a:lnTo>
                  <a:pt x="722" y="450"/>
                </a:lnTo>
                <a:lnTo>
                  <a:pt x="636" y="456"/>
                </a:lnTo>
                <a:lnTo>
                  <a:pt x="551" y="467"/>
                </a:lnTo>
                <a:lnTo>
                  <a:pt x="469" y="483"/>
                </a:lnTo>
                <a:lnTo>
                  <a:pt x="387" y="504"/>
                </a:lnTo>
                <a:lnTo>
                  <a:pt x="306" y="530"/>
                </a:lnTo>
                <a:lnTo>
                  <a:pt x="228" y="561"/>
                </a:lnTo>
                <a:lnTo>
                  <a:pt x="151" y="596"/>
                </a:lnTo>
                <a:lnTo>
                  <a:pt x="75" y="636"/>
                </a:lnTo>
                <a:lnTo>
                  <a:pt x="0" y="680"/>
                </a:lnTo>
                <a:lnTo>
                  <a:pt x="26" y="620"/>
                </a:lnTo>
                <a:lnTo>
                  <a:pt x="55" y="563"/>
                </a:lnTo>
                <a:lnTo>
                  <a:pt x="90" y="511"/>
                </a:lnTo>
                <a:lnTo>
                  <a:pt x="128" y="462"/>
                </a:lnTo>
                <a:lnTo>
                  <a:pt x="170" y="416"/>
                </a:lnTo>
                <a:lnTo>
                  <a:pt x="216" y="373"/>
                </a:lnTo>
                <a:lnTo>
                  <a:pt x="266" y="334"/>
                </a:lnTo>
                <a:lnTo>
                  <a:pt x="320" y="298"/>
                </a:lnTo>
                <a:lnTo>
                  <a:pt x="385" y="264"/>
                </a:lnTo>
                <a:lnTo>
                  <a:pt x="452" y="233"/>
                </a:lnTo>
                <a:lnTo>
                  <a:pt x="520" y="211"/>
                </a:lnTo>
                <a:lnTo>
                  <a:pt x="590" y="193"/>
                </a:lnTo>
                <a:lnTo>
                  <a:pt x="662" y="181"/>
                </a:lnTo>
                <a:lnTo>
                  <a:pt x="736" y="174"/>
                </a:lnTo>
                <a:lnTo>
                  <a:pt x="811" y="171"/>
                </a:lnTo>
                <a:lnTo>
                  <a:pt x="811"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52" name="Freeform 20">
            <a:extLst>
              <a:ext uri="{FF2B5EF4-FFF2-40B4-BE49-F238E27FC236}">
                <a16:creationId xmlns:a16="http://schemas.microsoft.com/office/drawing/2014/main" id="{D1305EAA-C8C6-4A44-8770-C1ECF56B2D94}"/>
              </a:ext>
            </a:extLst>
          </p:cNvPr>
          <p:cNvSpPr>
            <a:spLocks/>
          </p:cNvSpPr>
          <p:nvPr/>
        </p:nvSpPr>
        <p:spPr bwMode="auto">
          <a:xfrm>
            <a:off x="826311" y="2294243"/>
            <a:ext cx="337038" cy="374115"/>
          </a:xfrm>
          <a:custGeom>
            <a:avLst/>
            <a:gdLst/>
            <a:ahLst/>
            <a:cxnLst>
              <a:cxn ang="0">
                <a:pos x="324" y="756"/>
              </a:cxn>
              <a:cxn ang="0">
                <a:pos x="332" y="593"/>
              </a:cxn>
              <a:cxn ang="0">
                <a:pos x="312" y="577"/>
              </a:cxn>
              <a:cxn ang="0">
                <a:pos x="195" y="590"/>
              </a:cxn>
              <a:cxn ang="0">
                <a:pos x="156" y="594"/>
              </a:cxn>
              <a:cxn ang="0">
                <a:pos x="168" y="553"/>
              </a:cxn>
              <a:cxn ang="0">
                <a:pos x="156" y="516"/>
              </a:cxn>
              <a:cxn ang="0">
                <a:pos x="15" y="398"/>
              </a:cxn>
              <a:cxn ang="0">
                <a:pos x="0" y="384"/>
              </a:cxn>
              <a:cxn ang="0">
                <a:pos x="7" y="379"/>
              </a:cxn>
              <a:cxn ang="0">
                <a:pos x="34" y="318"/>
              </a:cxn>
              <a:cxn ang="0">
                <a:pos x="13" y="237"/>
              </a:cxn>
              <a:cxn ang="0">
                <a:pos x="94" y="254"/>
              </a:cxn>
              <a:cxn ang="0">
                <a:pos x="129" y="233"/>
              </a:cxn>
              <a:cxn ang="0">
                <a:pos x="138" y="202"/>
              </a:cxn>
              <a:cxn ang="0">
                <a:pos x="203" y="277"/>
              </a:cxn>
              <a:cxn ang="0">
                <a:pos x="233" y="296"/>
              </a:cxn>
              <a:cxn ang="0">
                <a:pos x="236" y="263"/>
              </a:cxn>
              <a:cxn ang="0">
                <a:pos x="210" y="116"/>
              </a:cxn>
              <a:cxn ang="0">
                <a:pos x="207" y="95"/>
              </a:cxn>
              <a:cxn ang="0">
                <a:pos x="241" y="113"/>
              </a:cxn>
              <a:cxn ang="0">
                <a:pos x="288" y="99"/>
              </a:cxn>
              <a:cxn ang="0">
                <a:pos x="337" y="3"/>
              </a:cxn>
              <a:cxn ang="0">
                <a:pos x="342" y="0"/>
              </a:cxn>
              <a:cxn ang="0">
                <a:pos x="393" y="99"/>
              </a:cxn>
              <a:cxn ang="0">
                <a:pos x="438" y="113"/>
              </a:cxn>
              <a:cxn ang="0">
                <a:pos x="475" y="95"/>
              </a:cxn>
              <a:cxn ang="0">
                <a:pos x="450" y="233"/>
              </a:cxn>
              <a:cxn ang="0">
                <a:pos x="443" y="274"/>
              </a:cxn>
              <a:cxn ang="0">
                <a:pos x="450" y="297"/>
              </a:cxn>
              <a:cxn ang="0">
                <a:pos x="471" y="285"/>
              </a:cxn>
              <a:cxn ang="0">
                <a:pos x="525" y="224"/>
              </a:cxn>
              <a:cxn ang="0">
                <a:pos x="543" y="203"/>
              </a:cxn>
              <a:cxn ang="0">
                <a:pos x="553" y="239"/>
              </a:cxn>
              <a:cxn ang="0">
                <a:pos x="581" y="256"/>
              </a:cxn>
              <a:cxn ang="0">
                <a:pos x="668" y="237"/>
              </a:cxn>
              <a:cxn ang="0">
                <a:pos x="654" y="291"/>
              </a:cxn>
              <a:cxn ang="0">
                <a:pos x="649" y="308"/>
              </a:cxn>
              <a:cxn ang="0">
                <a:pos x="681" y="384"/>
              </a:cxn>
              <a:cxn ang="0">
                <a:pos x="650" y="411"/>
              </a:cxn>
              <a:cxn ang="0">
                <a:pos x="531" y="511"/>
              </a:cxn>
              <a:cxn ang="0">
                <a:pos x="516" y="563"/>
              </a:cxn>
              <a:cxn ang="0">
                <a:pos x="525" y="594"/>
              </a:cxn>
              <a:cxn ang="0">
                <a:pos x="453" y="587"/>
              </a:cxn>
              <a:cxn ang="0">
                <a:pos x="370" y="576"/>
              </a:cxn>
              <a:cxn ang="0">
                <a:pos x="349" y="596"/>
              </a:cxn>
              <a:cxn ang="0">
                <a:pos x="352" y="756"/>
              </a:cxn>
              <a:cxn ang="0">
                <a:pos x="324" y="756"/>
              </a:cxn>
            </a:cxnLst>
            <a:rect l="0" t="0" r="r" b="b"/>
            <a:pathLst>
              <a:path w="681" h="756">
                <a:moveTo>
                  <a:pt x="324" y="756"/>
                </a:moveTo>
                <a:cubicBezTo>
                  <a:pt x="327" y="702"/>
                  <a:pt x="329" y="647"/>
                  <a:pt x="332" y="593"/>
                </a:cubicBezTo>
                <a:cubicBezTo>
                  <a:pt x="333" y="577"/>
                  <a:pt x="324" y="575"/>
                  <a:pt x="312" y="577"/>
                </a:cubicBezTo>
                <a:cubicBezTo>
                  <a:pt x="273" y="581"/>
                  <a:pt x="234" y="586"/>
                  <a:pt x="195" y="590"/>
                </a:cubicBezTo>
                <a:cubicBezTo>
                  <a:pt x="183" y="592"/>
                  <a:pt x="171" y="593"/>
                  <a:pt x="156" y="594"/>
                </a:cubicBezTo>
                <a:cubicBezTo>
                  <a:pt x="160" y="579"/>
                  <a:pt x="164" y="566"/>
                  <a:pt x="168" y="553"/>
                </a:cubicBezTo>
                <a:cubicBezTo>
                  <a:pt x="172" y="538"/>
                  <a:pt x="169" y="527"/>
                  <a:pt x="156" y="516"/>
                </a:cubicBezTo>
                <a:cubicBezTo>
                  <a:pt x="109" y="478"/>
                  <a:pt x="62" y="438"/>
                  <a:pt x="15" y="398"/>
                </a:cubicBezTo>
                <a:cubicBezTo>
                  <a:pt x="10" y="394"/>
                  <a:pt x="6" y="389"/>
                  <a:pt x="0" y="384"/>
                </a:cubicBezTo>
                <a:cubicBezTo>
                  <a:pt x="3" y="382"/>
                  <a:pt x="5" y="380"/>
                  <a:pt x="7" y="379"/>
                </a:cubicBezTo>
                <a:cubicBezTo>
                  <a:pt x="50" y="357"/>
                  <a:pt x="46" y="367"/>
                  <a:pt x="34" y="318"/>
                </a:cubicBezTo>
                <a:cubicBezTo>
                  <a:pt x="28" y="292"/>
                  <a:pt x="21" y="266"/>
                  <a:pt x="13" y="237"/>
                </a:cubicBezTo>
                <a:cubicBezTo>
                  <a:pt x="42" y="243"/>
                  <a:pt x="68" y="249"/>
                  <a:pt x="94" y="254"/>
                </a:cubicBezTo>
                <a:cubicBezTo>
                  <a:pt x="119" y="260"/>
                  <a:pt x="123" y="258"/>
                  <a:pt x="129" y="233"/>
                </a:cubicBezTo>
                <a:cubicBezTo>
                  <a:pt x="131" y="224"/>
                  <a:pt x="134" y="215"/>
                  <a:pt x="138" y="202"/>
                </a:cubicBezTo>
                <a:cubicBezTo>
                  <a:pt x="160" y="229"/>
                  <a:pt x="181" y="254"/>
                  <a:pt x="203" y="277"/>
                </a:cubicBezTo>
                <a:cubicBezTo>
                  <a:pt x="211" y="286"/>
                  <a:pt x="223" y="290"/>
                  <a:pt x="233" y="296"/>
                </a:cubicBezTo>
                <a:cubicBezTo>
                  <a:pt x="234" y="285"/>
                  <a:pt x="238" y="273"/>
                  <a:pt x="236" y="263"/>
                </a:cubicBezTo>
                <a:cubicBezTo>
                  <a:pt x="228" y="214"/>
                  <a:pt x="219" y="165"/>
                  <a:pt x="210" y="116"/>
                </a:cubicBezTo>
                <a:cubicBezTo>
                  <a:pt x="209" y="110"/>
                  <a:pt x="209" y="104"/>
                  <a:pt x="207" y="95"/>
                </a:cubicBezTo>
                <a:cubicBezTo>
                  <a:pt x="221" y="102"/>
                  <a:pt x="231" y="107"/>
                  <a:pt x="241" y="113"/>
                </a:cubicBezTo>
                <a:cubicBezTo>
                  <a:pt x="269" y="127"/>
                  <a:pt x="274" y="126"/>
                  <a:pt x="288" y="99"/>
                </a:cubicBezTo>
                <a:cubicBezTo>
                  <a:pt x="304" y="67"/>
                  <a:pt x="321" y="35"/>
                  <a:pt x="337" y="3"/>
                </a:cubicBezTo>
                <a:cubicBezTo>
                  <a:pt x="338" y="2"/>
                  <a:pt x="339" y="2"/>
                  <a:pt x="342" y="0"/>
                </a:cubicBezTo>
                <a:cubicBezTo>
                  <a:pt x="359" y="33"/>
                  <a:pt x="376" y="66"/>
                  <a:pt x="393" y="99"/>
                </a:cubicBezTo>
                <a:cubicBezTo>
                  <a:pt x="407" y="126"/>
                  <a:pt x="411" y="127"/>
                  <a:pt x="438" y="113"/>
                </a:cubicBezTo>
                <a:cubicBezTo>
                  <a:pt x="449" y="108"/>
                  <a:pt x="460" y="102"/>
                  <a:pt x="475" y="95"/>
                </a:cubicBezTo>
                <a:cubicBezTo>
                  <a:pt x="466" y="143"/>
                  <a:pt x="458" y="188"/>
                  <a:pt x="450" y="233"/>
                </a:cubicBezTo>
                <a:cubicBezTo>
                  <a:pt x="447" y="247"/>
                  <a:pt x="444" y="260"/>
                  <a:pt x="443" y="274"/>
                </a:cubicBezTo>
                <a:cubicBezTo>
                  <a:pt x="443" y="282"/>
                  <a:pt x="448" y="289"/>
                  <a:pt x="450" y="297"/>
                </a:cubicBezTo>
                <a:cubicBezTo>
                  <a:pt x="457" y="293"/>
                  <a:pt x="466" y="291"/>
                  <a:pt x="471" y="285"/>
                </a:cubicBezTo>
                <a:cubicBezTo>
                  <a:pt x="490" y="265"/>
                  <a:pt x="507" y="244"/>
                  <a:pt x="525" y="224"/>
                </a:cubicBezTo>
                <a:cubicBezTo>
                  <a:pt x="530" y="218"/>
                  <a:pt x="535" y="212"/>
                  <a:pt x="543" y="203"/>
                </a:cubicBezTo>
                <a:cubicBezTo>
                  <a:pt x="547" y="217"/>
                  <a:pt x="551" y="227"/>
                  <a:pt x="553" y="239"/>
                </a:cubicBezTo>
                <a:cubicBezTo>
                  <a:pt x="557" y="254"/>
                  <a:pt x="566" y="259"/>
                  <a:pt x="581" y="256"/>
                </a:cubicBezTo>
                <a:cubicBezTo>
                  <a:pt x="609" y="249"/>
                  <a:pt x="637" y="244"/>
                  <a:pt x="668" y="237"/>
                </a:cubicBezTo>
                <a:cubicBezTo>
                  <a:pt x="663" y="256"/>
                  <a:pt x="659" y="274"/>
                  <a:pt x="654" y="291"/>
                </a:cubicBezTo>
                <a:cubicBezTo>
                  <a:pt x="653" y="297"/>
                  <a:pt x="651" y="303"/>
                  <a:pt x="649" y="308"/>
                </a:cubicBezTo>
                <a:cubicBezTo>
                  <a:pt x="636" y="358"/>
                  <a:pt x="636" y="358"/>
                  <a:pt x="681" y="384"/>
                </a:cubicBezTo>
                <a:cubicBezTo>
                  <a:pt x="671" y="393"/>
                  <a:pt x="660" y="403"/>
                  <a:pt x="650" y="411"/>
                </a:cubicBezTo>
                <a:cubicBezTo>
                  <a:pt x="611" y="445"/>
                  <a:pt x="571" y="479"/>
                  <a:pt x="531" y="511"/>
                </a:cubicBezTo>
                <a:cubicBezTo>
                  <a:pt x="512" y="526"/>
                  <a:pt x="507" y="542"/>
                  <a:pt x="516" y="563"/>
                </a:cubicBezTo>
                <a:cubicBezTo>
                  <a:pt x="519" y="572"/>
                  <a:pt x="521" y="581"/>
                  <a:pt x="525" y="594"/>
                </a:cubicBezTo>
                <a:cubicBezTo>
                  <a:pt x="500" y="591"/>
                  <a:pt x="476" y="589"/>
                  <a:pt x="453" y="587"/>
                </a:cubicBezTo>
                <a:cubicBezTo>
                  <a:pt x="425" y="583"/>
                  <a:pt x="397" y="580"/>
                  <a:pt x="370" y="576"/>
                </a:cubicBezTo>
                <a:cubicBezTo>
                  <a:pt x="354" y="574"/>
                  <a:pt x="348" y="581"/>
                  <a:pt x="349" y="596"/>
                </a:cubicBezTo>
                <a:cubicBezTo>
                  <a:pt x="350" y="650"/>
                  <a:pt x="351" y="703"/>
                  <a:pt x="352" y="756"/>
                </a:cubicBezTo>
                <a:cubicBezTo>
                  <a:pt x="343" y="756"/>
                  <a:pt x="333" y="756"/>
                  <a:pt x="324" y="756"/>
                </a:cubicBezTo>
                <a:close/>
              </a:path>
            </a:pathLst>
          </a:custGeom>
          <a:solidFill>
            <a:srgbClr val="B2B2B2"/>
          </a:solidFill>
          <a:ln w="9525">
            <a:noFill/>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graphicFrame>
        <p:nvGraphicFramePr>
          <p:cNvPr id="53" name="Table 52">
            <a:extLst>
              <a:ext uri="{FF2B5EF4-FFF2-40B4-BE49-F238E27FC236}">
                <a16:creationId xmlns:a16="http://schemas.microsoft.com/office/drawing/2014/main" id="{7862D226-DA28-1546-B8C8-7932158809FC}"/>
              </a:ext>
            </a:extLst>
          </p:cNvPr>
          <p:cNvGraphicFramePr>
            <a:graphicFrameLocks noGrp="1"/>
          </p:cNvGraphicFramePr>
          <p:nvPr>
            <p:extLst>
              <p:ext uri="{D42A27DB-BD31-4B8C-83A1-F6EECF244321}">
                <p14:modId xmlns:p14="http://schemas.microsoft.com/office/powerpoint/2010/main" val="1328444864"/>
              </p:ext>
            </p:extLst>
          </p:nvPr>
        </p:nvGraphicFramePr>
        <p:xfrm>
          <a:off x="5880811" y="2113238"/>
          <a:ext cx="3727938" cy="2367186"/>
        </p:xfrm>
        <a:graphic>
          <a:graphicData uri="http://schemas.openxmlformats.org/drawingml/2006/table">
            <a:tbl>
              <a:tblPr firstRow="1" bandRow="1"/>
              <a:tblGrid>
                <a:gridCol w="1406769">
                  <a:extLst>
                    <a:ext uri="{9D8B030D-6E8A-4147-A177-3AD203B41FA5}">
                      <a16:colId xmlns:a16="http://schemas.microsoft.com/office/drawing/2014/main" val="20000"/>
                    </a:ext>
                  </a:extLst>
                </a:gridCol>
                <a:gridCol w="2321169">
                  <a:extLst>
                    <a:ext uri="{9D8B030D-6E8A-4147-A177-3AD203B41FA5}">
                      <a16:colId xmlns:a16="http://schemas.microsoft.com/office/drawing/2014/main" val="20001"/>
                    </a:ext>
                  </a:extLst>
                </a:gridCol>
              </a:tblGrid>
              <a:tr h="67524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100" dirty="0">
                          <a:solidFill>
                            <a:schemeClr val="tx1"/>
                          </a:solidFill>
                          <a:latin typeface="Arial" panose="020B0604020202020204" pitchFamily="34" charset="0"/>
                          <a:cs typeface="Arial" panose="020B0604020202020204" pitchFamily="34" charset="0"/>
                        </a:rPr>
                        <a:t>Value</a:t>
                      </a:r>
                    </a:p>
                  </a:txBody>
                  <a:tcPr marL="464234"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85750" marR="0" lvl="1" indent="-1588"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~$135B</a:t>
                      </a:r>
                    </a:p>
                  </a:txBody>
                  <a:tcPr marL="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39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solidFill>
                            <a:schemeClr val="tx1"/>
                          </a:solidFill>
                          <a:latin typeface="Arial" panose="020B0604020202020204" pitchFamily="34" charset="0"/>
                          <a:cs typeface="Arial" panose="020B0604020202020204" pitchFamily="34" charset="0"/>
                        </a:rPr>
                        <a:t>Volume</a:t>
                      </a:r>
                    </a:p>
                  </a:txBody>
                  <a:tcPr marL="464234"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marR="0" lvl="1" indent="-1588"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~375M </a:t>
                      </a:r>
                      <a:endParaRPr kumimoji="0" lang="en-US" sz="1200" b="0"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endParaRPr>
                    </a:p>
                  </a:txBody>
                  <a:tcPr marL="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39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solidFill>
                            <a:schemeClr val="tx1"/>
                          </a:solidFill>
                          <a:latin typeface="Arial" panose="020B0604020202020204" pitchFamily="34" charset="0"/>
                          <a:cs typeface="Arial" panose="020B0604020202020204" pitchFamily="34" charset="0"/>
                        </a:rPr>
                        <a:t>Users</a:t>
                      </a:r>
                    </a:p>
                  </a:txBody>
                  <a:tcPr marL="464234"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marR="0" lvl="1" indent="-1588"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16.7M</a:t>
                      </a:r>
                    </a:p>
                  </a:txBody>
                  <a:tcPr marL="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39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b="1" dirty="0">
                          <a:solidFill>
                            <a:schemeClr val="tx1"/>
                          </a:solidFill>
                          <a:latin typeface="Arial" panose="020B0604020202020204" pitchFamily="34" charset="0"/>
                          <a:cs typeface="Arial" panose="020B0604020202020204" pitchFamily="34" charset="0"/>
                        </a:rPr>
                        <a:t>Adoption</a:t>
                      </a:r>
                    </a:p>
                  </a:txBody>
                  <a:tcPr marL="464234"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85750" marR="0" lvl="1" indent="-1588"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US" sz="1200" b="1"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rPr>
                        <a:t>74%</a:t>
                      </a:r>
                      <a:endParaRPr kumimoji="0" lang="en-US" sz="1200" b="0" i="0" u="none" strike="noStrike" kern="1200" cap="none" spc="0" normalizeH="0" baseline="0" noProof="0" dirty="0">
                        <a:ln>
                          <a:noFill/>
                        </a:ln>
                        <a:solidFill>
                          <a:srgbClr val="F2B800"/>
                        </a:solidFill>
                        <a:effectLst/>
                        <a:uLnTx/>
                        <a:uFillTx/>
                        <a:latin typeface="Arial" panose="020B0604020202020204" pitchFamily="34" charset="0"/>
                        <a:ea typeface="+mn-ea"/>
                        <a:cs typeface="Arial" panose="020B0604020202020204" pitchFamily="34" charset="0"/>
                      </a:endParaRPr>
                    </a:p>
                  </a:txBody>
                  <a:tcPr marL="0" marR="84406" marT="42203" marB="4220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FFFFF">
                          <a:lumMod val="85000"/>
                        </a:srgbClr>
                      </a:solidFill>
                      <a:prstDash val="sysDash"/>
                      <a:round/>
                      <a:headEnd type="none" w="med" len="med"/>
                      <a:tailEnd type="none" w="med" len="med"/>
                    </a:lnT>
                    <a:lnB w="19050" cap="flat" cmpd="sng" algn="ctr">
                      <a:solidFill>
                        <a:srgbClr val="FFFFFF">
                          <a:lumMod val="85000"/>
                        </a:srgb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54" name="Group 60">
            <a:extLst>
              <a:ext uri="{FF2B5EF4-FFF2-40B4-BE49-F238E27FC236}">
                <a16:creationId xmlns:a16="http://schemas.microsoft.com/office/drawing/2014/main" id="{22F438E0-F0D5-4D41-9383-CEC64CC70D1A}"/>
              </a:ext>
            </a:extLst>
          </p:cNvPr>
          <p:cNvGrpSpPr/>
          <p:nvPr/>
        </p:nvGrpSpPr>
        <p:grpSpPr>
          <a:xfrm>
            <a:off x="5809901" y="2209801"/>
            <a:ext cx="451824" cy="404369"/>
            <a:chOff x="456703" y="804833"/>
            <a:chExt cx="725487" cy="649288"/>
          </a:xfrm>
        </p:grpSpPr>
        <p:sp>
          <p:nvSpPr>
            <p:cNvPr id="55" name="Freeform 6">
              <a:extLst>
                <a:ext uri="{FF2B5EF4-FFF2-40B4-BE49-F238E27FC236}">
                  <a16:creationId xmlns:a16="http://schemas.microsoft.com/office/drawing/2014/main" id="{F32F1E6E-926F-964D-A9E7-0744B5B3B5B3}"/>
                </a:ext>
              </a:extLst>
            </p:cNvPr>
            <p:cNvSpPr>
              <a:spLocks/>
            </p:cNvSpPr>
            <p:nvPr/>
          </p:nvSpPr>
          <p:spPr bwMode="auto">
            <a:xfrm>
              <a:off x="456703" y="1100108"/>
              <a:ext cx="725487" cy="354013"/>
            </a:xfrm>
            <a:custGeom>
              <a:avLst/>
              <a:gdLst/>
              <a:ahLst/>
              <a:cxnLst>
                <a:cxn ang="0">
                  <a:pos x="1040" y="328"/>
                </a:cxn>
                <a:cxn ang="0">
                  <a:pos x="1133" y="277"/>
                </a:cxn>
                <a:cxn ang="0">
                  <a:pos x="1418" y="52"/>
                </a:cxn>
                <a:cxn ang="0">
                  <a:pos x="1460" y="18"/>
                </a:cxn>
                <a:cxn ang="0">
                  <a:pos x="1552" y="20"/>
                </a:cxn>
                <a:cxn ang="0">
                  <a:pos x="1585" y="97"/>
                </a:cxn>
                <a:cxn ang="0">
                  <a:pos x="1547" y="175"/>
                </a:cxn>
                <a:cxn ang="0">
                  <a:pos x="1475" y="248"/>
                </a:cxn>
                <a:cxn ang="0">
                  <a:pos x="1058" y="666"/>
                </a:cxn>
                <a:cxn ang="0">
                  <a:pos x="927" y="720"/>
                </a:cxn>
                <a:cxn ang="0">
                  <a:pos x="753" y="701"/>
                </a:cxn>
                <a:cxn ang="0">
                  <a:pos x="462" y="662"/>
                </a:cxn>
                <a:cxn ang="0">
                  <a:pos x="313" y="718"/>
                </a:cxn>
                <a:cxn ang="0">
                  <a:pos x="140" y="723"/>
                </a:cxn>
                <a:cxn ang="0">
                  <a:pos x="51" y="636"/>
                </a:cxn>
                <a:cxn ang="0">
                  <a:pos x="51" y="465"/>
                </a:cxn>
                <a:cxn ang="0">
                  <a:pos x="275" y="242"/>
                </a:cxn>
                <a:cxn ang="0">
                  <a:pos x="476" y="181"/>
                </a:cxn>
                <a:cxn ang="0">
                  <a:pos x="600" y="214"/>
                </a:cxn>
                <a:cxn ang="0">
                  <a:pos x="971" y="318"/>
                </a:cxn>
                <a:cxn ang="0">
                  <a:pos x="1006" y="382"/>
                </a:cxn>
                <a:cxn ang="0">
                  <a:pos x="981" y="467"/>
                </a:cxn>
                <a:cxn ang="0">
                  <a:pos x="920" y="500"/>
                </a:cxn>
                <a:cxn ang="0">
                  <a:pos x="540" y="395"/>
                </a:cxn>
                <a:cxn ang="0">
                  <a:pos x="507" y="404"/>
                </a:cxn>
                <a:cxn ang="0">
                  <a:pos x="531" y="430"/>
                </a:cxn>
                <a:cxn ang="0">
                  <a:pos x="914" y="536"/>
                </a:cxn>
                <a:cxn ang="0">
                  <a:pos x="1014" y="480"/>
                </a:cxn>
                <a:cxn ang="0">
                  <a:pos x="1039" y="397"/>
                </a:cxn>
                <a:cxn ang="0">
                  <a:pos x="1040" y="328"/>
                </a:cxn>
              </a:cxnLst>
              <a:rect l="0" t="0" r="r" b="b"/>
              <a:pathLst>
                <a:path w="1589" h="775">
                  <a:moveTo>
                    <a:pt x="1040" y="328"/>
                  </a:moveTo>
                  <a:cubicBezTo>
                    <a:pt x="1079" y="323"/>
                    <a:pt x="1105" y="298"/>
                    <a:pt x="1133" y="277"/>
                  </a:cubicBezTo>
                  <a:cubicBezTo>
                    <a:pt x="1228" y="202"/>
                    <a:pt x="1323" y="127"/>
                    <a:pt x="1418" y="52"/>
                  </a:cubicBezTo>
                  <a:cubicBezTo>
                    <a:pt x="1432" y="41"/>
                    <a:pt x="1444" y="27"/>
                    <a:pt x="1460" y="18"/>
                  </a:cubicBezTo>
                  <a:cubicBezTo>
                    <a:pt x="1490" y="1"/>
                    <a:pt x="1522" y="0"/>
                    <a:pt x="1552" y="20"/>
                  </a:cubicBezTo>
                  <a:cubicBezTo>
                    <a:pt x="1579" y="38"/>
                    <a:pt x="1589" y="65"/>
                    <a:pt x="1585" y="97"/>
                  </a:cubicBezTo>
                  <a:cubicBezTo>
                    <a:pt x="1582" y="127"/>
                    <a:pt x="1567" y="153"/>
                    <a:pt x="1547" y="175"/>
                  </a:cubicBezTo>
                  <a:cubicBezTo>
                    <a:pt x="1523" y="200"/>
                    <a:pt x="1499" y="223"/>
                    <a:pt x="1475" y="248"/>
                  </a:cubicBezTo>
                  <a:cubicBezTo>
                    <a:pt x="1336" y="387"/>
                    <a:pt x="1196" y="526"/>
                    <a:pt x="1058" y="666"/>
                  </a:cubicBezTo>
                  <a:cubicBezTo>
                    <a:pt x="1021" y="704"/>
                    <a:pt x="979" y="724"/>
                    <a:pt x="927" y="720"/>
                  </a:cubicBezTo>
                  <a:cubicBezTo>
                    <a:pt x="869" y="716"/>
                    <a:pt x="811" y="708"/>
                    <a:pt x="753" y="701"/>
                  </a:cubicBezTo>
                  <a:cubicBezTo>
                    <a:pt x="656" y="688"/>
                    <a:pt x="559" y="678"/>
                    <a:pt x="462" y="662"/>
                  </a:cubicBezTo>
                  <a:cubicBezTo>
                    <a:pt x="400" y="652"/>
                    <a:pt x="354" y="675"/>
                    <a:pt x="313" y="718"/>
                  </a:cubicBezTo>
                  <a:cubicBezTo>
                    <a:pt x="262" y="774"/>
                    <a:pt x="195" y="775"/>
                    <a:pt x="140" y="723"/>
                  </a:cubicBezTo>
                  <a:cubicBezTo>
                    <a:pt x="110" y="694"/>
                    <a:pt x="80" y="665"/>
                    <a:pt x="51" y="636"/>
                  </a:cubicBezTo>
                  <a:cubicBezTo>
                    <a:pt x="0" y="585"/>
                    <a:pt x="0" y="517"/>
                    <a:pt x="51" y="465"/>
                  </a:cubicBezTo>
                  <a:cubicBezTo>
                    <a:pt x="125" y="391"/>
                    <a:pt x="199" y="315"/>
                    <a:pt x="275" y="242"/>
                  </a:cubicBezTo>
                  <a:cubicBezTo>
                    <a:pt x="331" y="189"/>
                    <a:pt x="400" y="170"/>
                    <a:pt x="476" y="181"/>
                  </a:cubicBezTo>
                  <a:cubicBezTo>
                    <a:pt x="518" y="187"/>
                    <a:pt x="559" y="202"/>
                    <a:pt x="600" y="214"/>
                  </a:cubicBezTo>
                  <a:cubicBezTo>
                    <a:pt x="724" y="249"/>
                    <a:pt x="847" y="283"/>
                    <a:pt x="971" y="318"/>
                  </a:cubicBezTo>
                  <a:cubicBezTo>
                    <a:pt x="1007" y="328"/>
                    <a:pt x="1016" y="346"/>
                    <a:pt x="1006" y="382"/>
                  </a:cubicBezTo>
                  <a:cubicBezTo>
                    <a:pt x="997" y="410"/>
                    <a:pt x="989" y="439"/>
                    <a:pt x="981" y="467"/>
                  </a:cubicBezTo>
                  <a:cubicBezTo>
                    <a:pt x="971" y="498"/>
                    <a:pt x="952" y="509"/>
                    <a:pt x="920" y="500"/>
                  </a:cubicBezTo>
                  <a:cubicBezTo>
                    <a:pt x="793" y="465"/>
                    <a:pt x="667" y="430"/>
                    <a:pt x="540" y="395"/>
                  </a:cubicBezTo>
                  <a:cubicBezTo>
                    <a:pt x="521" y="390"/>
                    <a:pt x="511" y="393"/>
                    <a:pt x="507" y="404"/>
                  </a:cubicBezTo>
                  <a:cubicBezTo>
                    <a:pt x="503" y="417"/>
                    <a:pt x="510" y="424"/>
                    <a:pt x="531" y="430"/>
                  </a:cubicBezTo>
                  <a:cubicBezTo>
                    <a:pt x="659" y="465"/>
                    <a:pt x="786" y="501"/>
                    <a:pt x="914" y="536"/>
                  </a:cubicBezTo>
                  <a:cubicBezTo>
                    <a:pt x="961" y="549"/>
                    <a:pt x="999" y="527"/>
                    <a:pt x="1014" y="480"/>
                  </a:cubicBezTo>
                  <a:cubicBezTo>
                    <a:pt x="1022" y="452"/>
                    <a:pt x="1030" y="424"/>
                    <a:pt x="1039" y="397"/>
                  </a:cubicBezTo>
                  <a:cubicBezTo>
                    <a:pt x="1046" y="375"/>
                    <a:pt x="1051" y="353"/>
                    <a:pt x="1040" y="328"/>
                  </a:cubicBezTo>
                  <a:close/>
                </a:path>
              </a:pathLst>
            </a:custGeom>
            <a:solidFill>
              <a:srgbClr val="B2B2B2"/>
            </a:solidFill>
            <a:ln w="9525">
              <a:noFill/>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grpSp>
          <p:nvGrpSpPr>
            <p:cNvPr id="56" name="Group 328">
              <a:extLst>
                <a:ext uri="{FF2B5EF4-FFF2-40B4-BE49-F238E27FC236}">
                  <a16:creationId xmlns:a16="http://schemas.microsoft.com/office/drawing/2014/main" id="{1CECE48E-38C7-A44B-8593-515FFDA16A93}"/>
                </a:ext>
              </a:extLst>
            </p:cNvPr>
            <p:cNvGrpSpPr/>
            <p:nvPr/>
          </p:nvGrpSpPr>
          <p:grpSpPr>
            <a:xfrm>
              <a:off x="656728" y="804833"/>
              <a:ext cx="334962" cy="336550"/>
              <a:chOff x="656728" y="804833"/>
              <a:chExt cx="334962" cy="336550"/>
            </a:xfrm>
          </p:grpSpPr>
          <p:sp>
            <p:nvSpPr>
              <p:cNvPr id="57" name="Freeform 7">
                <a:extLst>
                  <a:ext uri="{FF2B5EF4-FFF2-40B4-BE49-F238E27FC236}">
                    <a16:creationId xmlns:a16="http://schemas.microsoft.com/office/drawing/2014/main" id="{12AC67FA-5DCE-F243-ADA3-7E472737B540}"/>
                  </a:ext>
                </a:extLst>
              </p:cNvPr>
              <p:cNvSpPr>
                <a:spLocks noEditPoints="1"/>
              </p:cNvSpPr>
              <p:nvPr/>
            </p:nvSpPr>
            <p:spPr bwMode="auto">
              <a:xfrm>
                <a:off x="656728" y="804833"/>
                <a:ext cx="334962" cy="336550"/>
              </a:xfrm>
              <a:custGeom>
                <a:avLst/>
                <a:gdLst/>
                <a:ahLst/>
                <a:cxnLst>
                  <a:cxn ang="0">
                    <a:pos x="734" y="366"/>
                  </a:cxn>
                  <a:cxn ang="0">
                    <a:pos x="367" y="734"/>
                  </a:cxn>
                  <a:cxn ang="0">
                    <a:pos x="0" y="367"/>
                  </a:cxn>
                  <a:cxn ang="0">
                    <a:pos x="368" y="0"/>
                  </a:cxn>
                  <a:cxn ang="0">
                    <a:pos x="734" y="366"/>
                  </a:cxn>
                  <a:cxn ang="0">
                    <a:pos x="393" y="219"/>
                  </a:cxn>
                  <a:cxn ang="0">
                    <a:pos x="456" y="263"/>
                  </a:cxn>
                  <a:cxn ang="0">
                    <a:pos x="468" y="272"/>
                  </a:cxn>
                  <a:cxn ang="0">
                    <a:pos x="510" y="273"/>
                  </a:cxn>
                  <a:cxn ang="0">
                    <a:pos x="520" y="262"/>
                  </a:cxn>
                  <a:cxn ang="0">
                    <a:pos x="501" y="213"/>
                  </a:cxn>
                  <a:cxn ang="0">
                    <a:pos x="417" y="164"/>
                  </a:cxn>
                  <a:cxn ang="0">
                    <a:pos x="393" y="133"/>
                  </a:cxn>
                  <a:cxn ang="0">
                    <a:pos x="370" y="109"/>
                  </a:cxn>
                  <a:cxn ang="0">
                    <a:pos x="347" y="132"/>
                  </a:cxn>
                  <a:cxn ang="0">
                    <a:pos x="347" y="145"/>
                  </a:cxn>
                  <a:cxn ang="0">
                    <a:pos x="334" y="162"/>
                  </a:cxn>
                  <a:cxn ang="0">
                    <a:pos x="265" y="188"/>
                  </a:cxn>
                  <a:cxn ang="0">
                    <a:pos x="253" y="336"/>
                  </a:cxn>
                  <a:cxn ang="0">
                    <a:pos x="333" y="381"/>
                  </a:cxn>
                  <a:cxn ang="0">
                    <a:pos x="347" y="399"/>
                  </a:cxn>
                  <a:cxn ang="0">
                    <a:pos x="347" y="519"/>
                  </a:cxn>
                  <a:cxn ang="0">
                    <a:pos x="346" y="532"/>
                  </a:cxn>
                  <a:cxn ang="0">
                    <a:pos x="274" y="469"/>
                  </a:cxn>
                  <a:cxn ang="0">
                    <a:pos x="265" y="453"/>
                  </a:cxn>
                  <a:cxn ang="0">
                    <a:pos x="209" y="453"/>
                  </a:cxn>
                  <a:cxn ang="0">
                    <a:pos x="210" y="472"/>
                  </a:cxn>
                  <a:cxn ang="0">
                    <a:pos x="320" y="585"/>
                  </a:cxn>
                  <a:cxn ang="0">
                    <a:pos x="348" y="615"/>
                  </a:cxn>
                  <a:cxn ang="0">
                    <a:pos x="350" y="617"/>
                  </a:cxn>
                  <a:cxn ang="0">
                    <a:pos x="392" y="617"/>
                  </a:cxn>
                  <a:cxn ang="0">
                    <a:pos x="393" y="606"/>
                  </a:cxn>
                  <a:cxn ang="0">
                    <a:pos x="410" y="587"/>
                  </a:cxn>
                  <a:cxn ang="0">
                    <a:pos x="460" y="573"/>
                  </a:cxn>
                  <a:cxn ang="0">
                    <a:pos x="532" y="450"/>
                  </a:cxn>
                  <a:cxn ang="0">
                    <a:pos x="476" y="381"/>
                  </a:cxn>
                  <a:cxn ang="0">
                    <a:pos x="404" y="348"/>
                  </a:cxn>
                  <a:cxn ang="0">
                    <a:pos x="393" y="338"/>
                  </a:cxn>
                  <a:cxn ang="0">
                    <a:pos x="393" y="219"/>
                  </a:cxn>
                </a:cxnLst>
                <a:rect l="0" t="0" r="r" b="b"/>
                <a:pathLst>
                  <a:path w="734" h="734">
                    <a:moveTo>
                      <a:pt x="734" y="366"/>
                    </a:moveTo>
                    <a:cubicBezTo>
                      <a:pt x="734" y="569"/>
                      <a:pt x="570" y="734"/>
                      <a:pt x="367" y="734"/>
                    </a:cubicBezTo>
                    <a:cubicBezTo>
                      <a:pt x="165" y="734"/>
                      <a:pt x="0" y="569"/>
                      <a:pt x="0" y="367"/>
                    </a:cubicBezTo>
                    <a:cubicBezTo>
                      <a:pt x="0" y="164"/>
                      <a:pt x="164" y="0"/>
                      <a:pt x="368" y="0"/>
                    </a:cubicBezTo>
                    <a:cubicBezTo>
                      <a:pt x="570" y="0"/>
                      <a:pt x="734" y="164"/>
                      <a:pt x="734" y="366"/>
                    </a:cubicBezTo>
                    <a:close/>
                    <a:moveTo>
                      <a:pt x="393" y="219"/>
                    </a:moveTo>
                    <a:cubicBezTo>
                      <a:pt x="427" y="220"/>
                      <a:pt x="445" y="234"/>
                      <a:pt x="456" y="263"/>
                    </a:cubicBezTo>
                    <a:cubicBezTo>
                      <a:pt x="457" y="267"/>
                      <a:pt x="463" y="272"/>
                      <a:pt x="468" y="272"/>
                    </a:cubicBezTo>
                    <a:cubicBezTo>
                      <a:pt x="482" y="274"/>
                      <a:pt x="496" y="273"/>
                      <a:pt x="510" y="273"/>
                    </a:cubicBezTo>
                    <a:cubicBezTo>
                      <a:pt x="519" y="274"/>
                      <a:pt x="522" y="269"/>
                      <a:pt x="520" y="262"/>
                    </a:cubicBezTo>
                    <a:cubicBezTo>
                      <a:pt x="514" y="245"/>
                      <a:pt x="510" y="228"/>
                      <a:pt x="501" y="213"/>
                    </a:cubicBezTo>
                    <a:cubicBezTo>
                      <a:pt x="482" y="183"/>
                      <a:pt x="451" y="170"/>
                      <a:pt x="417" y="164"/>
                    </a:cubicBezTo>
                    <a:cubicBezTo>
                      <a:pt x="393" y="158"/>
                      <a:pt x="393" y="158"/>
                      <a:pt x="393" y="133"/>
                    </a:cubicBezTo>
                    <a:cubicBezTo>
                      <a:pt x="393" y="108"/>
                      <a:pt x="397" y="109"/>
                      <a:pt x="370" y="109"/>
                    </a:cubicBezTo>
                    <a:cubicBezTo>
                      <a:pt x="347" y="109"/>
                      <a:pt x="347" y="109"/>
                      <a:pt x="347" y="132"/>
                    </a:cubicBezTo>
                    <a:cubicBezTo>
                      <a:pt x="347" y="136"/>
                      <a:pt x="347" y="141"/>
                      <a:pt x="347" y="145"/>
                    </a:cubicBezTo>
                    <a:cubicBezTo>
                      <a:pt x="349" y="156"/>
                      <a:pt x="344" y="159"/>
                      <a:pt x="334" y="162"/>
                    </a:cubicBezTo>
                    <a:cubicBezTo>
                      <a:pt x="310" y="169"/>
                      <a:pt x="285" y="175"/>
                      <a:pt x="265" y="188"/>
                    </a:cubicBezTo>
                    <a:cubicBezTo>
                      <a:pt x="213" y="221"/>
                      <a:pt x="208" y="294"/>
                      <a:pt x="253" y="336"/>
                    </a:cubicBezTo>
                    <a:cubicBezTo>
                      <a:pt x="276" y="358"/>
                      <a:pt x="304" y="371"/>
                      <a:pt x="333" y="381"/>
                    </a:cubicBezTo>
                    <a:cubicBezTo>
                      <a:pt x="343" y="384"/>
                      <a:pt x="348" y="388"/>
                      <a:pt x="347" y="399"/>
                    </a:cubicBezTo>
                    <a:cubicBezTo>
                      <a:pt x="347" y="439"/>
                      <a:pt x="347" y="479"/>
                      <a:pt x="347" y="519"/>
                    </a:cubicBezTo>
                    <a:cubicBezTo>
                      <a:pt x="347" y="523"/>
                      <a:pt x="346" y="527"/>
                      <a:pt x="346" y="532"/>
                    </a:cubicBezTo>
                    <a:cubicBezTo>
                      <a:pt x="306" y="530"/>
                      <a:pt x="281" y="507"/>
                      <a:pt x="274" y="469"/>
                    </a:cubicBezTo>
                    <a:cubicBezTo>
                      <a:pt x="273" y="463"/>
                      <a:pt x="268" y="454"/>
                      <a:pt x="265" y="453"/>
                    </a:cubicBezTo>
                    <a:cubicBezTo>
                      <a:pt x="247" y="452"/>
                      <a:pt x="228" y="453"/>
                      <a:pt x="209" y="453"/>
                    </a:cubicBezTo>
                    <a:cubicBezTo>
                      <a:pt x="209" y="461"/>
                      <a:pt x="209" y="467"/>
                      <a:pt x="210" y="472"/>
                    </a:cubicBezTo>
                    <a:cubicBezTo>
                      <a:pt x="218" y="530"/>
                      <a:pt x="258" y="570"/>
                      <a:pt x="320" y="585"/>
                    </a:cubicBezTo>
                    <a:cubicBezTo>
                      <a:pt x="345" y="590"/>
                      <a:pt x="345" y="590"/>
                      <a:pt x="348" y="615"/>
                    </a:cubicBezTo>
                    <a:cubicBezTo>
                      <a:pt x="348" y="616"/>
                      <a:pt x="349" y="616"/>
                      <a:pt x="350" y="617"/>
                    </a:cubicBezTo>
                    <a:cubicBezTo>
                      <a:pt x="364" y="617"/>
                      <a:pt x="377" y="617"/>
                      <a:pt x="392" y="617"/>
                    </a:cubicBezTo>
                    <a:cubicBezTo>
                      <a:pt x="392" y="613"/>
                      <a:pt x="393" y="609"/>
                      <a:pt x="393" y="606"/>
                    </a:cubicBezTo>
                    <a:cubicBezTo>
                      <a:pt x="390" y="592"/>
                      <a:pt x="397" y="588"/>
                      <a:pt x="410" y="587"/>
                    </a:cubicBezTo>
                    <a:cubicBezTo>
                      <a:pt x="427" y="584"/>
                      <a:pt x="444" y="580"/>
                      <a:pt x="460" y="573"/>
                    </a:cubicBezTo>
                    <a:cubicBezTo>
                      <a:pt x="513" y="552"/>
                      <a:pt x="541" y="504"/>
                      <a:pt x="532" y="450"/>
                    </a:cubicBezTo>
                    <a:cubicBezTo>
                      <a:pt x="527" y="416"/>
                      <a:pt x="504" y="396"/>
                      <a:pt x="476" y="381"/>
                    </a:cubicBezTo>
                    <a:cubicBezTo>
                      <a:pt x="453" y="368"/>
                      <a:pt x="428" y="359"/>
                      <a:pt x="404" y="348"/>
                    </a:cubicBezTo>
                    <a:cubicBezTo>
                      <a:pt x="399" y="346"/>
                      <a:pt x="393" y="341"/>
                      <a:pt x="393" y="338"/>
                    </a:cubicBezTo>
                    <a:cubicBezTo>
                      <a:pt x="393" y="298"/>
                      <a:pt x="393" y="259"/>
                      <a:pt x="393" y="219"/>
                    </a:cubicBezTo>
                    <a:close/>
                  </a:path>
                </a:pathLst>
              </a:custGeom>
              <a:solidFill>
                <a:srgbClr val="B2B2B2"/>
              </a:solidFill>
              <a:ln w="9525">
                <a:noFill/>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58" name="Freeform 8">
                <a:extLst>
                  <a:ext uri="{FF2B5EF4-FFF2-40B4-BE49-F238E27FC236}">
                    <a16:creationId xmlns:a16="http://schemas.microsoft.com/office/drawing/2014/main" id="{CAE4CE8C-96BC-E84F-85B5-DE06F9BAE7FB}"/>
                  </a:ext>
                </a:extLst>
              </p:cNvPr>
              <p:cNvSpPr>
                <a:spLocks noEditPoints="1"/>
              </p:cNvSpPr>
              <p:nvPr/>
            </p:nvSpPr>
            <p:spPr bwMode="auto">
              <a:xfrm>
                <a:off x="750391" y="854046"/>
                <a:ext cx="152400" cy="233363"/>
              </a:xfrm>
              <a:custGeom>
                <a:avLst/>
                <a:gdLst/>
                <a:ahLst/>
                <a:cxnLst>
                  <a:cxn ang="0">
                    <a:pos x="185" y="111"/>
                  </a:cxn>
                  <a:cxn ang="0">
                    <a:pos x="185" y="230"/>
                  </a:cxn>
                  <a:cxn ang="0">
                    <a:pos x="196" y="240"/>
                  </a:cxn>
                  <a:cxn ang="0">
                    <a:pos x="268" y="273"/>
                  </a:cxn>
                  <a:cxn ang="0">
                    <a:pos x="324" y="342"/>
                  </a:cxn>
                  <a:cxn ang="0">
                    <a:pos x="252" y="465"/>
                  </a:cxn>
                  <a:cxn ang="0">
                    <a:pos x="202" y="479"/>
                  </a:cxn>
                  <a:cxn ang="0">
                    <a:pos x="185" y="498"/>
                  </a:cxn>
                  <a:cxn ang="0">
                    <a:pos x="184" y="509"/>
                  </a:cxn>
                  <a:cxn ang="0">
                    <a:pos x="142" y="509"/>
                  </a:cxn>
                  <a:cxn ang="0">
                    <a:pos x="140" y="507"/>
                  </a:cxn>
                  <a:cxn ang="0">
                    <a:pos x="112" y="477"/>
                  </a:cxn>
                  <a:cxn ang="0">
                    <a:pos x="2" y="364"/>
                  </a:cxn>
                  <a:cxn ang="0">
                    <a:pos x="1" y="345"/>
                  </a:cxn>
                  <a:cxn ang="0">
                    <a:pos x="57" y="345"/>
                  </a:cxn>
                  <a:cxn ang="0">
                    <a:pos x="66" y="361"/>
                  </a:cxn>
                  <a:cxn ang="0">
                    <a:pos x="138" y="424"/>
                  </a:cxn>
                  <a:cxn ang="0">
                    <a:pos x="139" y="411"/>
                  </a:cxn>
                  <a:cxn ang="0">
                    <a:pos x="139" y="291"/>
                  </a:cxn>
                  <a:cxn ang="0">
                    <a:pos x="125" y="273"/>
                  </a:cxn>
                  <a:cxn ang="0">
                    <a:pos x="45" y="228"/>
                  </a:cxn>
                  <a:cxn ang="0">
                    <a:pos x="57" y="80"/>
                  </a:cxn>
                  <a:cxn ang="0">
                    <a:pos x="126" y="54"/>
                  </a:cxn>
                  <a:cxn ang="0">
                    <a:pos x="139" y="37"/>
                  </a:cxn>
                  <a:cxn ang="0">
                    <a:pos x="139" y="24"/>
                  </a:cxn>
                  <a:cxn ang="0">
                    <a:pos x="162" y="1"/>
                  </a:cxn>
                  <a:cxn ang="0">
                    <a:pos x="185" y="25"/>
                  </a:cxn>
                  <a:cxn ang="0">
                    <a:pos x="209" y="56"/>
                  </a:cxn>
                  <a:cxn ang="0">
                    <a:pos x="293" y="105"/>
                  </a:cxn>
                  <a:cxn ang="0">
                    <a:pos x="312" y="154"/>
                  </a:cxn>
                  <a:cxn ang="0">
                    <a:pos x="302" y="165"/>
                  </a:cxn>
                  <a:cxn ang="0">
                    <a:pos x="260" y="164"/>
                  </a:cxn>
                  <a:cxn ang="0">
                    <a:pos x="248" y="155"/>
                  </a:cxn>
                  <a:cxn ang="0">
                    <a:pos x="185" y="111"/>
                  </a:cxn>
                  <a:cxn ang="0">
                    <a:pos x="185" y="425"/>
                  </a:cxn>
                  <a:cxn ang="0">
                    <a:pos x="251" y="394"/>
                  </a:cxn>
                  <a:cxn ang="0">
                    <a:pos x="254" y="336"/>
                  </a:cxn>
                  <a:cxn ang="0">
                    <a:pos x="186" y="295"/>
                  </a:cxn>
                  <a:cxn ang="0">
                    <a:pos x="185" y="307"/>
                  </a:cxn>
                  <a:cxn ang="0">
                    <a:pos x="185" y="425"/>
                  </a:cxn>
                  <a:cxn ang="0">
                    <a:pos x="138" y="110"/>
                  </a:cxn>
                  <a:cxn ang="0">
                    <a:pos x="79" y="159"/>
                  </a:cxn>
                  <a:cxn ang="0">
                    <a:pos x="138" y="215"/>
                  </a:cxn>
                  <a:cxn ang="0">
                    <a:pos x="138" y="110"/>
                  </a:cxn>
                </a:cxnLst>
                <a:rect l="0" t="0" r="r" b="b"/>
                <a:pathLst>
                  <a:path w="333" h="509">
                    <a:moveTo>
                      <a:pt x="185" y="111"/>
                    </a:moveTo>
                    <a:cubicBezTo>
                      <a:pt x="185" y="151"/>
                      <a:pt x="185" y="190"/>
                      <a:pt x="185" y="230"/>
                    </a:cubicBezTo>
                    <a:cubicBezTo>
                      <a:pt x="185" y="233"/>
                      <a:pt x="191" y="238"/>
                      <a:pt x="196" y="240"/>
                    </a:cubicBezTo>
                    <a:cubicBezTo>
                      <a:pt x="220" y="251"/>
                      <a:pt x="245" y="260"/>
                      <a:pt x="268" y="273"/>
                    </a:cubicBezTo>
                    <a:cubicBezTo>
                      <a:pt x="296" y="288"/>
                      <a:pt x="319" y="308"/>
                      <a:pt x="324" y="342"/>
                    </a:cubicBezTo>
                    <a:cubicBezTo>
                      <a:pt x="333" y="396"/>
                      <a:pt x="305" y="444"/>
                      <a:pt x="252" y="465"/>
                    </a:cubicBezTo>
                    <a:cubicBezTo>
                      <a:pt x="236" y="472"/>
                      <a:pt x="219" y="476"/>
                      <a:pt x="202" y="479"/>
                    </a:cubicBezTo>
                    <a:cubicBezTo>
                      <a:pt x="189" y="480"/>
                      <a:pt x="182" y="484"/>
                      <a:pt x="185" y="498"/>
                    </a:cubicBezTo>
                    <a:cubicBezTo>
                      <a:pt x="185" y="501"/>
                      <a:pt x="184" y="505"/>
                      <a:pt x="184" y="509"/>
                    </a:cubicBezTo>
                    <a:cubicBezTo>
                      <a:pt x="169" y="509"/>
                      <a:pt x="156" y="509"/>
                      <a:pt x="142" y="509"/>
                    </a:cubicBezTo>
                    <a:cubicBezTo>
                      <a:pt x="141" y="508"/>
                      <a:pt x="140" y="508"/>
                      <a:pt x="140" y="507"/>
                    </a:cubicBezTo>
                    <a:cubicBezTo>
                      <a:pt x="137" y="482"/>
                      <a:pt x="137" y="482"/>
                      <a:pt x="112" y="477"/>
                    </a:cubicBezTo>
                    <a:cubicBezTo>
                      <a:pt x="50" y="462"/>
                      <a:pt x="10" y="422"/>
                      <a:pt x="2" y="364"/>
                    </a:cubicBezTo>
                    <a:cubicBezTo>
                      <a:pt x="1" y="359"/>
                      <a:pt x="1" y="353"/>
                      <a:pt x="1" y="345"/>
                    </a:cubicBezTo>
                    <a:cubicBezTo>
                      <a:pt x="20" y="345"/>
                      <a:pt x="39" y="344"/>
                      <a:pt x="57" y="345"/>
                    </a:cubicBezTo>
                    <a:cubicBezTo>
                      <a:pt x="60" y="346"/>
                      <a:pt x="65" y="355"/>
                      <a:pt x="66" y="361"/>
                    </a:cubicBezTo>
                    <a:cubicBezTo>
                      <a:pt x="73" y="399"/>
                      <a:pt x="98" y="422"/>
                      <a:pt x="138" y="424"/>
                    </a:cubicBezTo>
                    <a:cubicBezTo>
                      <a:pt x="138" y="419"/>
                      <a:pt x="139" y="415"/>
                      <a:pt x="139" y="411"/>
                    </a:cubicBezTo>
                    <a:cubicBezTo>
                      <a:pt x="139" y="371"/>
                      <a:pt x="139" y="331"/>
                      <a:pt x="139" y="291"/>
                    </a:cubicBezTo>
                    <a:cubicBezTo>
                      <a:pt x="140" y="280"/>
                      <a:pt x="135" y="276"/>
                      <a:pt x="125" y="273"/>
                    </a:cubicBezTo>
                    <a:cubicBezTo>
                      <a:pt x="96" y="263"/>
                      <a:pt x="68" y="250"/>
                      <a:pt x="45" y="228"/>
                    </a:cubicBezTo>
                    <a:cubicBezTo>
                      <a:pt x="0" y="186"/>
                      <a:pt x="5" y="113"/>
                      <a:pt x="57" y="80"/>
                    </a:cubicBezTo>
                    <a:cubicBezTo>
                      <a:pt x="77" y="67"/>
                      <a:pt x="102" y="61"/>
                      <a:pt x="126" y="54"/>
                    </a:cubicBezTo>
                    <a:cubicBezTo>
                      <a:pt x="136" y="51"/>
                      <a:pt x="141" y="48"/>
                      <a:pt x="139" y="37"/>
                    </a:cubicBezTo>
                    <a:cubicBezTo>
                      <a:pt x="139" y="33"/>
                      <a:pt x="139" y="28"/>
                      <a:pt x="139" y="24"/>
                    </a:cubicBezTo>
                    <a:cubicBezTo>
                      <a:pt x="139" y="1"/>
                      <a:pt x="139" y="1"/>
                      <a:pt x="162" y="1"/>
                    </a:cubicBezTo>
                    <a:cubicBezTo>
                      <a:pt x="189" y="1"/>
                      <a:pt x="185" y="0"/>
                      <a:pt x="185" y="25"/>
                    </a:cubicBezTo>
                    <a:cubicBezTo>
                      <a:pt x="185" y="50"/>
                      <a:pt x="185" y="50"/>
                      <a:pt x="209" y="56"/>
                    </a:cubicBezTo>
                    <a:cubicBezTo>
                      <a:pt x="243" y="62"/>
                      <a:pt x="274" y="75"/>
                      <a:pt x="293" y="105"/>
                    </a:cubicBezTo>
                    <a:cubicBezTo>
                      <a:pt x="302" y="120"/>
                      <a:pt x="306" y="137"/>
                      <a:pt x="312" y="154"/>
                    </a:cubicBezTo>
                    <a:cubicBezTo>
                      <a:pt x="314" y="161"/>
                      <a:pt x="311" y="166"/>
                      <a:pt x="302" y="165"/>
                    </a:cubicBezTo>
                    <a:cubicBezTo>
                      <a:pt x="288" y="165"/>
                      <a:pt x="274" y="166"/>
                      <a:pt x="260" y="164"/>
                    </a:cubicBezTo>
                    <a:cubicBezTo>
                      <a:pt x="255" y="164"/>
                      <a:pt x="249" y="159"/>
                      <a:pt x="248" y="155"/>
                    </a:cubicBezTo>
                    <a:cubicBezTo>
                      <a:pt x="237" y="126"/>
                      <a:pt x="219" y="112"/>
                      <a:pt x="185" y="111"/>
                    </a:cubicBezTo>
                    <a:close/>
                    <a:moveTo>
                      <a:pt x="185" y="425"/>
                    </a:moveTo>
                    <a:cubicBezTo>
                      <a:pt x="213" y="422"/>
                      <a:pt x="235" y="414"/>
                      <a:pt x="251" y="394"/>
                    </a:cubicBezTo>
                    <a:cubicBezTo>
                      <a:pt x="264" y="378"/>
                      <a:pt x="266" y="352"/>
                      <a:pt x="254" y="336"/>
                    </a:cubicBezTo>
                    <a:cubicBezTo>
                      <a:pt x="237" y="314"/>
                      <a:pt x="213" y="304"/>
                      <a:pt x="186" y="295"/>
                    </a:cubicBezTo>
                    <a:cubicBezTo>
                      <a:pt x="185" y="300"/>
                      <a:pt x="185" y="304"/>
                      <a:pt x="185" y="307"/>
                    </a:cubicBezTo>
                    <a:cubicBezTo>
                      <a:pt x="185" y="345"/>
                      <a:pt x="185" y="384"/>
                      <a:pt x="185" y="425"/>
                    </a:cubicBezTo>
                    <a:close/>
                    <a:moveTo>
                      <a:pt x="138" y="110"/>
                    </a:moveTo>
                    <a:cubicBezTo>
                      <a:pt x="103" y="110"/>
                      <a:pt x="79" y="131"/>
                      <a:pt x="79" y="159"/>
                    </a:cubicBezTo>
                    <a:cubicBezTo>
                      <a:pt x="79" y="185"/>
                      <a:pt x="109" y="214"/>
                      <a:pt x="138" y="215"/>
                    </a:cubicBezTo>
                    <a:cubicBezTo>
                      <a:pt x="138" y="180"/>
                      <a:pt x="138" y="145"/>
                      <a:pt x="138" y="110"/>
                    </a:cubicBezTo>
                    <a:close/>
                  </a:path>
                </a:pathLst>
              </a:custGeom>
              <a:solidFill>
                <a:srgbClr val="FFFFFF"/>
              </a:solidFill>
              <a:ln w="9525">
                <a:noFill/>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59" name="Freeform 9">
                <a:extLst>
                  <a:ext uri="{FF2B5EF4-FFF2-40B4-BE49-F238E27FC236}">
                    <a16:creationId xmlns:a16="http://schemas.microsoft.com/office/drawing/2014/main" id="{375A8EC7-CFD1-B04D-84A1-947ABBA63A5C}"/>
                  </a:ext>
                </a:extLst>
              </p:cNvPr>
              <p:cNvSpPr>
                <a:spLocks/>
              </p:cNvSpPr>
              <p:nvPr/>
            </p:nvSpPr>
            <p:spPr bwMode="auto">
              <a:xfrm>
                <a:off x="836116" y="988983"/>
                <a:ext cx="36512" cy="60325"/>
              </a:xfrm>
              <a:custGeom>
                <a:avLst/>
                <a:gdLst/>
                <a:ahLst/>
                <a:cxnLst>
                  <a:cxn ang="0">
                    <a:pos x="0" y="130"/>
                  </a:cxn>
                  <a:cxn ang="0">
                    <a:pos x="0" y="12"/>
                  </a:cxn>
                  <a:cxn ang="0">
                    <a:pos x="1" y="0"/>
                  </a:cxn>
                  <a:cxn ang="0">
                    <a:pos x="69" y="41"/>
                  </a:cxn>
                  <a:cxn ang="0">
                    <a:pos x="66" y="99"/>
                  </a:cxn>
                  <a:cxn ang="0">
                    <a:pos x="0" y="130"/>
                  </a:cxn>
                </a:cxnLst>
                <a:rect l="0" t="0" r="r" b="b"/>
                <a:pathLst>
                  <a:path w="81" h="130">
                    <a:moveTo>
                      <a:pt x="0" y="130"/>
                    </a:moveTo>
                    <a:cubicBezTo>
                      <a:pt x="0" y="89"/>
                      <a:pt x="0" y="50"/>
                      <a:pt x="0" y="12"/>
                    </a:cubicBezTo>
                    <a:cubicBezTo>
                      <a:pt x="0" y="9"/>
                      <a:pt x="0" y="5"/>
                      <a:pt x="1" y="0"/>
                    </a:cubicBezTo>
                    <a:cubicBezTo>
                      <a:pt x="28" y="9"/>
                      <a:pt x="52" y="19"/>
                      <a:pt x="69" y="41"/>
                    </a:cubicBezTo>
                    <a:cubicBezTo>
                      <a:pt x="81" y="57"/>
                      <a:pt x="79" y="83"/>
                      <a:pt x="66" y="99"/>
                    </a:cubicBezTo>
                    <a:cubicBezTo>
                      <a:pt x="50" y="119"/>
                      <a:pt x="28" y="127"/>
                      <a:pt x="0" y="130"/>
                    </a:cubicBezTo>
                    <a:close/>
                  </a:path>
                </a:pathLst>
              </a:custGeom>
              <a:solidFill>
                <a:srgbClr val="B2B2B2"/>
              </a:solidFill>
              <a:ln w="9525">
                <a:noFill/>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60" name="Freeform 10">
                <a:extLst>
                  <a:ext uri="{FF2B5EF4-FFF2-40B4-BE49-F238E27FC236}">
                    <a16:creationId xmlns:a16="http://schemas.microsoft.com/office/drawing/2014/main" id="{F28EB8F4-6270-794F-81D4-54C3E64E9AF3}"/>
                  </a:ext>
                </a:extLst>
              </p:cNvPr>
              <p:cNvSpPr>
                <a:spLocks/>
              </p:cNvSpPr>
              <p:nvPr/>
            </p:nvSpPr>
            <p:spPr bwMode="auto">
              <a:xfrm>
                <a:off x="786903" y="904846"/>
                <a:ext cx="26987" cy="47625"/>
              </a:xfrm>
              <a:custGeom>
                <a:avLst/>
                <a:gdLst/>
                <a:ahLst/>
                <a:cxnLst>
                  <a:cxn ang="0">
                    <a:pos x="59" y="0"/>
                  </a:cxn>
                  <a:cxn ang="0">
                    <a:pos x="59" y="105"/>
                  </a:cxn>
                  <a:cxn ang="0">
                    <a:pos x="0" y="49"/>
                  </a:cxn>
                  <a:cxn ang="0">
                    <a:pos x="59" y="0"/>
                  </a:cxn>
                </a:cxnLst>
                <a:rect l="0" t="0" r="r" b="b"/>
                <a:pathLst>
                  <a:path w="59" h="105">
                    <a:moveTo>
                      <a:pt x="59" y="0"/>
                    </a:moveTo>
                    <a:cubicBezTo>
                      <a:pt x="59" y="35"/>
                      <a:pt x="59" y="70"/>
                      <a:pt x="59" y="105"/>
                    </a:cubicBezTo>
                    <a:cubicBezTo>
                      <a:pt x="30" y="104"/>
                      <a:pt x="0" y="75"/>
                      <a:pt x="0" y="49"/>
                    </a:cubicBezTo>
                    <a:cubicBezTo>
                      <a:pt x="0" y="21"/>
                      <a:pt x="24" y="0"/>
                      <a:pt x="59" y="0"/>
                    </a:cubicBezTo>
                    <a:close/>
                  </a:path>
                </a:pathLst>
              </a:custGeom>
              <a:solidFill>
                <a:srgbClr val="B2B2B2"/>
              </a:solidFill>
              <a:ln w="9525">
                <a:noFill/>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grpSp>
      </p:grpSp>
      <p:grpSp>
        <p:nvGrpSpPr>
          <p:cNvPr id="61" name="Group 67">
            <a:extLst>
              <a:ext uri="{FF2B5EF4-FFF2-40B4-BE49-F238E27FC236}">
                <a16:creationId xmlns:a16="http://schemas.microsoft.com/office/drawing/2014/main" id="{1A8C270C-BD98-234A-9D7A-4BD490F94638}"/>
              </a:ext>
            </a:extLst>
          </p:cNvPr>
          <p:cNvGrpSpPr/>
          <p:nvPr/>
        </p:nvGrpSpPr>
        <p:grpSpPr>
          <a:xfrm>
            <a:off x="5886102" y="2819401"/>
            <a:ext cx="359979" cy="392349"/>
            <a:chOff x="4449763" y="3335338"/>
            <a:chExt cx="488950" cy="352425"/>
          </a:xfrm>
        </p:grpSpPr>
        <p:sp>
          <p:nvSpPr>
            <p:cNvPr id="62" name="Freeform 29">
              <a:extLst>
                <a:ext uri="{FF2B5EF4-FFF2-40B4-BE49-F238E27FC236}">
                  <a16:creationId xmlns:a16="http://schemas.microsoft.com/office/drawing/2014/main" id="{4F6AE62B-3788-CF43-8FA3-B0FCCA4273EB}"/>
                </a:ext>
              </a:extLst>
            </p:cNvPr>
            <p:cNvSpPr>
              <a:spLocks/>
            </p:cNvSpPr>
            <p:nvPr/>
          </p:nvSpPr>
          <p:spPr bwMode="auto">
            <a:xfrm>
              <a:off x="4840288" y="3335338"/>
              <a:ext cx="98425" cy="352425"/>
            </a:xfrm>
            <a:custGeom>
              <a:avLst/>
              <a:gdLst/>
              <a:ahLst/>
              <a:cxnLst>
                <a:cxn ang="0">
                  <a:pos x="408" y="0"/>
                </a:cxn>
                <a:cxn ang="0">
                  <a:pos x="442" y="3"/>
                </a:cxn>
                <a:cxn ang="0">
                  <a:pos x="475" y="10"/>
                </a:cxn>
                <a:cxn ang="0">
                  <a:pos x="505" y="22"/>
                </a:cxn>
                <a:cxn ang="0">
                  <a:pos x="531" y="38"/>
                </a:cxn>
                <a:cxn ang="0">
                  <a:pos x="554" y="58"/>
                </a:cxn>
                <a:cxn ang="0">
                  <a:pos x="575" y="82"/>
                </a:cxn>
                <a:cxn ang="0">
                  <a:pos x="590" y="108"/>
                </a:cxn>
                <a:cxn ang="0">
                  <a:pos x="601" y="138"/>
                </a:cxn>
                <a:cxn ang="0">
                  <a:pos x="609" y="171"/>
                </a:cxn>
                <a:cxn ang="0">
                  <a:pos x="611" y="207"/>
                </a:cxn>
                <a:cxn ang="0">
                  <a:pos x="611" y="1111"/>
                </a:cxn>
                <a:cxn ang="0">
                  <a:pos x="611" y="1991"/>
                </a:cxn>
                <a:cxn ang="0">
                  <a:pos x="609" y="2029"/>
                </a:cxn>
                <a:cxn ang="0">
                  <a:pos x="604" y="2063"/>
                </a:cxn>
                <a:cxn ang="0">
                  <a:pos x="594" y="2094"/>
                </a:cxn>
                <a:cxn ang="0">
                  <a:pos x="581" y="2120"/>
                </a:cxn>
                <a:cxn ang="0">
                  <a:pos x="565" y="2145"/>
                </a:cxn>
                <a:cxn ang="0">
                  <a:pos x="544" y="2166"/>
                </a:cxn>
                <a:cxn ang="0">
                  <a:pos x="520" y="2182"/>
                </a:cxn>
                <a:cxn ang="0">
                  <a:pos x="492" y="2195"/>
                </a:cxn>
                <a:cxn ang="0">
                  <a:pos x="462" y="2204"/>
                </a:cxn>
                <a:cxn ang="0">
                  <a:pos x="428" y="2211"/>
                </a:cxn>
                <a:cxn ang="0">
                  <a:pos x="391" y="2213"/>
                </a:cxn>
                <a:cxn ang="0">
                  <a:pos x="294" y="2214"/>
                </a:cxn>
                <a:cxn ang="0">
                  <a:pos x="197" y="2213"/>
                </a:cxn>
                <a:cxn ang="0">
                  <a:pos x="164" y="2210"/>
                </a:cxn>
                <a:cxn ang="0">
                  <a:pos x="134" y="2201"/>
                </a:cxn>
                <a:cxn ang="0">
                  <a:pos x="105" y="2190"/>
                </a:cxn>
                <a:cxn ang="0">
                  <a:pos x="79" y="2174"/>
                </a:cxn>
                <a:cxn ang="0">
                  <a:pos x="56" y="2154"/>
                </a:cxn>
                <a:cxn ang="0">
                  <a:pos x="37" y="2132"/>
                </a:cxn>
                <a:cxn ang="0">
                  <a:pos x="22" y="2105"/>
                </a:cxn>
                <a:cxn ang="0">
                  <a:pos x="10" y="2076"/>
                </a:cxn>
                <a:cxn ang="0">
                  <a:pos x="2" y="2046"/>
                </a:cxn>
                <a:cxn ang="0">
                  <a:pos x="0" y="2013"/>
                </a:cxn>
                <a:cxn ang="0">
                  <a:pos x="0" y="202"/>
                </a:cxn>
                <a:cxn ang="0">
                  <a:pos x="2" y="168"/>
                </a:cxn>
                <a:cxn ang="0">
                  <a:pos x="10" y="136"/>
                </a:cxn>
                <a:cxn ang="0">
                  <a:pos x="22" y="106"/>
                </a:cxn>
                <a:cxn ang="0">
                  <a:pos x="37" y="81"/>
                </a:cxn>
                <a:cxn ang="0">
                  <a:pos x="56" y="57"/>
                </a:cxn>
                <a:cxn ang="0">
                  <a:pos x="80" y="38"/>
                </a:cxn>
                <a:cxn ang="0">
                  <a:pos x="106" y="22"/>
                </a:cxn>
                <a:cxn ang="0">
                  <a:pos x="136" y="10"/>
                </a:cxn>
                <a:cxn ang="0">
                  <a:pos x="167" y="3"/>
                </a:cxn>
                <a:cxn ang="0">
                  <a:pos x="202" y="0"/>
                </a:cxn>
                <a:cxn ang="0">
                  <a:pos x="408" y="0"/>
                </a:cxn>
              </a:cxnLst>
              <a:rect l="0" t="0" r="r" b="b"/>
              <a:pathLst>
                <a:path w="611" h="2214">
                  <a:moveTo>
                    <a:pt x="408" y="0"/>
                  </a:moveTo>
                  <a:lnTo>
                    <a:pt x="442" y="3"/>
                  </a:lnTo>
                  <a:lnTo>
                    <a:pt x="475" y="10"/>
                  </a:lnTo>
                  <a:lnTo>
                    <a:pt x="505" y="22"/>
                  </a:lnTo>
                  <a:lnTo>
                    <a:pt x="531" y="38"/>
                  </a:lnTo>
                  <a:lnTo>
                    <a:pt x="554" y="58"/>
                  </a:lnTo>
                  <a:lnTo>
                    <a:pt x="575" y="82"/>
                  </a:lnTo>
                  <a:lnTo>
                    <a:pt x="590" y="108"/>
                  </a:lnTo>
                  <a:lnTo>
                    <a:pt x="601" y="138"/>
                  </a:lnTo>
                  <a:lnTo>
                    <a:pt x="609" y="171"/>
                  </a:lnTo>
                  <a:lnTo>
                    <a:pt x="611" y="207"/>
                  </a:lnTo>
                  <a:lnTo>
                    <a:pt x="611" y="1111"/>
                  </a:lnTo>
                  <a:lnTo>
                    <a:pt x="611" y="1991"/>
                  </a:lnTo>
                  <a:lnTo>
                    <a:pt x="609" y="2029"/>
                  </a:lnTo>
                  <a:lnTo>
                    <a:pt x="604" y="2063"/>
                  </a:lnTo>
                  <a:lnTo>
                    <a:pt x="594" y="2094"/>
                  </a:lnTo>
                  <a:lnTo>
                    <a:pt x="581" y="2120"/>
                  </a:lnTo>
                  <a:lnTo>
                    <a:pt x="565" y="2145"/>
                  </a:lnTo>
                  <a:lnTo>
                    <a:pt x="544" y="2166"/>
                  </a:lnTo>
                  <a:lnTo>
                    <a:pt x="520" y="2182"/>
                  </a:lnTo>
                  <a:lnTo>
                    <a:pt x="492" y="2195"/>
                  </a:lnTo>
                  <a:lnTo>
                    <a:pt x="462" y="2204"/>
                  </a:lnTo>
                  <a:lnTo>
                    <a:pt x="428" y="2211"/>
                  </a:lnTo>
                  <a:lnTo>
                    <a:pt x="391" y="2213"/>
                  </a:lnTo>
                  <a:lnTo>
                    <a:pt x="294" y="2214"/>
                  </a:lnTo>
                  <a:lnTo>
                    <a:pt x="197" y="2213"/>
                  </a:lnTo>
                  <a:lnTo>
                    <a:pt x="164" y="2210"/>
                  </a:lnTo>
                  <a:lnTo>
                    <a:pt x="134" y="2201"/>
                  </a:lnTo>
                  <a:lnTo>
                    <a:pt x="105" y="2190"/>
                  </a:lnTo>
                  <a:lnTo>
                    <a:pt x="79" y="2174"/>
                  </a:lnTo>
                  <a:lnTo>
                    <a:pt x="56" y="2154"/>
                  </a:lnTo>
                  <a:lnTo>
                    <a:pt x="37" y="2132"/>
                  </a:lnTo>
                  <a:lnTo>
                    <a:pt x="22" y="2105"/>
                  </a:lnTo>
                  <a:lnTo>
                    <a:pt x="10" y="2076"/>
                  </a:lnTo>
                  <a:lnTo>
                    <a:pt x="2" y="2046"/>
                  </a:lnTo>
                  <a:lnTo>
                    <a:pt x="0" y="2013"/>
                  </a:lnTo>
                  <a:lnTo>
                    <a:pt x="0" y="202"/>
                  </a:lnTo>
                  <a:lnTo>
                    <a:pt x="2" y="168"/>
                  </a:lnTo>
                  <a:lnTo>
                    <a:pt x="10" y="136"/>
                  </a:lnTo>
                  <a:lnTo>
                    <a:pt x="22" y="106"/>
                  </a:lnTo>
                  <a:lnTo>
                    <a:pt x="37" y="81"/>
                  </a:lnTo>
                  <a:lnTo>
                    <a:pt x="56" y="57"/>
                  </a:lnTo>
                  <a:lnTo>
                    <a:pt x="80" y="38"/>
                  </a:lnTo>
                  <a:lnTo>
                    <a:pt x="106" y="22"/>
                  </a:lnTo>
                  <a:lnTo>
                    <a:pt x="136" y="10"/>
                  </a:lnTo>
                  <a:lnTo>
                    <a:pt x="167" y="3"/>
                  </a:lnTo>
                  <a:lnTo>
                    <a:pt x="202" y="0"/>
                  </a:lnTo>
                  <a:lnTo>
                    <a:pt x="408"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63" name="Freeform 30">
              <a:extLst>
                <a:ext uri="{FF2B5EF4-FFF2-40B4-BE49-F238E27FC236}">
                  <a16:creationId xmlns:a16="http://schemas.microsoft.com/office/drawing/2014/main" id="{6F7CF4DF-D24D-0542-8516-0C8C2528F451}"/>
                </a:ext>
              </a:extLst>
            </p:cNvPr>
            <p:cNvSpPr>
              <a:spLocks/>
            </p:cNvSpPr>
            <p:nvPr/>
          </p:nvSpPr>
          <p:spPr bwMode="auto">
            <a:xfrm>
              <a:off x="4711701" y="3400425"/>
              <a:ext cx="96838" cy="287338"/>
            </a:xfrm>
            <a:custGeom>
              <a:avLst/>
              <a:gdLst/>
              <a:ahLst/>
              <a:cxnLst>
                <a:cxn ang="0">
                  <a:pos x="253" y="0"/>
                </a:cxn>
                <a:cxn ang="0">
                  <a:pos x="307" y="0"/>
                </a:cxn>
                <a:cxn ang="0">
                  <a:pos x="361" y="2"/>
                </a:cxn>
                <a:cxn ang="0">
                  <a:pos x="414" y="6"/>
                </a:cxn>
                <a:cxn ang="0">
                  <a:pos x="466" y="15"/>
                </a:cxn>
                <a:cxn ang="0">
                  <a:pos x="498" y="24"/>
                </a:cxn>
                <a:cxn ang="0">
                  <a:pos x="525" y="36"/>
                </a:cxn>
                <a:cxn ang="0">
                  <a:pos x="549" y="53"/>
                </a:cxn>
                <a:cxn ang="0">
                  <a:pos x="568" y="71"/>
                </a:cxn>
                <a:cxn ang="0">
                  <a:pos x="584" y="94"/>
                </a:cxn>
                <a:cxn ang="0">
                  <a:pos x="595" y="119"/>
                </a:cxn>
                <a:cxn ang="0">
                  <a:pos x="605" y="148"/>
                </a:cxn>
                <a:cxn ang="0">
                  <a:pos x="610" y="179"/>
                </a:cxn>
                <a:cxn ang="0">
                  <a:pos x="611" y="212"/>
                </a:cxn>
                <a:cxn ang="0">
                  <a:pos x="611" y="904"/>
                </a:cxn>
                <a:cxn ang="0">
                  <a:pos x="611" y="1596"/>
                </a:cxn>
                <a:cxn ang="0">
                  <a:pos x="609" y="1633"/>
                </a:cxn>
                <a:cxn ang="0">
                  <a:pos x="602" y="1667"/>
                </a:cxn>
                <a:cxn ang="0">
                  <a:pos x="590" y="1699"/>
                </a:cxn>
                <a:cxn ang="0">
                  <a:pos x="575" y="1727"/>
                </a:cxn>
                <a:cxn ang="0">
                  <a:pos x="555" y="1750"/>
                </a:cxn>
                <a:cxn ang="0">
                  <a:pos x="532" y="1771"/>
                </a:cxn>
                <a:cxn ang="0">
                  <a:pos x="505" y="1787"/>
                </a:cxn>
                <a:cxn ang="0">
                  <a:pos x="474" y="1799"/>
                </a:cxn>
                <a:cxn ang="0">
                  <a:pos x="440" y="1808"/>
                </a:cxn>
                <a:cxn ang="0">
                  <a:pos x="403" y="1811"/>
                </a:cxn>
                <a:cxn ang="0">
                  <a:pos x="300" y="1812"/>
                </a:cxn>
                <a:cxn ang="0">
                  <a:pos x="197" y="1811"/>
                </a:cxn>
                <a:cxn ang="0">
                  <a:pos x="164" y="1808"/>
                </a:cxn>
                <a:cxn ang="0">
                  <a:pos x="133" y="1799"/>
                </a:cxn>
                <a:cxn ang="0">
                  <a:pos x="105" y="1788"/>
                </a:cxn>
                <a:cxn ang="0">
                  <a:pos x="79" y="1772"/>
                </a:cxn>
                <a:cxn ang="0">
                  <a:pos x="56" y="1752"/>
                </a:cxn>
                <a:cxn ang="0">
                  <a:pos x="36" y="1730"/>
                </a:cxn>
                <a:cxn ang="0">
                  <a:pos x="21" y="1704"/>
                </a:cxn>
                <a:cxn ang="0">
                  <a:pos x="9" y="1675"/>
                </a:cxn>
                <a:cxn ang="0">
                  <a:pos x="2" y="1644"/>
                </a:cxn>
                <a:cxn ang="0">
                  <a:pos x="0" y="1611"/>
                </a:cxn>
                <a:cxn ang="0">
                  <a:pos x="0" y="203"/>
                </a:cxn>
                <a:cxn ang="0">
                  <a:pos x="2" y="168"/>
                </a:cxn>
                <a:cxn ang="0">
                  <a:pos x="9" y="137"/>
                </a:cxn>
                <a:cxn ang="0">
                  <a:pos x="21" y="108"/>
                </a:cxn>
                <a:cxn ang="0">
                  <a:pos x="36" y="81"/>
                </a:cxn>
                <a:cxn ang="0">
                  <a:pos x="56" y="58"/>
                </a:cxn>
                <a:cxn ang="0">
                  <a:pos x="79" y="38"/>
                </a:cxn>
                <a:cxn ang="0">
                  <a:pos x="106" y="22"/>
                </a:cxn>
                <a:cxn ang="0">
                  <a:pos x="134" y="11"/>
                </a:cxn>
                <a:cxn ang="0">
                  <a:pos x="166" y="3"/>
                </a:cxn>
                <a:cxn ang="0">
                  <a:pos x="200" y="1"/>
                </a:cxn>
                <a:cxn ang="0">
                  <a:pos x="253" y="0"/>
                </a:cxn>
              </a:cxnLst>
              <a:rect l="0" t="0" r="r" b="b"/>
              <a:pathLst>
                <a:path w="611" h="1812">
                  <a:moveTo>
                    <a:pt x="253" y="0"/>
                  </a:moveTo>
                  <a:lnTo>
                    <a:pt x="307" y="0"/>
                  </a:lnTo>
                  <a:lnTo>
                    <a:pt x="361" y="2"/>
                  </a:lnTo>
                  <a:lnTo>
                    <a:pt x="414" y="6"/>
                  </a:lnTo>
                  <a:lnTo>
                    <a:pt x="466" y="15"/>
                  </a:lnTo>
                  <a:lnTo>
                    <a:pt x="498" y="24"/>
                  </a:lnTo>
                  <a:lnTo>
                    <a:pt x="525" y="36"/>
                  </a:lnTo>
                  <a:lnTo>
                    <a:pt x="549" y="53"/>
                  </a:lnTo>
                  <a:lnTo>
                    <a:pt x="568" y="71"/>
                  </a:lnTo>
                  <a:lnTo>
                    <a:pt x="584" y="94"/>
                  </a:lnTo>
                  <a:lnTo>
                    <a:pt x="595" y="119"/>
                  </a:lnTo>
                  <a:lnTo>
                    <a:pt x="605" y="148"/>
                  </a:lnTo>
                  <a:lnTo>
                    <a:pt x="610" y="179"/>
                  </a:lnTo>
                  <a:lnTo>
                    <a:pt x="611" y="212"/>
                  </a:lnTo>
                  <a:lnTo>
                    <a:pt x="611" y="904"/>
                  </a:lnTo>
                  <a:lnTo>
                    <a:pt x="611" y="1596"/>
                  </a:lnTo>
                  <a:lnTo>
                    <a:pt x="609" y="1633"/>
                  </a:lnTo>
                  <a:lnTo>
                    <a:pt x="602" y="1667"/>
                  </a:lnTo>
                  <a:lnTo>
                    <a:pt x="590" y="1699"/>
                  </a:lnTo>
                  <a:lnTo>
                    <a:pt x="575" y="1727"/>
                  </a:lnTo>
                  <a:lnTo>
                    <a:pt x="555" y="1750"/>
                  </a:lnTo>
                  <a:lnTo>
                    <a:pt x="532" y="1771"/>
                  </a:lnTo>
                  <a:lnTo>
                    <a:pt x="505" y="1787"/>
                  </a:lnTo>
                  <a:lnTo>
                    <a:pt x="474" y="1799"/>
                  </a:lnTo>
                  <a:lnTo>
                    <a:pt x="440" y="1808"/>
                  </a:lnTo>
                  <a:lnTo>
                    <a:pt x="403" y="1811"/>
                  </a:lnTo>
                  <a:lnTo>
                    <a:pt x="300" y="1812"/>
                  </a:lnTo>
                  <a:lnTo>
                    <a:pt x="197" y="1811"/>
                  </a:lnTo>
                  <a:lnTo>
                    <a:pt x="164" y="1808"/>
                  </a:lnTo>
                  <a:lnTo>
                    <a:pt x="133" y="1799"/>
                  </a:lnTo>
                  <a:lnTo>
                    <a:pt x="105" y="1788"/>
                  </a:lnTo>
                  <a:lnTo>
                    <a:pt x="79" y="1772"/>
                  </a:lnTo>
                  <a:lnTo>
                    <a:pt x="56" y="1752"/>
                  </a:lnTo>
                  <a:lnTo>
                    <a:pt x="36" y="1730"/>
                  </a:lnTo>
                  <a:lnTo>
                    <a:pt x="21" y="1704"/>
                  </a:lnTo>
                  <a:lnTo>
                    <a:pt x="9" y="1675"/>
                  </a:lnTo>
                  <a:lnTo>
                    <a:pt x="2" y="1644"/>
                  </a:lnTo>
                  <a:lnTo>
                    <a:pt x="0" y="1611"/>
                  </a:lnTo>
                  <a:lnTo>
                    <a:pt x="0" y="203"/>
                  </a:lnTo>
                  <a:lnTo>
                    <a:pt x="2" y="168"/>
                  </a:lnTo>
                  <a:lnTo>
                    <a:pt x="9" y="137"/>
                  </a:lnTo>
                  <a:lnTo>
                    <a:pt x="21" y="108"/>
                  </a:lnTo>
                  <a:lnTo>
                    <a:pt x="36" y="81"/>
                  </a:lnTo>
                  <a:lnTo>
                    <a:pt x="56" y="58"/>
                  </a:lnTo>
                  <a:lnTo>
                    <a:pt x="79" y="38"/>
                  </a:lnTo>
                  <a:lnTo>
                    <a:pt x="106" y="22"/>
                  </a:lnTo>
                  <a:lnTo>
                    <a:pt x="134" y="11"/>
                  </a:lnTo>
                  <a:lnTo>
                    <a:pt x="166" y="3"/>
                  </a:lnTo>
                  <a:lnTo>
                    <a:pt x="200" y="1"/>
                  </a:lnTo>
                  <a:lnTo>
                    <a:pt x="253"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64" name="Freeform 31">
              <a:extLst>
                <a:ext uri="{FF2B5EF4-FFF2-40B4-BE49-F238E27FC236}">
                  <a16:creationId xmlns:a16="http://schemas.microsoft.com/office/drawing/2014/main" id="{3E22058E-EB45-3E41-B645-AB57F3FD3F6F}"/>
                </a:ext>
              </a:extLst>
            </p:cNvPr>
            <p:cNvSpPr>
              <a:spLocks/>
            </p:cNvSpPr>
            <p:nvPr/>
          </p:nvSpPr>
          <p:spPr bwMode="auto">
            <a:xfrm>
              <a:off x="4581526" y="3463925"/>
              <a:ext cx="96838" cy="223838"/>
            </a:xfrm>
            <a:custGeom>
              <a:avLst/>
              <a:gdLst/>
              <a:ahLst/>
              <a:cxnLst>
                <a:cxn ang="0">
                  <a:pos x="305" y="0"/>
                </a:cxn>
                <a:cxn ang="0">
                  <a:pos x="415" y="1"/>
                </a:cxn>
                <a:cxn ang="0">
                  <a:pos x="448" y="4"/>
                </a:cxn>
                <a:cxn ang="0">
                  <a:pos x="478" y="12"/>
                </a:cxn>
                <a:cxn ang="0">
                  <a:pos x="507" y="24"/>
                </a:cxn>
                <a:cxn ang="0">
                  <a:pos x="532" y="40"/>
                </a:cxn>
                <a:cxn ang="0">
                  <a:pos x="555" y="59"/>
                </a:cxn>
                <a:cxn ang="0">
                  <a:pos x="574" y="83"/>
                </a:cxn>
                <a:cxn ang="0">
                  <a:pos x="589" y="109"/>
                </a:cxn>
                <a:cxn ang="0">
                  <a:pos x="602" y="137"/>
                </a:cxn>
                <a:cxn ang="0">
                  <a:pos x="609" y="168"/>
                </a:cxn>
                <a:cxn ang="0">
                  <a:pos x="612" y="202"/>
                </a:cxn>
                <a:cxn ang="0">
                  <a:pos x="612" y="453"/>
                </a:cxn>
                <a:cxn ang="0">
                  <a:pos x="612" y="705"/>
                </a:cxn>
                <a:cxn ang="0">
                  <a:pos x="612" y="1188"/>
                </a:cxn>
                <a:cxn ang="0">
                  <a:pos x="610" y="1225"/>
                </a:cxn>
                <a:cxn ang="0">
                  <a:pos x="604" y="1259"/>
                </a:cxn>
                <a:cxn ang="0">
                  <a:pos x="594" y="1290"/>
                </a:cxn>
                <a:cxn ang="0">
                  <a:pos x="581" y="1317"/>
                </a:cxn>
                <a:cxn ang="0">
                  <a:pos x="564" y="1341"/>
                </a:cxn>
                <a:cxn ang="0">
                  <a:pos x="543" y="1362"/>
                </a:cxn>
                <a:cxn ang="0">
                  <a:pos x="519" y="1378"/>
                </a:cxn>
                <a:cxn ang="0">
                  <a:pos x="493" y="1391"/>
                </a:cxn>
                <a:cxn ang="0">
                  <a:pos x="461" y="1400"/>
                </a:cxn>
                <a:cxn ang="0">
                  <a:pos x="427" y="1407"/>
                </a:cxn>
                <a:cxn ang="0">
                  <a:pos x="390" y="1409"/>
                </a:cxn>
                <a:cxn ang="0">
                  <a:pos x="296" y="1409"/>
                </a:cxn>
                <a:cxn ang="0">
                  <a:pos x="202" y="1409"/>
                </a:cxn>
                <a:cxn ang="0">
                  <a:pos x="169" y="1406"/>
                </a:cxn>
                <a:cxn ang="0">
                  <a:pos x="137" y="1398"/>
                </a:cxn>
                <a:cxn ang="0">
                  <a:pos x="108" y="1386"/>
                </a:cxn>
                <a:cxn ang="0">
                  <a:pos x="81" y="1371"/>
                </a:cxn>
                <a:cxn ang="0">
                  <a:pos x="58" y="1351"/>
                </a:cxn>
                <a:cxn ang="0">
                  <a:pos x="37" y="1329"/>
                </a:cxn>
                <a:cxn ang="0">
                  <a:pos x="22" y="1302"/>
                </a:cxn>
                <a:cxn ang="0">
                  <a:pos x="10" y="1273"/>
                </a:cxn>
                <a:cxn ang="0">
                  <a:pos x="3" y="1242"/>
                </a:cxn>
                <a:cxn ang="0">
                  <a:pos x="0" y="1208"/>
                </a:cxn>
                <a:cxn ang="0">
                  <a:pos x="0" y="202"/>
                </a:cxn>
                <a:cxn ang="0">
                  <a:pos x="3" y="169"/>
                </a:cxn>
                <a:cxn ang="0">
                  <a:pos x="10" y="137"/>
                </a:cxn>
                <a:cxn ang="0">
                  <a:pos x="21" y="109"/>
                </a:cxn>
                <a:cxn ang="0">
                  <a:pos x="37" y="83"/>
                </a:cxn>
                <a:cxn ang="0">
                  <a:pos x="57" y="59"/>
                </a:cxn>
                <a:cxn ang="0">
                  <a:pos x="79" y="40"/>
                </a:cxn>
                <a:cxn ang="0">
                  <a:pos x="105" y="24"/>
                </a:cxn>
                <a:cxn ang="0">
                  <a:pos x="133" y="12"/>
                </a:cxn>
                <a:cxn ang="0">
                  <a:pos x="164" y="4"/>
                </a:cxn>
                <a:cxn ang="0">
                  <a:pos x="196" y="1"/>
                </a:cxn>
                <a:cxn ang="0">
                  <a:pos x="305" y="0"/>
                </a:cxn>
              </a:cxnLst>
              <a:rect l="0" t="0" r="r" b="b"/>
              <a:pathLst>
                <a:path w="612" h="1409">
                  <a:moveTo>
                    <a:pt x="305" y="0"/>
                  </a:moveTo>
                  <a:lnTo>
                    <a:pt x="415" y="1"/>
                  </a:lnTo>
                  <a:lnTo>
                    <a:pt x="448" y="4"/>
                  </a:lnTo>
                  <a:lnTo>
                    <a:pt x="478" y="12"/>
                  </a:lnTo>
                  <a:lnTo>
                    <a:pt x="507" y="24"/>
                  </a:lnTo>
                  <a:lnTo>
                    <a:pt x="532" y="40"/>
                  </a:lnTo>
                  <a:lnTo>
                    <a:pt x="555" y="59"/>
                  </a:lnTo>
                  <a:lnTo>
                    <a:pt x="574" y="83"/>
                  </a:lnTo>
                  <a:lnTo>
                    <a:pt x="589" y="109"/>
                  </a:lnTo>
                  <a:lnTo>
                    <a:pt x="602" y="137"/>
                  </a:lnTo>
                  <a:lnTo>
                    <a:pt x="609" y="168"/>
                  </a:lnTo>
                  <a:lnTo>
                    <a:pt x="612" y="202"/>
                  </a:lnTo>
                  <a:lnTo>
                    <a:pt x="612" y="453"/>
                  </a:lnTo>
                  <a:lnTo>
                    <a:pt x="612" y="705"/>
                  </a:lnTo>
                  <a:lnTo>
                    <a:pt x="612" y="1188"/>
                  </a:lnTo>
                  <a:lnTo>
                    <a:pt x="610" y="1225"/>
                  </a:lnTo>
                  <a:lnTo>
                    <a:pt x="604" y="1259"/>
                  </a:lnTo>
                  <a:lnTo>
                    <a:pt x="594" y="1290"/>
                  </a:lnTo>
                  <a:lnTo>
                    <a:pt x="581" y="1317"/>
                  </a:lnTo>
                  <a:lnTo>
                    <a:pt x="564" y="1341"/>
                  </a:lnTo>
                  <a:lnTo>
                    <a:pt x="543" y="1362"/>
                  </a:lnTo>
                  <a:lnTo>
                    <a:pt x="519" y="1378"/>
                  </a:lnTo>
                  <a:lnTo>
                    <a:pt x="493" y="1391"/>
                  </a:lnTo>
                  <a:lnTo>
                    <a:pt x="461" y="1400"/>
                  </a:lnTo>
                  <a:lnTo>
                    <a:pt x="427" y="1407"/>
                  </a:lnTo>
                  <a:lnTo>
                    <a:pt x="390" y="1409"/>
                  </a:lnTo>
                  <a:lnTo>
                    <a:pt x="296" y="1409"/>
                  </a:lnTo>
                  <a:lnTo>
                    <a:pt x="202" y="1409"/>
                  </a:lnTo>
                  <a:lnTo>
                    <a:pt x="169" y="1406"/>
                  </a:lnTo>
                  <a:lnTo>
                    <a:pt x="137" y="1398"/>
                  </a:lnTo>
                  <a:lnTo>
                    <a:pt x="108" y="1386"/>
                  </a:lnTo>
                  <a:lnTo>
                    <a:pt x="81" y="1371"/>
                  </a:lnTo>
                  <a:lnTo>
                    <a:pt x="58" y="1351"/>
                  </a:lnTo>
                  <a:lnTo>
                    <a:pt x="37" y="1329"/>
                  </a:lnTo>
                  <a:lnTo>
                    <a:pt x="22" y="1302"/>
                  </a:lnTo>
                  <a:lnTo>
                    <a:pt x="10" y="1273"/>
                  </a:lnTo>
                  <a:lnTo>
                    <a:pt x="3" y="1242"/>
                  </a:lnTo>
                  <a:lnTo>
                    <a:pt x="0" y="1208"/>
                  </a:lnTo>
                  <a:lnTo>
                    <a:pt x="0" y="202"/>
                  </a:lnTo>
                  <a:lnTo>
                    <a:pt x="3" y="169"/>
                  </a:lnTo>
                  <a:lnTo>
                    <a:pt x="10" y="137"/>
                  </a:lnTo>
                  <a:lnTo>
                    <a:pt x="21" y="109"/>
                  </a:lnTo>
                  <a:lnTo>
                    <a:pt x="37" y="83"/>
                  </a:lnTo>
                  <a:lnTo>
                    <a:pt x="57" y="59"/>
                  </a:lnTo>
                  <a:lnTo>
                    <a:pt x="79" y="40"/>
                  </a:lnTo>
                  <a:lnTo>
                    <a:pt x="105" y="24"/>
                  </a:lnTo>
                  <a:lnTo>
                    <a:pt x="133" y="12"/>
                  </a:lnTo>
                  <a:lnTo>
                    <a:pt x="164" y="4"/>
                  </a:lnTo>
                  <a:lnTo>
                    <a:pt x="196" y="1"/>
                  </a:lnTo>
                  <a:lnTo>
                    <a:pt x="305"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65" name="Freeform 32">
              <a:extLst>
                <a:ext uri="{FF2B5EF4-FFF2-40B4-BE49-F238E27FC236}">
                  <a16:creationId xmlns:a16="http://schemas.microsoft.com/office/drawing/2014/main" id="{DF70D61E-4E32-854A-B507-1F778D5A5138}"/>
                </a:ext>
              </a:extLst>
            </p:cNvPr>
            <p:cNvSpPr>
              <a:spLocks/>
            </p:cNvSpPr>
            <p:nvPr/>
          </p:nvSpPr>
          <p:spPr bwMode="auto">
            <a:xfrm>
              <a:off x="4449763" y="3527425"/>
              <a:ext cx="98425" cy="160338"/>
            </a:xfrm>
            <a:custGeom>
              <a:avLst/>
              <a:gdLst/>
              <a:ahLst/>
              <a:cxnLst>
                <a:cxn ang="0">
                  <a:pos x="312" y="0"/>
                </a:cxn>
                <a:cxn ang="0">
                  <a:pos x="424" y="2"/>
                </a:cxn>
                <a:cxn ang="0">
                  <a:pos x="460" y="7"/>
                </a:cxn>
                <a:cxn ang="0">
                  <a:pos x="493" y="17"/>
                </a:cxn>
                <a:cxn ang="0">
                  <a:pos x="524" y="33"/>
                </a:cxn>
                <a:cxn ang="0">
                  <a:pos x="552" y="55"/>
                </a:cxn>
                <a:cxn ang="0">
                  <a:pos x="576" y="81"/>
                </a:cxn>
                <a:cxn ang="0">
                  <a:pos x="596" y="109"/>
                </a:cxn>
                <a:cxn ang="0">
                  <a:pos x="612" y="140"/>
                </a:cxn>
                <a:cxn ang="0">
                  <a:pos x="621" y="174"/>
                </a:cxn>
                <a:cxn ang="0">
                  <a:pos x="625" y="209"/>
                </a:cxn>
                <a:cxn ang="0">
                  <a:pos x="625" y="800"/>
                </a:cxn>
                <a:cxn ang="0">
                  <a:pos x="621" y="835"/>
                </a:cxn>
                <a:cxn ang="0">
                  <a:pos x="612" y="868"/>
                </a:cxn>
                <a:cxn ang="0">
                  <a:pos x="596" y="899"/>
                </a:cxn>
                <a:cxn ang="0">
                  <a:pos x="576" y="928"/>
                </a:cxn>
                <a:cxn ang="0">
                  <a:pos x="552" y="953"/>
                </a:cxn>
                <a:cxn ang="0">
                  <a:pos x="523" y="975"/>
                </a:cxn>
                <a:cxn ang="0">
                  <a:pos x="493" y="990"/>
                </a:cxn>
                <a:cxn ang="0">
                  <a:pos x="459" y="1002"/>
                </a:cxn>
                <a:cxn ang="0">
                  <a:pos x="424" y="1006"/>
                </a:cxn>
                <a:cxn ang="0">
                  <a:pos x="312" y="1008"/>
                </a:cxn>
                <a:cxn ang="0">
                  <a:pos x="199" y="1006"/>
                </a:cxn>
                <a:cxn ang="0">
                  <a:pos x="175" y="1003"/>
                </a:cxn>
                <a:cxn ang="0">
                  <a:pos x="149" y="996"/>
                </a:cxn>
                <a:cxn ang="0">
                  <a:pos x="123" y="986"/>
                </a:cxn>
                <a:cxn ang="0">
                  <a:pos x="98" y="973"/>
                </a:cxn>
                <a:cxn ang="0">
                  <a:pos x="74" y="956"/>
                </a:cxn>
                <a:cxn ang="0">
                  <a:pos x="53" y="937"/>
                </a:cxn>
                <a:cxn ang="0">
                  <a:pos x="34" y="914"/>
                </a:cxn>
                <a:cxn ang="0">
                  <a:pos x="18" y="889"/>
                </a:cxn>
                <a:cxn ang="0">
                  <a:pos x="7" y="861"/>
                </a:cxn>
                <a:cxn ang="0">
                  <a:pos x="1" y="831"/>
                </a:cxn>
                <a:cxn ang="0">
                  <a:pos x="0" y="800"/>
                </a:cxn>
                <a:cxn ang="0">
                  <a:pos x="2" y="701"/>
                </a:cxn>
                <a:cxn ang="0">
                  <a:pos x="2" y="602"/>
                </a:cxn>
                <a:cxn ang="0">
                  <a:pos x="1" y="504"/>
                </a:cxn>
                <a:cxn ang="0">
                  <a:pos x="2" y="405"/>
                </a:cxn>
                <a:cxn ang="0">
                  <a:pos x="2" y="307"/>
                </a:cxn>
                <a:cxn ang="0">
                  <a:pos x="0" y="209"/>
                </a:cxn>
                <a:cxn ang="0">
                  <a:pos x="1" y="177"/>
                </a:cxn>
                <a:cxn ang="0">
                  <a:pos x="7" y="146"/>
                </a:cxn>
                <a:cxn ang="0">
                  <a:pos x="18" y="118"/>
                </a:cxn>
                <a:cxn ang="0">
                  <a:pos x="34" y="94"/>
                </a:cxn>
                <a:cxn ang="0">
                  <a:pos x="53" y="71"/>
                </a:cxn>
                <a:cxn ang="0">
                  <a:pos x="75" y="52"/>
                </a:cxn>
                <a:cxn ang="0">
                  <a:pos x="98" y="35"/>
                </a:cxn>
                <a:cxn ang="0">
                  <a:pos x="124" y="21"/>
                </a:cxn>
                <a:cxn ang="0">
                  <a:pos x="149" y="12"/>
                </a:cxn>
                <a:cxn ang="0">
                  <a:pos x="175" y="5"/>
                </a:cxn>
                <a:cxn ang="0">
                  <a:pos x="200" y="2"/>
                </a:cxn>
                <a:cxn ang="0">
                  <a:pos x="312" y="0"/>
                </a:cxn>
              </a:cxnLst>
              <a:rect l="0" t="0" r="r" b="b"/>
              <a:pathLst>
                <a:path w="625" h="1008">
                  <a:moveTo>
                    <a:pt x="312" y="0"/>
                  </a:moveTo>
                  <a:lnTo>
                    <a:pt x="424" y="2"/>
                  </a:lnTo>
                  <a:lnTo>
                    <a:pt x="460" y="7"/>
                  </a:lnTo>
                  <a:lnTo>
                    <a:pt x="493" y="17"/>
                  </a:lnTo>
                  <a:lnTo>
                    <a:pt x="524" y="33"/>
                  </a:lnTo>
                  <a:lnTo>
                    <a:pt x="552" y="55"/>
                  </a:lnTo>
                  <a:lnTo>
                    <a:pt x="576" y="81"/>
                  </a:lnTo>
                  <a:lnTo>
                    <a:pt x="596" y="109"/>
                  </a:lnTo>
                  <a:lnTo>
                    <a:pt x="612" y="140"/>
                  </a:lnTo>
                  <a:lnTo>
                    <a:pt x="621" y="174"/>
                  </a:lnTo>
                  <a:lnTo>
                    <a:pt x="625" y="209"/>
                  </a:lnTo>
                  <a:lnTo>
                    <a:pt x="625" y="800"/>
                  </a:lnTo>
                  <a:lnTo>
                    <a:pt x="621" y="835"/>
                  </a:lnTo>
                  <a:lnTo>
                    <a:pt x="612" y="868"/>
                  </a:lnTo>
                  <a:lnTo>
                    <a:pt x="596" y="899"/>
                  </a:lnTo>
                  <a:lnTo>
                    <a:pt x="576" y="928"/>
                  </a:lnTo>
                  <a:lnTo>
                    <a:pt x="552" y="953"/>
                  </a:lnTo>
                  <a:lnTo>
                    <a:pt x="523" y="975"/>
                  </a:lnTo>
                  <a:lnTo>
                    <a:pt x="493" y="990"/>
                  </a:lnTo>
                  <a:lnTo>
                    <a:pt x="459" y="1002"/>
                  </a:lnTo>
                  <a:lnTo>
                    <a:pt x="424" y="1006"/>
                  </a:lnTo>
                  <a:lnTo>
                    <a:pt x="312" y="1008"/>
                  </a:lnTo>
                  <a:lnTo>
                    <a:pt x="199" y="1006"/>
                  </a:lnTo>
                  <a:lnTo>
                    <a:pt x="175" y="1003"/>
                  </a:lnTo>
                  <a:lnTo>
                    <a:pt x="149" y="996"/>
                  </a:lnTo>
                  <a:lnTo>
                    <a:pt x="123" y="986"/>
                  </a:lnTo>
                  <a:lnTo>
                    <a:pt x="98" y="973"/>
                  </a:lnTo>
                  <a:lnTo>
                    <a:pt x="74" y="956"/>
                  </a:lnTo>
                  <a:lnTo>
                    <a:pt x="53" y="937"/>
                  </a:lnTo>
                  <a:lnTo>
                    <a:pt x="34" y="914"/>
                  </a:lnTo>
                  <a:lnTo>
                    <a:pt x="18" y="889"/>
                  </a:lnTo>
                  <a:lnTo>
                    <a:pt x="7" y="861"/>
                  </a:lnTo>
                  <a:lnTo>
                    <a:pt x="1" y="831"/>
                  </a:lnTo>
                  <a:lnTo>
                    <a:pt x="0" y="800"/>
                  </a:lnTo>
                  <a:lnTo>
                    <a:pt x="2" y="701"/>
                  </a:lnTo>
                  <a:lnTo>
                    <a:pt x="2" y="602"/>
                  </a:lnTo>
                  <a:lnTo>
                    <a:pt x="1" y="504"/>
                  </a:lnTo>
                  <a:lnTo>
                    <a:pt x="2" y="405"/>
                  </a:lnTo>
                  <a:lnTo>
                    <a:pt x="2" y="307"/>
                  </a:lnTo>
                  <a:lnTo>
                    <a:pt x="0" y="209"/>
                  </a:lnTo>
                  <a:lnTo>
                    <a:pt x="1" y="177"/>
                  </a:lnTo>
                  <a:lnTo>
                    <a:pt x="7" y="146"/>
                  </a:lnTo>
                  <a:lnTo>
                    <a:pt x="18" y="118"/>
                  </a:lnTo>
                  <a:lnTo>
                    <a:pt x="34" y="94"/>
                  </a:lnTo>
                  <a:lnTo>
                    <a:pt x="53" y="71"/>
                  </a:lnTo>
                  <a:lnTo>
                    <a:pt x="75" y="52"/>
                  </a:lnTo>
                  <a:lnTo>
                    <a:pt x="98" y="35"/>
                  </a:lnTo>
                  <a:lnTo>
                    <a:pt x="124" y="21"/>
                  </a:lnTo>
                  <a:lnTo>
                    <a:pt x="149" y="12"/>
                  </a:lnTo>
                  <a:lnTo>
                    <a:pt x="175" y="5"/>
                  </a:lnTo>
                  <a:lnTo>
                    <a:pt x="200" y="2"/>
                  </a:lnTo>
                  <a:lnTo>
                    <a:pt x="312"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grpSp>
      <p:grpSp>
        <p:nvGrpSpPr>
          <p:cNvPr id="66" name="Group 76">
            <a:extLst>
              <a:ext uri="{FF2B5EF4-FFF2-40B4-BE49-F238E27FC236}">
                <a16:creationId xmlns:a16="http://schemas.microsoft.com/office/drawing/2014/main" id="{D751E02A-A5EA-2547-94A1-0D3867836166}"/>
              </a:ext>
            </a:extLst>
          </p:cNvPr>
          <p:cNvGrpSpPr/>
          <p:nvPr/>
        </p:nvGrpSpPr>
        <p:grpSpPr>
          <a:xfrm>
            <a:off x="5889559" y="3505200"/>
            <a:ext cx="377543" cy="310090"/>
            <a:chOff x="7116763" y="136525"/>
            <a:chExt cx="1235076" cy="1014413"/>
          </a:xfrm>
          <a:solidFill>
            <a:srgbClr val="B2B2B2">
              <a:alpha val="99000"/>
            </a:srgbClr>
          </a:solidFill>
        </p:grpSpPr>
        <p:sp>
          <p:nvSpPr>
            <p:cNvPr id="67" name="Freeform 7">
              <a:extLst>
                <a:ext uri="{FF2B5EF4-FFF2-40B4-BE49-F238E27FC236}">
                  <a16:creationId xmlns:a16="http://schemas.microsoft.com/office/drawing/2014/main" id="{69AD45DC-7918-EA4F-B7E7-85B4549F8470}"/>
                </a:ext>
              </a:extLst>
            </p:cNvPr>
            <p:cNvSpPr>
              <a:spLocks/>
            </p:cNvSpPr>
            <p:nvPr/>
          </p:nvSpPr>
          <p:spPr bwMode="auto">
            <a:xfrm>
              <a:off x="7561263" y="354013"/>
              <a:ext cx="342900" cy="796925"/>
            </a:xfrm>
            <a:custGeom>
              <a:avLst/>
              <a:gdLst/>
              <a:ahLst/>
              <a:cxnLst>
                <a:cxn ang="0">
                  <a:pos x="705" y="0"/>
                </a:cxn>
                <a:cxn ang="0">
                  <a:pos x="762" y="8"/>
                </a:cxn>
                <a:cxn ang="0">
                  <a:pos x="808" y="30"/>
                </a:cxn>
                <a:cxn ang="0">
                  <a:pos x="841" y="67"/>
                </a:cxn>
                <a:cxn ang="0">
                  <a:pos x="858" y="117"/>
                </a:cxn>
                <a:cxn ang="0">
                  <a:pos x="864" y="467"/>
                </a:cxn>
                <a:cxn ang="0">
                  <a:pos x="858" y="818"/>
                </a:cxn>
                <a:cxn ang="0">
                  <a:pos x="836" y="871"/>
                </a:cxn>
                <a:cxn ang="0">
                  <a:pos x="797" y="910"/>
                </a:cxn>
                <a:cxn ang="0">
                  <a:pos x="741" y="929"/>
                </a:cxn>
                <a:cxn ang="0">
                  <a:pos x="676" y="933"/>
                </a:cxn>
                <a:cxn ang="0">
                  <a:pos x="641" y="1098"/>
                </a:cxn>
                <a:cxn ang="0">
                  <a:pos x="640" y="1901"/>
                </a:cxn>
                <a:cxn ang="0">
                  <a:pos x="629" y="1952"/>
                </a:cxn>
                <a:cxn ang="0">
                  <a:pos x="603" y="1984"/>
                </a:cxn>
                <a:cxn ang="0">
                  <a:pos x="561" y="2003"/>
                </a:cxn>
                <a:cxn ang="0">
                  <a:pos x="502" y="2007"/>
                </a:cxn>
                <a:cxn ang="0">
                  <a:pos x="316" y="2006"/>
                </a:cxn>
                <a:cxn ang="0">
                  <a:pos x="272" y="1991"/>
                </a:cxn>
                <a:cxn ang="0">
                  <a:pos x="242" y="1962"/>
                </a:cxn>
                <a:cxn ang="0">
                  <a:pos x="225" y="1918"/>
                </a:cxn>
                <a:cxn ang="0">
                  <a:pos x="222" y="1774"/>
                </a:cxn>
                <a:cxn ang="0">
                  <a:pos x="225" y="950"/>
                </a:cxn>
                <a:cxn ang="0">
                  <a:pos x="223" y="943"/>
                </a:cxn>
                <a:cxn ang="0">
                  <a:pos x="221" y="933"/>
                </a:cxn>
                <a:cxn ang="0">
                  <a:pos x="122" y="929"/>
                </a:cxn>
                <a:cxn ang="0">
                  <a:pos x="68" y="910"/>
                </a:cxn>
                <a:cxn ang="0">
                  <a:pos x="28" y="874"/>
                </a:cxn>
                <a:cxn ang="0">
                  <a:pos x="6" y="821"/>
                </a:cxn>
                <a:cxn ang="0">
                  <a:pos x="0" y="468"/>
                </a:cxn>
                <a:cxn ang="0">
                  <a:pos x="5" y="117"/>
                </a:cxn>
                <a:cxn ang="0">
                  <a:pos x="24" y="67"/>
                </a:cxn>
                <a:cxn ang="0">
                  <a:pos x="56" y="30"/>
                </a:cxn>
                <a:cxn ang="0">
                  <a:pos x="102" y="8"/>
                </a:cxn>
                <a:cxn ang="0">
                  <a:pos x="159" y="0"/>
                </a:cxn>
              </a:cxnLst>
              <a:rect l="0" t="0" r="r" b="b"/>
              <a:pathLst>
                <a:path w="864" h="2007">
                  <a:moveTo>
                    <a:pt x="159" y="0"/>
                  </a:moveTo>
                  <a:lnTo>
                    <a:pt x="705" y="0"/>
                  </a:lnTo>
                  <a:lnTo>
                    <a:pt x="735" y="2"/>
                  </a:lnTo>
                  <a:lnTo>
                    <a:pt x="762" y="8"/>
                  </a:lnTo>
                  <a:lnTo>
                    <a:pt x="787" y="17"/>
                  </a:lnTo>
                  <a:lnTo>
                    <a:pt x="808" y="30"/>
                  </a:lnTo>
                  <a:lnTo>
                    <a:pt x="827" y="47"/>
                  </a:lnTo>
                  <a:lnTo>
                    <a:pt x="841" y="67"/>
                  </a:lnTo>
                  <a:lnTo>
                    <a:pt x="851" y="90"/>
                  </a:lnTo>
                  <a:lnTo>
                    <a:pt x="858" y="117"/>
                  </a:lnTo>
                  <a:lnTo>
                    <a:pt x="861" y="147"/>
                  </a:lnTo>
                  <a:lnTo>
                    <a:pt x="864" y="467"/>
                  </a:lnTo>
                  <a:lnTo>
                    <a:pt x="861" y="786"/>
                  </a:lnTo>
                  <a:lnTo>
                    <a:pt x="858" y="818"/>
                  </a:lnTo>
                  <a:lnTo>
                    <a:pt x="850" y="847"/>
                  </a:lnTo>
                  <a:lnTo>
                    <a:pt x="836" y="871"/>
                  </a:lnTo>
                  <a:lnTo>
                    <a:pt x="819" y="892"/>
                  </a:lnTo>
                  <a:lnTo>
                    <a:pt x="797" y="910"/>
                  </a:lnTo>
                  <a:lnTo>
                    <a:pt x="770" y="921"/>
                  </a:lnTo>
                  <a:lnTo>
                    <a:pt x="741" y="929"/>
                  </a:lnTo>
                  <a:lnTo>
                    <a:pt x="709" y="933"/>
                  </a:lnTo>
                  <a:lnTo>
                    <a:pt x="676" y="933"/>
                  </a:lnTo>
                  <a:lnTo>
                    <a:pt x="641" y="933"/>
                  </a:lnTo>
                  <a:lnTo>
                    <a:pt x="641" y="1098"/>
                  </a:lnTo>
                  <a:lnTo>
                    <a:pt x="641" y="1868"/>
                  </a:lnTo>
                  <a:lnTo>
                    <a:pt x="640" y="1901"/>
                  </a:lnTo>
                  <a:lnTo>
                    <a:pt x="636" y="1928"/>
                  </a:lnTo>
                  <a:lnTo>
                    <a:pt x="629" y="1952"/>
                  </a:lnTo>
                  <a:lnTo>
                    <a:pt x="617" y="1970"/>
                  </a:lnTo>
                  <a:lnTo>
                    <a:pt x="603" y="1984"/>
                  </a:lnTo>
                  <a:lnTo>
                    <a:pt x="585" y="1995"/>
                  </a:lnTo>
                  <a:lnTo>
                    <a:pt x="561" y="2003"/>
                  </a:lnTo>
                  <a:lnTo>
                    <a:pt x="535" y="2006"/>
                  </a:lnTo>
                  <a:lnTo>
                    <a:pt x="502" y="2007"/>
                  </a:lnTo>
                  <a:lnTo>
                    <a:pt x="342" y="2007"/>
                  </a:lnTo>
                  <a:lnTo>
                    <a:pt x="316" y="2006"/>
                  </a:lnTo>
                  <a:lnTo>
                    <a:pt x="291" y="2000"/>
                  </a:lnTo>
                  <a:lnTo>
                    <a:pt x="272" y="1991"/>
                  </a:lnTo>
                  <a:lnTo>
                    <a:pt x="254" y="1978"/>
                  </a:lnTo>
                  <a:lnTo>
                    <a:pt x="242" y="1962"/>
                  </a:lnTo>
                  <a:lnTo>
                    <a:pt x="232" y="1941"/>
                  </a:lnTo>
                  <a:lnTo>
                    <a:pt x="225" y="1918"/>
                  </a:lnTo>
                  <a:lnTo>
                    <a:pt x="223" y="1890"/>
                  </a:lnTo>
                  <a:lnTo>
                    <a:pt x="222" y="1774"/>
                  </a:lnTo>
                  <a:lnTo>
                    <a:pt x="223" y="1658"/>
                  </a:lnTo>
                  <a:lnTo>
                    <a:pt x="225" y="950"/>
                  </a:lnTo>
                  <a:lnTo>
                    <a:pt x="224" y="948"/>
                  </a:lnTo>
                  <a:lnTo>
                    <a:pt x="223" y="943"/>
                  </a:lnTo>
                  <a:lnTo>
                    <a:pt x="222" y="939"/>
                  </a:lnTo>
                  <a:lnTo>
                    <a:pt x="221" y="933"/>
                  </a:lnTo>
                  <a:lnTo>
                    <a:pt x="155" y="933"/>
                  </a:lnTo>
                  <a:lnTo>
                    <a:pt x="122" y="929"/>
                  </a:lnTo>
                  <a:lnTo>
                    <a:pt x="94" y="921"/>
                  </a:lnTo>
                  <a:lnTo>
                    <a:pt x="68" y="910"/>
                  </a:lnTo>
                  <a:lnTo>
                    <a:pt x="46" y="893"/>
                  </a:lnTo>
                  <a:lnTo>
                    <a:pt x="28" y="874"/>
                  </a:lnTo>
                  <a:lnTo>
                    <a:pt x="14" y="849"/>
                  </a:lnTo>
                  <a:lnTo>
                    <a:pt x="6" y="821"/>
                  </a:lnTo>
                  <a:lnTo>
                    <a:pt x="3" y="790"/>
                  </a:lnTo>
                  <a:lnTo>
                    <a:pt x="0" y="468"/>
                  </a:lnTo>
                  <a:lnTo>
                    <a:pt x="3" y="146"/>
                  </a:lnTo>
                  <a:lnTo>
                    <a:pt x="5" y="117"/>
                  </a:lnTo>
                  <a:lnTo>
                    <a:pt x="12" y="90"/>
                  </a:lnTo>
                  <a:lnTo>
                    <a:pt x="24" y="67"/>
                  </a:lnTo>
                  <a:lnTo>
                    <a:pt x="38" y="47"/>
                  </a:lnTo>
                  <a:lnTo>
                    <a:pt x="56" y="30"/>
                  </a:lnTo>
                  <a:lnTo>
                    <a:pt x="77" y="17"/>
                  </a:lnTo>
                  <a:lnTo>
                    <a:pt x="102" y="8"/>
                  </a:lnTo>
                  <a:lnTo>
                    <a:pt x="129" y="2"/>
                  </a:lnTo>
                  <a:lnTo>
                    <a:pt x="159"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68" name="Freeform 8">
              <a:extLst>
                <a:ext uri="{FF2B5EF4-FFF2-40B4-BE49-F238E27FC236}">
                  <a16:creationId xmlns:a16="http://schemas.microsoft.com/office/drawing/2014/main" id="{1BBB931A-1676-6347-87BD-1E6A5EFFAEC9}"/>
                </a:ext>
              </a:extLst>
            </p:cNvPr>
            <p:cNvSpPr>
              <a:spLocks/>
            </p:cNvSpPr>
            <p:nvPr/>
          </p:nvSpPr>
          <p:spPr bwMode="auto">
            <a:xfrm>
              <a:off x="7337426" y="373063"/>
              <a:ext cx="247650" cy="730250"/>
            </a:xfrm>
            <a:custGeom>
              <a:avLst/>
              <a:gdLst/>
              <a:ahLst/>
              <a:cxnLst>
                <a:cxn ang="0">
                  <a:pos x="292" y="0"/>
                </a:cxn>
                <a:cxn ang="0">
                  <a:pos x="404" y="0"/>
                </a:cxn>
                <a:cxn ang="0">
                  <a:pos x="514" y="0"/>
                </a:cxn>
                <a:cxn ang="0">
                  <a:pos x="508" y="103"/>
                </a:cxn>
                <a:cxn ang="0">
                  <a:pos x="504" y="202"/>
                </a:cxn>
                <a:cxn ang="0">
                  <a:pos x="503" y="458"/>
                </a:cxn>
                <a:cxn ang="0">
                  <a:pos x="503" y="714"/>
                </a:cxn>
                <a:cxn ang="0">
                  <a:pos x="504" y="750"/>
                </a:cxn>
                <a:cxn ang="0">
                  <a:pos x="510" y="783"/>
                </a:cxn>
                <a:cxn ang="0">
                  <a:pos x="519" y="815"/>
                </a:cxn>
                <a:cxn ang="0">
                  <a:pos x="533" y="845"/>
                </a:cxn>
                <a:cxn ang="0">
                  <a:pos x="552" y="872"/>
                </a:cxn>
                <a:cxn ang="0">
                  <a:pos x="575" y="897"/>
                </a:cxn>
                <a:cxn ang="0">
                  <a:pos x="604" y="920"/>
                </a:cxn>
                <a:cxn ang="0">
                  <a:pos x="613" y="931"/>
                </a:cxn>
                <a:cxn ang="0">
                  <a:pos x="620" y="946"/>
                </a:cxn>
                <a:cxn ang="0">
                  <a:pos x="622" y="961"/>
                </a:cxn>
                <a:cxn ang="0">
                  <a:pos x="623" y="1335"/>
                </a:cxn>
                <a:cxn ang="0">
                  <a:pos x="623" y="1709"/>
                </a:cxn>
                <a:cxn ang="0">
                  <a:pos x="620" y="1740"/>
                </a:cxn>
                <a:cxn ang="0">
                  <a:pos x="614" y="1767"/>
                </a:cxn>
                <a:cxn ang="0">
                  <a:pos x="603" y="1789"/>
                </a:cxn>
                <a:cxn ang="0">
                  <a:pos x="588" y="1809"/>
                </a:cxn>
                <a:cxn ang="0">
                  <a:pos x="568" y="1823"/>
                </a:cxn>
                <a:cxn ang="0">
                  <a:pos x="545" y="1835"/>
                </a:cxn>
                <a:cxn ang="0">
                  <a:pos x="517" y="1841"/>
                </a:cxn>
                <a:cxn ang="0">
                  <a:pos x="486" y="1843"/>
                </a:cxn>
                <a:cxn ang="0">
                  <a:pos x="331" y="1843"/>
                </a:cxn>
                <a:cxn ang="0">
                  <a:pos x="301" y="1841"/>
                </a:cxn>
                <a:cxn ang="0">
                  <a:pos x="273" y="1834"/>
                </a:cxn>
                <a:cxn ang="0">
                  <a:pos x="250" y="1823"/>
                </a:cxn>
                <a:cxn ang="0">
                  <a:pos x="232" y="1808"/>
                </a:cxn>
                <a:cxn ang="0">
                  <a:pos x="217" y="1789"/>
                </a:cxn>
                <a:cxn ang="0">
                  <a:pos x="205" y="1766"/>
                </a:cxn>
                <a:cxn ang="0">
                  <a:pos x="198" y="1740"/>
                </a:cxn>
                <a:cxn ang="0">
                  <a:pos x="195" y="1708"/>
                </a:cxn>
                <a:cxn ang="0">
                  <a:pos x="195" y="1614"/>
                </a:cxn>
                <a:cxn ang="0">
                  <a:pos x="195" y="1521"/>
                </a:cxn>
                <a:cxn ang="0">
                  <a:pos x="194" y="924"/>
                </a:cxn>
                <a:cxn ang="0">
                  <a:pos x="194" y="908"/>
                </a:cxn>
                <a:cxn ang="0">
                  <a:pos x="191" y="890"/>
                </a:cxn>
                <a:cxn ang="0">
                  <a:pos x="180" y="888"/>
                </a:cxn>
                <a:cxn ang="0">
                  <a:pos x="169" y="887"/>
                </a:cxn>
                <a:cxn ang="0">
                  <a:pos x="133" y="883"/>
                </a:cxn>
                <a:cxn ang="0">
                  <a:pos x="103" y="875"/>
                </a:cxn>
                <a:cxn ang="0">
                  <a:pos x="75" y="864"/>
                </a:cxn>
                <a:cxn ang="0">
                  <a:pos x="52" y="848"/>
                </a:cxn>
                <a:cxn ang="0">
                  <a:pos x="34" y="829"/>
                </a:cxn>
                <a:cxn ang="0">
                  <a:pos x="19" y="805"/>
                </a:cxn>
                <a:cxn ang="0">
                  <a:pos x="8" y="778"/>
                </a:cxn>
                <a:cxn ang="0">
                  <a:pos x="2" y="747"/>
                </a:cxn>
                <a:cxn ang="0">
                  <a:pos x="0" y="711"/>
                </a:cxn>
                <a:cxn ang="0">
                  <a:pos x="0" y="178"/>
                </a:cxn>
                <a:cxn ang="0">
                  <a:pos x="2" y="142"/>
                </a:cxn>
                <a:cxn ang="0">
                  <a:pos x="9" y="110"/>
                </a:cxn>
                <a:cxn ang="0">
                  <a:pos x="21" y="82"/>
                </a:cxn>
                <a:cxn ang="0">
                  <a:pos x="37" y="57"/>
                </a:cxn>
                <a:cxn ang="0">
                  <a:pos x="57" y="37"/>
                </a:cxn>
                <a:cxn ang="0">
                  <a:pos x="81" y="21"/>
                </a:cxn>
                <a:cxn ang="0">
                  <a:pos x="109" y="10"/>
                </a:cxn>
                <a:cxn ang="0">
                  <a:pos x="141" y="3"/>
                </a:cxn>
                <a:cxn ang="0">
                  <a:pos x="177" y="0"/>
                </a:cxn>
                <a:cxn ang="0">
                  <a:pos x="292" y="0"/>
                </a:cxn>
              </a:cxnLst>
              <a:rect l="0" t="0" r="r" b="b"/>
              <a:pathLst>
                <a:path w="623" h="1843">
                  <a:moveTo>
                    <a:pt x="292" y="0"/>
                  </a:moveTo>
                  <a:lnTo>
                    <a:pt x="404" y="0"/>
                  </a:lnTo>
                  <a:lnTo>
                    <a:pt x="514" y="0"/>
                  </a:lnTo>
                  <a:lnTo>
                    <a:pt x="508" y="103"/>
                  </a:lnTo>
                  <a:lnTo>
                    <a:pt x="504" y="202"/>
                  </a:lnTo>
                  <a:lnTo>
                    <a:pt x="503" y="458"/>
                  </a:lnTo>
                  <a:lnTo>
                    <a:pt x="503" y="714"/>
                  </a:lnTo>
                  <a:lnTo>
                    <a:pt x="504" y="750"/>
                  </a:lnTo>
                  <a:lnTo>
                    <a:pt x="510" y="783"/>
                  </a:lnTo>
                  <a:lnTo>
                    <a:pt x="519" y="815"/>
                  </a:lnTo>
                  <a:lnTo>
                    <a:pt x="533" y="845"/>
                  </a:lnTo>
                  <a:lnTo>
                    <a:pt x="552" y="872"/>
                  </a:lnTo>
                  <a:lnTo>
                    <a:pt x="575" y="897"/>
                  </a:lnTo>
                  <a:lnTo>
                    <a:pt x="604" y="920"/>
                  </a:lnTo>
                  <a:lnTo>
                    <a:pt x="613" y="931"/>
                  </a:lnTo>
                  <a:lnTo>
                    <a:pt x="620" y="946"/>
                  </a:lnTo>
                  <a:lnTo>
                    <a:pt x="622" y="961"/>
                  </a:lnTo>
                  <a:lnTo>
                    <a:pt x="623" y="1335"/>
                  </a:lnTo>
                  <a:lnTo>
                    <a:pt x="623" y="1709"/>
                  </a:lnTo>
                  <a:lnTo>
                    <a:pt x="620" y="1740"/>
                  </a:lnTo>
                  <a:lnTo>
                    <a:pt x="614" y="1767"/>
                  </a:lnTo>
                  <a:lnTo>
                    <a:pt x="603" y="1789"/>
                  </a:lnTo>
                  <a:lnTo>
                    <a:pt x="588" y="1809"/>
                  </a:lnTo>
                  <a:lnTo>
                    <a:pt x="568" y="1823"/>
                  </a:lnTo>
                  <a:lnTo>
                    <a:pt x="545" y="1835"/>
                  </a:lnTo>
                  <a:lnTo>
                    <a:pt x="517" y="1841"/>
                  </a:lnTo>
                  <a:lnTo>
                    <a:pt x="486" y="1843"/>
                  </a:lnTo>
                  <a:lnTo>
                    <a:pt x="331" y="1843"/>
                  </a:lnTo>
                  <a:lnTo>
                    <a:pt x="301" y="1841"/>
                  </a:lnTo>
                  <a:lnTo>
                    <a:pt x="273" y="1834"/>
                  </a:lnTo>
                  <a:lnTo>
                    <a:pt x="250" y="1823"/>
                  </a:lnTo>
                  <a:lnTo>
                    <a:pt x="232" y="1808"/>
                  </a:lnTo>
                  <a:lnTo>
                    <a:pt x="217" y="1789"/>
                  </a:lnTo>
                  <a:lnTo>
                    <a:pt x="205" y="1766"/>
                  </a:lnTo>
                  <a:lnTo>
                    <a:pt x="198" y="1740"/>
                  </a:lnTo>
                  <a:lnTo>
                    <a:pt x="195" y="1708"/>
                  </a:lnTo>
                  <a:lnTo>
                    <a:pt x="195" y="1614"/>
                  </a:lnTo>
                  <a:lnTo>
                    <a:pt x="195" y="1521"/>
                  </a:lnTo>
                  <a:lnTo>
                    <a:pt x="194" y="924"/>
                  </a:lnTo>
                  <a:lnTo>
                    <a:pt x="194" y="908"/>
                  </a:lnTo>
                  <a:lnTo>
                    <a:pt x="191" y="890"/>
                  </a:lnTo>
                  <a:lnTo>
                    <a:pt x="180" y="888"/>
                  </a:lnTo>
                  <a:lnTo>
                    <a:pt x="169" y="887"/>
                  </a:lnTo>
                  <a:lnTo>
                    <a:pt x="133" y="883"/>
                  </a:lnTo>
                  <a:lnTo>
                    <a:pt x="103" y="875"/>
                  </a:lnTo>
                  <a:lnTo>
                    <a:pt x="75" y="864"/>
                  </a:lnTo>
                  <a:lnTo>
                    <a:pt x="52" y="848"/>
                  </a:lnTo>
                  <a:lnTo>
                    <a:pt x="34" y="829"/>
                  </a:lnTo>
                  <a:lnTo>
                    <a:pt x="19" y="805"/>
                  </a:lnTo>
                  <a:lnTo>
                    <a:pt x="8" y="778"/>
                  </a:lnTo>
                  <a:lnTo>
                    <a:pt x="2" y="747"/>
                  </a:lnTo>
                  <a:lnTo>
                    <a:pt x="0" y="711"/>
                  </a:lnTo>
                  <a:lnTo>
                    <a:pt x="0" y="178"/>
                  </a:lnTo>
                  <a:lnTo>
                    <a:pt x="2" y="142"/>
                  </a:lnTo>
                  <a:lnTo>
                    <a:pt x="9" y="110"/>
                  </a:lnTo>
                  <a:lnTo>
                    <a:pt x="21" y="82"/>
                  </a:lnTo>
                  <a:lnTo>
                    <a:pt x="37" y="57"/>
                  </a:lnTo>
                  <a:lnTo>
                    <a:pt x="57" y="37"/>
                  </a:lnTo>
                  <a:lnTo>
                    <a:pt x="81" y="21"/>
                  </a:lnTo>
                  <a:lnTo>
                    <a:pt x="109" y="10"/>
                  </a:lnTo>
                  <a:lnTo>
                    <a:pt x="141" y="3"/>
                  </a:lnTo>
                  <a:lnTo>
                    <a:pt x="177" y="0"/>
                  </a:lnTo>
                  <a:lnTo>
                    <a:pt x="292"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69" name="Freeform 9">
              <a:extLst>
                <a:ext uri="{FF2B5EF4-FFF2-40B4-BE49-F238E27FC236}">
                  <a16:creationId xmlns:a16="http://schemas.microsoft.com/office/drawing/2014/main" id="{C0050895-3673-754B-9E65-5AA67996B75E}"/>
                </a:ext>
              </a:extLst>
            </p:cNvPr>
            <p:cNvSpPr>
              <a:spLocks/>
            </p:cNvSpPr>
            <p:nvPr/>
          </p:nvSpPr>
          <p:spPr bwMode="auto">
            <a:xfrm>
              <a:off x="7116763" y="373063"/>
              <a:ext cx="247650" cy="730250"/>
            </a:xfrm>
            <a:custGeom>
              <a:avLst/>
              <a:gdLst/>
              <a:ahLst/>
              <a:cxnLst>
                <a:cxn ang="0">
                  <a:pos x="270" y="0"/>
                </a:cxn>
                <a:cxn ang="0">
                  <a:pos x="395" y="1"/>
                </a:cxn>
                <a:cxn ang="0">
                  <a:pos x="517" y="1"/>
                </a:cxn>
                <a:cxn ang="0">
                  <a:pos x="512" y="61"/>
                </a:cxn>
                <a:cxn ang="0">
                  <a:pos x="507" y="118"/>
                </a:cxn>
                <a:cxn ang="0">
                  <a:pos x="505" y="175"/>
                </a:cxn>
                <a:cxn ang="0">
                  <a:pos x="505" y="439"/>
                </a:cxn>
                <a:cxn ang="0">
                  <a:pos x="504" y="704"/>
                </a:cxn>
                <a:cxn ang="0">
                  <a:pos x="505" y="743"/>
                </a:cxn>
                <a:cxn ang="0">
                  <a:pos x="510" y="779"/>
                </a:cxn>
                <a:cxn ang="0">
                  <a:pos x="520" y="812"/>
                </a:cxn>
                <a:cxn ang="0">
                  <a:pos x="534" y="844"/>
                </a:cxn>
                <a:cxn ang="0">
                  <a:pos x="553" y="873"/>
                </a:cxn>
                <a:cxn ang="0">
                  <a:pos x="578" y="898"/>
                </a:cxn>
                <a:cxn ang="0">
                  <a:pos x="608" y="923"/>
                </a:cxn>
                <a:cxn ang="0">
                  <a:pos x="615" y="930"/>
                </a:cxn>
                <a:cxn ang="0">
                  <a:pos x="620" y="939"/>
                </a:cxn>
                <a:cxn ang="0">
                  <a:pos x="623" y="950"/>
                </a:cxn>
                <a:cxn ang="0">
                  <a:pos x="625" y="960"/>
                </a:cxn>
                <a:cxn ang="0">
                  <a:pos x="626" y="1334"/>
                </a:cxn>
                <a:cxn ang="0">
                  <a:pos x="625" y="1708"/>
                </a:cxn>
                <a:cxn ang="0">
                  <a:pos x="622" y="1740"/>
                </a:cxn>
                <a:cxn ang="0">
                  <a:pos x="615" y="1767"/>
                </a:cxn>
                <a:cxn ang="0">
                  <a:pos x="604" y="1789"/>
                </a:cxn>
                <a:cxn ang="0">
                  <a:pos x="589" y="1809"/>
                </a:cxn>
                <a:cxn ang="0">
                  <a:pos x="568" y="1824"/>
                </a:cxn>
                <a:cxn ang="0">
                  <a:pos x="545" y="1835"/>
                </a:cxn>
                <a:cxn ang="0">
                  <a:pos x="516" y="1841"/>
                </a:cxn>
                <a:cxn ang="0">
                  <a:pos x="484" y="1843"/>
                </a:cxn>
                <a:cxn ang="0">
                  <a:pos x="338" y="1843"/>
                </a:cxn>
                <a:cxn ang="0">
                  <a:pos x="306" y="1841"/>
                </a:cxn>
                <a:cxn ang="0">
                  <a:pos x="277" y="1835"/>
                </a:cxn>
                <a:cxn ang="0">
                  <a:pos x="253" y="1824"/>
                </a:cxn>
                <a:cxn ang="0">
                  <a:pos x="233" y="1809"/>
                </a:cxn>
                <a:cxn ang="0">
                  <a:pos x="218" y="1789"/>
                </a:cxn>
                <a:cxn ang="0">
                  <a:pos x="206" y="1765"/>
                </a:cxn>
                <a:cxn ang="0">
                  <a:pos x="200" y="1737"/>
                </a:cxn>
                <a:cxn ang="0">
                  <a:pos x="198" y="1705"/>
                </a:cxn>
                <a:cxn ang="0">
                  <a:pos x="198" y="947"/>
                </a:cxn>
                <a:cxn ang="0">
                  <a:pos x="198" y="920"/>
                </a:cxn>
                <a:cxn ang="0">
                  <a:pos x="198" y="889"/>
                </a:cxn>
                <a:cxn ang="0">
                  <a:pos x="169" y="888"/>
                </a:cxn>
                <a:cxn ang="0">
                  <a:pos x="142" y="886"/>
                </a:cxn>
                <a:cxn ang="0">
                  <a:pos x="119" y="882"/>
                </a:cxn>
                <a:cxn ang="0">
                  <a:pos x="91" y="873"/>
                </a:cxn>
                <a:cxn ang="0">
                  <a:pos x="66" y="859"/>
                </a:cxn>
                <a:cxn ang="0">
                  <a:pos x="44" y="840"/>
                </a:cxn>
                <a:cxn ang="0">
                  <a:pos x="27" y="817"/>
                </a:cxn>
                <a:cxn ang="0">
                  <a:pos x="13" y="791"/>
                </a:cxn>
                <a:cxn ang="0">
                  <a:pos x="5" y="764"/>
                </a:cxn>
                <a:cxn ang="0">
                  <a:pos x="1" y="733"/>
                </a:cxn>
                <a:cxn ang="0">
                  <a:pos x="0" y="445"/>
                </a:cxn>
                <a:cxn ang="0">
                  <a:pos x="1" y="158"/>
                </a:cxn>
                <a:cxn ang="0">
                  <a:pos x="3" y="128"/>
                </a:cxn>
                <a:cxn ang="0">
                  <a:pos x="12" y="99"/>
                </a:cxn>
                <a:cxn ang="0">
                  <a:pos x="24" y="74"/>
                </a:cxn>
                <a:cxn ang="0">
                  <a:pos x="40" y="50"/>
                </a:cxn>
                <a:cxn ang="0">
                  <a:pos x="61" y="32"/>
                </a:cxn>
                <a:cxn ang="0">
                  <a:pos x="86" y="18"/>
                </a:cxn>
                <a:cxn ang="0">
                  <a:pos x="113" y="7"/>
                </a:cxn>
                <a:cxn ang="0">
                  <a:pos x="144" y="4"/>
                </a:cxn>
                <a:cxn ang="0">
                  <a:pos x="270" y="0"/>
                </a:cxn>
              </a:cxnLst>
              <a:rect l="0" t="0" r="r" b="b"/>
              <a:pathLst>
                <a:path w="626" h="1843">
                  <a:moveTo>
                    <a:pt x="270" y="0"/>
                  </a:moveTo>
                  <a:lnTo>
                    <a:pt x="395" y="1"/>
                  </a:lnTo>
                  <a:lnTo>
                    <a:pt x="517" y="1"/>
                  </a:lnTo>
                  <a:lnTo>
                    <a:pt x="512" y="61"/>
                  </a:lnTo>
                  <a:lnTo>
                    <a:pt x="507" y="118"/>
                  </a:lnTo>
                  <a:lnTo>
                    <a:pt x="505" y="175"/>
                  </a:lnTo>
                  <a:lnTo>
                    <a:pt x="505" y="439"/>
                  </a:lnTo>
                  <a:lnTo>
                    <a:pt x="504" y="704"/>
                  </a:lnTo>
                  <a:lnTo>
                    <a:pt x="505" y="743"/>
                  </a:lnTo>
                  <a:lnTo>
                    <a:pt x="510" y="779"/>
                  </a:lnTo>
                  <a:lnTo>
                    <a:pt x="520" y="812"/>
                  </a:lnTo>
                  <a:lnTo>
                    <a:pt x="534" y="844"/>
                  </a:lnTo>
                  <a:lnTo>
                    <a:pt x="553" y="873"/>
                  </a:lnTo>
                  <a:lnTo>
                    <a:pt x="578" y="898"/>
                  </a:lnTo>
                  <a:lnTo>
                    <a:pt x="608" y="923"/>
                  </a:lnTo>
                  <a:lnTo>
                    <a:pt x="615" y="930"/>
                  </a:lnTo>
                  <a:lnTo>
                    <a:pt x="620" y="939"/>
                  </a:lnTo>
                  <a:lnTo>
                    <a:pt x="623" y="950"/>
                  </a:lnTo>
                  <a:lnTo>
                    <a:pt x="625" y="960"/>
                  </a:lnTo>
                  <a:lnTo>
                    <a:pt x="626" y="1334"/>
                  </a:lnTo>
                  <a:lnTo>
                    <a:pt x="625" y="1708"/>
                  </a:lnTo>
                  <a:lnTo>
                    <a:pt x="622" y="1740"/>
                  </a:lnTo>
                  <a:lnTo>
                    <a:pt x="615" y="1767"/>
                  </a:lnTo>
                  <a:lnTo>
                    <a:pt x="604" y="1789"/>
                  </a:lnTo>
                  <a:lnTo>
                    <a:pt x="589" y="1809"/>
                  </a:lnTo>
                  <a:lnTo>
                    <a:pt x="568" y="1824"/>
                  </a:lnTo>
                  <a:lnTo>
                    <a:pt x="545" y="1835"/>
                  </a:lnTo>
                  <a:lnTo>
                    <a:pt x="516" y="1841"/>
                  </a:lnTo>
                  <a:lnTo>
                    <a:pt x="484" y="1843"/>
                  </a:lnTo>
                  <a:lnTo>
                    <a:pt x="338" y="1843"/>
                  </a:lnTo>
                  <a:lnTo>
                    <a:pt x="306" y="1841"/>
                  </a:lnTo>
                  <a:lnTo>
                    <a:pt x="277" y="1835"/>
                  </a:lnTo>
                  <a:lnTo>
                    <a:pt x="253" y="1824"/>
                  </a:lnTo>
                  <a:lnTo>
                    <a:pt x="233" y="1809"/>
                  </a:lnTo>
                  <a:lnTo>
                    <a:pt x="218" y="1789"/>
                  </a:lnTo>
                  <a:lnTo>
                    <a:pt x="206" y="1765"/>
                  </a:lnTo>
                  <a:lnTo>
                    <a:pt x="200" y="1737"/>
                  </a:lnTo>
                  <a:lnTo>
                    <a:pt x="198" y="1705"/>
                  </a:lnTo>
                  <a:lnTo>
                    <a:pt x="198" y="947"/>
                  </a:lnTo>
                  <a:lnTo>
                    <a:pt x="198" y="920"/>
                  </a:lnTo>
                  <a:lnTo>
                    <a:pt x="198" y="889"/>
                  </a:lnTo>
                  <a:lnTo>
                    <a:pt x="169" y="888"/>
                  </a:lnTo>
                  <a:lnTo>
                    <a:pt x="142" y="886"/>
                  </a:lnTo>
                  <a:lnTo>
                    <a:pt x="119" y="882"/>
                  </a:lnTo>
                  <a:lnTo>
                    <a:pt x="91" y="873"/>
                  </a:lnTo>
                  <a:lnTo>
                    <a:pt x="66" y="859"/>
                  </a:lnTo>
                  <a:lnTo>
                    <a:pt x="44" y="840"/>
                  </a:lnTo>
                  <a:lnTo>
                    <a:pt x="27" y="817"/>
                  </a:lnTo>
                  <a:lnTo>
                    <a:pt x="13" y="791"/>
                  </a:lnTo>
                  <a:lnTo>
                    <a:pt x="5" y="764"/>
                  </a:lnTo>
                  <a:lnTo>
                    <a:pt x="1" y="733"/>
                  </a:lnTo>
                  <a:lnTo>
                    <a:pt x="0" y="445"/>
                  </a:lnTo>
                  <a:lnTo>
                    <a:pt x="1" y="158"/>
                  </a:lnTo>
                  <a:lnTo>
                    <a:pt x="3" y="128"/>
                  </a:lnTo>
                  <a:lnTo>
                    <a:pt x="12" y="99"/>
                  </a:lnTo>
                  <a:lnTo>
                    <a:pt x="24" y="74"/>
                  </a:lnTo>
                  <a:lnTo>
                    <a:pt x="40" y="50"/>
                  </a:lnTo>
                  <a:lnTo>
                    <a:pt x="61" y="32"/>
                  </a:lnTo>
                  <a:lnTo>
                    <a:pt x="86" y="18"/>
                  </a:lnTo>
                  <a:lnTo>
                    <a:pt x="113" y="7"/>
                  </a:lnTo>
                  <a:lnTo>
                    <a:pt x="144" y="4"/>
                  </a:lnTo>
                  <a:lnTo>
                    <a:pt x="270"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70" name="Freeform 10">
              <a:extLst>
                <a:ext uri="{FF2B5EF4-FFF2-40B4-BE49-F238E27FC236}">
                  <a16:creationId xmlns:a16="http://schemas.microsoft.com/office/drawing/2014/main" id="{3FE9254D-E6C4-DB4B-95CF-7B249FA94995}"/>
                </a:ext>
              </a:extLst>
            </p:cNvPr>
            <p:cNvSpPr>
              <a:spLocks/>
            </p:cNvSpPr>
            <p:nvPr/>
          </p:nvSpPr>
          <p:spPr bwMode="auto">
            <a:xfrm>
              <a:off x="7880351" y="373063"/>
              <a:ext cx="247650" cy="730250"/>
            </a:xfrm>
            <a:custGeom>
              <a:avLst/>
              <a:gdLst/>
              <a:ahLst/>
              <a:cxnLst>
                <a:cxn ang="0">
                  <a:pos x="286" y="0"/>
                </a:cxn>
                <a:cxn ang="0">
                  <a:pos x="468" y="1"/>
                </a:cxn>
                <a:cxn ang="0">
                  <a:pos x="501" y="5"/>
                </a:cxn>
                <a:cxn ang="0">
                  <a:pos x="530" y="14"/>
                </a:cxn>
                <a:cxn ang="0">
                  <a:pos x="557" y="29"/>
                </a:cxn>
                <a:cxn ang="0">
                  <a:pos x="580" y="48"/>
                </a:cxn>
                <a:cxn ang="0">
                  <a:pos x="599" y="72"/>
                </a:cxn>
                <a:cxn ang="0">
                  <a:pos x="612" y="99"/>
                </a:cxn>
                <a:cxn ang="0">
                  <a:pos x="621" y="130"/>
                </a:cxn>
                <a:cxn ang="0">
                  <a:pos x="623" y="163"/>
                </a:cxn>
                <a:cxn ang="0">
                  <a:pos x="623" y="711"/>
                </a:cxn>
                <a:cxn ang="0">
                  <a:pos x="622" y="746"/>
                </a:cxn>
                <a:cxn ang="0">
                  <a:pos x="615" y="778"/>
                </a:cxn>
                <a:cxn ang="0">
                  <a:pos x="605" y="805"/>
                </a:cxn>
                <a:cxn ang="0">
                  <a:pos x="590" y="829"/>
                </a:cxn>
                <a:cxn ang="0">
                  <a:pos x="571" y="848"/>
                </a:cxn>
                <a:cxn ang="0">
                  <a:pos x="548" y="864"/>
                </a:cxn>
                <a:cxn ang="0">
                  <a:pos x="521" y="875"/>
                </a:cxn>
                <a:cxn ang="0">
                  <a:pos x="490" y="883"/>
                </a:cxn>
                <a:cxn ang="0">
                  <a:pos x="455" y="887"/>
                </a:cxn>
                <a:cxn ang="0">
                  <a:pos x="443" y="888"/>
                </a:cxn>
                <a:cxn ang="0">
                  <a:pos x="430" y="889"/>
                </a:cxn>
                <a:cxn ang="0">
                  <a:pos x="430" y="958"/>
                </a:cxn>
                <a:cxn ang="0">
                  <a:pos x="430" y="1684"/>
                </a:cxn>
                <a:cxn ang="0">
                  <a:pos x="427" y="1721"/>
                </a:cxn>
                <a:cxn ang="0">
                  <a:pos x="423" y="1752"/>
                </a:cxn>
                <a:cxn ang="0">
                  <a:pos x="413" y="1778"/>
                </a:cxn>
                <a:cxn ang="0">
                  <a:pos x="402" y="1800"/>
                </a:cxn>
                <a:cxn ang="0">
                  <a:pos x="384" y="1816"/>
                </a:cxn>
                <a:cxn ang="0">
                  <a:pos x="362" y="1829"/>
                </a:cxn>
                <a:cxn ang="0">
                  <a:pos x="336" y="1837"/>
                </a:cxn>
                <a:cxn ang="0">
                  <a:pos x="304" y="1842"/>
                </a:cxn>
                <a:cxn ang="0">
                  <a:pos x="267" y="1843"/>
                </a:cxn>
                <a:cxn ang="0">
                  <a:pos x="140" y="1843"/>
                </a:cxn>
                <a:cxn ang="0">
                  <a:pos x="107" y="1841"/>
                </a:cxn>
                <a:cxn ang="0">
                  <a:pos x="80" y="1835"/>
                </a:cxn>
                <a:cxn ang="0">
                  <a:pos x="56" y="1823"/>
                </a:cxn>
                <a:cxn ang="0">
                  <a:pos x="37" y="1809"/>
                </a:cxn>
                <a:cxn ang="0">
                  <a:pos x="22" y="1789"/>
                </a:cxn>
                <a:cxn ang="0">
                  <a:pos x="10" y="1766"/>
                </a:cxn>
                <a:cxn ang="0">
                  <a:pos x="3" y="1738"/>
                </a:cxn>
                <a:cxn ang="0">
                  <a:pos x="1" y="1706"/>
                </a:cxn>
                <a:cxn ang="0">
                  <a:pos x="0" y="1453"/>
                </a:cxn>
                <a:cxn ang="0">
                  <a:pos x="1" y="1199"/>
                </a:cxn>
                <a:cxn ang="0">
                  <a:pos x="0" y="1081"/>
                </a:cxn>
                <a:cxn ang="0">
                  <a:pos x="2" y="962"/>
                </a:cxn>
                <a:cxn ang="0">
                  <a:pos x="3" y="950"/>
                </a:cxn>
                <a:cxn ang="0">
                  <a:pos x="9" y="937"/>
                </a:cxn>
                <a:cxn ang="0">
                  <a:pos x="17" y="924"/>
                </a:cxn>
                <a:cxn ang="0">
                  <a:pos x="26" y="916"/>
                </a:cxn>
                <a:cxn ang="0">
                  <a:pos x="55" y="891"/>
                </a:cxn>
                <a:cxn ang="0">
                  <a:pos x="78" y="865"/>
                </a:cxn>
                <a:cxn ang="0">
                  <a:pos x="97" y="836"/>
                </a:cxn>
                <a:cxn ang="0">
                  <a:pos x="110" y="804"/>
                </a:cxn>
                <a:cxn ang="0">
                  <a:pos x="118" y="769"/>
                </a:cxn>
                <a:cxn ang="0">
                  <a:pos x="120" y="733"/>
                </a:cxn>
                <a:cxn ang="0">
                  <a:pos x="121" y="429"/>
                </a:cxn>
                <a:cxn ang="0">
                  <a:pos x="120" y="126"/>
                </a:cxn>
                <a:cxn ang="0">
                  <a:pos x="117" y="85"/>
                </a:cxn>
                <a:cxn ang="0">
                  <a:pos x="111" y="44"/>
                </a:cxn>
                <a:cxn ang="0">
                  <a:pos x="104" y="0"/>
                </a:cxn>
                <a:cxn ang="0">
                  <a:pos x="286" y="0"/>
                </a:cxn>
              </a:cxnLst>
              <a:rect l="0" t="0" r="r" b="b"/>
              <a:pathLst>
                <a:path w="623" h="1843">
                  <a:moveTo>
                    <a:pt x="286" y="0"/>
                  </a:moveTo>
                  <a:lnTo>
                    <a:pt x="468" y="1"/>
                  </a:lnTo>
                  <a:lnTo>
                    <a:pt x="501" y="5"/>
                  </a:lnTo>
                  <a:lnTo>
                    <a:pt x="530" y="14"/>
                  </a:lnTo>
                  <a:lnTo>
                    <a:pt x="557" y="29"/>
                  </a:lnTo>
                  <a:lnTo>
                    <a:pt x="580" y="48"/>
                  </a:lnTo>
                  <a:lnTo>
                    <a:pt x="599" y="72"/>
                  </a:lnTo>
                  <a:lnTo>
                    <a:pt x="612" y="99"/>
                  </a:lnTo>
                  <a:lnTo>
                    <a:pt x="621" y="130"/>
                  </a:lnTo>
                  <a:lnTo>
                    <a:pt x="623" y="163"/>
                  </a:lnTo>
                  <a:lnTo>
                    <a:pt x="623" y="711"/>
                  </a:lnTo>
                  <a:lnTo>
                    <a:pt x="622" y="746"/>
                  </a:lnTo>
                  <a:lnTo>
                    <a:pt x="615" y="778"/>
                  </a:lnTo>
                  <a:lnTo>
                    <a:pt x="605" y="805"/>
                  </a:lnTo>
                  <a:lnTo>
                    <a:pt x="590" y="829"/>
                  </a:lnTo>
                  <a:lnTo>
                    <a:pt x="571" y="848"/>
                  </a:lnTo>
                  <a:lnTo>
                    <a:pt x="548" y="864"/>
                  </a:lnTo>
                  <a:lnTo>
                    <a:pt x="521" y="875"/>
                  </a:lnTo>
                  <a:lnTo>
                    <a:pt x="490" y="883"/>
                  </a:lnTo>
                  <a:lnTo>
                    <a:pt x="455" y="887"/>
                  </a:lnTo>
                  <a:lnTo>
                    <a:pt x="443" y="888"/>
                  </a:lnTo>
                  <a:lnTo>
                    <a:pt x="430" y="889"/>
                  </a:lnTo>
                  <a:lnTo>
                    <a:pt x="430" y="958"/>
                  </a:lnTo>
                  <a:lnTo>
                    <a:pt x="430" y="1684"/>
                  </a:lnTo>
                  <a:lnTo>
                    <a:pt x="427" y="1721"/>
                  </a:lnTo>
                  <a:lnTo>
                    <a:pt x="423" y="1752"/>
                  </a:lnTo>
                  <a:lnTo>
                    <a:pt x="413" y="1778"/>
                  </a:lnTo>
                  <a:lnTo>
                    <a:pt x="402" y="1800"/>
                  </a:lnTo>
                  <a:lnTo>
                    <a:pt x="384" y="1816"/>
                  </a:lnTo>
                  <a:lnTo>
                    <a:pt x="362" y="1829"/>
                  </a:lnTo>
                  <a:lnTo>
                    <a:pt x="336" y="1837"/>
                  </a:lnTo>
                  <a:lnTo>
                    <a:pt x="304" y="1842"/>
                  </a:lnTo>
                  <a:lnTo>
                    <a:pt x="267" y="1843"/>
                  </a:lnTo>
                  <a:lnTo>
                    <a:pt x="140" y="1843"/>
                  </a:lnTo>
                  <a:lnTo>
                    <a:pt x="107" y="1841"/>
                  </a:lnTo>
                  <a:lnTo>
                    <a:pt x="80" y="1835"/>
                  </a:lnTo>
                  <a:lnTo>
                    <a:pt x="56" y="1823"/>
                  </a:lnTo>
                  <a:lnTo>
                    <a:pt x="37" y="1809"/>
                  </a:lnTo>
                  <a:lnTo>
                    <a:pt x="22" y="1789"/>
                  </a:lnTo>
                  <a:lnTo>
                    <a:pt x="10" y="1766"/>
                  </a:lnTo>
                  <a:lnTo>
                    <a:pt x="3" y="1738"/>
                  </a:lnTo>
                  <a:lnTo>
                    <a:pt x="1" y="1706"/>
                  </a:lnTo>
                  <a:lnTo>
                    <a:pt x="0" y="1453"/>
                  </a:lnTo>
                  <a:lnTo>
                    <a:pt x="1" y="1199"/>
                  </a:lnTo>
                  <a:lnTo>
                    <a:pt x="0" y="1081"/>
                  </a:lnTo>
                  <a:lnTo>
                    <a:pt x="2" y="962"/>
                  </a:lnTo>
                  <a:lnTo>
                    <a:pt x="3" y="950"/>
                  </a:lnTo>
                  <a:lnTo>
                    <a:pt x="9" y="937"/>
                  </a:lnTo>
                  <a:lnTo>
                    <a:pt x="17" y="924"/>
                  </a:lnTo>
                  <a:lnTo>
                    <a:pt x="26" y="916"/>
                  </a:lnTo>
                  <a:lnTo>
                    <a:pt x="55" y="891"/>
                  </a:lnTo>
                  <a:lnTo>
                    <a:pt x="78" y="865"/>
                  </a:lnTo>
                  <a:lnTo>
                    <a:pt x="97" y="836"/>
                  </a:lnTo>
                  <a:lnTo>
                    <a:pt x="110" y="804"/>
                  </a:lnTo>
                  <a:lnTo>
                    <a:pt x="118" y="769"/>
                  </a:lnTo>
                  <a:lnTo>
                    <a:pt x="120" y="733"/>
                  </a:lnTo>
                  <a:lnTo>
                    <a:pt x="121" y="429"/>
                  </a:lnTo>
                  <a:lnTo>
                    <a:pt x="120" y="126"/>
                  </a:lnTo>
                  <a:lnTo>
                    <a:pt x="117" y="85"/>
                  </a:lnTo>
                  <a:lnTo>
                    <a:pt x="111" y="44"/>
                  </a:lnTo>
                  <a:lnTo>
                    <a:pt x="104" y="0"/>
                  </a:lnTo>
                  <a:lnTo>
                    <a:pt x="286"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71" name="Freeform 11">
              <a:extLst>
                <a:ext uri="{FF2B5EF4-FFF2-40B4-BE49-F238E27FC236}">
                  <a16:creationId xmlns:a16="http://schemas.microsoft.com/office/drawing/2014/main" id="{980AA5BE-66A1-3944-8B46-C4CF0CCDBD0E}"/>
                </a:ext>
              </a:extLst>
            </p:cNvPr>
            <p:cNvSpPr>
              <a:spLocks/>
            </p:cNvSpPr>
            <p:nvPr/>
          </p:nvSpPr>
          <p:spPr bwMode="auto">
            <a:xfrm>
              <a:off x="8105776" y="373063"/>
              <a:ext cx="246063" cy="730250"/>
            </a:xfrm>
            <a:custGeom>
              <a:avLst/>
              <a:gdLst/>
              <a:ahLst/>
              <a:cxnLst>
                <a:cxn ang="0">
                  <a:pos x="285" y="0"/>
                </a:cxn>
                <a:cxn ang="0">
                  <a:pos x="467" y="1"/>
                </a:cxn>
                <a:cxn ang="0">
                  <a:pos x="501" y="5"/>
                </a:cxn>
                <a:cxn ang="0">
                  <a:pos x="531" y="14"/>
                </a:cxn>
                <a:cxn ang="0">
                  <a:pos x="558" y="29"/>
                </a:cxn>
                <a:cxn ang="0">
                  <a:pos x="580" y="49"/>
                </a:cxn>
                <a:cxn ang="0">
                  <a:pos x="598" y="72"/>
                </a:cxn>
                <a:cxn ang="0">
                  <a:pos x="611" y="99"/>
                </a:cxn>
                <a:cxn ang="0">
                  <a:pos x="620" y="130"/>
                </a:cxn>
                <a:cxn ang="0">
                  <a:pos x="622" y="164"/>
                </a:cxn>
                <a:cxn ang="0">
                  <a:pos x="624" y="711"/>
                </a:cxn>
                <a:cxn ang="0">
                  <a:pos x="621" y="746"/>
                </a:cxn>
                <a:cxn ang="0">
                  <a:pos x="614" y="778"/>
                </a:cxn>
                <a:cxn ang="0">
                  <a:pos x="604" y="805"/>
                </a:cxn>
                <a:cxn ang="0">
                  <a:pos x="589" y="829"/>
                </a:cxn>
                <a:cxn ang="0">
                  <a:pos x="570" y="848"/>
                </a:cxn>
                <a:cxn ang="0">
                  <a:pos x="547" y="864"/>
                </a:cxn>
                <a:cxn ang="0">
                  <a:pos x="520" y="875"/>
                </a:cxn>
                <a:cxn ang="0">
                  <a:pos x="489" y="883"/>
                </a:cxn>
                <a:cxn ang="0">
                  <a:pos x="454" y="887"/>
                </a:cxn>
                <a:cxn ang="0">
                  <a:pos x="443" y="888"/>
                </a:cxn>
                <a:cxn ang="0">
                  <a:pos x="429" y="889"/>
                </a:cxn>
                <a:cxn ang="0">
                  <a:pos x="429" y="940"/>
                </a:cxn>
                <a:cxn ang="0">
                  <a:pos x="429" y="1692"/>
                </a:cxn>
                <a:cxn ang="0">
                  <a:pos x="427" y="1722"/>
                </a:cxn>
                <a:cxn ang="0">
                  <a:pos x="423" y="1749"/>
                </a:cxn>
                <a:cxn ang="0">
                  <a:pos x="416" y="1772"/>
                </a:cxn>
                <a:cxn ang="0">
                  <a:pos x="407" y="1793"/>
                </a:cxn>
                <a:cxn ang="0">
                  <a:pos x="395" y="1809"/>
                </a:cxn>
                <a:cxn ang="0">
                  <a:pos x="379" y="1822"/>
                </a:cxn>
                <a:cxn ang="0">
                  <a:pos x="361" y="1830"/>
                </a:cxn>
                <a:cxn ang="0">
                  <a:pos x="339" y="1836"/>
                </a:cxn>
                <a:cxn ang="0">
                  <a:pos x="255" y="1842"/>
                </a:cxn>
                <a:cxn ang="0">
                  <a:pos x="173" y="1842"/>
                </a:cxn>
                <a:cxn ang="0">
                  <a:pos x="89" y="1836"/>
                </a:cxn>
                <a:cxn ang="0">
                  <a:pos x="69" y="1831"/>
                </a:cxn>
                <a:cxn ang="0">
                  <a:pos x="50" y="1823"/>
                </a:cxn>
                <a:cxn ang="0">
                  <a:pos x="35" y="1810"/>
                </a:cxn>
                <a:cxn ang="0">
                  <a:pos x="23" y="1795"/>
                </a:cxn>
                <a:cxn ang="0">
                  <a:pos x="13" y="1777"/>
                </a:cxn>
                <a:cxn ang="0">
                  <a:pos x="7" y="1756"/>
                </a:cxn>
                <a:cxn ang="0">
                  <a:pos x="2" y="1733"/>
                </a:cxn>
                <a:cxn ang="0">
                  <a:pos x="1" y="1706"/>
                </a:cxn>
                <a:cxn ang="0">
                  <a:pos x="1" y="1190"/>
                </a:cxn>
                <a:cxn ang="0">
                  <a:pos x="0" y="1076"/>
                </a:cxn>
                <a:cxn ang="0">
                  <a:pos x="2" y="962"/>
                </a:cxn>
                <a:cxn ang="0">
                  <a:pos x="5" y="950"/>
                </a:cxn>
                <a:cxn ang="0">
                  <a:pos x="9" y="937"/>
                </a:cxn>
                <a:cxn ang="0">
                  <a:pos x="18" y="924"/>
                </a:cxn>
                <a:cxn ang="0">
                  <a:pos x="27" y="916"/>
                </a:cxn>
                <a:cxn ang="0">
                  <a:pos x="55" y="891"/>
                </a:cxn>
                <a:cxn ang="0">
                  <a:pos x="79" y="865"/>
                </a:cxn>
                <a:cxn ang="0">
                  <a:pos x="96" y="836"/>
                </a:cxn>
                <a:cxn ang="0">
                  <a:pos x="109" y="803"/>
                </a:cxn>
                <a:cxn ang="0">
                  <a:pos x="117" y="769"/>
                </a:cxn>
                <a:cxn ang="0">
                  <a:pos x="120" y="732"/>
                </a:cxn>
                <a:cxn ang="0">
                  <a:pos x="121" y="431"/>
                </a:cxn>
                <a:cxn ang="0">
                  <a:pos x="120" y="130"/>
                </a:cxn>
                <a:cxn ang="0">
                  <a:pos x="116" y="89"/>
                </a:cxn>
                <a:cxn ang="0">
                  <a:pos x="110" y="46"/>
                </a:cxn>
                <a:cxn ang="0">
                  <a:pos x="104" y="0"/>
                </a:cxn>
                <a:cxn ang="0">
                  <a:pos x="285" y="0"/>
                </a:cxn>
              </a:cxnLst>
              <a:rect l="0" t="0" r="r" b="b"/>
              <a:pathLst>
                <a:path w="624" h="1842">
                  <a:moveTo>
                    <a:pt x="285" y="0"/>
                  </a:moveTo>
                  <a:lnTo>
                    <a:pt x="467" y="1"/>
                  </a:lnTo>
                  <a:lnTo>
                    <a:pt x="501" y="5"/>
                  </a:lnTo>
                  <a:lnTo>
                    <a:pt x="531" y="14"/>
                  </a:lnTo>
                  <a:lnTo>
                    <a:pt x="558" y="29"/>
                  </a:lnTo>
                  <a:lnTo>
                    <a:pt x="580" y="49"/>
                  </a:lnTo>
                  <a:lnTo>
                    <a:pt x="598" y="72"/>
                  </a:lnTo>
                  <a:lnTo>
                    <a:pt x="611" y="99"/>
                  </a:lnTo>
                  <a:lnTo>
                    <a:pt x="620" y="130"/>
                  </a:lnTo>
                  <a:lnTo>
                    <a:pt x="622" y="164"/>
                  </a:lnTo>
                  <a:lnTo>
                    <a:pt x="624" y="711"/>
                  </a:lnTo>
                  <a:lnTo>
                    <a:pt x="621" y="746"/>
                  </a:lnTo>
                  <a:lnTo>
                    <a:pt x="614" y="778"/>
                  </a:lnTo>
                  <a:lnTo>
                    <a:pt x="604" y="805"/>
                  </a:lnTo>
                  <a:lnTo>
                    <a:pt x="589" y="829"/>
                  </a:lnTo>
                  <a:lnTo>
                    <a:pt x="570" y="848"/>
                  </a:lnTo>
                  <a:lnTo>
                    <a:pt x="547" y="864"/>
                  </a:lnTo>
                  <a:lnTo>
                    <a:pt x="520" y="875"/>
                  </a:lnTo>
                  <a:lnTo>
                    <a:pt x="489" y="883"/>
                  </a:lnTo>
                  <a:lnTo>
                    <a:pt x="454" y="887"/>
                  </a:lnTo>
                  <a:lnTo>
                    <a:pt x="443" y="888"/>
                  </a:lnTo>
                  <a:lnTo>
                    <a:pt x="429" y="889"/>
                  </a:lnTo>
                  <a:lnTo>
                    <a:pt x="429" y="940"/>
                  </a:lnTo>
                  <a:lnTo>
                    <a:pt x="429" y="1692"/>
                  </a:lnTo>
                  <a:lnTo>
                    <a:pt x="427" y="1722"/>
                  </a:lnTo>
                  <a:lnTo>
                    <a:pt x="423" y="1749"/>
                  </a:lnTo>
                  <a:lnTo>
                    <a:pt x="416" y="1772"/>
                  </a:lnTo>
                  <a:lnTo>
                    <a:pt x="407" y="1793"/>
                  </a:lnTo>
                  <a:lnTo>
                    <a:pt x="395" y="1809"/>
                  </a:lnTo>
                  <a:lnTo>
                    <a:pt x="379" y="1822"/>
                  </a:lnTo>
                  <a:lnTo>
                    <a:pt x="361" y="1830"/>
                  </a:lnTo>
                  <a:lnTo>
                    <a:pt x="339" y="1836"/>
                  </a:lnTo>
                  <a:lnTo>
                    <a:pt x="255" y="1842"/>
                  </a:lnTo>
                  <a:lnTo>
                    <a:pt x="173" y="1842"/>
                  </a:lnTo>
                  <a:lnTo>
                    <a:pt x="89" y="1836"/>
                  </a:lnTo>
                  <a:lnTo>
                    <a:pt x="69" y="1831"/>
                  </a:lnTo>
                  <a:lnTo>
                    <a:pt x="50" y="1823"/>
                  </a:lnTo>
                  <a:lnTo>
                    <a:pt x="35" y="1810"/>
                  </a:lnTo>
                  <a:lnTo>
                    <a:pt x="23" y="1795"/>
                  </a:lnTo>
                  <a:lnTo>
                    <a:pt x="13" y="1777"/>
                  </a:lnTo>
                  <a:lnTo>
                    <a:pt x="7" y="1756"/>
                  </a:lnTo>
                  <a:lnTo>
                    <a:pt x="2" y="1733"/>
                  </a:lnTo>
                  <a:lnTo>
                    <a:pt x="1" y="1706"/>
                  </a:lnTo>
                  <a:lnTo>
                    <a:pt x="1" y="1190"/>
                  </a:lnTo>
                  <a:lnTo>
                    <a:pt x="0" y="1076"/>
                  </a:lnTo>
                  <a:lnTo>
                    <a:pt x="2" y="962"/>
                  </a:lnTo>
                  <a:lnTo>
                    <a:pt x="5" y="950"/>
                  </a:lnTo>
                  <a:lnTo>
                    <a:pt x="9" y="937"/>
                  </a:lnTo>
                  <a:lnTo>
                    <a:pt x="18" y="924"/>
                  </a:lnTo>
                  <a:lnTo>
                    <a:pt x="27" y="916"/>
                  </a:lnTo>
                  <a:lnTo>
                    <a:pt x="55" y="891"/>
                  </a:lnTo>
                  <a:lnTo>
                    <a:pt x="79" y="865"/>
                  </a:lnTo>
                  <a:lnTo>
                    <a:pt x="96" y="836"/>
                  </a:lnTo>
                  <a:lnTo>
                    <a:pt x="109" y="803"/>
                  </a:lnTo>
                  <a:lnTo>
                    <a:pt x="117" y="769"/>
                  </a:lnTo>
                  <a:lnTo>
                    <a:pt x="120" y="732"/>
                  </a:lnTo>
                  <a:lnTo>
                    <a:pt x="121" y="431"/>
                  </a:lnTo>
                  <a:lnTo>
                    <a:pt x="120" y="130"/>
                  </a:lnTo>
                  <a:lnTo>
                    <a:pt x="116" y="89"/>
                  </a:lnTo>
                  <a:lnTo>
                    <a:pt x="110" y="46"/>
                  </a:lnTo>
                  <a:lnTo>
                    <a:pt x="104" y="0"/>
                  </a:lnTo>
                  <a:lnTo>
                    <a:pt x="285"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72" name="Freeform 12">
              <a:extLst>
                <a:ext uri="{FF2B5EF4-FFF2-40B4-BE49-F238E27FC236}">
                  <a16:creationId xmlns:a16="http://schemas.microsoft.com/office/drawing/2014/main" id="{9A8EA5E2-52FA-5F4D-8309-B690CD66FC5B}"/>
                </a:ext>
              </a:extLst>
            </p:cNvPr>
            <p:cNvSpPr>
              <a:spLocks/>
            </p:cNvSpPr>
            <p:nvPr/>
          </p:nvSpPr>
          <p:spPr bwMode="auto">
            <a:xfrm>
              <a:off x="7867651" y="136525"/>
              <a:ext cx="195263" cy="195263"/>
            </a:xfrm>
            <a:custGeom>
              <a:avLst/>
              <a:gdLst/>
              <a:ahLst/>
              <a:cxnLst>
                <a:cxn ang="0">
                  <a:pos x="245" y="0"/>
                </a:cxn>
                <a:cxn ang="0">
                  <a:pos x="284" y="4"/>
                </a:cxn>
                <a:cxn ang="0">
                  <a:pos x="323" y="13"/>
                </a:cxn>
                <a:cxn ang="0">
                  <a:pos x="358" y="27"/>
                </a:cxn>
                <a:cxn ang="0">
                  <a:pos x="391" y="47"/>
                </a:cxn>
                <a:cxn ang="0">
                  <a:pos x="419" y="71"/>
                </a:cxn>
                <a:cxn ang="0">
                  <a:pos x="444" y="100"/>
                </a:cxn>
                <a:cxn ang="0">
                  <a:pos x="464" y="132"/>
                </a:cxn>
                <a:cxn ang="0">
                  <a:pos x="479" y="167"/>
                </a:cxn>
                <a:cxn ang="0">
                  <a:pos x="488" y="205"/>
                </a:cxn>
                <a:cxn ang="0">
                  <a:pos x="492" y="244"/>
                </a:cxn>
                <a:cxn ang="0">
                  <a:pos x="488" y="284"/>
                </a:cxn>
                <a:cxn ang="0">
                  <a:pos x="479" y="322"/>
                </a:cxn>
                <a:cxn ang="0">
                  <a:pos x="464" y="357"/>
                </a:cxn>
                <a:cxn ang="0">
                  <a:pos x="443" y="390"/>
                </a:cxn>
                <a:cxn ang="0">
                  <a:pos x="419" y="419"/>
                </a:cxn>
                <a:cxn ang="0">
                  <a:pos x="390" y="443"/>
                </a:cxn>
                <a:cxn ang="0">
                  <a:pos x="357" y="464"/>
                </a:cxn>
                <a:cxn ang="0">
                  <a:pos x="323" y="479"/>
                </a:cxn>
                <a:cxn ang="0">
                  <a:pos x="284" y="488"/>
                </a:cxn>
                <a:cxn ang="0">
                  <a:pos x="245" y="492"/>
                </a:cxn>
                <a:cxn ang="0">
                  <a:pos x="206" y="488"/>
                </a:cxn>
                <a:cxn ang="0">
                  <a:pos x="168" y="478"/>
                </a:cxn>
                <a:cxn ang="0">
                  <a:pos x="132" y="463"/>
                </a:cxn>
                <a:cxn ang="0">
                  <a:pos x="101" y="442"/>
                </a:cxn>
                <a:cxn ang="0">
                  <a:pos x="72" y="418"/>
                </a:cxn>
                <a:cxn ang="0">
                  <a:pos x="48" y="389"/>
                </a:cxn>
                <a:cxn ang="0">
                  <a:pos x="27" y="356"/>
                </a:cxn>
                <a:cxn ang="0">
                  <a:pos x="13" y="321"/>
                </a:cxn>
                <a:cxn ang="0">
                  <a:pos x="4" y="283"/>
                </a:cxn>
                <a:cxn ang="0">
                  <a:pos x="0" y="243"/>
                </a:cxn>
                <a:cxn ang="0">
                  <a:pos x="4" y="204"/>
                </a:cxn>
                <a:cxn ang="0">
                  <a:pos x="13" y="167"/>
                </a:cxn>
                <a:cxn ang="0">
                  <a:pos x="28" y="132"/>
                </a:cxn>
                <a:cxn ang="0">
                  <a:pos x="48" y="100"/>
                </a:cxn>
                <a:cxn ang="0">
                  <a:pos x="72" y="72"/>
                </a:cxn>
                <a:cxn ang="0">
                  <a:pos x="101" y="48"/>
                </a:cxn>
                <a:cxn ang="0">
                  <a:pos x="132" y="28"/>
                </a:cxn>
                <a:cxn ang="0">
                  <a:pos x="167" y="13"/>
                </a:cxn>
                <a:cxn ang="0">
                  <a:pos x="206" y="4"/>
                </a:cxn>
                <a:cxn ang="0">
                  <a:pos x="245" y="0"/>
                </a:cxn>
              </a:cxnLst>
              <a:rect l="0" t="0" r="r" b="b"/>
              <a:pathLst>
                <a:path w="492" h="492">
                  <a:moveTo>
                    <a:pt x="245" y="0"/>
                  </a:moveTo>
                  <a:lnTo>
                    <a:pt x="284" y="4"/>
                  </a:lnTo>
                  <a:lnTo>
                    <a:pt x="323" y="13"/>
                  </a:lnTo>
                  <a:lnTo>
                    <a:pt x="358" y="27"/>
                  </a:lnTo>
                  <a:lnTo>
                    <a:pt x="391" y="47"/>
                  </a:lnTo>
                  <a:lnTo>
                    <a:pt x="419" y="71"/>
                  </a:lnTo>
                  <a:lnTo>
                    <a:pt x="444" y="100"/>
                  </a:lnTo>
                  <a:lnTo>
                    <a:pt x="464" y="132"/>
                  </a:lnTo>
                  <a:lnTo>
                    <a:pt x="479" y="167"/>
                  </a:lnTo>
                  <a:lnTo>
                    <a:pt x="488" y="205"/>
                  </a:lnTo>
                  <a:lnTo>
                    <a:pt x="492" y="244"/>
                  </a:lnTo>
                  <a:lnTo>
                    <a:pt x="488" y="284"/>
                  </a:lnTo>
                  <a:lnTo>
                    <a:pt x="479" y="322"/>
                  </a:lnTo>
                  <a:lnTo>
                    <a:pt x="464" y="357"/>
                  </a:lnTo>
                  <a:lnTo>
                    <a:pt x="443" y="390"/>
                  </a:lnTo>
                  <a:lnTo>
                    <a:pt x="419" y="419"/>
                  </a:lnTo>
                  <a:lnTo>
                    <a:pt x="390" y="443"/>
                  </a:lnTo>
                  <a:lnTo>
                    <a:pt x="357" y="464"/>
                  </a:lnTo>
                  <a:lnTo>
                    <a:pt x="323" y="479"/>
                  </a:lnTo>
                  <a:lnTo>
                    <a:pt x="284" y="488"/>
                  </a:lnTo>
                  <a:lnTo>
                    <a:pt x="245" y="492"/>
                  </a:lnTo>
                  <a:lnTo>
                    <a:pt x="206" y="488"/>
                  </a:lnTo>
                  <a:lnTo>
                    <a:pt x="168" y="478"/>
                  </a:lnTo>
                  <a:lnTo>
                    <a:pt x="132" y="463"/>
                  </a:lnTo>
                  <a:lnTo>
                    <a:pt x="101" y="442"/>
                  </a:lnTo>
                  <a:lnTo>
                    <a:pt x="72" y="418"/>
                  </a:lnTo>
                  <a:lnTo>
                    <a:pt x="48" y="389"/>
                  </a:lnTo>
                  <a:lnTo>
                    <a:pt x="27" y="356"/>
                  </a:lnTo>
                  <a:lnTo>
                    <a:pt x="13" y="321"/>
                  </a:lnTo>
                  <a:lnTo>
                    <a:pt x="4" y="283"/>
                  </a:lnTo>
                  <a:lnTo>
                    <a:pt x="0" y="243"/>
                  </a:lnTo>
                  <a:lnTo>
                    <a:pt x="4" y="204"/>
                  </a:lnTo>
                  <a:lnTo>
                    <a:pt x="13" y="167"/>
                  </a:lnTo>
                  <a:lnTo>
                    <a:pt x="28" y="132"/>
                  </a:lnTo>
                  <a:lnTo>
                    <a:pt x="48" y="100"/>
                  </a:lnTo>
                  <a:lnTo>
                    <a:pt x="72" y="72"/>
                  </a:lnTo>
                  <a:lnTo>
                    <a:pt x="101" y="48"/>
                  </a:lnTo>
                  <a:lnTo>
                    <a:pt x="132" y="28"/>
                  </a:lnTo>
                  <a:lnTo>
                    <a:pt x="167" y="13"/>
                  </a:lnTo>
                  <a:lnTo>
                    <a:pt x="206" y="4"/>
                  </a:lnTo>
                  <a:lnTo>
                    <a:pt x="245"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73" name="Freeform 13">
              <a:extLst>
                <a:ext uri="{FF2B5EF4-FFF2-40B4-BE49-F238E27FC236}">
                  <a16:creationId xmlns:a16="http://schemas.microsoft.com/office/drawing/2014/main" id="{0A02897C-05CB-1245-A72F-5AB69366DC93}"/>
                </a:ext>
              </a:extLst>
            </p:cNvPr>
            <p:cNvSpPr>
              <a:spLocks/>
            </p:cNvSpPr>
            <p:nvPr/>
          </p:nvSpPr>
          <p:spPr bwMode="auto">
            <a:xfrm>
              <a:off x="8091488" y="136525"/>
              <a:ext cx="195263" cy="195263"/>
            </a:xfrm>
            <a:custGeom>
              <a:avLst/>
              <a:gdLst/>
              <a:ahLst/>
              <a:cxnLst>
                <a:cxn ang="0">
                  <a:pos x="247" y="0"/>
                </a:cxn>
                <a:cxn ang="0">
                  <a:pos x="287" y="4"/>
                </a:cxn>
                <a:cxn ang="0">
                  <a:pos x="324" y="13"/>
                </a:cxn>
                <a:cxn ang="0">
                  <a:pos x="360" y="28"/>
                </a:cxn>
                <a:cxn ang="0">
                  <a:pos x="393" y="49"/>
                </a:cxn>
                <a:cxn ang="0">
                  <a:pos x="420" y="74"/>
                </a:cxn>
                <a:cxn ang="0">
                  <a:pos x="445" y="103"/>
                </a:cxn>
                <a:cxn ang="0">
                  <a:pos x="464" y="134"/>
                </a:cxn>
                <a:cxn ang="0">
                  <a:pos x="479" y="170"/>
                </a:cxn>
                <a:cxn ang="0">
                  <a:pos x="489" y="207"/>
                </a:cxn>
                <a:cxn ang="0">
                  <a:pos x="491" y="248"/>
                </a:cxn>
                <a:cxn ang="0">
                  <a:pos x="488" y="286"/>
                </a:cxn>
                <a:cxn ang="0">
                  <a:pos x="478" y="323"/>
                </a:cxn>
                <a:cxn ang="0">
                  <a:pos x="463" y="358"/>
                </a:cxn>
                <a:cxn ang="0">
                  <a:pos x="442" y="391"/>
                </a:cxn>
                <a:cxn ang="0">
                  <a:pos x="418" y="419"/>
                </a:cxn>
                <a:cxn ang="0">
                  <a:pos x="389" y="443"/>
                </a:cxn>
                <a:cxn ang="0">
                  <a:pos x="358" y="463"/>
                </a:cxn>
                <a:cxn ang="0">
                  <a:pos x="323" y="478"/>
                </a:cxn>
                <a:cxn ang="0">
                  <a:pos x="286" y="488"/>
                </a:cxn>
                <a:cxn ang="0">
                  <a:pos x="247" y="492"/>
                </a:cxn>
                <a:cxn ang="0">
                  <a:pos x="207" y="488"/>
                </a:cxn>
                <a:cxn ang="0">
                  <a:pos x="170" y="479"/>
                </a:cxn>
                <a:cxn ang="0">
                  <a:pos x="134" y="464"/>
                </a:cxn>
                <a:cxn ang="0">
                  <a:pos x="102" y="444"/>
                </a:cxn>
                <a:cxn ang="0">
                  <a:pos x="73" y="419"/>
                </a:cxn>
                <a:cxn ang="0">
                  <a:pos x="48" y="390"/>
                </a:cxn>
                <a:cxn ang="0">
                  <a:pos x="28" y="357"/>
                </a:cxn>
                <a:cxn ang="0">
                  <a:pos x="12" y="322"/>
                </a:cxn>
                <a:cxn ang="0">
                  <a:pos x="3" y="284"/>
                </a:cxn>
                <a:cxn ang="0">
                  <a:pos x="0" y="244"/>
                </a:cxn>
                <a:cxn ang="0">
                  <a:pos x="3" y="205"/>
                </a:cxn>
                <a:cxn ang="0">
                  <a:pos x="12" y="168"/>
                </a:cxn>
                <a:cxn ang="0">
                  <a:pos x="28" y="132"/>
                </a:cxn>
                <a:cxn ang="0">
                  <a:pos x="47" y="100"/>
                </a:cxn>
                <a:cxn ang="0">
                  <a:pos x="73" y="71"/>
                </a:cxn>
                <a:cxn ang="0">
                  <a:pos x="101" y="47"/>
                </a:cxn>
                <a:cxn ang="0">
                  <a:pos x="133" y="27"/>
                </a:cxn>
                <a:cxn ang="0">
                  <a:pos x="169" y="13"/>
                </a:cxn>
                <a:cxn ang="0">
                  <a:pos x="207" y="4"/>
                </a:cxn>
                <a:cxn ang="0">
                  <a:pos x="247" y="0"/>
                </a:cxn>
              </a:cxnLst>
              <a:rect l="0" t="0" r="r" b="b"/>
              <a:pathLst>
                <a:path w="491" h="492">
                  <a:moveTo>
                    <a:pt x="247" y="0"/>
                  </a:moveTo>
                  <a:lnTo>
                    <a:pt x="287" y="4"/>
                  </a:lnTo>
                  <a:lnTo>
                    <a:pt x="324" y="13"/>
                  </a:lnTo>
                  <a:lnTo>
                    <a:pt x="360" y="28"/>
                  </a:lnTo>
                  <a:lnTo>
                    <a:pt x="393" y="49"/>
                  </a:lnTo>
                  <a:lnTo>
                    <a:pt x="420" y="74"/>
                  </a:lnTo>
                  <a:lnTo>
                    <a:pt x="445" y="103"/>
                  </a:lnTo>
                  <a:lnTo>
                    <a:pt x="464" y="134"/>
                  </a:lnTo>
                  <a:lnTo>
                    <a:pt x="479" y="170"/>
                  </a:lnTo>
                  <a:lnTo>
                    <a:pt x="489" y="207"/>
                  </a:lnTo>
                  <a:lnTo>
                    <a:pt x="491" y="248"/>
                  </a:lnTo>
                  <a:lnTo>
                    <a:pt x="488" y="286"/>
                  </a:lnTo>
                  <a:lnTo>
                    <a:pt x="478" y="323"/>
                  </a:lnTo>
                  <a:lnTo>
                    <a:pt x="463" y="358"/>
                  </a:lnTo>
                  <a:lnTo>
                    <a:pt x="442" y="391"/>
                  </a:lnTo>
                  <a:lnTo>
                    <a:pt x="418" y="419"/>
                  </a:lnTo>
                  <a:lnTo>
                    <a:pt x="389" y="443"/>
                  </a:lnTo>
                  <a:lnTo>
                    <a:pt x="358" y="463"/>
                  </a:lnTo>
                  <a:lnTo>
                    <a:pt x="323" y="478"/>
                  </a:lnTo>
                  <a:lnTo>
                    <a:pt x="286" y="488"/>
                  </a:lnTo>
                  <a:lnTo>
                    <a:pt x="247" y="492"/>
                  </a:lnTo>
                  <a:lnTo>
                    <a:pt x="207" y="488"/>
                  </a:lnTo>
                  <a:lnTo>
                    <a:pt x="170" y="479"/>
                  </a:lnTo>
                  <a:lnTo>
                    <a:pt x="134" y="464"/>
                  </a:lnTo>
                  <a:lnTo>
                    <a:pt x="102" y="444"/>
                  </a:lnTo>
                  <a:lnTo>
                    <a:pt x="73" y="419"/>
                  </a:lnTo>
                  <a:lnTo>
                    <a:pt x="48" y="390"/>
                  </a:lnTo>
                  <a:lnTo>
                    <a:pt x="28" y="357"/>
                  </a:lnTo>
                  <a:lnTo>
                    <a:pt x="12" y="322"/>
                  </a:lnTo>
                  <a:lnTo>
                    <a:pt x="3" y="284"/>
                  </a:lnTo>
                  <a:lnTo>
                    <a:pt x="0" y="244"/>
                  </a:lnTo>
                  <a:lnTo>
                    <a:pt x="3" y="205"/>
                  </a:lnTo>
                  <a:lnTo>
                    <a:pt x="12" y="168"/>
                  </a:lnTo>
                  <a:lnTo>
                    <a:pt x="28" y="132"/>
                  </a:lnTo>
                  <a:lnTo>
                    <a:pt x="47" y="100"/>
                  </a:lnTo>
                  <a:lnTo>
                    <a:pt x="73" y="71"/>
                  </a:lnTo>
                  <a:lnTo>
                    <a:pt x="101" y="47"/>
                  </a:lnTo>
                  <a:lnTo>
                    <a:pt x="133" y="27"/>
                  </a:lnTo>
                  <a:lnTo>
                    <a:pt x="169" y="13"/>
                  </a:lnTo>
                  <a:lnTo>
                    <a:pt x="207" y="4"/>
                  </a:lnTo>
                  <a:lnTo>
                    <a:pt x="247"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74" name="Freeform 14">
              <a:extLst>
                <a:ext uri="{FF2B5EF4-FFF2-40B4-BE49-F238E27FC236}">
                  <a16:creationId xmlns:a16="http://schemas.microsoft.com/office/drawing/2014/main" id="{FF745B99-2C00-9949-B456-FE8E183AE1EE}"/>
                </a:ext>
              </a:extLst>
            </p:cNvPr>
            <p:cNvSpPr>
              <a:spLocks/>
            </p:cNvSpPr>
            <p:nvPr/>
          </p:nvSpPr>
          <p:spPr bwMode="auto">
            <a:xfrm>
              <a:off x="7181851" y="136525"/>
              <a:ext cx="195263" cy="195263"/>
            </a:xfrm>
            <a:custGeom>
              <a:avLst/>
              <a:gdLst/>
              <a:ahLst/>
              <a:cxnLst>
                <a:cxn ang="0">
                  <a:pos x="248" y="0"/>
                </a:cxn>
                <a:cxn ang="0">
                  <a:pos x="288" y="4"/>
                </a:cxn>
                <a:cxn ang="0">
                  <a:pos x="326" y="13"/>
                </a:cxn>
                <a:cxn ang="0">
                  <a:pos x="361" y="28"/>
                </a:cxn>
                <a:cxn ang="0">
                  <a:pos x="393" y="49"/>
                </a:cxn>
                <a:cxn ang="0">
                  <a:pos x="421" y="74"/>
                </a:cxn>
                <a:cxn ang="0">
                  <a:pos x="445" y="103"/>
                </a:cxn>
                <a:cxn ang="0">
                  <a:pos x="465" y="134"/>
                </a:cxn>
                <a:cxn ang="0">
                  <a:pos x="479" y="170"/>
                </a:cxn>
                <a:cxn ang="0">
                  <a:pos x="488" y="208"/>
                </a:cxn>
                <a:cxn ang="0">
                  <a:pos x="491" y="248"/>
                </a:cxn>
                <a:cxn ang="0">
                  <a:pos x="487" y="287"/>
                </a:cxn>
                <a:cxn ang="0">
                  <a:pos x="478" y="325"/>
                </a:cxn>
                <a:cxn ang="0">
                  <a:pos x="463" y="359"/>
                </a:cxn>
                <a:cxn ang="0">
                  <a:pos x="443" y="391"/>
                </a:cxn>
                <a:cxn ang="0">
                  <a:pos x="418" y="420"/>
                </a:cxn>
                <a:cxn ang="0">
                  <a:pos x="390" y="444"/>
                </a:cxn>
                <a:cxn ang="0">
                  <a:pos x="357" y="464"/>
                </a:cxn>
                <a:cxn ang="0">
                  <a:pos x="323" y="479"/>
                </a:cxn>
                <a:cxn ang="0">
                  <a:pos x="286" y="488"/>
                </a:cxn>
                <a:cxn ang="0">
                  <a:pos x="246" y="492"/>
                </a:cxn>
                <a:cxn ang="0">
                  <a:pos x="208" y="488"/>
                </a:cxn>
                <a:cxn ang="0">
                  <a:pos x="170" y="479"/>
                </a:cxn>
                <a:cxn ang="0">
                  <a:pos x="135" y="464"/>
                </a:cxn>
                <a:cxn ang="0">
                  <a:pos x="102" y="443"/>
                </a:cxn>
                <a:cxn ang="0">
                  <a:pos x="73" y="419"/>
                </a:cxn>
                <a:cxn ang="0">
                  <a:pos x="48" y="390"/>
                </a:cxn>
                <a:cxn ang="0">
                  <a:pos x="28" y="357"/>
                </a:cxn>
                <a:cxn ang="0">
                  <a:pos x="13" y="321"/>
                </a:cxn>
                <a:cxn ang="0">
                  <a:pos x="4" y="284"/>
                </a:cxn>
                <a:cxn ang="0">
                  <a:pos x="0" y="244"/>
                </a:cxn>
                <a:cxn ang="0">
                  <a:pos x="4" y="205"/>
                </a:cxn>
                <a:cxn ang="0">
                  <a:pos x="13" y="167"/>
                </a:cxn>
                <a:cxn ang="0">
                  <a:pos x="28" y="132"/>
                </a:cxn>
                <a:cxn ang="0">
                  <a:pos x="48" y="100"/>
                </a:cxn>
                <a:cxn ang="0">
                  <a:pos x="73" y="71"/>
                </a:cxn>
                <a:cxn ang="0">
                  <a:pos x="102" y="47"/>
                </a:cxn>
                <a:cxn ang="0">
                  <a:pos x="135" y="27"/>
                </a:cxn>
                <a:cxn ang="0">
                  <a:pos x="170" y="13"/>
                </a:cxn>
                <a:cxn ang="0">
                  <a:pos x="208" y="4"/>
                </a:cxn>
                <a:cxn ang="0">
                  <a:pos x="248" y="0"/>
                </a:cxn>
              </a:cxnLst>
              <a:rect l="0" t="0" r="r" b="b"/>
              <a:pathLst>
                <a:path w="491" h="492">
                  <a:moveTo>
                    <a:pt x="248" y="0"/>
                  </a:moveTo>
                  <a:lnTo>
                    <a:pt x="288" y="4"/>
                  </a:lnTo>
                  <a:lnTo>
                    <a:pt x="326" y="13"/>
                  </a:lnTo>
                  <a:lnTo>
                    <a:pt x="361" y="28"/>
                  </a:lnTo>
                  <a:lnTo>
                    <a:pt x="393" y="49"/>
                  </a:lnTo>
                  <a:lnTo>
                    <a:pt x="421" y="74"/>
                  </a:lnTo>
                  <a:lnTo>
                    <a:pt x="445" y="103"/>
                  </a:lnTo>
                  <a:lnTo>
                    <a:pt x="465" y="134"/>
                  </a:lnTo>
                  <a:lnTo>
                    <a:pt x="479" y="170"/>
                  </a:lnTo>
                  <a:lnTo>
                    <a:pt x="488" y="208"/>
                  </a:lnTo>
                  <a:lnTo>
                    <a:pt x="491" y="248"/>
                  </a:lnTo>
                  <a:lnTo>
                    <a:pt x="487" y="287"/>
                  </a:lnTo>
                  <a:lnTo>
                    <a:pt x="478" y="325"/>
                  </a:lnTo>
                  <a:lnTo>
                    <a:pt x="463" y="359"/>
                  </a:lnTo>
                  <a:lnTo>
                    <a:pt x="443" y="391"/>
                  </a:lnTo>
                  <a:lnTo>
                    <a:pt x="418" y="420"/>
                  </a:lnTo>
                  <a:lnTo>
                    <a:pt x="390" y="444"/>
                  </a:lnTo>
                  <a:lnTo>
                    <a:pt x="357" y="464"/>
                  </a:lnTo>
                  <a:lnTo>
                    <a:pt x="323" y="479"/>
                  </a:lnTo>
                  <a:lnTo>
                    <a:pt x="286" y="488"/>
                  </a:lnTo>
                  <a:lnTo>
                    <a:pt x="246" y="492"/>
                  </a:lnTo>
                  <a:lnTo>
                    <a:pt x="208" y="488"/>
                  </a:lnTo>
                  <a:lnTo>
                    <a:pt x="170" y="479"/>
                  </a:lnTo>
                  <a:lnTo>
                    <a:pt x="135" y="464"/>
                  </a:lnTo>
                  <a:lnTo>
                    <a:pt x="102" y="443"/>
                  </a:lnTo>
                  <a:lnTo>
                    <a:pt x="73" y="419"/>
                  </a:lnTo>
                  <a:lnTo>
                    <a:pt x="48" y="390"/>
                  </a:lnTo>
                  <a:lnTo>
                    <a:pt x="28" y="357"/>
                  </a:lnTo>
                  <a:lnTo>
                    <a:pt x="13" y="321"/>
                  </a:lnTo>
                  <a:lnTo>
                    <a:pt x="4" y="284"/>
                  </a:lnTo>
                  <a:lnTo>
                    <a:pt x="0" y="244"/>
                  </a:lnTo>
                  <a:lnTo>
                    <a:pt x="4" y="205"/>
                  </a:lnTo>
                  <a:lnTo>
                    <a:pt x="13" y="167"/>
                  </a:lnTo>
                  <a:lnTo>
                    <a:pt x="28" y="132"/>
                  </a:lnTo>
                  <a:lnTo>
                    <a:pt x="48" y="100"/>
                  </a:lnTo>
                  <a:lnTo>
                    <a:pt x="73" y="71"/>
                  </a:lnTo>
                  <a:lnTo>
                    <a:pt x="102" y="47"/>
                  </a:lnTo>
                  <a:lnTo>
                    <a:pt x="135" y="27"/>
                  </a:lnTo>
                  <a:lnTo>
                    <a:pt x="170" y="13"/>
                  </a:lnTo>
                  <a:lnTo>
                    <a:pt x="208" y="4"/>
                  </a:lnTo>
                  <a:lnTo>
                    <a:pt x="248"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75" name="Freeform 15">
              <a:extLst>
                <a:ext uri="{FF2B5EF4-FFF2-40B4-BE49-F238E27FC236}">
                  <a16:creationId xmlns:a16="http://schemas.microsoft.com/office/drawing/2014/main" id="{39A75D6E-4CA7-7E4F-B2EE-90C8BF606986}"/>
                </a:ext>
              </a:extLst>
            </p:cNvPr>
            <p:cNvSpPr>
              <a:spLocks/>
            </p:cNvSpPr>
            <p:nvPr/>
          </p:nvSpPr>
          <p:spPr bwMode="auto">
            <a:xfrm>
              <a:off x="7402513" y="136525"/>
              <a:ext cx="193675" cy="195263"/>
            </a:xfrm>
            <a:custGeom>
              <a:avLst/>
              <a:gdLst/>
              <a:ahLst/>
              <a:cxnLst>
                <a:cxn ang="0">
                  <a:pos x="248" y="0"/>
                </a:cxn>
                <a:cxn ang="0">
                  <a:pos x="287" y="4"/>
                </a:cxn>
                <a:cxn ang="0">
                  <a:pos x="324" y="13"/>
                </a:cxn>
                <a:cxn ang="0">
                  <a:pos x="359" y="28"/>
                </a:cxn>
                <a:cxn ang="0">
                  <a:pos x="390" y="49"/>
                </a:cxn>
                <a:cxn ang="0">
                  <a:pos x="419" y="74"/>
                </a:cxn>
                <a:cxn ang="0">
                  <a:pos x="443" y="102"/>
                </a:cxn>
                <a:cxn ang="0">
                  <a:pos x="463" y="134"/>
                </a:cxn>
                <a:cxn ang="0">
                  <a:pos x="478" y="169"/>
                </a:cxn>
                <a:cxn ang="0">
                  <a:pos x="487" y="206"/>
                </a:cxn>
                <a:cxn ang="0">
                  <a:pos x="490" y="246"/>
                </a:cxn>
                <a:cxn ang="0">
                  <a:pos x="486" y="285"/>
                </a:cxn>
                <a:cxn ang="0">
                  <a:pos x="477" y="322"/>
                </a:cxn>
                <a:cxn ang="0">
                  <a:pos x="462" y="358"/>
                </a:cxn>
                <a:cxn ang="0">
                  <a:pos x="441" y="390"/>
                </a:cxn>
                <a:cxn ang="0">
                  <a:pos x="417" y="419"/>
                </a:cxn>
                <a:cxn ang="0">
                  <a:pos x="388" y="444"/>
                </a:cxn>
                <a:cxn ang="0">
                  <a:pos x="355" y="464"/>
                </a:cxn>
                <a:cxn ang="0">
                  <a:pos x="319" y="479"/>
                </a:cxn>
                <a:cxn ang="0">
                  <a:pos x="282" y="488"/>
                </a:cxn>
                <a:cxn ang="0">
                  <a:pos x="243" y="492"/>
                </a:cxn>
                <a:cxn ang="0">
                  <a:pos x="203" y="487"/>
                </a:cxn>
                <a:cxn ang="0">
                  <a:pos x="165" y="478"/>
                </a:cxn>
                <a:cxn ang="0">
                  <a:pos x="130" y="463"/>
                </a:cxn>
                <a:cxn ang="0">
                  <a:pos x="98" y="442"/>
                </a:cxn>
                <a:cxn ang="0">
                  <a:pos x="70" y="418"/>
                </a:cxn>
                <a:cxn ang="0">
                  <a:pos x="46" y="389"/>
                </a:cxn>
                <a:cxn ang="0">
                  <a:pos x="26" y="356"/>
                </a:cxn>
                <a:cxn ang="0">
                  <a:pos x="11" y="320"/>
                </a:cxn>
                <a:cxn ang="0">
                  <a:pos x="2" y="283"/>
                </a:cxn>
                <a:cxn ang="0">
                  <a:pos x="0" y="243"/>
                </a:cxn>
                <a:cxn ang="0">
                  <a:pos x="3" y="203"/>
                </a:cxn>
                <a:cxn ang="0">
                  <a:pos x="12" y="165"/>
                </a:cxn>
                <a:cxn ang="0">
                  <a:pos x="27" y="131"/>
                </a:cxn>
                <a:cxn ang="0">
                  <a:pos x="47" y="98"/>
                </a:cxn>
                <a:cxn ang="0">
                  <a:pos x="73" y="70"/>
                </a:cxn>
                <a:cxn ang="0">
                  <a:pos x="102" y="46"/>
                </a:cxn>
                <a:cxn ang="0">
                  <a:pos x="134" y="27"/>
                </a:cxn>
                <a:cxn ang="0">
                  <a:pos x="169" y="12"/>
                </a:cxn>
                <a:cxn ang="0">
                  <a:pos x="207" y="4"/>
                </a:cxn>
                <a:cxn ang="0">
                  <a:pos x="248" y="0"/>
                </a:cxn>
              </a:cxnLst>
              <a:rect l="0" t="0" r="r" b="b"/>
              <a:pathLst>
                <a:path w="490" h="492">
                  <a:moveTo>
                    <a:pt x="248" y="0"/>
                  </a:moveTo>
                  <a:lnTo>
                    <a:pt x="287" y="4"/>
                  </a:lnTo>
                  <a:lnTo>
                    <a:pt x="324" y="13"/>
                  </a:lnTo>
                  <a:lnTo>
                    <a:pt x="359" y="28"/>
                  </a:lnTo>
                  <a:lnTo>
                    <a:pt x="390" y="49"/>
                  </a:lnTo>
                  <a:lnTo>
                    <a:pt x="419" y="74"/>
                  </a:lnTo>
                  <a:lnTo>
                    <a:pt x="443" y="102"/>
                  </a:lnTo>
                  <a:lnTo>
                    <a:pt x="463" y="134"/>
                  </a:lnTo>
                  <a:lnTo>
                    <a:pt x="478" y="169"/>
                  </a:lnTo>
                  <a:lnTo>
                    <a:pt x="487" y="206"/>
                  </a:lnTo>
                  <a:lnTo>
                    <a:pt x="490" y="246"/>
                  </a:lnTo>
                  <a:lnTo>
                    <a:pt x="486" y="285"/>
                  </a:lnTo>
                  <a:lnTo>
                    <a:pt x="477" y="322"/>
                  </a:lnTo>
                  <a:lnTo>
                    <a:pt x="462" y="358"/>
                  </a:lnTo>
                  <a:lnTo>
                    <a:pt x="441" y="390"/>
                  </a:lnTo>
                  <a:lnTo>
                    <a:pt x="417" y="419"/>
                  </a:lnTo>
                  <a:lnTo>
                    <a:pt x="388" y="444"/>
                  </a:lnTo>
                  <a:lnTo>
                    <a:pt x="355" y="464"/>
                  </a:lnTo>
                  <a:lnTo>
                    <a:pt x="319" y="479"/>
                  </a:lnTo>
                  <a:lnTo>
                    <a:pt x="282" y="488"/>
                  </a:lnTo>
                  <a:lnTo>
                    <a:pt x="243" y="492"/>
                  </a:lnTo>
                  <a:lnTo>
                    <a:pt x="203" y="487"/>
                  </a:lnTo>
                  <a:lnTo>
                    <a:pt x="165" y="478"/>
                  </a:lnTo>
                  <a:lnTo>
                    <a:pt x="130" y="463"/>
                  </a:lnTo>
                  <a:lnTo>
                    <a:pt x="98" y="442"/>
                  </a:lnTo>
                  <a:lnTo>
                    <a:pt x="70" y="418"/>
                  </a:lnTo>
                  <a:lnTo>
                    <a:pt x="46" y="389"/>
                  </a:lnTo>
                  <a:lnTo>
                    <a:pt x="26" y="356"/>
                  </a:lnTo>
                  <a:lnTo>
                    <a:pt x="11" y="320"/>
                  </a:lnTo>
                  <a:lnTo>
                    <a:pt x="2" y="283"/>
                  </a:lnTo>
                  <a:lnTo>
                    <a:pt x="0" y="243"/>
                  </a:lnTo>
                  <a:lnTo>
                    <a:pt x="3" y="203"/>
                  </a:lnTo>
                  <a:lnTo>
                    <a:pt x="12" y="165"/>
                  </a:lnTo>
                  <a:lnTo>
                    <a:pt x="27" y="131"/>
                  </a:lnTo>
                  <a:lnTo>
                    <a:pt x="47" y="98"/>
                  </a:lnTo>
                  <a:lnTo>
                    <a:pt x="73" y="70"/>
                  </a:lnTo>
                  <a:lnTo>
                    <a:pt x="102" y="46"/>
                  </a:lnTo>
                  <a:lnTo>
                    <a:pt x="134" y="27"/>
                  </a:lnTo>
                  <a:lnTo>
                    <a:pt x="169" y="12"/>
                  </a:lnTo>
                  <a:lnTo>
                    <a:pt x="207" y="4"/>
                  </a:lnTo>
                  <a:lnTo>
                    <a:pt x="248"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76" name="Freeform 16">
              <a:extLst>
                <a:ext uri="{FF2B5EF4-FFF2-40B4-BE49-F238E27FC236}">
                  <a16:creationId xmlns:a16="http://schemas.microsoft.com/office/drawing/2014/main" id="{D006D5CD-4FE4-4A41-84F5-E40003F1C430}"/>
                </a:ext>
              </a:extLst>
            </p:cNvPr>
            <p:cNvSpPr>
              <a:spLocks/>
            </p:cNvSpPr>
            <p:nvPr/>
          </p:nvSpPr>
          <p:spPr bwMode="auto">
            <a:xfrm>
              <a:off x="7635876" y="136525"/>
              <a:ext cx="193675" cy="195263"/>
            </a:xfrm>
            <a:custGeom>
              <a:avLst/>
              <a:gdLst/>
              <a:ahLst/>
              <a:cxnLst>
                <a:cxn ang="0">
                  <a:pos x="246" y="0"/>
                </a:cxn>
                <a:cxn ang="0">
                  <a:pos x="285" y="3"/>
                </a:cxn>
                <a:cxn ang="0">
                  <a:pos x="322" y="12"/>
                </a:cxn>
                <a:cxn ang="0">
                  <a:pos x="357" y="26"/>
                </a:cxn>
                <a:cxn ang="0">
                  <a:pos x="388" y="46"/>
                </a:cxn>
                <a:cxn ang="0">
                  <a:pos x="416" y="70"/>
                </a:cxn>
                <a:cxn ang="0">
                  <a:pos x="441" y="100"/>
                </a:cxn>
                <a:cxn ang="0">
                  <a:pos x="460" y="131"/>
                </a:cxn>
                <a:cxn ang="0">
                  <a:pos x="474" y="166"/>
                </a:cxn>
                <a:cxn ang="0">
                  <a:pos x="483" y="204"/>
                </a:cxn>
                <a:cxn ang="0">
                  <a:pos x="487" y="244"/>
                </a:cxn>
                <a:cxn ang="0">
                  <a:pos x="483" y="283"/>
                </a:cxn>
                <a:cxn ang="0">
                  <a:pos x="474" y="321"/>
                </a:cxn>
                <a:cxn ang="0">
                  <a:pos x="459" y="356"/>
                </a:cxn>
                <a:cxn ang="0">
                  <a:pos x="439" y="389"/>
                </a:cxn>
                <a:cxn ang="0">
                  <a:pos x="415" y="418"/>
                </a:cxn>
                <a:cxn ang="0">
                  <a:pos x="386" y="442"/>
                </a:cxn>
                <a:cxn ang="0">
                  <a:pos x="354" y="463"/>
                </a:cxn>
                <a:cxn ang="0">
                  <a:pos x="319" y="477"/>
                </a:cxn>
                <a:cxn ang="0">
                  <a:pos x="282" y="486"/>
                </a:cxn>
                <a:cxn ang="0">
                  <a:pos x="242" y="489"/>
                </a:cxn>
                <a:cxn ang="0">
                  <a:pos x="203" y="485"/>
                </a:cxn>
                <a:cxn ang="0">
                  <a:pos x="166" y="476"/>
                </a:cxn>
                <a:cxn ang="0">
                  <a:pos x="131" y="461"/>
                </a:cxn>
                <a:cxn ang="0">
                  <a:pos x="99" y="441"/>
                </a:cxn>
                <a:cxn ang="0">
                  <a:pos x="71" y="416"/>
                </a:cxn>
                <a:cxn ang="0">
                  <a:pos x="47" y="388"/>
                </a:cxn>
                <a:cxn ang="0">
                  <a:pos x="28" y="356"/>
                </a:cxn>
                <a:cxn ang="0">
                  <a:pos x="13" y="320"/>
                </a:cxn>
                <a:cxn ang="0">
                  <a:pos x="4" y="283"/>
                </a:cxn>
                <a:cxn ang="0">
                  <a:pos x="0" y="244"/>
                </a:cxn>
                <a:cxn ang="0">
                  <a:pos x="4" y="204"/>
                </a:cxn>
                <a:cxn ang="0">
                  <a:pos x="13" y="166"/>
                </a:cxn>
                <a:cxn ang="0">
                  <a:pos x="27" y="131"/>
                </a:cxn>
                <a:cxn ang="0">
                  <a:pos x="48" y="98"/>
                </a:cxn>
                <a:cxn ang="0">
                  <a:pos x="72" y="70"/>
                </a:cxn>
                <a:cxn ang="0">
                  <a:pos x="100" y="46"/>
                </a:cxn>
                <a:cxn ang="0">
                  <a:pos x="132" y="26"/>
                </a:cxn>
                <a:cxn ang="0">
                  <a:pos x="167" y="11"/>
                </a:cxn>
                <a:cxn ang="0">
                  <a:pos x="205" y="3"/>
                </a:cxn>
                <a:cxn ang="0">
                  <a:pos x="246" y="0"/>
                </a:cxn>
              </a:cxnLst>
              <a:rect l="0" t="0" r="r" b="b"/>
              <a:pathLst>
                <a:path w="487" h="489">
                  <a:moveTo>
                    <a:pt x="246" y="0"/>
                  </a:moveTo>
                  <a:lnTo>
                    <a:pt x="285" y="3"/>
                  </a:lnTo>
                  <a:lnTo>
                    <a:pt x="322" y="12"/>
                  </a:lnTo>
                  <a:lnTo>
                    <a:pt x="357" y="26"/>
                  </a:lnTo>
                  <a:lnTo>
                    <a:pt x="388" y="46"/>
                  </a:lnTo>
                  <a:lnTo>
                    <a:pt x="416" y="70"/>
                  </a:lnTo>
                  <a:lnTo>
                    <a:pt x="441" y="100"/>
                  </a:lnTo>
                  <a:lnTo>
                    <a:pt x="460" y="131"/>
                  </a:lnTo>
                  <a:lnTo>
                    <a:pt x="474" y="166"/>
                  </a:lnTo>
                  <a:lnTo>
                    <a:pt x="483" y="204"/>
                  </a:lnTo>
                  <a:lnTo>
                    <a:pt x="487" y="244"/>
                  </a:lnTo>
                  <a:lnTo>
                    <a:pt x="483" y="283"/>
                  </a:lnTo>
                  <a:lnTo>
                    <a:pt x="474" y="321"/>
                  </a:lnTo>
                  <a:lnTo>
                    <a:pt x="459" y="356"/>
                  </a:lnTo>
                  <a:lnTo>
                    <a:pt x="439" y="389"/>
                  </a:lnTo>
                  <a:lnTo>
                    <a:pt x="415" y="418"/>
                  </a:lnTo>
                  <a:lnTo>
                    <a:pt x="386" y="442"/>
                  </a:lnTo>
                  <a:lnTo>
                    <a:pt x="354" y="463"/>
                  </a:lnTo>
                  <a:lnTo>
                    <a:pt x="319" y="477"/>
                  </a:lnTo>
                  <a:lnTo>
                    <a:pt x="282" y="486"/>
                  </a:lnTo>
                  <a:lnTo>
                    <a:pt x="242" y="489"/>
                  </a:lnTo>
                  <a:lnTo>
                    <a:pt x="203" y="485"/>
                  </a:lnTo>
                  <a:lnTo>
                    <a:pt x="166" y="476"/>
                  </a:lnTo>
                  <a:lnTo>
                    <a:pt x="131" y="461"/>
                  </a:lnTo>
                  <a:lnTo>
                    <a:pt x="99" y="441"/>
                  </a:lnTo>
                  <a:lnTo>
                    <a:pt x="71" y="416"/>
                  </a:lnTo>
                  <a:lnTo>
                    <a:pt x="47" y="388"/>
                  </a:lnTo>
                  <a:lnTo>
                    <a:pt x="28" y="356"/>
                  </a:lnTo>
                  <a:lnTo>
                    <a:pt x="13" y="320"/>
                  </a:lnTo>
                  <a:lnTo>
                    <a:pt x="4" y="283"/>
                  </a:lnTo>
                  <a:lnTo>
                    <a:pt x="0" y="244"/>
                  </a:lnTo>
                  <a:lnTo>
                    <a:pt x="4" y="204"/>
                  </a:lnTo>
                  <a:lnTo>
                    <a:pt x="13" y="166"/>
                  </a:lnTo>
                  <a:lnTo>
                    <a:pt x="27" y="131"/>
                  </a:lnTo>
                  <a:lnTo>
                    <a:pt x="48" y="98"/>
                  </a:lnTo>
                  <a:lnTo>
                    <a:pt x="72" y="70"/>
                  </a:lnTo>
                  <a:lnTo>
                    <a:pt x="100" y="46"/>
                  </a:lnTo>
                  <a:lnTo>
                    <a:pt x="132" y="26"/>
                  </a:lnTo>
                  <a:lnTo>
                    <a:pt x="167" y="11"/>
                  </a:lnTo>
                  <a:lnTo>
                    <a:pt x="205" y="3"/>
                  </a:lnTo>
                  <a:lnTo>
                    <a:pt x="246" y="0"/>
                  </a:lnTo>
                  <a:close/>
                </a:path>
              </a:pathLst>
            </a:custGeom>
            <a:grp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grpSp>
      <p:grpSp>
        <p:nvGrpSpPr>
          <p:cNvPr id="77" name="Group 94">
            <a:extLst>
              <a:ext uri="{FF2B5EF4-FFF2-40B4-BE49-F238E27FC236}">
                <a16:creationId xmlns:a16="http://schemas.microsoft.com/office/drawing/2014/main" id="{FE0C5C3B-4950-6B49-8703-143842C6A790}"/>
              </a:ext>
            </a:extLst>
          </p:cNvPr>
          <p:cNvGrpSpPr/>
          <p:nvPr/>
        </p:nvGrpSpPr>
        <p:grpSpPr>
          <a:xfrm>
            <a:off x="5886697" y="4038601"/>
            <a:ext cx="380404" cy="362099"/>
            <a:chOff x="460959" y="5786247"/>
            <a:chExt cx="412104" cy="392274"/>
          </a:xfrm>
        </p:grpSpPr>
        <p:sp>
          <p:nvSpPr>
            <p:cNvPr id="78" name="Freeform 77">
              <a:extLst>
                <a:ext uri="{FF2B5EF4-FFF2-40B4-BE49-F238E27FC236}">
                  <a16:creationId xmlns:a16="http://schemas.microsoft.com/office/drawing/2014/main" id="{374F80C2-C70B-EB42-B6C0-F29B5D3D4C1A}"/>
                </a:ext>
              </a:extLst>
            </p:cNvPr>
            <p:cNvSpPr>
              <a:spLocks/>
            </p:cNvSpPr>
            <p:nvPr/>
          </p:nvSpPr>
          <p:spPr bwMode="auto">
            <a:xfrm>
              <a:off x="460959" y="5786247"/>
              <a:ext cx="412104" cy="392274"/>
            </a:xfrm>
            <a:custGeom>
              <a:avLst/>
              <a:gdLst/>
              <a:ahLst/>
              <a:cxnLst>
                <a:cxn ang="0">
                  <a:pos x="2057" y="32"/>
                </a:cxn>
                <a:cxn ang="0">
                  <a:pos x="2436" y="160"/>
                </a:cxn>
                <a:cxn ang="0">
                  <a:pos x="2748" y="359"/>
                </a:cxn>
                <a:cxn ang="0">
                  <a:pos x="3002" y="624"/>
                </a:cxn>
                <a:cxn ang="0">
                  <a:pos x="3187" y="936"/>
                </a:cxn>
                <a:cxn ang="0">
                  <a:pos x="3295" y="1275"/>
                </a:cxn>
                <a:cxn ang="0">
                  <a:pos x="3323" y="1659"/>
                </a:cxn>
                <a:cxn ang="0">
                  <a:pos x="3254" y="2050"/>
                </a:cxn>
                <a:cxn ang="0">
                  <a:pos x="3091" y="2406"/>
                </a:cxn>
                <a:cxn ang="0">
                  <a:pos x="2873" y="2686"/>
                </a:cxn>
                <a:cxn ang="0">
                  <a:pos x="2594" y="2911"/>
                </a:cxn>
                <a:cxn ang="0">
                  <a:pos x="2273" y="3070"/>
                </a:cxn>
                <a:cxn ang="0">
                  <a:pos x="1912" y="3151"/>
                </a:cxn>
                <a:cxn ang="0">
                  <a:pos x="1520" y="3145"/>
                </a:cxn>
                <a:cxn ang="0">
                  <a:pos x="1142" y="3041"/>
                </a:cxn>
                <a:cxn ang="0">
                  <a:pos x="806" y="2851"/>
                </a:cxn>
                <a:cxn ang="0">
                  <a:pos x="535" y="2595"/>
                </a:cxn>
                <a:cxn ang="0">
                  <a:pos x="326" y="2277"/>
                </a:cxn>
                <a:cxn ang="0">
                  <a:pos x="202" y="1924"/>
                </a:cxn>
                <a:cxn ang="0">
                  <a:pos x="165" y="1547"/>
                </a:cxn>
                <a:cxn ang="0">
                  <a:pos x="218" y="1178"/>
                </a:cxn>
                <a:cxn ang="0">
                  <a:pos x="262" y="1037"/>
                </a:cxn>
                <a:cxn ang="0">
                  <a:pos x="239" y="1007"/>
                </a:cxn>
                <a:cxn ang="0">
                  <a:pos x="32" y="912"/>
                </a:cxn>
                <a:cxn ang="0">
                  <a:pos x="0" y="832"/>
                </a:cxn>
                <a:cxn ang="0">
                  <a:pos x="50" y="748"/>
                </a:cxn>
                <a:cxn ang="0">
                  <a:pos x="637" y="302"/>
                </a:cxn>
                <a:cxn ang="0">
                  <a:pos x="721" y="315"/>
                </a:cxn>
                <a:cxn ang="0">
                  <a:pos x="769" y="391"/>
                </a:cxn>
                <a:cxn ang="0">
                  <a:pos x="867" y="1113"/>
                </a:cxn>
                <a:cxn ang="0">
                  <a:pos x="818" y="1194"/>
                </a:cxn>
                <a:cxn ang="0">
                  <a:pos x="713" y="1199"/>
                </a:cxn>
                <a:cxn ang="0">
                  <a:pos x="528" y="1125"/>
                </a:cxn>
                <a:cxn ang="0">
                  <a:pos x="466" y="1318"/>
                </a:cxn>
                <a:cxn ang="0">
                  <a:pos x="438" y="1633"/>
                </a:cxn>
                <a:cxn ang="0">
                  <a:pos x="496" y="1961"/>
                </a:cxn>
                <a:cxn ang="0">
                  <a:pos x="624" y="2251"/>
                </a:cxn>
                <a:cxn ang="0">
                  <a:pos x="818" y="2500"/>
                </a:cxn>
                <a:cxn ang="0">
                  <a:pos x="1059" y="2693"/>
                </a:cxn>
                <a:cxn ang="0">
                  <a:pos x="1334" y="2821"/>
                </a:cxn>
                <a:cxn ang="0">
                  <a:pos x="1645" y="2883"/>
                </a:cxn>
                <a:cxn ang="0">
                  <a:pos x="1983" y="2864"/>
                </a:cxn>
                <a:cxn ang="0">
                  <a:pos x="2323" y="2752"/>
                </a:cxn>
                <a:cxn ang="0">
                  <a:pos x="2588" y="2578"/>
                </a:cxn>
                <a:cxn ang="0">
                  <a:pos x="2809" y="2337"/>
                </a:cxn>
                <a:cxn ang="0">
                  <a:pos x="2971" y="2031"/>
                </a:cxn>
                <a:cxn ang="0">
                  <a:pos x="3047" y="1687"/>
                </a:cxn>
                <a:cxn ang="0">
                  <a:pos x="3027" y="1336"/>
                </a:cxn>
                <a:cxn ang="0">
                  <a:pos x="2917" y="1005"/>
                </a:cxn>
                <a:cxn ang="0">
                  <a:pos x="2733" y="725"/>
                </a:cxn>
                <a:cxn ang="0">
                  <a:pos x="2475" y="497"/>
                </a:cxn>
                <a:cxn ang="0">
                  <a:pos x="2174" y="344"/>
                </a:cxn>
                <a:cxn ang="0">
                  <a:pos x="1836" y="278"/>
                </a:cxn>
                <a:cxn ang="0">
                  <a:pos x="1667" y="245"/>
                </a:cxn>
                <a:cxn ang="0">
                  <a:pos x="1611" y="162"/>
                </a:cxn>
                <a:cxn ang="0">
                  <a:pos x="1634" y="57"/>
                </a:cxn>
                <a:cxn ang="0">
                  <a:pos x="1726" y="2"/>
                </a:cxn>
              </a:cxnLst>
              <a:rect l="0" t="0" r="r" b="b"/>
              <a:pathLst>
                <a:path w="3324" h="3161">
                  <a:moveTo>
                    <a:pt x="1756" y="0"/>
                  </a:moveTo>
                  <a:lnTo>
                    <a:pt x="1858" y="4"/>
                  </a:lnTo>
                  <a:lnTo>
                    <a:pt x="1957" y="14"/>
                  </a:lnTo>
                  <a:lnTo>
                    <a:pt x="2057" y="32"/>
                  </a:lnTo>
                  <a:lnTo>
                    <a:pt x="2153" y="54"/>
                  </a:lnTo>
                  <a:lnTo>
                    <a:pt x="2249" y="83"/>
                  </a:lnTo>
                  <a:lnTo>
                    <a:pt x="2343" y="119"/>
                  </a:lnTo>
                  <a:lnTo>
                    <a:pt x="2436" y="160"/>
                  </a:lnTo>
                  <a:lnTo>
                    <a:pt x="2519" y="204"/>
                  </a:lnTo>
                  <a:lnTo>
                    <a:pt x="2600" y="251"/>
                  </a:lnTo>
                  <a:lnTo>
                    <a:pt x="2675" y="304"/>
                  </a:lnTo>
                  <a:lnTo>
                    <a:pt x="2748" y="359"/>
                  </a:lnTo>
                  <a:lnTo>
                    <a:pt x="2817" y="420"/>
                  </a:lnTo>
                  <a:lnTo>
                    <a:pt x="2883" y="483"/>
                  </a:lnTo>
                  <a:lnTo>
                    <a:pt x="2944" y="552"/>
                  </a:lnTo>
                  <a:lnTo>
                    <a:pt x="3002" y="624"/>
                  </a:lnTo>
                  <a:lnTo>
                    <a:pt x="3056" y="701"/>
                  </a:lnTo>
                  <a:lnTo>
                    <a:pt x="3105" y="777"/>
                  </a:lnTo>
                  <a:lnTo>
                    <a:pt x="3148" y="856"/>
                  </a:lnTo>
                  <a:lnTo>
                    <a:pt x="3187" y="936"/>
                  </a:lnTo>
                  <a:lnTo>
                    <a:pt x="3222" y="1018"/>
                  </a:lnTo>
                  <a:lnTo>
                    <a:pt x="3251" y="1102"/>
                  </a:lnTo>
                  <a:lnTo>
                    <a:pt x="3275" y="1188"/>
                  </a:lnTo>
                  <a:lnTo>
                    <a:pt x="3295" y="1275"/>
                  </a:lnTo>
                  <a:lnTo>
                    <a:pt x="3309" y="1364"/>
                  </a:lnTo>
                  <a:lnTo>
                    <a:pt x="3320" y="1456"/>
                  </a:lnTo>
                  <a:lnTo>
                    <a:pt x="3324" y="1557"/>
                  </a:lnTo>
                  <a:lnTo>
                    <a:pt x="3323" y="1659"/>
                  </a:lnTo>
                  <a:lnTo>
                    <a:pt x="3315" y="1758"/>
                  </a:lnTo>
                  <a:lnTo>
                    <a:pt x="3301" y="1857"/>
                  </a:lnTo>
                  <a:lnTo>
                    <a:pt x="3281" y="1953"/>
                  </a:lnTo>
                  <a:lnTo>
                    <a:pt x="3254" y="2050"/>
                  </a:lnTo>
                  <a:lnTo>
                    <a:pt x="3221" y="2143"/>
                  </a:lnTo>
                  <a:lnTo>
                    <a:pt x="3181" y="2237"/>
                  </a:lnTo>
                  <a:lnTo>
                    <a:pt x="3136" y="2328"/>
                  </a:lnTo>
                  <a:lnTo>
                    <a:pt x="3091" y="2406"/>
                  </a:lnTo>
                  <a:lnTo>
                    <a:pt x="3043" y="2482"/>
                  </a:lnTo>
                  <a:lnTo>
                    <a:pt x="2989" y="2553"/>
                  </a:lnTo>
                  <a:lnTo>
                    <a:pt x="2933" y="2622"/>
                  </a:lnTo>
                  <a:lnTo>
                    <a:pt x="2873" y="2686"/>
                  </a:lnTo>
                  <a:lnTo>
                    <a:pt x="2809" y="2748"/>
                  </a:lnTo>
                  <a:lnTo>
                    <a:pt x="2741" y="2806"/>
                  </a:lnTo>
                  <a:lnTo>
                    <a:pt x="2669" y="2861"/>
                  </a:lnTo>
                  <a:lnTo>
                    <a:pt x="2594" y="2911"/>
                  </a:lnTo>
                  <a:lnTo>
                    <a:pt x="2516" y="2958"/>
                  </a:lnTo>
                  <a:lnTo>
                    <a:pt x="2437" y="3001"/>
                  </a:lnTo>
                  <a:lnTo>
                    <a:pt x="2356" y="3038"/>
                  </a:lnTo>
                  <a:lnTo>
                    <a:pt x="2273" y="3070"/>
                  </a:lnTo>
                  <a:lnTo>
                    <a:pt x="2188" y="3098"/>
                  </a:lnTo>
                  <a:lnTo>
                    <a:pt x="2101" y="3121"/>
                  </a:lnTo>
                  <a:lnTo>
                    <a:pt x="2013" y="3138"/>
                  </a:lnTo>
                  <a:lnTo>
                    <a:pt x="1912" y="3151"/>
                  </a:lnTo>
                  <a:lnTo>
                    <a:pt x="1813" y="3159"/>
                  </a:lnTo>
                  <a:lnTo>
                    <a:pt x="1714" y="3161"/>
                  </a:lnTo>
                  <a:lnTo>
                    <a:pt x="1617" y="3156"/>
                  </a:lnTo>
                  <a:lnTo>
                    <a:pt x="1520" y="3145"/>
                  </a:lnTo>
                  <a:lnTo>
                    <a:pt x="1424" y="3129"/>
                  </a:lnTo>
                  <a:lnTo>
                    <a:pt x="1329" y="3105"/>
                  </a:lnTo>
                  <a:lnTo>
                    <a:pt x="1235" y="3077"/>
                  </a:lnTo>
                  <a:lnTo>
                    <a:pt x="1142" y="3041"/>
                  </a:lnTo>
                  <a:lnTo>
                    <a:pt x="1050" y="2999"/>
                  </a:lnTo>
                  <a:lnTo>
                    <a:pt x="964" y="2953"/>
                  </a:lnTo>
                  <a:lnTo>
                    <a:pt x="883" y="2904"/>
                  </a:lnTo>
                  <a:lnTo>
                    <a:pt x="806" y="2851"/>
                  </a:lnTo>
                  <a:lnTo>
                    <a:pt x="733" y="2793"/>
                  </a:lnTo>
                  <a:lnTo>
                    <a:pt x="663" y="2732"/>
                  </a:lnTo>
                  <a:lnTo>
                    <a:pt x="597" y="2665"/>
                  </a:lnTo>
                  <a:lnTo>
                    <a:pt x="535" y="2595"/>
                  </a:lnTo>
                  <a:lnTo>
                    <a:pt x="476" y="2520"/>
                  </a:lnTo>
                  <a:lnTo>
                    <a:pt x="422" y="2442"/>
                  </a:lnTo>
                  <a:lnTo>
                    <a:pt x="372" y="2360"/>
                  </a:lnTo>
                  <a:lnTo>
                    <a:pt x="326" y="2277"/>
                  </a:lnTo>
                  <a:lnTo>
                    <a:pt x="287" y="2192"/>
                  </a:lnTo>
                  <a:lnTo>
                    <a:pt x="254" y="2103"/>
                  </a:lnTo>
                  <a:lnTo>
                    <a:pt x="225" y="2014"/>
                  </a:lnTo>
                  <a:lnTo>
                    <a:pt x="202" y="1924"/>
                  </a:lnTo>
                  <a:lnTo>
                    <a:pt x="185" y="1830"/>
                  </a:lnTo>
                  <a:lnTo>
                    <a:pt x="173" y="1736"/>
                  </a:lnTo>
                  <a:lnTo>
                    <a:pt x="166" y="1641"/>
                  </a:lnTo>
                  <a:lnTo>
                    <a:pt x="165" y="1547"/>
                  </a:lnTo>
                  <a:lnTo>
                    <a:pt x="169" y="1455"/>
                  </a:lnTo>
                  <a:lnTo>
                    <a:pt x="180" y="1361"/>
                  </a:lnTo>
                  <a:lnTo>
                    <a:pt x="196" y="1270"/>
                  </a:lnTo>
                  <a:lnTo>
                    <a:pt x="218" y="1178"/>
                  </a:lnTo>
                  <a:lnTo>
                    <a:pt x="245" y="1087"/>
                  </a:lnTo>
                  <a:lnTo>
                    <a:pt x="252" y="1068"/>
                  </a:lnTo>
                  <a:lnTo>
                    <a:pt x="258" y="1048"/>
                  </a:lnTo>
                  <a:lnTo>
                    <a:pt x="262" y="1037"/>
                  </a:lnTo>
                  <a:lnTo>
                    <a:pt x="262" y="1026"/>
                  </a:lnTo>
                  <a:lnTo>
                    <a:pt x="259" y="1018"/>
                  </a:lnTo>
                  <a:lnTo>
                    <a:pt x="251" y="1012"/>
                  </a:lnTo>
                  <a:lnTo>
                    <a:pt x="239" y="1007"/>
                  </a:lnTo>
                  <a:lnTo>
                    <a:pt x="158" y="975"/>
                  </a:lnTo>
                  <a:lnTo>
                    <a:pt x="77" y="941"/>
                  </a:lnTo>
                  <a:lnTo>
                    <a:pt x="52" y="928"/>
                  </a:lnTo>
                  <a:lnTo>
                    <a:pt x="32" y="912"/>
                  </a:lnTo>
                  <a:lnTo>
                    <a:pt x="17" y="894"/>
                  </a:lnTo>
                  <a:lnTo>
                    <a:pt x="5" y="875"/>
                  </a:lnTo>
                  <a:lnTo>
                    <a:pt x="0" y="854"/>
                  </a:lnTo>
                  <a:lnTo>
                    <a:pt x="0" y="832"/>
                  </a:lnTo>
                  <a:lnTo>
                    <a:pt x="4" y="810"/>
                  </a:lnTo>
                  <a:lnTo>
                    <a:pt x="15" y="788"/>
                  </a:lnTo>
                  <a:lnTo>
                    <a:pt x="30" y="768"/>
                  </a:lnTo>
                  <a:lnTo>
                    <a:pt x="50" y="748"/>
                  </a:lnTo>
                  <a:lnTo>
                    <a:pt x="582" y="332"/>
                  </a:lnTo>
                  <a:lnTo>
                    <a:pt x="599" y="320"/>
                  </a:lnTo>
                  <a:lnTo>
                    <a:pt x="618" y="310"/>
                  </a:lnTo>
                  <a:lnTo>
                    <a:pt x="637" y="302"/>
                  </a:lnTo>
                  <a:lnTo>
                    <a:pt x="658" y="299"/>
                  </a:lnTo>
                  <a:lnTo>
                    <a:pt x="679" y="299"/>
                  </a:lnTo>
                  <a:lnTo>
                    <a:pt x="702" y="305"/>
                  </a:lnTo>
                  <a:lnTo>
                    <a:pt x="721" y="315"/>
                  </a:lnTo>
                  <a:lnTo>
                    <a:pt x="739" y="329"/>
                  </a:lnTo>
                  <a:lnTo>
                    <a:pt x="752" y="347"/>
                  </a:lnTo>
                  <a:lnTo>
                    <a:pt x="762" y="367"/>
                  </a:lnTo>
                  <a:lnTo>
                    <a:pt x="769" y="391"/>
                  </a:lnTo>
                  <a:lnTo>
                    <a:pt x="857" y="1014"/>
                  </a:lnTo>
                  <a:lnTo>
                    <a:pt x="861" y="1050"/>
                  </a:lnTo>
                  <a:lnTo>
                    <a:pt x="865" y="1086"/>
                  </a:lnTo>
                  <a:lnTo>
                    <a:pt x="867" y="1113"/>
                  </a:lnTo>
                  <a:lnTo>
                    <a:pt x="862" y="1138"/>
                  </a:lnTo>
                  <a:lnTo>
                    <a:pt x="852" y="1160"/>
                  </a:lnTo>
                  <a:lnTo>
                    <a:pt x="836" y="1179"/>
                  </a:lnTo>
                  <a:lnTo>
                    <a:pt x="818" y="1194"/>
                  </a:lnTo>
                  <a:lnTo>
                    <a:pt x="794" y="1204"/>
                  </a:lnTo>
                  <a:lnTo>
                    <a:pt x="770" y="1209"/>
                  </a:lnTo>
                  <a:lnTo>
                    <a:pt x="742" y="1207"/>
                  </a:lnTo>
                  <a:lnTo>
                    <a:pt x="713" y="1199"/>
                  </a:lnTo>
                  <a:lnTo>
                    <a:pt x="554" y="1134"/>
                  </a:lnTo>
                  <a:lnTo>
                    <a:pt x="547" y="1131"/>
                  </a:lnTo>
                  <a:lnTo>
                    <a:pt x="539" y="1129"/>
                  </a:lnTo>
                  <a:lnTo>
                    <a:pt x="528" y="1125"/>
                  </a:lnTo>
                  <a:lnTo>
                    <a:pt x="515" y="1121"/>
                  </a:lnTo>
                  <a:lnTo>
                    <a:pt x="499" y="1188"/>
                  </a:lnTo>
                  <a:lnTo>
                    <a:pt x="481" y="1253"/>
                  </a:lnTo>
                  <a:lnTo>
                    <a:pt x="466" y="1318"/>
                  </a:lnTo>
                  <a:lnTo>
                    <a:pt x="454" y="1383"/>
                  </a:lnTo>
                  <a:lnTo>
                    <a:pt x="442" y="1466"/>
                  </a:lnTo>
                  <a:lnTo>
                    <a:pt x="437" y="1550"/>
                  </a:lnTo>
                  <a:lnTo>
                    <a:pt x="438" y="1633"/>
                  </a:lnTo>
                  <a:lnTo>
                    <a:pt x="444" y="1715"/>
                  </a:lnTo>
                  <a:lnTo>
                    <a:pt x="457" y="1797"/>
                  </a:lnTo>
                  <a:lnTo>
                    <a:pt x="473" y="1880"/>
                  </a:lnTo>
                  <a:lnTo>
                    <a:pt x="496" y="1961"/>
                  </a:lnTo>
                  <a:lnTo>
                    <a:pt x="521" y="2037"/>
                  </a:lnTo>
                  <a:lnTo>
                    <a:pt x="551" y="2111"/>
                  </a:lnTo>
                  <a:lnTo>
                    <a:pt x="585" y="2182"/>
                  </a:lnTo>
                  <a:lnTo>
                    <a:pt x="624" y="2251"/>
                  </a:lnTo>
                  <a:lnTo>
                    <a:pt x="666" y="2317"/>
                  </a:lnTo>
                  <a:lnTo>
                    <a:pt x="712" y="2381"/>
                  </a:lnTo>
                  <a:lnTo>
                    <a:pt x="763" y="2441"/>
                  </a:lnTo>
                  <a:lnTo>
                    <a:pt x="818" y="2500"/>
                  </a:lnTo>
                  <a:lnTo>
                    <a:pt x="876" y="2555"/>
                  </a:lnTo>
                  <a:lnTo>
                    <a:pt x="936" y="2604"/>
                  </a:lnTo>
                  <a:lnTo>
                    <a:pt x="996" y="2650"/>
                  </a:lnTo>
                  <a:lnTo>
                    <a:pt x="1059" y="2693"/>
                  </a:lnTo>
                  <a:lnTo>
                    <a:pt x="1124" y="2731"/>
                  </a:lnTo>
                  <a:lnTo>
                    <a:pt x="1192" y="2764"/>
                  </a:lnTo>
                  <a:lnTo>
                    <a:pt x="1262" y="2794"/>
                  </a:lnTo>
                  <a:lnTo>
                    <a:pt x="1334" y="2821"/>
                  </a:lnTo>
                  <a:lnTo>
                    <a:pt x="1411" y="2843"/>
                  </a:lnTo>
                  <a:lnTo>
                    <a:pt x="1488" y="2861"/>
                  </a:lnTo>
                  <a:lnTo>
                    <a:pt x="1566" y="2874"/>
                  </a:lnTo>
                  <a:lnTo>
                    <a:pt x="1645" y="2883"/>
                  </a:lnTo>
                  <a:lnTo>
                    <a:pt x="1724" y="2886"/>
                  </a:lnTo>
                  <a:lnTo>
                    <a:pt x="1805" y="2885"/>
                  </a:lnTo>
                  <a:lnTo>
                    <a:pt x="1895" y="2877"/>
                  </a:lnTo>
                  <a:lnTo>
                    <a:pt x="1983" y="2864"/>
                  </a:lnTo>
                  <a:lnTo>
                    <a:pt x="2070" y="2846"/>
                  </a:lnTo>
                  <a:lnTo>
                    <a:pt x="2156" y="2820"/>
                  </a:lnTo>
                  <a:lnTo>
                    <a:pt x="2239" y="2789"/>
                  </a:lnTo>
                  <a:lnTo>
                    <a:pt x="2323" y="2752"/>
                  </a:lnTo>
                  <a:lnTo>
                    <a:pt x="2393" y="2714"/>
                  </a:lnTo>
                  <a:lnTo>
                    <a:pt x="2461" y="2673"/>
                  </a:lnTo>
                  <a:lnTo>
                    <a:pt x="2527" y="2627"/>
                  </a:lnTo>
                  <a:lnTo>
                    <a:pt x="2588" y="2578"/>
                  </a:lnTo>
                  <a:lnTo>
                    <a:pt x="2647" y="2524"/>
                  </a:lnTo>
                  <a:lnTo>
                    <a:pt x="2702" y="2468"/>
                  </a:lnTo>
                  <a:lnTo>
                    <a:pt x="2755" y="2407"/>
                  </a:lnTo>
                  <a:lnTo>
                    <a:pt x="2809" y="2337"/>
                  </a:lnTo>
                  <a:lnTo>
                    <a:pt x="2858" y="2264"/>
                  </a:lnTo>
                  <a:lnTo>
                    <a:pt x="2901" y="2190"/>
                  </a:lnTo>
                  <a:lnTo>
                    <a:pt x="2939" y="2112"/>
                  </a:lnTo>
                  <a:lnTo>
                    <a:pt x="2971" y="2031"/>
                  </a:lnTo>
                  <a:lnTo>
                    <a:pt x="2999" y="1948"/>
                  </a:lnTo>
                  <a:lnTo>
                    <a:pt x="3020" y="1862"/>
                  </a:lnTo>
                  <a:lnTo>
                    <a:pt x="3036" y="1774"/>
                  </a:lnTo>
                  <a:lnTo>
                    <a:pt x="3047" y="1687"/>
                  </a:lnTo>
                  <a:lnTo>
                    <a:pt x="3051" y="1598"/>
                  </a:lnTo>
                  <a:lnTo>
                    <a:pt x="3049" y="1511"/>
                  </a:lnTo>
                  <a:lnTo>
                    <a:pt x="3042" y="1424"/>
                  </a:lnTo>
                  <a:lnTo>
                    <a:pt x="3027" y="1336"/>
                  </a:lnTo>
                  <a:lnTo>
                    <a:pt x="3008" y="1249"/>
                  </a:lnTo>
                  <a:lnTo>
                    <a:pt x="2982" y="1165"/>
                  </a:lnTo>
                  <a:lnTo>
                    <a:pt x="2952" y="1083"/>
                  </a:lnTo>
                  <a:lnTo>
                    <a:pt x="2917" y="1005"/>
                  </a:lnTo>
                  <a:lnTo>
                    <a:pt x="2879" y="930"/>
                  </a:lnTo>
                  <a:lnTo>
                    <a:pt x="2834" y="858"/>
                  </a:lnTo>
                  <a:lnTo>
                    <a:pt x="2786" y="790"/>
                  </a:lnTo>
                  <a:lnTo>
                    <a:pt x="2733" y="725"/>
                  </a:lnTo>
                  <a:lnTo>
                    <a:pt x="2675" y="663"/>
                  </a:lnTo>
                  <a:lnTo>
                    <a:pt x="2614" y="605"/>
                  </a:lnTo>
                  <a:lnTo>
                    <a:pt x="2547" y="549"/>
                  </a:lnTo>
                  <a:lnTo>
                    <a:pt x="2475" y="497"/>
                  </a:lnTo>
                  <a:lnTo>
                    <a:pt x="2404" y="451"/>
                  </a:lnTo>
                  <a:lnTo>
                    <a:pt x="2329" y="409"/>
                  </a:lnTo>
                  <a:lnTo>
                    <a:pt x="2253" y="375"/>
                  </a:lnTo>
                  <a:lnTo>
                    <a:pt x="2174" y="344"/>
                  </a:lnTo>
                  <a:lnTo>
                    <a:pt x="2093" y="319"/>
                  </a:lnTo>
                  <a:lnTo>
                    <a:pt x="2011" y="300"/>
                  </a:lnTo>
                  <a:lnTo>
                    <a:pt x="1926" y="286"/>
                  </a:lnTo>
                  <a:lnTo>
                    <a:pt x="1836" y="278"/>
                  </a:lnTo>
                  <a:lnTo>
                    <a:pt x="1748" y="272"/>
                  </a:lnTo>
                  <a:lnTo>
                    <a:pt x="1718" y="267"/>
                  </a:lnTo>
                  <a:lnTo>
                    <a:pt x="1692" y="259"/>
                  </a:lnTo>
                  <a:lnTo>
                    <a:pt x="1667" y="245"/>
                  </a:lnTo>
                  <a:lnTo>
                    <a:pt x="1648" y="230"/>
                  </a:lnTo>
                  <a:lnTo>
                    <a:pt x="1630" y="209"/>
                  </a:lnTo>
                  <a:lnTo>
                    <a:pt x="1619" y="187"/>
                  </a:lnTo>
                  <a:lnTo>
                    <a:pt x="1611" y="162"/>
                  </a:lnTo>
                  <a:lnTo>
                    <a:pt x="1609" y="135"/>
                  </a:lnTo>
                  <a:lnTo>
                    <a:pt x="1613" y="107"/>
                  </a:lnTo>
                  <a:lnTo>
                    <a:pt x="1621" y="81"/>
                  </a:lnTo>
                  <a:lnTo>
                    <a:pt x="1634" y="57"/>
                  </a:lnTo>
                  <a:lnTo>
                    <a:pt x="1652" y="38"/>
                  </a:lnTo>
                  <a:lnTo>
                    <a:pt x="1673" y="21"/>
                  </a:lnTo>
                  <a:lnTo>
                    <a:pt x="1698" y="9"/>
                  </a:lnTo>
                  <a:lnTo>
                    <a:pt x="1726" y="2"/>
                  </a:lnTo>
                  <a:lnTo>
                    <a:pt x="1756" y="0"/>
                  </a:lnTo>
                  <a:close/>
                </a:path>
              </a:pathLst>
            </a:custGeom>
            <a:solidFill>
              <a:srgbClr val="B2B2B2"/>
            </a:solidFill>
            <a:ln w="0">
              <a:solidFill>
                <a:srgbClr val="B2B2B2"/>
              </a:solid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a:solidFill>
                  <a:srgbClr val="000000"/>
                </a:solidFill>
                <a:latin typeface="Arial" panose="020B0604020202020204" pitchFamily="34" charset="0"/>
                <a:cs typeface="Arial" panose="020B0604020202020204" pitchFamily="34" charset="0"/>
              </a:endParaRPr>
            </a:p>
          </p:txBody>
        </p:sp>
        <p:sp>
          <p:nvSpPr>
            <p:cNvPr id="79" name="Freeform 52">
              <a:extLst>
                <a:ext uri="{FF2B5EF4-FFF2-40B4-BE49-F238E27FC236}">
                  <a16:creationId xmlns:a16="http://schemas.microsoft.com/office/drawing/2014/main" id="{C8C468CD-007A-B84F-A181-94B403A679C9}"/>
                </a:ext>
              </a:extLst>
            </p:cNvPr>
            <p:cNvSpPr>
              <a:spLocks noEditPoints="1"/>
            </p:cNvSpPr>
            <p:nvPr/>
          </p:nvSpPr>
          <p:spPr bwMode="auto">
            <a:xfrm>
              <a:off x="584756" y="5892324"/>
              <a:ext cx="192696" cy="192334"/>
            </a:xfrm>
            <a:custGeom>
              <a:avLst/>
              <a:gdLst/>
              <a:ahLst/>
              <a:cxnLst>
                <a:cxn ang="0">
                  <a:pos x="417" y="316"/>
                </a:cxn>
                <a:cxn ang="0">
                  <a:pos x="312" y="421"/>
                </a:cxn>
                <a:cxn ang="0">
                  <a:pos x="288" y="573"/>
                </a:cxn>
                <a:cxn ang="0">
                  <a:pos x="357" y="706"/>
                </a:cxn>
                <a:cxn ang="0">
                  <a:pos x="490" y="775"/>
                </a:cxn>
                <a:cxn ang="0">
                  <a:pos x="641" y="750"/>
                </a:cxn>
                <a:cxn ang="0">
                  <a:pos x="745" y="645"/>
                </a:cxn>
                <a:cxn ang="0">
                  <a:pos x="769" y="493"/>
                </a:cxn>
                <a:cxn ang="0">
                  <a:pos x="702" y="361"/>
                </a:cxn>
                <a:cxn ang="0">
                  <a:pos x="568" y="293"/>
                </a:cxn>
                <a:cxn ang="0">
                  <a:pos x="384" y="10"/>
                </a:cxn>
                <a:cxn ang="0">
                  <a:pos x="474" y="104"/>
                </a:cxn>
                <a:cxn ang="0">
                  <a:pos x="599" y="106"/>
                </a:cxn>
                <a:cxn ang="0">
                  <a:pos x="686" y="10"/>
                </a:cxn>
                <a:cxn ang="0">
                  <a:pos x="748" y="26"/>
                </a:cxn>
                <a:cxn ang="0">
                  <a:pos x="798" y="62"/>
                </a:cxn>
                <a:cxn ang="0">
                  <a:pos x="796" y="195"/>
                </a:cxn>
                <a:cxn ang="0">
                  <a:pos x="875" y="277"/>
                </a:cxn>
                <a:cxn ang="0">
                  <a:pos x="1007" y="275"/>
                </a:cxn>
                <a:cxn ang="0">
                  <a:pos x="1046" y="329"/>
                </a:cxn>
                <a:cxn ang="0">
                  <a:pos x="1057" y="391"/>
                </a:cxn>
                <a:cxn ang="0">
                  <a:pos x="956" y="484"/>
                </a:cxn>
                <a:cxn ang="0">
                  <a:pos x="958" y="596"/>
                </a:cxn>
                <a:cxn ang="0">
                  <a:pos x="1057" y="688"/>
                </a:cxn>
                <a:cxn ang="0">
                  <a:pos x="1024" y="780"/>
                </a:cxn>
                <a:cxn ang="0">
                  <a:pos x="1003" y="794"/>
                </a:cxn>
                <a:cxn ang="0">
                  <a:pos x="915" y="785"/>
                </a:cxn>
                <a:cxn ang="0">
                  <a:pos x="835" y="832"/>
                </a:cxn>
                <a:cxn ang="0">
                  <a:pos x="785" y="882"/>
                </a:cxn>
                <a:cxn ang="0">
                  <a:pos x="791" y="1003"/>
                </a:cxn>
                <a:cxn ang="0">
                  <a:pos x="738" y="1041"/>
                </a:cxn>
                <a:cxn ang="0">
                  <a:pos x="675" y="1051"/>
                </a:cxn>
                <a:cxn ang="0">
                  <a:pos x="588" y="961"/>
                </a:cxn>
                <a:cxn ang="0">
                  <a:pos x="479" y="962"/>
                </a:cxn>
                <a:cxn ang="0">
                  <a:pos x="393" y="1053"/>
                </a:cxn>
                <a:cxn ang="0">
                  <a:pos x="363" y="1061"/>
                </a:cxn>
                <a:cxn ang="0">
                  <a:pos x="277" y="1021"/>
                </a:cxn>
                <a:cxn ang="0">
                  <a:pos x="282" y="902"/>
                </a:cxn>
                <a:cxn ang="0">
                  <a:pos x="232" y="837"/>
                </a:cxn>
                <a:cxn ang="0">
                  <a:pos x="168" y="788"/>
                </a:cxn>
                <a:cxn ang="0">
                  <a:pos x="45" y="788"/>
                </a:cxn>
                <a:cxn ang="0">
                  <a:pos x="7" y="693"/>
                </a:cxn>
                <a:cxn ang="0">
                  <a:pos x="94" y="611"/>
                </a:cxn>
                <a:cxn ang="0">
                  <a:pos x="103" y="539"/>
                </a:cxn>
                <a:cxn ang="0">
                  <a:pos x="90" y="460"/>
                </a:cxn>
                <a:cxn ang="0">
                  <a:pos x="0" y="375"/>
                </a:cxn>
                <a:cxn ang="0">
                  <a:pos x="36" y="284"/>
                </a:cxn>
                <a:cxn ang="0">
                  <a:pos x="112" y="279"/>
                </a:cxn>
                <a:cxn ang="0">
                  <a:pos x="190" y="270"/>
                </a:cxn>
                <a:cxn ang="0">
                  <a:pos x="273" y="181"/>
                </a:cxn>
                <a:cxn ang="0">
                  <a:pos x="273" y="38"/>
                </a:cxn>
              </a:cxnLst>
              <a:rect l="0" t="0" r="r" b="b"/>
              <a:pathLst>
                <a:path w="1066" h="1064">
                  <a:moveTo>
                    <a:pt x="527" y="289"/>
                  </a:moveTo>
                  <a:lnTo>
                    <a:pt x="488" y="293"/>
                  </a:lnTo>
                  <a:lnTo>
                    <a:pt x="452" y="302"/>
                  </a:lnTo>
                  <a:lnTo>
                    <a:pt x="417" y="316"/>
                  </a:lnTo>
                  <a:lnTo>
                    <a:pt x="385" y="337"/>
                  </a:lnTo>
                  <a:lnTo>
                    <a:pt x="356" y="361"/>
                  </a:lnTo>
                  <a:lnTo>
                    <a:pt x="332" y="389"/>
                  </a:lnTo>
                  <a:lnTo>
                    <a:pt x="312" y="421"/>
                  </a:lnTo>
                  <a:lnTo>
                    <a:pt x="297" y="457"/>
                  </a:lnTo>
                  <a:lnTo>
                    <a:pt x="288" y="494"/>
                  </a:lnTo>
                  <a:lnTo>
                    <a:pt x="285" y="534"/>
                  </a:lnTo>
                  <a:lnTo>
                    <a:pt x="288" y="573"/>
                  </a:lnTo>
                  <a:lnTo>
                    <a:pt x="297" y="610"/>
                  </a:lnTo>
                  <a:lnTo>
                    <a:pt x="312" y="645"/>
                  </a:lnTo>
                  <a:lnTo>
                    <a:pt x="332" y="678"/>
                  </a:lnTo>
                  <a:lnTo>
                    <a:pt x="357" y="706"/>
                  </a:lnTo>
                  <a:lnTo>
                    <a:pt x="385" y="731"/>
                  </a:lnTo>
                  <a:lnTo>
                    <a:pt x="418" y="750"/>
                  </a:lnTo>
                  <a:lnTo>
                    <a:pt x="453" y="766"/>
                  </a:lnTo>
                  <a:lnTo>
                    <a:pt x="490" y="775"/>
                  </a:lnTo>
                  <a:lnTo>
                    <a:pt x="531" y="778"/>
                  </a:lnTo>
                  <a:lnTo>
                    <a:pt x="569" y="775"/>
                  </a:lnTo>
                  <a:lnTo>
                    <a:pt x="606" y="766"/>
                  </a:lnTo>
                  <a:lnTo>
                    <a:pt x="641" y="750"/>
                  </a:lnTo>
                  <a:lnTo>
                    <a:pt x="673" y="731"/>
                  </a:lnTo>
                  <a:lnTo>
                    <a:pt x="701" y="706"/>
                  </a:lnTo>
                  <a:lnTo>
                    <a:pt x="725" y="677"/>
                  </a:lnTo>
                  <a:lnTo>
                    <a:pt x="745" y="645"/>
                  </a:lnTo>
                  <a:lnTo>
                    <a:pt x="760" y="610"/>
                  </a:lnTo>
                  <a:lnTo>
                    <a:pt x="769" y="572"/>
                  </a:lnTo>
                  <a:lnTo>
                    <a:pt x="773" y="533"/>
                  </a:lnTo>
                  <a:lnTo>
                    <a:pt x="769" y="493"/>
                  </a:lnTo>
                  <a:lnTo>
                    <a:pt x="760" y="456"/>
                  </a:lnTo>
                  <a:lnTo>
                    <a:pt x="746" y="421"/>
                  </a:lnTo>
                  <a:lnTo>
                    <a:pt x="727" y="389"/>
                  </a:lnTo>
                  <a:lnTo>
                    <a:pt x="702" y="361"/>
                  </a:lnTo>
                  <a:lnTo>
                    <a:pt x="673" y="337"/>
                  </a:lnTo>
                  <a:lnTo>
                    <a:pt x="641" y="316"/>
                  </a:lnTo>
                  <a:lnTo>
                    <a:pt x="605" y="302"/>
                  </a:lnTo>
                  <a:lnTo>
                    <a:pt x="568" y="293"/>
                  </a:lnTo>
                  <a:lnTo>
                    <a:pt x="527" y="289"/>
                  </a:lnTo>
                  <a:close/>
                  <a:moveTo>
                    <a:pt x="367" y="0"/>
                  </a:moveTo>
                  <a:lnTo>
                    <a:pt x="375" y="2"/>
                  </a:lnTo>
                  <a:lnTo>
                    <a:pt x="384" y="10"/>
                  </a:lnTo>
                  <a:lnTo>
                    <a:pt x="419" y="53"/>
                  </a:lnTo>
                  <a:lnTo>
                    <a:pt x="456" y="94"/>
                  </a:lnTo>
                  <a:lnTo>
                    <a:pt x="464" y="101"/>
                  </a:lnTo>
                  <a:lnTo>
                    <a:pt x="474" y="104"/>
                  </a:lnTo>
                  <a:lnTo>
                    <a:pt x="484" y="107"/>
                  </a:lnTo>
                  <a:lnTo>
                    <a:pt x="535" y="109"/>
                  </a:lnTo>
                  <a:lnTo>
                    <a:pt x="587" y="109"/>
                  </a:lnTo>
                  <a:lnTo>
                    <a:pt x="599" y="106"/>
                  </a:lnTo>
                  <a:lnTo>
                    <a:pt x="609" y="99"/>
                  </a:lnTo>
                  <a:lnTo>
                    <a:pt x="644" y="59"/>
                  </a:lnTo>
                  <a:lnTo>
                    <a:pt x="677" y="19"/>
                  </a:lnTo>
                  <a:lnTo>
                    <a:pt x="686" y="10"/>
                  </a:lnTo>
                  <a:lnTo>
                    <a:pt x="694" y="6"/>
                  </a:lnTo>
                  <a:lnTo>
                    <a:pt x="703" y="6"/>
                  </a:lnTo>
                  <a:lnTo>
                    <a:pt x="714" y="10"/>
                  </a:lnTo>
                  <a:lnTo>
                    <a:pt x="748" y="26"/>
                  </a:lnTo>
                  <a:lnTo>
                    <a:pt x="783" y="38"/>
                  </a:lnTo>
                  <a:lnTo>
                    <a:pt x="792" y="44"/>
                  </a:lnTo>
                  <a:lnTo>
                    <a:pt x="796" y="50"/>
                  </a:lnTo>
                  <a:lnTo>
                    <a:pt x="798" y="62"/>
                  </a:lnTo>
                  <a:lnTo>
                    <a:pt x="794" y="118"/>
                  </a:lnTo>
                  <a:lnTo>
                    <a:pt x="792" y="175"/>
                  </a:lnTo>
                  <a:lnTo>
                    <a:pt x="793" y="184"/>
                  </a:lnTo>
                  <a:lnTo>
                    <a:pt x="796" y="195"/>
                  </a:lnTo>
                  <a:lnTo>
                    <a:pt x="802" y="202"/>
                  </a:lnTo>
                  <a:lnTo>
                    <a:pt x="835" y="237"/>
                  </a:lnTo>
                  <a:lnTo>
                    <a:pt x="867" y="271"/>
                  </a:lnTo>
                  <a:lnTo>
                    <a:pt x="875" y="277"/>
                  </a:lnTo>
                  <a:lnTo>
                    <a:pt x="884" y="280"/>
                  </a:lnTo>
                  <a:lnTo>
                    <a:pt x="893" y="282"/>
                  </a:lnTo>
                  <a:lnTo>
                    <a:pt x="951" y="279"/>
                  </a:lnTo>
                  <a:lnTo>
                    <a:pt x="1007" y="275"/>
                  </a:lnTo>
                  <a:lnTo>
                    <a:pt x="1018" y="276"/>
                  </a:lnTo>
                  <a:lnTo>
                    <a:pt x="1026" y="280"/>
                  </a:lnTo>
                  <a:lnTo>
                    <a:pt x="1032" y="289"/>
                  </a:lnTo>
                  <a:lnTo>
                    <a:pt x="1046" y="329"/>
                  </a:lnTo>
                  <a:lnTo>
                    <a:pt x="1063" y="367"/>
                  </a:lnTo>
                  <a:lnTo>
                    <a:pt x="1066" y="376"/>
                  </a:lnTo>
                  <a:lnTo>
                    <a:pt x="1063" y="384"/>
                  </a:lnTo>
                  <a:lnTo>
                    <a:pt x="1057" y="391"/>
                  </a:lnTo>
                  <a:lnTo>
                    <a:pt x="1014" y="428"/>
                  </a:lnTo>
                  <a:lnTo>
                    <a:pt x="971" y="463"/>
                  </a:lnTo>
                  <a:lnTo>
                    <a:pt x="961" y="473"/>
                  </a:lnTo>
                  <a:lnTo>
                    <a:pt x="956" y="484"/>
                  </a:lnTo>
                  <a:lnTo>
                    <a:pt x="954" y="499"/>
                  </a:lnTo>
                  <a:lnTo>
                    <a:pt x="954" y="542"/>
                  </a:lnTo>
                  <a:lnTo>
                    <a:pt x="954" y="584"/>
                  </a:lnTo>
                  <a:lnTo>
                    <a:pt x="958" y="596"/>
                  </a:lnTo>
                  <a:lnTo>
                    <a:pt x="964" y="606"/>
                  </a:lnTo>
                  <a:lnTo>
                    <a:pt x="1046" y="676"/>
                  </a:lnTo>
                  <a:lnTo>
                    <a:pt x="1053" y="682"/>
                  </a:lnTo>
                  <a:lnTo>
                    <a:pt x="1057" y="688"/>
                  </a:lnTo>
                  <a:lnTo>
                    <a:pt x="1057" y="696"/>
                  </a:lnTo>
                  <a:lnTo>
                    <a:pt x="1054" y="705"/>
                  </a:lnTo>
                  <a:lnTo>
                    <a:pt x="1039" y="742"/>
                  </a:lnTo>
                  <a:lnTo>
                    <a:pt x="1024" y="780"/>
                  </a:lnTo>
                  <a:lnTo>
                    <a:pt x="1021" y="787"/>
                  </a:lnTo>
                  <a:lnTo>
                    <a:pt x="1016" y="792"/>
                  </a:lnTo>
                  <a:lnTo>
                    <a:pt x="1010" y="794"/>
                  </a:lnTo>
                  <a:lnTo>
                    <a:pt x="1003" y="794"/>
                  </a:lnTo>
                  <a:lnTo>
                    <a:pt x="983" y="793"/>
                  </a:lnTo>
                  <a:lnTo>
                    <a:pt x="963" y="792"/>
                  </a:lnTo>
                  <a:lnTo>
                    <a:pt x="938" y="791"/>
                  </a:lnTo>
                  <a:lnTo>
                    <a:pt x="915" y="785"/>
                  </a:lnTo>
                  <a:lnTo>
                    <a:pt x="892" y="787"/>
                  </a:lnTo>
                  <a:lnTo>
                    <a:pt x="871" y="795"/>
                  </a:lnTo>
                  <a:lnTo>
                    <a:pt x="852" y="811"/>
                  </a:lnTo>
                  <a:lnTo>
                    <a:pt x="835" y="832"/>
                  </a:lnTo>
                  <a:lnTo>
                    <a:pt x="820" y="849"/>
                  </a:lnTo>
                  <a:lnTo>
                    <a:pt x="802" y="863"/>
                  </a:lnTo>
                  <a:lnTo>
                    <a:pt x="791" y="872"/>
                  </a:lnTo>
                  <a:lnTo>
                    <a:pt x="785" y="882"/>
                  </a:lnTo>
                  <a:lnTo>
                    <a:pt x="783" y="893"/>
                  </a:lnTo>
                  <a:lnTo>
                    <a:pt x="784" y="907"/>
                  </a:lnTo>
                  <a:lnTo>
                    <a:pt x="787" y="955"/>
                  </a:lnTo>
                  <a:lnTo>
                    <a:pt x="791" y="1003"/>
                  </a:lnTo>
                  <a:lnTo>
                    <a:pt x="791" y="1014"/>
                  </a:lnTo>
                  <a:lnTo>
                    <a:pt x="786" y="1020"/>
                  </a:lnTo>
                  <a:lnTo>
                    <a:pt x="778" y="1025"/>
                  </a:lnTo>
                  <a:lnTo>
                    <a:pt x="738" y="1041"/>
                  </a:lnTo>
                  <a:lnTo>
                    <a:pt x="698" y="1056"/>
                  </a:lnTo>
                  <a:lnTo>
                    <a:pt x="689" y="1060"/>
                  </a:lnTo>
                  <a:lnTo>
                    <a:pt x="682" y="1058"/>
                  </a:lnTo>
                  <a:lnTo>
                    <a:pt x="675" y="1051"/>
                  </a:lnTo>
                  <a:lnTo>
                    <a:pt x="641" y="1010"/>
                  </a:lnTo>
                  <a:lnTo>
                    <a:pt x="606" y="970"/>
                  </a:lnTo>
                  <a:lnTo>
                    <a:pt x="598" y="964"/>
                  </a:lnTo>
                  <a:lnTo>
                    <a:pt x="588" y="961"/>
                  </a:lnTo>
                  <a:lnTo>
                    <a:pt x="578" y="960"/>
                  </a:lnTo>
                  <a:lnTo>
                    <a:pt x="534" y="958"/>
                  </a:lnTo>
                  <a:lnTo>
                    <a:pt x="489" y="961"/>
                  </a:lnTo>
                  <a:lnTo>
                    <a:pt x="479" y="962"/>
                  </a:lnTo>
                  <a:lnTo>
                    <a:pt x="470" y="965"/>
                  </a:lnTo>
                  <a:lnTo>
                    <a:pt x="463" y="971"/>
                  </a:lnTo>
                  <a:lnTo>
                    <a:pt x="427" y="1011"/>
                  </a:lnTo>
                  <a:lnTo>
                    <a:pt x="393" y="1053"/>
                  </a:lnTo>
                  <a:lnTo>
                    <a:pt x="386" y="1060"/>
                  </a:lnTo>
                  <a:lnTo>
                    <a:pt x="380" y="1063"/>
                  </a:lnTo>
                  <a:lnTo>
                    <a:pt x="372" y="1064"/>
                  </a:lnTo>
                  <a:lnTo>
                    <a:pt x="363" y="1061"/>
                  </a:lnTo>
                  <a:lnTo>
                    <a:pt x="328" y="1045"/>
                  </a:lnTo>
                  <a:lnTo>
                    <a:pt x="292" y="1032"/>
                  </a:lnTo>
                  <a:lnTo>
                    <a:pt x="283" y="1027"/>
                  </a:lnTo>
                  <a:lnTo>
                    <a:pt x="277" y="1021"/>
                  </a:lnTo>
                  <a:lnTo>
                    <a:pt x="274" y="1012"/>
                  </a:lnTo>
                  <a:lnTo>
                    <a:pt x="275" y="1002"/>
                  </a:lnTo>
                  <a:lnTo>
                    <a:pt x="278" y="953"/>
                  </a:lnTo>
                  <a:lnTo>
                    <a:pt x="282" y="902"/>
                  </a:lnTo>
                  <a:lnTo>
                    <a:pt x="279" y="892"/>
                  </a:lnTo>
                  <a:lnTo>
                    <a:pt x="275" y="883"/>
                  </a:lnTo>
                  <a:lnTo>
                    <a:pt x="269" y="875"/>
                  </a:lnTo>
                  <a:lnTo>
                    <a:pt x="232" y="837"/>
                  </a:lnTo>
                  <a:lnTo>
                    <a:pt x="193" y="800"/>
                  </a:lnTo>
                  <a:lnTo>
                    <a:pt x="185" y="794"/>
                  </a:lnTo>
                  <a:lnTo>
                    <a:pt x="176" y="789"/>
                  </a:lnTo>
                  <a:lnTo>
                    <a:pt x="168" y="788"/>
                  </a:lnTo>
                  <a:lnTo>
                    <a:pt x="115" y="791"/>
                  </a:lnTo>
                  <a:lnTo>
                    <a:pt x="62" y="794"/>
                  </a:lnTo>
                  <a:lnTo>
                    <a:pt x="52" y="793"/>
                  </a:lnTo>
                  <a:lnTo>
                    <a:pt x="45" y="788"/>
                  </a:lnTo>
                  <a:lnTo>
                    <a:pt x="41" y="780"/>
                  </a:lnTo>
                  <a:lnTo>
                    <a:pt x="26" y="741"/>
                  </a:lnTo>
                  <a:lnTo>
                    <a:pt x="10" y="703"/>
                  </a:lnTo>
                  <a:lnTo>
                    <a:pt x="7" y="693"/>
                  </a:lnTo>
                  <a:lnTo>
                    <a:pt x="9" y="685"/>
                  </a:lnTo>
                  <a:lnTo>
                    <a:pt x="17" y="677"/>
                  </a:lnTo>
                  <a:lnTo>
                    <a:pt x="55" y="645"/>
                  </a:lnTo>
                  <a:lnTo>
                    <a:pt x="94" y="611"/>
                  </a:lnTo>
                  <a:lnTo>
                    <a:pt x="99" y="605"/>
                  </a:lnTo>
                  <a:lnTo>
                    <a:pt x="101" y="596"/>
                  </a:lnTo>
                  <a:lnTo>
                    <a:pt x="104" y="585"/>
                  </a:lnTo>
                  <a:lnTo>
                    <a:pt x="103" y="539"/>
                  </a:lnTo>
                  <a:lnTo>
                    <a:pt x="104" y="492"/>
                  </a:lnTo>
                  <a:lnTo>
                    <a:pt x="103" y="480"/>
                  </a:lnTo>
                  <a:lnTo>
                    <a:pt x="98" y="469"/>
                  </a:lnTo>
                  <a:lnTo>
                    <a:pt x="90" y="460"/>
                  </a:lnTo>
                  <a:lnTo>
                    <a:pt x="50" y="427"/>
                  </a:lnTo>
                  <a:lnTo>
                    <a:pt x="9" y="392"/>
                  </a:lnTo>
                  <a:lnTo>
                    <a:pt x="1" y="384"/>
                  </a:lnTo>
                  <a:lnTo>
                    <a:pt x="0" y="375"/>
                  </a:lnTo>
                  <a:lnTo>
                    <a:pt x="2" y="365"/>
                  </a:lnTo>
                  <a:lnTo>
                    <a:pt x="18" y="329"/>
                  </a:lnTo>
                  <a:lnTo>
                    <a:pt x="32" y="294"/>
                  </a:lnTo>
                  <a:lnTo>
                    <a:pt x="36" y="284"/>
                  </a:lnTo>
                  <a:lnTo>
                    <a:pt x="42" y="278"/>
                  </a:lnTo>
                  <a:lnTo>
                    <a:pt x="50" y="275"/>
                  </a:lnTo>
                  <a:lnTo>
                    <a:pt x="61" y="275"/>
                  </a:lnTo>
                  <a:lnTo>
                    <a:pt x="112" y="279"/>
                  </a:lnTo>
                  <a:lnTo>
                    <a:pt x="163" y="281"/>
                  </a:lnTo>
                  <a:lnTo>
                    <a:pt x="174" y="280"/>
                  </a:lnTo>
                  <a:lnTo>
                    <a:pt x="183" y="276"/>
                  </a:lnTo>
                  <a:lnTo>
                    <a:pt x="190" y="270"/>
                  </a:lnTo>
                  <a:lnTo>
                    <a:pt x="228" y="234"/>
                  </a:lnTo>
                  <a:lnTo>
                    <a:pt x="264" y="197"/>
                  </a:lnTo>
                  <a:lnTo>
                    <a:pt x="268" y="189"/>
                  </a:lnTo>
                  <a:lnTo>
                    <a:pt x="273" y="181"/>
                  </a:lnTo>
                  <a:lnTo>
                    <a:pt x="274" y="173"/>
                  </a:lnTo>
                  <a:lnTo>
                    <a:pt x="267" y="58"/>
                  </a:lnTo>
                  <a:lnTo>
                    <a:pt x="267" y="47"/>
                  </a:lnTo>
                  <a:lnTo>
                    <a:pt x="273" y="38"/>
                  </a:lnTo>
                  <a:lnTo>
                    <a:pt x="283" y="32"/>
                  </a:lnTo>
                  <a:lnTo>
                    <a:pt x="356" y="3"/>
                  </a:lnTo>
                  <a:lnTo>
                    <a:pt x="367" y="0"/>
                  </a:lnTo>
                  <a:close/>
                </a:path>
              </a:pathLst>
            </a:custGeom>
            <a:solidFill>
              <a:srgbClr val="B2B2B2"/>
            </a:solidFill>
            <a:ln w="0">
              <a:noFill/>
              <a:prstDash val="solid"/>
              <a:round/>
              <a:headEnd/>
              <a:tailEnd/>
            </a:ln>
          </p:spPr>
          <p:txBody>
            <a:bodyPr vert="horz" wrap="square" lIns="84406" tIns="42203" rIns="84406" bIns="42203" numCol="1" anchor="t" anchorCtr="0" compatLnSpc="1">
              <a:prstTxWarp prst="textNoShape">
                <a:avLst/>
              </a:prstTxWarp>
            </a:bodyPr>
            <a:lstStyle/>
            <a:p>
              <a:pPr>
                <a:defRPr/>
              </a:pPr>
              <a:endParaRPr lang="en-US" sz="1662" kern="0"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311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Arial" charset="0"/>
                <a:cs typeface="Arial" charset="0"/>
              </a:rPr>
              <a:t>Canadian Payments Today</a:t>
            </a:r>
            <a:endParaRPr lang="en-CA" dirty="0">
              <a:latin typeface="Arial" charset="0"/>
              <a:ea typeface="Arial" charset="0"/>
              <a:cs typeface="Arial" charset="0"/>
            </a:endParaRPr>
          </a:p>
        </p:txBody>
      </p:sp>
      <p:sp>
        <p:nvSpPr>
          <p:cNvPr id="4" name="Slide Number Placeholder 3"/>
          <p:cNvSpPr>
            <a:spLocks noGrp="1"/>
          </p:cNvSpPr>
          <p:nvPr>
            <p:ph type="sldNum" sz="quarter" idx="4"/>
          </p:nvPr>
        </p:nvSpPr>
        <p:spPr/>
        <p:txBody>
          <a:bodyPr/>
          <a:lstStyle/>
          <a:p>
            <a:fld id="{1D70FF2A-E074-4D3B-BB94-FFBB4B519E26}" type="slidenum">
              <a:rPr lang="en-CA" smtClean="0"/>
              <a:pPr/>
              <a:t>2</a:t>
            </a:fld>
            <a:endParaRPr lang="en-CA" dirty="0"/>
          </a:p>
        </p:txBody>
      </p:sp>
      <p:sp>
        <p:nvSpPr>
          <p:cNvPr id="27" name="Rounded Rectangle 26"/>
          <p:cNvSpPr/>
          <p:nvPr/>
        </p:nvSpPr>
        <p:spPr>
          <a:xfrm>
            <a:off x="402440" y="1638944"/>
            <a:ext cx="11385700" cy="11887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tx1"/>
                </a:solidFill>
                <a:latin typeface="Segoe UI Semibold" panose="020B0702040204020203" pitchFamily="34" charset="0"/>
                <a:cs typeface="Segoe UI Semibold" panose="020B0702040204020203" pitchFamily="34" charset="0"/>
              </a:rPr>
              <a:t>Canadian Payments Market in 2016:</a:t>
            </a:r>
          </a:p>
        </p:txBody>
      </p:sp>
      <p:sp>
        <p:nvSpPr>
          <p:cNvPr id="8" name="Rectangle 7"/>
          <p:cNvSpPr/>
          <p:nvPr/>
        </p:nvSpPr>
        <p:spPr>
          <a:xfrm>
            <a:off x="1204350" y="1938549"/>
            <a:ext cx="1371600"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b"/>
          <a:lstStyle/>
          <a:p>
            <a:pPr algn="ctr"/>
            <a:r>
              <a:rPr lang="en-US" sz="3200" dirty="0">
                <a:solidFill>
                  <a:schemeClr val="tx1"/>
                </a:solidFill>
                <a:latin typeface="Segoe UI Semibold" panose="020B0702040204020203" pitchFamily="34" charset="0"/>
                <a:cs typeface="Segoe UI Semibold" panose="020B0702040204020203" pitchFamily="34" charset="0"/>
              </a:rPr>
              <a:t>$21.3 B</a:t>
            </a:r>
            <a:endParaRPr lang="en-CA" sz="3200" dirty="0">
              <a:solidFill>
                <a:schemeClr val="tx1"/>
              </a:solidFill>
              <a:latin typeface="Segoe UI Semibold" panose="020B0702040204020203" pitchFamily="34" charset="0"/>
              <a:cs typeface="Segoe UI Semibold" panose="020B0702040204020203" pitchFamily="34" charset="0"/>
            </a:endParaRPr>
          </a:p>
        </p:txBody>
      </p:sp>
      <p:sp>
        <p:nvSpPr>
          <p:cNvPr id="9" name="Rectangle 8"/>
          <p:cNvSpPr/>
          <p:nvPr/>
        </p:nvSpPr>
        <p:spPr>
          <a:xfrm>
            <a:off x="2575950" y="2351943"/>
            <a:ext cx="3238500" cy="399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lumMod val="50000"/>
                  </a:schemeClr>
                </a:solidFill>
                <a:latin typeface="Segoe UI Semibold" panose="020B0702040204020203" pitchFamily="34" charset="0"/>
                <a:cs typeface="Segoe UI Semibold" panose="020B0702040204020203" pitchFamily="34" charset="0"/>
              </a:rPr>
              <a:t>Consumer and Business Transactions</a:t>
            </a:r>
            <a:endParaRPr lang="en-CA" sz="1400" dirty="0">
              <a:solidFill>
                <a:schemeClr val="bg1">
                  <a:lumMod val="50000"/>
                </a:schemeClr>
              </a:solidFill>
              <a:latin typeface="Segoe UI Semibold" panose="020B0702040204020203" pitchFamily="34" charset="0"/>
              <a:cs typeface="Segoe UI Semibold" panose="020B0702040204020203" pitchFamily="34" charset="0"/>
            </a:endParaRPr>
          </a:p>
        </p:txBody>
      </p:sp>
      <p:sp>
        <p:nvSpPr>
          <p:cNvPr id="32" name="Rectangle 31"/>
          <p:cNvSpPr/>
          <p:nvPr/>
        </p:nvSpPr>
        <p:spPr>
          <a:xfrm>
            <a:off x="6377550" y="1938549"/>
            <a:ext cx="1371600"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 rIns="18288" rtlCol="0" anchor="b"/>
          <a:lstStyle/>
          <a:p>
            <a:pPr algn="ctr"/>
            <a:r>
              <a:rPr lang="en-US" sz="3200" dirty="0">
                <a:solidFill>
                  <a:schemeClr val="tx1"/>
                </a:solidFill>
                <a:latin typeface="Segoe UI Semibold" panose="020B0702040204020203" pitchFamily="34" charset="0"/>
                <a:cs typeface="Segoe UI Semibold" panose="020B0702040204020203" pitchFamily="34" charset="0"/>
              </a:rPr>
              <a:t>$9.2 T</a:t>
            </a:r>
            <a:endParaRPr lang="en-CA" sz="3200" dirty="0">
              <a:solidFill>
                <a:schemeClr val="tx1"/>
              </a:solidFill>
              <a:latin typeface="Segoe UI Semibold" panose="020B0702040204020203" pitchFamily="34" charset="0"/>
              <a:cs typeface="Segoe UI Semibold" panose="020B0702040204020203" pitchFamily="34" charset="0"/>
            </a:endParaRPr>
          </a:p>
        </p:txBody>
      </p:sp>
      <p:sp>
        <p:nvSpPr>
          <p:cNvPr id="34" name="Rectangle 33"/>
          <p:cNvSpPr/>
          <p:nvPr/>
        </p:nvSpPr>
        <p:spPr>
          <a:xfrm>
            <a:off x="7749150" y="2351943"/>
            <a:ext cx="3238500" cy="399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lumMod val="50000"/>
                  </a:schemeClr>
                </a:solidFill>
                <a:latin typeface="Segoe UI Semibold" panose="020B0702040204020203" pitchFamily="34" charset="0"/>
                <a:cs typeface="Segoe UI Semibold" panose="020B0702040204020203" pitchFamily="34" charset="0"/>
              </a:rPr>
              <a:t>Total Payments Market Value</a:t>
            </a:r>
            <a:endParaRPr lang="en-CA" sz="1400" dirty="0">
              <a:solidFill>
                <a:schemeClr val="bg1">
                  <a:lumMod val="50000"/>
                </a:schemeClr>
              </a:solidFill>
              <a:latin typeface="Segoe UI Semibold" panose="020B0702040204020203" pitchFamily="34" charset="0"/>
              <a:cs typeface="Segoe UI Semibold" panose="020B0702040204020203" pitchFamily="34" charset="0"/>
            </a:endParaRPr>
          </a:p>
        </p:txBody>
      </p:sp>
      <p:cxnSp>
        <p:nvCxnSpPr>
          <p:cNvPr id="18" name="Straight Arrow Connector 17"/>
          <p:cNvCxnSpPr/>
          <p:nvPr/>
        </p:nvCxnSpPr>
        <p:spPr>
          <a:xfrm>
            <a:off x="403860" y="4794798"/>
            <a:ext cx="113842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439" y="5317921"/>
            <a:ext cx="2413000" cy="100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400" dirty="0">
                <a:solidFill>
                  <a:schemeClr val="tx1"/>
                </a:solidFill>
                <a:latin typeface="Segoe UI Semibold" panose="020B0702040204020203" pitchFamily="34" charset="0"/>
                <a:cs typeface="Segoe UI Semibold" panose="020B0702040204020203" pitchFamily="34" charset="0"/>
              </a:rPr>
              <a:t>Paper Payments</a:t>
            </a:r>
          </a:p>
          <a:p>
            <a:pPr algn="ctr">
              <a:spcAft>
                <a:spcPts val="600"/>
              </a:spcAft>
            </a:pPr>
            <a:r>
              <a:rPr lang="en-US" sz="1400" dirty="0">
                <a:solidFill>
                  <a:schemeClr val="tx1"/>
                </a:solidFill>
                <a:latin typeface="Segoe UI" panose="020B0502040204020203" pitchFamily="34" charset="0"/>
                <a:cs typeface="Segoe UI" panose="020B0502040204020203" pitchFamily="34" charset="0"/>
              </a:rPr>
              <a:t>Consumers pay for goods with available funds using cash or </a:t>
            </a:r>
            <a:r>
              <a:rPr lang="en-US" sz="1400" dirty="0" err="1">
                <a:solidFill>
                  <a:schemeClr val="tx1"/>
                </a:solidFill>
                <a:latin typeface="Segoe UI" panose="020B0502040204020203" pitchFamily="34" charset="0"/>
                <a:cs typeface="Segoe UI" panose="020B0502040204020203" pitchFamily="34" charset="0"/>
              </a:rPr>
              <a:t>cheque</a:t>
            </a:r>
            <a:endParaRPr lang="en-US" sz="1400" dirty="0">
              <a:solidFill>
                <a:schemeClr val="tx1"/>
              </a:solidFill>
              <a:latin typeface="Segoe UI" panose="020B0502040204020203" pitchFamily="34" charset="0"/>
              <a:cs typeface="Segoe UI" panose="020B0502040204020203" pitchFamily="34" charset="0"/>
            </a:endParaRPr>
          </a:p>
          <a:p>
            <a:pPr algn="ctr"/>
            <a:endParaRPr lang="en-US" sz="1400" dirty="0">
              <a:solidFill>
                <a:schemeClr val="tx1"/>
              </a:solidFill>
            </a:endParaRPr>
          </a:p>
        </p:txBody>
      </p:sp>
      <p:sp>
        <p:nvSpPr>
          <p:cNvPr id="46" name="Rectangle 45"/>
          <p:cNvSpPr/>
          <p:nvPr/>
        </p:nvSpPr>
        <p:spPr>
          <a:xfrm>
            <a:off x="3393339" y="5317921"/>
            <a:ext cx="2413000" cy="100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400" dirty="0">
                <a:solidFill>
                  <a:schemeClr val="tx1"/>
                </a:solidFill>
                <a:latin typeface="Segoe UI Semibold" panose="020B0702040204020203" pitchFamily="34" charset="0"/>
                <a:cs typeface="Segoe UI Semibold" panose="020B0702040204020203" pitchFamily="34" charset="0"/>
              </a:rPr>
              <a:t>Credit Cards</a:t>
            </a:r>
          </a:p>
          <a:p>
            <a:pPr algn="ctr">
              <a:spcAft>
                <a:spcPts val="600"/>
              </a:spcAft>
            </a:pPr>
            <a:r>
              <a:rPr lang="en-US" sz="1400" dirty="0">
                <a:solidFill>
                  <a:schemeClr val="tx1"/>
                </a:solidFill>
                <a:latin typeface="Segoe UI" panose="020B0502040204020203" pitchFamily="34" charset="0"/>
                <a:cs typeface="Segoe UI" panose="020B0502040204020203" pitchFamily="34" charset="0"/>
              </a:rPr>
              <a:t>Credit cards provides consumers with easy access to credit and expands their availability of short term funds</a:t>
            </a:r>
          </a:p>
        </p:txBody>
      </p:sp>
      <p:sp>
        <p:nvSpPr>
          <p:cNvPr id="47" name="Rectangle 46"/>
          <p:cNvSpPr/>
          <p:nvPr/>
        </p:nvSpPr>
        <p:spPr>
          <a:xfrm>
            <a:off x="6384239" y="5317921"/>
            <a:ext cx="2413000" cy="100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400" dirty="0">
                <a:solidFill>
                  <a:schemeClr val="tx1"/>
                </a:solidFill>
                <a:latin typeface="Segoe UI Semibold" panose="020B0702040204020203" pitchFamily="34" charset="0"/>
                <a:cs typeface="Segoe UI Semibold" panose="020B0702040204020203" pitchFamily="34" charset="0"/>
              </a:rPr>
              <a:t>Available &amp; Secure Payments</a:t>
            </a:r>
          </a:p>
          <a:p>
            <a:pPr algn="ctr">
              <a:spcAft>
                <a:spcPts val="600"/>
              </a:spcAft>
            </a:pPr>
            <a:r>
              <a:rPr lang="en-US" sz="1400" dirty="0">
                <a:solidFill>
                  <a:schemeClr val="tx1"/>
                </a:solidFill>
                <a:latin typeface="Segoe UI" panose="020B0502040204020203" pitchFamily="34" charset="0"/>
                <a:cs typeface="Segoe UI" panose="020B0502040204020203" pitchFamily="34" charset="0"/>
              </a:rPr>
              <a:t>Debit / credit cards gain traction and are accepted at POS and online. Security increases due to fraud</a:t>
            </a:r>
          </a:p>
        </p:txBody>
      </p:sp>
      <p:sp>
        <p:nvSpPr>
          <p:cNvPr id="48" name="Rectangle 47"/>
          <p:cNvSpPr/>
          <p:nvPr/>
        </p:nvSpPr>
        <p:spPr>
          <a:xfrm>
            <a:off x="9375140" y="5317921"/>
            <a:ext cx="2413000" cy="1005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400" dirty="0">
                <a:solidFill>
                  <a:schemeClr val="tx1"/>
                </a:solidFill>
                <a:latin typeface="Segoe UI Semibold" panose="020B0702040204020203" pitchFamily="34" charset="0"/>
                <a:cs typeface="Segoe UI Semibold" panose="020B0702040204020203" pitchFamily="34" charset="0"/>
              </a:rPr>
              <a:t>Digital &amp; Mobile Payments</a:t>
            </a:r>
          </a:p>
          <a:p>
            <a:pPr algn="ctr">
              <a:spcAft>
                <a:spcPts val="600"/>
              </a:spcAft>
            </a:pPr>
            <a:r>
              <a:rPr lang="en-US" sz="1400" dirty="0">
                <a:solidFill>
                  <a:schemeClr val="tx1"/>
                </a:solidFill>
                <a:latin typeface="Segoe UI" panose="020B0502040204020203" pitchFamily="34" charset="0"/>
                <a:cs typeface="Segoe UI" panose="020B0502040204020203" pitchFamily="34" charset="0"/>
              </a:rPr>
              <a:t>Consumer demand for choice, convenience, and speed drives innovation in payments</a:t>
            </a:r>
            <a:endParaRPr lang="en-US" sz="1400" dirty="0">
              <a:solidFill>
                <a:schemeClr val="tx1"/>
              </a:solidFill>
            </a:endParaRPr>
          </a:p>
        </p:txBody>
      </p:sp>
      <p:grpSp>
        <p:nvGrpSpPr>
          <p:cNvPr id="28" name="Group 27"/>
          <p:cNvGrpSpPr/>
          <p:nvPr/>
        </p:nvGrpSpPr>
        <p:grpSpPr>
          <a:xfrm>
            <a:off x="1288899" y="4474758"/>
            <a:ext cx="640080" cy="640080"/>
            <a:chOff x="3038399" y="4001202"/>
            <a:chExt cx="640080" cy="640080"/>
          </a:xfrm>
        </p:grpSpPr>
        <p:sp>
          <p:nvSpPr>
            <p:cNvPr id="21" name="Oval 20"/>
            <p:cNvSpPr/>
            <p:nvPr/>
          </p:nvSpPr>
          <p:spPr>
            <a:xfrm>
              <a:off x="3038399" y="4001202"/>
              <a:ext cx="640080" cy="64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1" name="Group 91"/>
            <p:cNvGrpSpPr>
              <a:grpSpLocks noChangeAspect="1"/>
            </p:cNvGrpSpPr>
            <p:nvPr/>
          </p:nvGrpSpPr>
          <p:grpSpPr bwMode="auto">
            <a:xfrm>
              <a:off x="3038399" y="4001202"/>
              <a:ext cx="640080" cy="640080"/>
              <a:chOff x="5088" y="2680"/>
              <a:chExt cx="340" cy="340"/>
            </a:xfrm>
            <a:solidFill>
              <a:srgbClr val="FFCD00"/>
            </a:solidFill>
          </p:grpSpPr>
          <p:sp>
            <p:nvSpPr>
              <p:cNvPr id="52" name="Freeform 51"/>
              <p:cNvSpPr>
                <a:spLocks/>
              </p:cNvSpPr>
              <p:nvPr/>
            </p:nvSpPr>
            <p:spPr bwMode="auto">
              <a:xfrm>
                <a:off x="5201" y="2807"/>
                <a:ext cx="85" cy="128"/>
              </a:xfrm>
              <a:custGeom>
                <a:avLst/>
                <a:gdLst>
                  <a:gd name="T0" fmla="*/ 75 w 128"/>
                  <a:gd name="T1" fmla="*/ 42 h 192"/>
                  <a:gd name="T2" fmla="*/ 75 w 128"/>
                  <a:gd name="T3" fmla="*/ 0 h 192"/>
                  <a:gd name="T4" fmla="*/ 0 w 128"/>
                  <a:gd name="T5" fmla="*/ 0 h 192"/>
                  <a:gd name="T6" fmla="*/ 0 w 128"/>
                  <a:gd name="T7" fmla="*/ 192 h 192"/>
                  <a:gd name="T8" fmla="*/ 128 w 128"/>
                  <a:gd name="T9" fmla="*/ 192 h 192"/>
                  <a:gd name="T10" fmla="*/ 128 w 128"/>
                  <a:gd name="T11" fmla="*/ 53 h 192"/>
                  <a:gd name="T12" fmla="*/ 86 w 128"/>
                  <a:gd name="T13" fmla="*/ 53 h 192"/>
                  <a:gd name="T14" fmla="*/ 75 w 128"/>
                  <a:gd name="T15" fmla="*/ 4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92">
                    <a:moveTo>
                      <a:pt x="75" y="42"/>
                    </a:moveTo>
                    <a:cubicBezTo>
                      <a:pt x="75" y="0"/>
                      <a:pt x="75" y="0"/>
                      <a:pt x="75" y="0"/>
                    </a:cubicBezTo>
                    <a:cubicBezTo>
                      <a:pt x="0" y="0"/>
                      <a:pt x="0" y="0"/>
                      <a:pt x="0" y="0"/>
                    </a:cubicBezTo>
                    <a:cubicBezTo>
                      <a:pt x="0" y="192"/>
                      <a:pt x="0" y="192"/>
                      <a:pt x="0" y="192"/>
                    </a:cubicBezTo>
                    <a:cubicBezTo>
                      <a:pt x="128" y="192"/>
                      <a:pt x="128" y="192"/>
                      <a:pt x="128" y="192"/>
                    </a:cubicBezTo>
                    <a:cubicBezTo>
                      <a:pt x="128" y="53"/>
                      <a:pt x="128" y="53"/>
                      <a:pt x="128" y="53"/>
                    </a:cubicBezTo>
                    <a:cubicBezTo>
                      <a:pt x="86" y="53"/>
                      <a:pt x="86" y="53"/>
                      <a:pt x="86" y="53"/>
                    </a:cubicBezTo>
                    <a:cubicBezTo>
                      <a:pt x="80" y="53"/>
                      <a:pt x="75" y="48"/>
                      <a:pt x="75"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2"/>
              <p:cNvSpPr>
                <a:spLocks/>
              </p:cNvSpPr>
              <p:nvPr/>
            </p:nvSpPr>
            <p:spPr bwMode="auto">
              <a:xfrm>
                <a:off x="5265" y="2817"/>
                <a:ext cx="12" cy="12"/>
              </a:xfrm>
              <a:custGeom>
                <a:avLst/>
                <a:gdLst>
                  <a:gd name="T0" fmla="*/ 0 w 12"/>
                  <a:gd name="T1" fmla="*/ 12 h 12"/>
                  <a:gd name="T2" fmla="*/ 12 w 12"/>
                  <a:gd name="T3" fmla="*/ 12 h 12"/>
                  <a:gd name="T4" fmla="*/ 0 w 12"/>
                  <a:gd name="T5" fmla="*/ 0 h 12"/>
                  <a:gd name="T6" fmla="*/ 0 w 12"/>
                  <a:gd name="T7" fmla="*/ 12 h 12"/>
                </a:gdLst>
                <a:ahLst/>
                <a:cxnLst>
                  <a:cxn ang="0">
                    <a:pos x="T0" y="T1"/>
                  </a:cxn>
                  <a:cxn ang="0">
                    <a:pos x="T2" y="T3"/>
                  </a:cxn>
                  <a:cxn ang="0">
                    <a:pos x="T4" y="T5"/>
                  </a:cxn>
                  <a:cxn ang="0">
                    <a:pos x="T6" y="T7"/>
                  </a:cxn>
                </a:cxnLst>
                <a:rect l="0" t="0" r="r" b="b"/>
                <a:pathLst>
                  <a:path w="12" h="12">
                    <a:moveTo>
                      <a:pt x="0" y="12"/>
                    </a:moveTo>
                    <a:lnTo>
                      <a:pt x="12" y="12"/>
                    </a:lnTo>
                    <a:lnTo>
                      <a:pt x="0" y="0"/>
                    </a:lnTo>
                    <a:lnTo>
                      <a:pt x="0"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3"/>
              <p:cNvSpPr>
                <a:spLocks/>
              </p:cNvSpPr>
              <p:nvPr/>
            </p:nvSpPr>
            <p:spPr bwMode="auto">
              <a:xfrm>
                <a:off x="5314" y="2774"/>
                <a:ext cx="12" cy="12"/>
              </a:xfrm>
              <a:custGeom>
                <a:avLst/>
                <a:gdLst>
                  <a:gd name="T0" fmla="*/ 0 w 12"/>
                  <a:gd name="T1" fmla="*/ 0 h 12"/>
                  <a:gd name="T2" fmla="*/ 0 w 12"/>
                  <a:gd name="T3" fmla="*/ 12 h 12"/>
                  <a:gd name="T4" fmla="*/ 12 w 12"/>
                  <a:gd name="T5" fmla="*/ 12 h 12"/>
                  <a:gd name="T6" fmla="*/ 0 w 12"/>
                  <a:gd name="T7" fmla="*/ 0 h 12"/>
                </a:gdLst>
                <a:ahLst/>
                <a:cxnLst>
                  <a:cxn ang="0">
                    <a:pos x="T0" y="T1"/>
                  </a:cxn>
                  <a:cxn ang="0">
                    <a:pos x="T2" y="T3"/>
                  </a:cxn>
                  <a:cxn ang="0">
                    <a:pos x="T4" y="T5"/>
                  </a:cxn>
                  <a:cxn ang="0">
                    <a:pos x="T6" y="T7"/>
                  </a:cxn>
                </a:cxnLst>
                <a:rect l="0" t="0" r="r" b="b"/>
                <a:pathLst>
                  <a:path w="12" h="12">
                    <a:moveTo>
                      <a:pt x="0" y="0"/>
                    </a:moveTo>
                    <a:lnTo>
                      <a:pt x="0" y="12"/>
                    </a:lnTo>
                    <a:lnTo>
                      <a:pt x="12" y="12"/>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54"/>
              <p:cNvSpPr>
                <a:spLocks/>
              </p:cNvSpPr>
              <p:nvPr/>
            </p:nvSpPr>
            <p:spPr bwMode="auto">
              <a:xfrm>
                <a:off x="5251" y="2765"/>
                <a:ext cx="85" cy="127"/>
              </a:xfrm>
              <a:custGeom>
                <a:avLst/>
                <a:gdLst>
                  <a:gd name="T0" fmla="*/ 75 w 128"/>
                  <a:gd name="T1" fmla="*/ 42 h 192"/>
                  <a:gd name="T2" fmla="*/ 75 w 128"/>
                  <a:gd name="T3" fmla="*/ 0 h 192"/>
                  <a:gd name="T4" fmla="*/ 0 w 128"/>
                  <a:gd name="T5" fmla="*/ 0 h 192"/>
                  <a:gd name="T6" fmla="*/ 0 w 128"/>
                  <a:gd name="T7" fmla="*/ 42 h 192"/>
                  <a:gd name="T8" fmla="*/ 12 w 128"/>
                  <a:gd name="T9" fmla="*/ 42 h 192"/>
                  <a:gd name="T10" fmla="*/ 19 w 128"/>
                  <a:gd name="T11" fmla="*/ 45 h 192"/>
                  <a:gd name="T12" fmla="*/ 71 w 128"/>
                  <a:gd name="T13" fmla="*/ 98 h 192"/>
                  <a:gd name="T14" fmla="*/ 73 w 128"/>
                  <a:gd name="T15" fmla="*/ 101 h 192"/>
                  <a:gd name="T16" fmla="*/ 75 w 128"/>
                  <a:gd name="T17" fmla="*/ 106 h 192"/>
                  <a:gd name="T18" fmla="*/ 75 w 128"/>
                  <a:gd name="T19" fmla="*/ 192 h 192"/>
                  <a:gd name="T20" fmla="*/ 128 w 128"/>
                  <a:gd name="T21" fmla="*/ 192 h 192"/>
                  <a:gd name="T22" fmla="*/ 128 w 128"/>
                  <a:gd name="T23" fmla="*/ 53 h 192"/>
                  <a:gd name="T24" fmla="*/ 85 w 128"/>
                  <a:gd name="T25" fmla="*/ 53 h 192"/>
                  <a:gd name="T26" fmla="*/ 75 w 128"/>
                  <a:gd name="T27" fmla="*/ 4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92">
                    <a:moveTo>
                      <a:pt x="75" y="42"/>
                    </a:moveTo>
                    <a:cubicBezTo>
                      <a:pt x="75" y="0"/>
                      <a:pt x="75" y="0"/>
                      <a:pt x="75" y="0"/>
                    </a:cubicBezTo>
                    <a:cubicBezTo>
                      <a:pt x="0" y="0"/>
                      <a:pt x="0" y="0"/>
                      <a:pt x="0" y="0"/>
                    </a:cubicBezTo>
                    <a:cubicBezTo>
                      <a:pt x="0" y="42"/>
                      <a:pt x="0" y="42"/>
                      <a:pt x="0" y="42"/>
                    </a:cubicBezTo>
                    <a:cubicBezTo>
                      <a:pt x="12" y="42"/>
                      <a:pt x="12" y="42"/>
                      <a:pt x="12" y="42"/>
                    </a:cubicBezTo>
                    <a:cubicBezTo>
                      <a:pt x="15" y="42"/>
                      <a:pt x="17" y="43"/>
                      <a:pt x="19" y="45"/>
                    </a:cubicBezTo>
                    <a:cubicBezTo>
                      <a:pt x="71" y="98"/>
                      <a:pt x="71" y="98"/>
                      <a:pt x="71" y="98"/>
                    </a:cubicBezTo>
                    <a:cubicBezTo>
                      <a:pt x="72" y="99"/>
                      <a:pt x="73" y="100"/>
                      <a:pt x="73" y="101"/>
                    </a:cubicBezTo>
                    <a:cubicBezTo>
                      <a:pt x="74" y="103"/>
                      <a:pt x="75" y="104"/>
                      <a:pt x="75" y="106"/>
                    </a:cubicBezTo>
                    <a:cubicBezTo>
                      <a:pt x="75" y="192"/>
                      <a:pt x="75" y="192"/>
                      <a:pt x="75" y="192"/>
                    </a:cubicBezTo>
                    <a:cubicBezTo>
                      <a:pt x="128" y="192"/>
                      <a:pt x="128" y="192"/>
                      <a:pt x="128" y="192"/>
                    </a:cubicBezTo>
                    <a:cubicBezTo>
                      <a:pt x="128" y="53"/>
                      <a:pt x="128" y="53"/>
                      <a:pt x="128" y="53"/>
                    </a:cubicBezTo>
                    <a:cubicBezTo>
                      <a:pt x="85" y="53"/>
                      <a:pt x="85" y="53"/>
                      <a:pt x="85" y="53"/>
                    </a:cubicBezTo>
                    <a:cubicBezTo>
                      <a:pt x="79" y="53"/>
                      <a:pt x="75" y="48"/>
                      <a:pt x="75" y="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5"/>
              <p:cNvSpPr>
                <a:spLocks noEditPoints="1"/>
              </p:cNvSpPr>
              <p:nvPr/>
            </p:nvSpPr>
            <p:spPr bwMode="auto">
              <a:xfrm>
                <a:off x="5088" y="268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30 h 512"/>
                  <a:gd name="T12" fmla="*/ 384 w 512"/>
                  <a:gd name="T13" fmla="*/ 341 h 512"/>
                  <a:gd name="T14" fmla="*/ 320 w 512"/>
                  <a:gd name="T15" fmla="*/ 341 h 512"/>
                  <a:gd name="T16" fmla="*/ 320 w 512"/>
                  <a:gd name="T17" fmla="*/ 394 h 512"/>
                  <a:gd name="T18" fmla="*/ 309 w 512"/>
                  <a:gd name="T19" fmla="*/ 405 h 512"/>
                  <a:gd name="T20" fmla="*/ 160 w 512"/>
                  <a:gd name="T21" fmla="*/ 405 h 512"/>
                  <a:gd name="T22" fmla="*/ 149 w 512"/>
                  <a:gd name="T23" fmla="*/ 394 h 512"/>
                  <a:gd name="T24" fmla="*/ 149 w 512"/>
                  <a:gd name="T25" fmla="*/ 181 h 512"/>
                  <a:gd name="T26" fmla="*/ 160 w 512"/>
                  <a:gd name="T27" fmla="*/ 170 h 512"/>
                  <a:gd name="T28" fmla="*/ 224 w 512"/>
                  <a:gd name="T29" fmla="*/ 170 h 512"/>
                  <a:gd name="T30" fmla="*/ 224 w 512"/>
                  <a:gd name="T31" fmla="*/ 117 h 512"/>
                  <a:gd name="T32" fmla="*/ 234 w 512"/>
                  <a:gd name="T33" fmla="*/ 106 h 512"/>
                  <a:gd name="T34" fmla="*/ 331 w 512"/>
                  <a:gd name="T35" fmla="*/ 106 h 512"/>
                  <a:gd name="T36" fmla="*/ 339 w 512"/>
                  <a:gd name="T37" fmla="*/ 109 h 512"/>
                  <a:gd name="T38" fmla="*/ 391 w 512"/>
                  <a:gd name="T39" fmla="*/ 162 h 512"/>
                  <a:gd name="T40" fmla="*/ 393 w 512"/>
                  <a:gd name="T41" fmla="*/ 166 h 512"/>
                  <a:gd name="T42" fmla="*/ 394 w 512"/>
                  <a:gd name="T43" fmla="*/ 170 h 512"/>
                  <a:gd name="T44" fmla="*/ 394 w 512"/>
                  <a:gd name="T45"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30"/>
                    </a:moveTo>
                    <a:cubicBezTo>
                      <a:pt x="394" y="336"/>
                      <a:pt x="390" y="341"/>
                      <a:pt x="384" y="341"/>
                    </a:cubicBezTo>
                    <a:cubicBezTo>
                      <a:pt x="320" y="341"/>
                      <a:pt x="320" y="341"/>
                      <a:pt x="320" y="341"/>
                    </a:cubicBezTo>
                    <a:cubicBezTo>
                      <a:pt x="320" y="394"/>
                      <a:pt x="320" y="394"/>
                      <a:pt x="320" y="394"/>
                    </a:cubicBezTo>
                    <a:cubicBezTo>
                      <a:pt x="320" y="400"/>
                      <a:pt x="315" y="405"/>
                      <a:pt x="309" y="405"/>
                    </a:cubicBezTo>
                    <a:cubicBezTo>
                      <a:pt x="160" y="405"/>
                      <a:pt x="160" y="405"/>
                      <a:pt x="160" y="405"/>
                    </a:cubicBezTo>
                    <a:cubicBezTo>
                      <a:pt x="154" y="405"/>
                      <a:pt x="149" y="400"/>
                      <a:pt x="149" y="394"/>
                    </a:cubicBezTo>
                    <a:cubicBezTo>
                      <a:pt x="149" y="181"/>
                      <a:pt x="149" y="181"/>
                      <a:pt x="149" y="181"/>
                    </a:cubicBezTo>
                    <a:cubicBezTo>
                      <a:pt x="149" y="175"/>
                      <a:pt x="154" y="170"/>
                      <a:pt x="160" y="170"/>
                    </a:cubicBezTo>
                    <a:cubicBezTo>
                      <a:pt x="224" y="170"/>
                      <a:pt x="224" y="170"/>
                      <a:pt x="224" y="170"/>
                    </a:cubicBezTo>
                    <a:cubicBezTo>
                      <a:pt x="224" y="117"/>
                      <a:pt x="224" y="117"/>
                      <a:pt x="224" y="117"/>
                    </a:cubicBezTo>
                    <a:cubicBezTo>
                      <a:pt x="224" y="111"/>
                      <a:pt x="228" y="106"/>
                      <a:pt x="234" y="106"/>
                    </a:cubicBezTo>
                    <a:cubicBezTo>
                      <a:pt x="331" y="106"/>
                      <a:pt x="331" y="106"/>
                      <a:pt x="331" y="106"/>
                    </a:cubicBezTo>
                    <a:cubicBezTo>
                      <a:pt x="334" y="106"/>
                      <a:pt x="337" y="107"/>
                      <a:pt x="339" y="109"/>
                    </a:cubicBezTo>
                    <a:cubicBezTo>
                      <a:pt x="391" y="162"/>
                      <a:pt x="391" y="162"/>
                      <a:pt x="391" y="162"/>
                    </a:cubicBezTo>
                    <a:cubicBezTo>
                      <a:pt x="392" y="163"/>
                      <a:pt x="393" y="164"/>
                      <a:pt x="393" y="166"/>
                    </a:cubicBezTo>
                    <a:cubicBezTo>
                      <a:pt x="394" y="167"/>
                      <a:pt x="394" y="169"/>
                      <a:pt x="394" y="170"/>
                    </a:cubicBezTo>
                    <a:lnTo>
                      <a:pt x="394" y="3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30" name="Group 29"/>
          <p:cNvGrpSpPr/>
          <p:nvPr/>
        </p:nvGrpSpPr>
        <p:grpSpPr>
          <a:xfrm>
            <a:off x="4279799" y="4474758"/>
            <a:ext cx="640080" cy="640080"/>
            <a:chOff x="4750825" y="4333404"/>
            <a:chExt cx="640080" cy="640080"/>
          </a:xfrm>
        </p:grpSpPr>
        <p:sp>
          <p:nvSpPr>
            <p:cNvPr id="29" name="Oval 28"/>
            <p:cNvSpPr/>
            <p:nvPr/>
          </p:nvSpPr>
          <p:spPr>
            <a:xfrm>
              <a:off x="4750825" y="4333404"/>
              <a:ext cx="640080" cy="64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Freeform 114"/>
            <p:cNvSpPr>
              <a:spLocks noChangeAspect="1" noEditPoints="1"/>
            </p:cNvSpPr>
            <p:nvPr/>
          </p:nvSpPr>
          <p:spPr bwMode="auto">
            <a:xfrm>
              <a:off x="4750825" y="4333404"/>
              <a:ext cx="640080" cy="64008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6 w 512"/>
                <a:gd name="T11" fmla="*/ 362 h 512"/>
                <a:gd name="T12" fmla="*/ 405 w 512"/>
                <a:gd name="T13" fmla="*/ 373 h 512"/>
                <a:gd name="T14" fmla="*/ 106 w 512"/>
                <a:gd name="T15" fmla="*/ 373 h 512"/>
                <a:gd name="T16" fmla="*/ 96 w 512"/>
                <a:gd name="T17" fmla="*/ 362 h 512"/>
                <a:gd name="T18" fmla="*/ 96 w 512"/>
                <a:gd name="T19" fmla="*/ 149 h 512"/>
                <a:gd name="T20" fmla="*/ 106 w 512"/>
                <a:gd name="T21" fmla="*/ 138 h 512"/>
                <a:gd name="T22" fmla="*/ 405 w 512"/>
                <a:gd name="T23" fmla="*/ 138 h 512"/>
                <a:gd name="T24" fmla="*/ 416 w 512"/>
                <a:gd name="T25" fmla="*/ 149 h 512"/>
                <a:gd name="T26" fmla="*/ 416 w 512"/>
                <a:gd name="T27" fmla="*/ 362 h 512"/>
                <a:gd name="T28" fmla="*/ 117 w 512"/>
                <a:gd name="T29" fmla="*/ 160 h 512"/>
                <a:gd name="T30" fmla="*/ 394 w 512"/>
                <a:gd name="T31" fmla="*/ 160 h 512"/>
                <a:gd name="T32" fmla="*/ 394 w 512"/>
                <a:gd name="T33" fmla="*/ 181 h 512"/>
                <a:gd name="T34" fmla="*/ 117 w 512"/>
                <a:gd name="T35" fmla="*/ 181 h 512"/>
                <a:gd name="T36" fmla="*/ 117 w 512"/>
                <a:gd name="T37" fmla="*/ 160 h 512"/>
                <a:gd name="T38" fmla="*/ 117 w 512"/>
                <a:gd name="T39" fmla="*/ 352 h 512"/>
                <a:gd name="T40" fmla="*/ 394 w 512"/>
                <a:gd name="T41" fmla="*/ 352 h 512"/>
                <a:gd name="T42" fmla="*/ 394 w 512"/>
                <a:gd name="T43" fmla="*/ 224 h 512"/>
                <a:gd name="T44" fmla="*/ 117 w 512"/>
                <a:gd name="T45" fmla="*/ 224 h 512"/>
                <a:gd name="T46" fmla="*/ 117 w 512"/>
                <a:gd name="T47" fmla="*/ 352 h 512"/>
                <a:gd name="T48" fmla="*/ 149 w 512"/>
                <a:gd name="T49" fmla="*/ 309 h 512"/>
                <a:gd name="T50" fmla="*/ 256 w 512"/>
                <a:gd name="T51" fmla="*/ 309 h 512"/>
                <a:gd name="T52" fmla="*/ 266 w 512"/>
                <a:gd name="T53" fmla="*/ 320 h 512"/>
                <a:gd name="T54" fmla="*/ 256 w 512"/>
                <a:gd name="T55" fmla="*/ 330 h 512"/>
                <a:gd name="T56" fmla="*/ 149 w 512"/>
                <a:gd name="T57" fmla="*/ 330 h 512"/>
                <a:gd name="T58" fmla="*/ 138 w 512"/>
                <a:gd name="T59" fmla="*/ 320 h 512"/>
                <a:gd name="T60" fmla="*/ 149 w 512"/>
                <a:gd name="T61" fmla="*/ 3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62"/>
                  </a:moveTo>
                  <a:cubicBezTo>
                    <a:pt x="416" y="368"/>
                    <a:pt x="411" y="373"/>
                    <a:pt x="405" y="373"/>
                  </a:cubicBezTo>
                  <a:cubicBezTo>
                    <a:pt x="106" y="373"/>
                    <a:pt x="106" y="373"/>
                    <a:pt x="106" y="373"/>
                  </a:cubicBezTo>
                  <a:cubicBezTo>
                    <a:pt x="100" y="373"/>
                    <a:pt x="96" y="368"/>
                    <a:pt x="96" y="362"/>
                  </a:cubicBezTo>
                  <a:cubicBezTo>
                    <a:pt x="96" y="149"/>
                    <a:pt x="96" y="149"/>
                    <a:pt x="96" y="149"/>
                  </a:cubicBezTo>
                  <a:cubicBezTo>
                    <a:pt x="96" y="143"/>
                    <a:pt x="100" y="138"/>
                    <a:pt x="106" y="138"/>
                  </a:cubicBezTo>
                  <a:cubicBezTo>
                    <a:pt x="405" y="138"/>
                    <a:pt x="405" y="138"/>
                    <a:pt x="405" y="138"/>
                  </a:cubicBezTo>
                  <a:cubicBezTo>
                    <a:pt x="411" y="138"/>
                    <a:pt x="416" y="143"/>
                    <a:pt x="416" y="149"/>
                  </a:cubicBezTo>
                  <a:lnTo>
                    <a:pt x="416" y="362"/>
                  </a:lnTo>
                  <a:close/>
                  <a:moveTo>
                    <a:pt x="117" y="160"/>
                  </a:moveTo>
                  <a:cubicBezTo>
                    <a:pt x="394" y="160"/>
                    <a:pt x="394" y="160"/>
                    <a:pt x="394" y="160"/>
                  </a:cubicBezTo>
                  <a:cubicBezTo>
                    <a:pt x="394" y="181"/>
                    <a:pt x="394" y="181"/>
                    <a:pt x="394" y="181"/>
                  </a:cubicBezTo>
                  <a:cubicBezTo>
                    <a:pt x="117" y="181"/>
                    <a:pt x="117" y="181"/>
                    <a:pt x="117" y="181"/>
                  </a:cubicBezTo>
                  <a:lnTo>
                    <a:pt x="117" y="160"/>
                  </a:lnTo>
                  <a:close/>
                  <a:moveTo>
                    <a:pt x="117" y="352"/>
                  </a:moveTo>
                  <a:cubicBezTo>
                    <a:pt x="394" y="352"/>
                    <a:pt x="394" y="352"/>
                    <a:pt x="394" y="352"/>
                  </a:cubicBezTo>
                  <a:cubicBezTo>
                    <a:pt x="394" y="224"/>
                    <a:pt x="394" y="224"/>
                    <a:pt x="394" y="224"/>
                  </a:cubicBezTo>
                  <a:cubicBezTo>
                    <a:pt x="117" y="224"/>
                    <a:pt x="117" y="224"/>
                    <a:pt x="117" y="224"/>
                  </a:cubicBezTo>
                  <a:lnTo>
                    <a:pt x="117" y="352"/>
                  </a:lnTo>
                  <a:close/>
                  <a:moveTo>
                    <a:pt x="149" y="309"/>
                  </a:moveTo>
                  <a:cubicBezTo>
                    <a:pt x="256" y="309"/>
                    <a:pt x="256" y="309"/>
                    <a:pt x="256" y="309"/>
                  </a:cubicBezTo>
                  <a:cubicBezTo>
                    <a:pt x="262" y="309"/>
                    <a:pt x="266" y="314"/>
                    <a:pt x="266" y="320"/>
                  </a:cubicBezTo>
                  <a:cubicBezTo>
                    <a:pt x="266" y="326"/>
                    <a:pt x="262" y="330"/>
                    <a:pt x="256" y="330"/>
                  </a:cubicBezTo>
                  <a:cubicBezTo>
                    <a:pt x="149" y="330"/>
                    <a:pt x="149" y="330"/>
                    <a:pt x="149" y="330"/>
                  </a:cubicBezTo>
                  <a:cubicBezTo>
                    <a:pt x="143" y="330"/>
                    <a:pt x="138" y="326"/>
                    <a:pt x="138" y="320"/>
                  </a:cubicBezTo>
                  <a:cubicBezTo>
                    <a:pt x="138" y="314"/>
                    <a:pt x="143" y="309"/>
                    <a:pt x="149" y="309"/>
                  </a:cubicBezTo>
                  <a:close/>
                </a:path>
              </a:pathLst>
            </a:custGeom>
            <a:solidFill>
              <a:srgbClr val="FFCD00"/>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63" name="Group 62"/>
          <p:cNvGrpSpPr/>
          <p:nvPr/>
        </p:nvGrpSpPr>
        <p:grpSpPr>
          <a:xfrm>
            <a:off x="10261600" y="4474758"/>
            <a:ext cx="640080" cy="640080"/>
            <a:chOff x="9587513" y="3852962"/>
            <a:chExt cx="640080" cy="640080"/>
          </a:xfrm>
        </p:grpSpPr>
        <p:sp>
          <p:nvSpPr>
            <p:cNvPr id="62" name="Oval 61"/>
            <p:cNvSpPr/>
            <p:nvPr/>
          </p:nvSpPr>
          <p:spPr>
            <a:xfrm>
              <a:off x="9587513" y="3852962"/>
              <a:ext cx="640080" cy="64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reeform 465"/>
            <p:cNvSpPr>
              <a:spLocks noChangeAspect="1" noEditPoints="1"/>
            </p:cNvSpPr>
            <p:nvPr/>
          </p:nvSpPr>
          <p:spPr bwMode="auto">
            <a:xfrm>
              <a:off x="9587513" y="3852962"/>
              <a:ext cx="640080" cy="640080"/>
            </a:xfrm>
            <a:custGeom>
              <a:avLst/>
              <a:gdLst>
                <a:gd name="T0" fmla="*/ 160 w 512"/>
                <a:gd name="T1" fmla="*/ 384 h 512"/>
                <a:gd name="T2" fmla="*/ 352 w 512"/>
                <a:gd name="T3" fmla="*/ 384 h 512"/>
                <a:gd name="T4" fmla="*/ 352 w 512"/>
                <a:gd name="T5" fmla="*/ 128 h 512"/>
                <a:gd name="T6" fmla="*/ 160 w 512"/>
                <a:gd name="T7" fmla="*/ 128 h 512"/>
                <a:gd name="T8" fmla="*/ 160 w 512"/>
                <a:gd name="T9" fmla="*/ 384 h 512"/>
                <a:gd name="T10" fmla="*/ 256 w 512"/>
                <a:gd name="T11" fmla="*/ 363 h 512"/>
                <a:gd name="T12" fmla="*/ 245 w 512"/>
                <a:gd name="T13" fmla="*/ 352 h 512"/>
                <a:gd name="T14" fmla="*/ 256 w 512"/>
                <a:gd name="T15" fmla="*/ 342 h 512"/>
                <a:gd name="T16" fmla="*/ 267 w 512"/>
                <a:gd name="T17" fmla="*/ 352 h 512"/>
                <a:gd name="T18" fmla="*/ 256 w 512"/>
                <a:gd name="T19" fmla="*/ 363 h 512"/>
                <a:gd name="T20" fmla="*/ 171 w 512"/>
                <a:gd name="T21" fmla="*/ 150 h 512"/>
                <a:gd name="T22" fmla="*/ 181 w 512"/>
                <a:gd name="T23" fmla="*/ 139 h 512"/>
                <a:gd name="T24" fmla="*/ 331 w 512"/>
                <a:gd name="T25" fmla="*/ 139 h 512"/>
                <a:gd name="T26" fmla="*/ 341 w 512"/>
                <a:gd name="T27" fmla="*/ 150 h 512"/>
                <a:gd name="T28" fmla="*/ 341 w 512"/>
                <a:gd name="T29" fmla="*/ 310 h 512"/>
                <a:gd name="T30" fmla="*/ 331 w 512"/>
                <a:gd name="T31" fmla="*/ 320 h 512"/>
                <a:gd name="T32" fmla="*/ 181 w 512"/>
                <a:gd name="T33" fmla="*/ 320 h 512"/>
                <a:gd name="T34" fmla="*/ 171 w 512"/>
                <a:gd name="T35" fmla="*/ 310 h 512"/>
                <a:gd name="T36" fmla="*/ 171 w 512"/>
                <a:gd name="T37" fmla="*/ 150 h 512"/>
                <a:gd name="T38" fmla="*/ 320 w 512"/>
                <a:gd name="T39" fmla="*/ 299 h 512"/>
                <a:gd name="T40" fmla="*/ 192 w 512"/>
                <a:gd name="T41" fmla="*/ 299 h 512"/>
                <a:gd name="T42" fmla="*/ 192 w 512"/>
                <a:gd name="T43" fmla="*/ 160 h 512"/>
                <a:gd name="T44" fmla="*/ 320 w 512"/>
                <a:gd name="T45" fmla="*/ 160 h 512"/>
                <a:gd name="T46" fmla="*/ 320 w 512"/>
                <a:gd name="T47" fmla="*/ 299 h 512"/>
                <a:gd name="T48" fmla="*/ 256 w 512"/>
                <a:gd name="T49" fmla="*/ 0 h 512"/>
                <a:gd name="T50" fmla="*/ 0 w 512"/>
                <a:gd name="T51" fmla="*/ 256 h 512"/>
                <a:gd name="T52" fmla="*/ 256 w 512"/>
                <a:gd name="T53" fmla="*/ 512 h 512"/>
                <a:gd name="T54" fmla="*/ 512 w 512"/>
                <a:gd name="T55" fmla="*/ 256 h 512"/>
                <a:gd name="T56" fmla="*/ 256 w 512"/>
                <a:gd name="T57" fmla="*/ 0 h 512"/>
                <a:gd name="T58" fmla="*/ 373 w 512"/>
                <a:gd name="T59" fmla="*/ 395 h 512"/>
                <a:gd name="T60" fmla="*/ 363 w 512"/>
                <a:gd name="T61" fmla="*/ 406 h 512"/>
                <a:gd name="T62" fmla="*/ 149 w 512"/>
                <a:gd name="T63" fmla="*/ 406 h 512"/>
                <a:gd name="T64" fmla="*/ 139 w 512"/>
                <a:gd name="T65" fmla="*/ 395 h 512"/>
                <a:gd name="T66" fmla="*/ 139 w 512"/>
                <a:gd name="T67" fmla="*/ 118 h 512"/>
                <a:gd name="T68" fmla="*/ 149 w 512"/>
                <a:gd name="T69" fmla="*/ 107 h 512"/>
                <a:gd name="T70" fmla="*/ 363 w 512"/>
                <a:gd name="T71" fmla="*/ 107 h 512"/>
                <a:gd name="T72" fmla="*/ 373 w 512"/>
                <a:gd name="T73" fmla="*/ 118 h 512"/>
                <a:gd name="T74" fmla="*/ 373 w 512"/>
                <a:gd name="T75" fmla="*/ 39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160" y="384"/>
                  </a:moveTo>
                  <a:cubicBezTo>
                    <a:pt x="352" y="384"/>
                    <a:pt x="352" y="384"/>
                    <a:pt x="352" y="384"/>
                  </a:cubicBezTo>
                  <a:cubicBezTo>
                    <a:pt x="352" y="128"/>
                    <a:pt x="352" y="128"/>
                    <a:pt x="352" y="128"/>
                  </a:cubicBezTo>
                  <a:cubicBezTo>
                    <a:pt x="160" y="128"/>
                    <a:pt x="160" y="128"/>
                    <a:pt x="160" y="128"/>
                  </a:cubicBezTo>
                  <a:lnTo>
                    <a:pt x="160" y="384"/>
                  </a:lnTo>
                  <a:close/>
                  <a:moveTo>
                    <a:pt x="256" y="363"/>
                  </a:moveTo>
                  <a:cubicBezTo>
                    <a:pt x="250" y="363"/>
                    <a:pt x="245" y="358"/>
                    <a:pt x="245" y="352"/>
                  </a:cubicBezTo>
                  <a:cubicBezTo>
                    <a:pt x="245" y="346"/>
                    <a:pt x="250" y="342"/>
                    <a:pt x="256" y="342"/>
                  </a:cubicBezTo>
                  <a:cubicBezTo>
                    <a:pt x="262" y="342"/>
                    <a:pt x="267" y="346"/>
                    <a:pt x="267" y="352"/>
                  </a:cubicBezTo>
                  <a:cubicBezTo>
                    <a:pt x="267" y="358"/>
                    <a:pt x="262" y="363"/>
                    <a:pt x="256" y="363"/>
                  </a:cubicBezTo>
                  <a:close/>
                  <a:moveTo>
                    <a:pt x="171" y="150"/>
                  </a:moveTo>
                  <a:cubicBezTo>
                    <a:pt x="171" y="144"/>
                    <a:pt x="175" y="139"/>
                    <a:pt x="181" y="139"/>
                  </a:cubicBezTo>
                  <a:cubicBezTo>
                    <a:pt x="331" y="139"/>
                    <a:pt x="331" y="139"/>
                    <a:pt x="331" y="139"/>
                  </a:cubicBezTo>
                  <a:cubicBezTo>
                    <a:pt x="337" y="139"/>
                    <a:pt x="341" y="144"/>
                    <a:pt x="341" y="150"/>
                  </a:cubicBezTo>
                  <a:cubicBezTo>
                    <a:pt x="341" y="310"/>
                    <a:pt x="341" y="310"/>
                    <a:pt x="341" y="310"/>
                  </a:cubicBezTo>
                  <a:cubicBezTo>
                    <a:pt x="341" y="316"/>
                    <a:pt x="337" y="320"/>
                    <a:pt x="331" y="320"/>
                  </a:cubicBezTo>
                  <a:cubicBezTo>
                    <a:pt x="181" y="320"/>
                    <a:pt x="181" y="320"/>
                    <a:pt x="181" y="320"/>
                  </a:cubicBezTo>
                  <a:cubicBezTo>
                    <a:pt x="175" y="320"/>
                    <a:pt x="171" y="316"/>
                    <a:pt x="171" y="310"/>
                  </a:cubicBezTo>
                  <a:lnTo>
                    <a:pt x="171" y="150"/>
                  </a:lnTo>
                  <a:close/>
                  <a:moveTo>
                    <a:pt x="320" y="299"/>
                  </a:moveTo>
                  <a:cubicBezTo>
                    <a:pt x="192" y="299"/>
                    <a:pt x="192" y="299"/>
                    <a:pt x="192" y="299"/>
                  </a:cubicBezTo>
                  <a:cubicBezTo>
                    <a:pt x="192" y="160"/>
                    <a:pt x="192" y="160"/>
                    <a:pt x="192" y="160"/>
                  </a:cubicBezTo>
                  <a:cubicBezTo>
                    <a:pt x="320" y="160"/>
                    <a:pt x="320" y="160"/>
                    <a:pt x="320" y="160"/>
                  </a:cubicBezTo>
                  <a:lnTo>
                    <a:pt x="320" y="299"/>
                  </a:lnTo>
                  <a:close/>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373" y="395"/>
                  </a:moveTo>
                  <a:cubicBezTo>
                    <a:pt x="373" y="401"/>
                    <a:pt x="369" y="406"/>
                    <a:pt x="363" y="406"/>
                  </a:cubicBezTo>
                  <a:cubicBezTo>
                    <a:pt x="149" y="406"/>
                    <a:pt x="149" y="406"/>
                    <a:pt x="149" y="406"/>
                  </a:cubicBezTo>
                  <a:cubicBezTo>
                    <a:pt x="143" y="406"/>
                    <a:pt x="139" y="401"/>
                    <a:pt x="139" y="395"/>
                  </a:cubicBezTo>
                  <a:cubicBezTo>
                    <a:pt x="139" y="118"/>
                    <a:pt x="139" y="118"/>
                    <a:pt x="139" y="118"/>
                  </a:cubicBezTo>
                  <a:cubicBezTo>
                    <a:pt x="139" y="112"/>
                    <a:pt x="143" y="107"/>
                    <a:pt x="149" y="107"/>
                  </a:cubicBezTo>
                  <a:cubicBezTo>
                    <a:pt x="363" y="107"/>
                    <a:pt x="363" y="107"/>
                    <a:pt x="363" y="107"/>
                  </a:cubicBezTo>
                  <a:cubicBezTo>
                    <a:pt x="369" y="107"/>
                    <a:pt x="373" y="112"/>
                    <a:pt x="373" y="118"/>
                  </a:cubicBezTo>
                  <a:lnTo>
                    <a:pt x="373" y="395"/>
                  </a:lnTo>
                  <a:close/>
                </a:path>
              </a:pathLst>
            </a:custGeom>
            <a:solidFill>
              <a:srgbClr val="FFCD00"/>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61" name="Group 60"/>
          <p:cNvGrpSpPr/>
          <p:nvPr/>
        </p:nvGrpSpPr>
        <p:grpSpPr>
          <a:xfrm>
            <a:off x="7270699" y="4474758"/>
            <a:ext cx="640080" cy="640080"/>
            <a:chOff x="6915149" y="4206889"/>
            <a:chExt cx="640080" cy="640080"/>
          </a:xfrm>
        </p:grpSpPr>
        <p:sp>
          <p:nvSpPr>
            <p:cNvPr id="60" name="Oval 59"/>
            <p:cNvSpPr/>
            <p:nvPr/>
          </p:nvSpPr>
          <p:spPr>
            <a:xfrm>
              <a:off x="6915149" y="4206889"/>
              <a:ext cx="640080" cy="6400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Freeform 486"/>
            <p:cNvSpPr>
              <a:spLocks noChangeAspect="1" noEditPoints="1"/>
            </p:cNvSpPr>
            <p:nvPr/>
          </p:nvSpPr>
          <p:spPr bwMode="auto">
            <a:xfrm>
              <a:off x="6915149" y="4206889"/>
              <a:ext cx="640080" cy="64008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17 w 512"/>
                <a:gd name="T11" fmla="*/ 160 h 512"/>
                <a:gd name="T12" fmla="*/ 128 w 512"/>
                <a:gd name="T13" fmla="*/ 149 h 512"/>
                <a:gd name="T14" fmla="*/ 384 w 512"/>
                <a:gd name="T15" fmla="*/ 149 h 512"/>
                <a:gd name="T16" fmla="*/ 394 w 512"/>
                <a:gd name="T17" fmla="*/ 160 h 512"/>
                <a:gd name="T18" fmla="*/ 394 w 512"/>
                <a:gd name="T19" fmla="*/ 309 h 512"/>
                <a:gd name="T20" fmla="*/ 384 w 512"/>
                <a:gd name="T21" fmla="*/ 320 h 512"/>
                <a:gd name="T22" fmla="*/ 128 w 512"/>
                <a:gd name="T23" fmla="*/ 320 h 512"/>
                <a:gd name="T24" fmla="*/ 117 w 512"/>
                <a:gd name="T25" fmla="*/ 309 h 512"/>
                <a:gd name="T26" fmla="*/ 117 w 512"/>
                <a:gd name="T27" fmla="*/ 160 h 512"/>
                <a:gd name="T28" fmla="*/ 405 w 512"/>
                <a:gd name="T29" fmla="*/ 362 h 512"/>
                <a:gd name="T30" fmla="*/ 106 w 512"/>
                <a:gd name="T31" fmla="*/ 362 h 512"/>
                <a:gd name="T32" fmla="*/ 96 w 512"/>
                <a:gd name="T33" fmla="*/ 352 h 512"/>
                <a:gd name="T34" fmla="*/ 106 w 512"/>
                <a:gd name="T35" fmla="*/ 341 h 512"/>
                <a:gd name="T36" fmla="*/ 405 w 512"/>
                <a:gd name="T37" fmla="*/ 341 h 512"/>
                <a:gd name="T38" fmla="*/ 416 w 512"/>
                <a:gd name="T39" fmla="*/ 352 h 512"/>
                <a:gd name="T40" fmla="*/ 405 w 512"/>
                <a:gd name="T41" fmla="*/ 362 h 512"/>
                <a:gd name="T42" fmla="*/ 373 w 512"/>
                <a:gd name="T43" fmla="*/ 298 h 512"/>
                <a:gd name="T44" fmla="*/ 138 w 512"/>
                <a:gd name="T45" fmla="*/ 298 h 512"/>
                <a:gd name="T46" fmla="*/ 138 w 512"/>
                <a:gd name="T47" fmla="*/ 170 h 512"/>
                <a:gd name="T48" fmla="*/ 373 w 512"/>
                <a:gd name="T49" fmla="*/ 170 h 512"/>
                <a:gd name="T50" fmla="*/ 373 w 512"/>
                <a:gd name="T51"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160"/>
                  </a:moveTo>
                  <a:cubicBezTo>
                    <a:pt x="117" y="154"/>
                    <a:pt x="122" y="149"/>
                    <a:pt x="128" y="149"/>
                  </a:cubicBezTo>
                  <a:cubicBezTo>
                    <a:pt x="384" y="149"/>
                    <a:pt x="384" y="149"/>
                    <a:pt x="384" y="149"/>
                  </a:cubicBezTo>
                  <a:cubicBezTo>
                    <a:pt x="390" y="149"/>
                    <a:pt x="394" y="154"/>
                    <a:pt x="394" y="160"/>
                  </a:cubicBezTo>
                  <a:cubicBezTo>
                    <a:pt x="394" y="309"/>
                    <a:pt x="394" y="309"/>
                    <a:pt x="394" y="309"/>
                  </a:cubicBezTo>
                  <a:cubicBezTo>
                    <a:pt x="394" y="315"/>
                    <a:pt x="390" y="320"/>
                    <a:pt x="384" y="320"/>
                  </a:cubicBezTo>
                  <a:cubicBezTo>
                    <a:pt x="128" y="320"/>
                    <a:pt x="128" y="320"/>
                    <a:pt x="128" y="320"/>
                  </a:cubicBezTo>
                  <a:cubicBezTo>
                    <a:pt x="122" y="320"/>
                    <a:pt x="117" y="315"/>
                    <a:pt x="117" y="309"/>
                  </a:cubicBezTo>
                  <a:lnTo>
                    <a:pt x="117" y="160"/>
                  </a:lnTo>
                  <a:close/>
                  <a:moveTo>
                    <a:pt x="405" y="362"/>
                  </a:moveTo>
                  <a:cubicBezTo>
                    <a:pt x="106" y="362"/>
                    <a:pt x="106" y="362"/>
                    <a:pt x="106" y="362"/>
                  </a:cubicBezTo>
                  <a:cubicBezTo>
                    <a:pt x="100" y="362"/>
                    <a:pt x="96" y="358"/>
                    <a:pt x="96" y="352"/>
                  </a:cubicBezTo>
                  <a:cubicBezTo>
                    <a:pt x="96" y="346"/>
                    <a:pt x="100" y="341"/>
                    <a:pt x="106" y="341"/>
                  </a:cubicBezTo>
                  <a:cubicBezTo>
                    <a:pt x="405" y="341"/>
                    <a:pt x="405" y="341"/>
                    <a:pt x="405" y="341"/>
                  </a:cubicBezTo>
                  <a:cubicBezTo>
                    <a:pt x="411" y="341"/>
                    <a:pt x="416" y="346"/>
                    <a:pt x="416" y="352"/>
                  </a:cubicBezTo>
                  <a:cubicBezTo>
                    <a:pt x="416" y="358"/>
                    <a:pt x="411" y="362"/>
                    <a:pt x="405" y="362"/>
                  </a:cubicBezTo>
                  <a:close/>
                  <a:moveTo>
                    <a:pt x="373" y="298"/>
                  </a:moveTo>
                  <a:cubicBezTo>
                    <a:pt x="138" y="298"/>
                    <a:pt x="138" y="298"/>
                    <a:pt x="138" y="298"/>
                  </a:cubicBezTo>
                  <a:cubicBezTo>
                    <a:pt x="138" y="170"/>
                    <a:pt x="138" y="170"/>
                    <a:pt x="138" y="170"/>
                  </a:cubicBezTo>
                  <a:cubicBezTo>
                    <a:pt x="373" y="170"/>
                    <a:pt x="373" y="170"/>
                    <a:pt x="373" y="170"/>
                  </a:cubicBezTo>
                  <a:lnTo>
                    <a:pt x="373" y="298"/>
                  </a:lnTo>
                  <a:close/>
                </a:path>
              </a:pathLst>
            </a:custGeom>
            <a:solidFill>
              <a:srgbClr val="FFCD00"/>
            </a:solidFill>
            <a:ln>
              <a:noFill/>
            </a:ln>
            <a:extLst/>
          </p:spPr>
          <p:txBody>
            <a:bodyPr vert="horz" wrap="square" lIns="91440" tIns="45720" rIns="91440" bIns="45720" numCol="1" anchor="t" anchorCtr="0" compatLnSpc="1">
              <a:prstTxWarp prst="textNoShape">
                <a:avLst/>
              </a:prstTxWarp>
            </a:bodyPr>
            <a:lstStyle/>
            <a:p>
              <a:endParaRPr lang="en-GB"/>
            </a:p>
          </p:txBody>
        </p:sp>
      </p:grpSp>
      <p:sp>
        <p:nvSpPr>
          <p:cNvPr id="64" name="Rectangle 63"/>
          <p:cNvSpPr/>
          <p:nvPr/>
        </p:nvSpPr>
        <p:spPr>
          <a:xfrm>
            <a:off x="402439" y="4025014"/>
            <a:ext cx="2414016" cy="41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lumMod val="50000"/>
                  </a:schemeClr>
                </a:solidFill>
                <a:latin typeface="Segoe UI Semibold" panose="020B0702040204020203" pitchFamily="34" charset="0"/>
                <a:cs typeface="Segoe UI Semibold" panose="020B0702040204020203" pitchFamily="34" charset="0"/>
              </a:rPr>
              <a:t>1960s</a:t>
            </a:r>
            <a:endParaRPr lang="en-CA" sz="1400" b="1" dirty="0">
              <a:solidFill>
                <a:schemeClr val="bg1">
                  <a:lumMod val="50000"/>
                </a:schemeClr>
              </a:solidFill>
              <a:latin typeface="Segoe UI Semibold" panose="020B0702040204020203" pitchFamily="34" charset="0"/>
              <a:cs typeface="Segoe UI Semibold" panose="020B0702040204020203" pitchFamily="34" charset="0"/>
            </a:endParaRPr>
          </a:p>
        </p:txBody>
      </p:sp>
      <p:sp>
        <p:nvSpPr>
          <p:cNvPr id="65" name="Rectangle 64"/>
          <p:cNvSpPr/>
          <p:nvPr/>
        </p:nvSpPr>
        <p:spPr>
          <a:xfrm>
            <a:off x="3393339" y="4025014"/>
            <a:ext cx="2414016" cy="41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lumMod val="50000"/>
                  </a:schemeClr>
                </a:solidFill>
                <a:latin typeface="Segoe UI Semibold" panose="020B0702040204020203" pitchFamily="34" charset="0"/>
                <a:cs typeface="Segoe UI Semibold" panose="020B0702040204020203" pitchFamily="34" charset="0"/>
              </a:rPr>
              <a:t>1970s</a:t>
            </a:r>
            <a:endParaRPr lang="en-CA" sz="1400" b="1" dirty="0">
              <a:solidFill>
                <a:schemeClr val="bg1">
                  <a:lumMod val="50000"/>
                </a:schemeClr>
              </a:solidFill>
              <a:latin typeface="Segoe UI Semibold" panose="020B0702040204020203" pitchFamily="34" charset="0"/>
              <a:cs typeface="Segoe UI Semibold" panose="020B0702040204020203" pitchFamily="34" charset="0"/>
            </a:endParaRPr>
          </a:p>
        </p:txBody>
      </p:sp>
      <p:sp>
        <p:nvSpPr>
          <p:cNvPr id="66" name="Rectangle 65"/>
          <p:cNvSpPr/>
          <p:nvPr/>
        </p:nvSpPr>
        <p:spPr>
          <a:xfrm>
            <a:off x="6384239" y="4025014"/>
            <a:ext cx="2414016" cy="41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lumMod val="50000"/>
                  </a:schemeClr>
                </a:solidFill>
                <a:latin typeface="Segoe UI Semibold" panose="020B0702040204020203" pitchFamily="34" charset="0"/>
                <a:cs typeface="Segoe UI Semibold" panose="020B0702040204020203" pitchFamily="34" charset="0"/>
              </a:rPr>
              <a:t>1980s to 1990s</a:t>
            </a:r>
            <a:endParaRPr lang="en-CA" sz="1400" b="1" dirty="0">
              <a:solidFill>
                <a:schemeClr val="bg1">
                  <a:lumMod val="50000"/>
                </a:schemeClr>
              </a:solidFill>
              <a:latin typeface="Segoe UI Semibold" panose="020B0702040204020203" pitchFamily="34" charset="0"/>
              <a:cs typeface="Segoe UI Semibold" panose="020B0702040204020203" pitchFamily="34" charset="0"/>
            </a:endParaRPr>
          </a:p>
        </p:txBody>
      </p:sp>
      <p:sp>
        <p:nvSpPr>
          <p:cNvPr id="67" name="Rectangle 66"/>
          <p:cNvSpPr/>
          <p:nvPr/>
        </p:nvSpPr>
        <p:spPr>
          <a:xfrm>
            <a:off x="9375140" y="4025014"/>
            <a:ext cx="2414016" cy="41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lumMod val="50000"/>
                  </a:schemeClr>
                </a:solidFill>
                <a:latin typeface="Segoe UI Semibold" panose="020B0702040204020203" pitchFamily="34" charset="0"/>
                <a:cs typeface="Segoe UI Semibold" panose="020B0702040204020203" pitchFamily="34" charset="0"/>
              </a:rPr>
              <a:t>2000s – 2020s</a:t>
            </a:r>
            <a:endParaRPr lang="en-CA" sz="1400" b="1" dirty="0">
              <a:solidFill>
                <a:schemeClr val="bg1">
                  <a:lumMod val="50000"/>
                </a:schemeClr>
              </a:solidFill>
              <a:latin typeface="Segoe UI Semibold" panose="020B0702040204020203" pitchFamily="34" charset="0"/>
              <a:cs typeface="Segoe UI Semibold" panose="020B0702040204020203" pitchFamily="34" charset="0"/>
            </a:endParaRPr>
          </a:p>
        </p:txBody>
      </p:sp>
      <p:sp>
        <p:nvSpPr>
          <p:cNvPr id="40" name="Rectangle 39"/>
          <p:cNvSpPr/>
          <p:nvPr/>
        </p:nvSpPr>
        <p:spPr>
          <a:xfrm>
            <a:off x="402439" y="3627091"/>
            <a:ext cx="11385701" cy="274320"/>
          </a:xfrm>
          <a:prstGeom prst="rect">
            <a:avLst/>
          </a:prstGeom>
          <a:solidFill>
            <a:schemeClr val="tx1"/>
          </a:solidFill>
          <a:ln>
            <a:noFill/>
          </a:ln>
        </p:spPr>
        <p:txBody>
          <a:bodyPr wrap="square" anchor="ctr">
            <a:noAutofit/>
          </a:bodyPr>
          <a:lstStyle/>
          <a:p>
            <a:pPr algn="ctr" fontAlgn="ctr">
              <a:spcAft>
                <a:spcPts val="1200"/>
              </a:spcAft>
            </a:pPr>
            <a:r>
              <a:rPr lang="en-US" sz="1100" dirty="0">
                <a:solidFill>
                  <a:schemeClr val="bg1"/>
                </a:solidFill>
                <a:latin typeface="Segoe UI Semibold" panose="020B0702040204020203" pitchFamily="34" charset="0"/>
                <a:cs typeface="Segoe UI Semibold" panose="020B0702040204020203" pitchFamily="34" charset="0"/>
              </a:rPr>
              <a:t>Evolution of Payments</a:t>
            </a:r>
          </a:p>
        </p:txBody>
      </p:sp>
      <p:sp>
        <p:nvSpPr>
          <p:cNvPr id="41" name="Freeform 146"/>
          <p:cNvSpPr>
            <a:spLocks noEditPoints="1"/>
          </p:cNvSpPr>
          <p:nvPr/>
        </p:nvSpPr>
        <p:spPr bwMode="auto">
          <a:xfrm>
            <a:off x="4505017" y="1728726"/>
            <a:ext cx="279975" cy="210197"/>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95646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95" y="62382"/>
            <a:ext cx="10942961" cy="594360"/>
          </a:xfrm>
        </p:spPr>
        <p:txBody>
          <a:bodyPr/>
          <a:lstStyle/>
          <a:p>
            <a:r>
              <a:rPr lang="en-US" sz="2400" dirty="0">
                <a:latin typeface="Arial" charset="0"/>
                <a:ea typeface="Arial" charset="0"/>
                <a:cs typeface="Arial" charset="0"/>
              </a:rPr>
              <a:t>Canadian Payments Ecosystem</a:t>
            </a:r>
            <a:endParaRPr lang="en-CA" sz="2400" dirty="0">
              <a:latin typeface="Arial" charset="0"/>
              <a:ea typeface="Arial" charset="0"/>
              <a:cs typeface="Arial" charset="0"/>
            </a:endParaRPr>
          </a:p>
        </p:txBody>
      </p:sp>
      <p:sp>
        <p:nvSpPr>
          <p:cNvPr id="4" name="Slide Number Placeholder 3"/>
          <p:cNvSpPr>
            <a:spLocks noGrp="1"/>
          </p:cNvSpPr>
          <p:nvPr>
            <p:ph type="sldNum" sz="quarter" idx="4"/>
          </p:nvPr>
        </p:nvSpPr>
        <p:spPr/>
        <p:txBody>
          <a:bodyPr/>
          <a:lstStyle/>
          <a:p>
            <a:fld id="{1D70FF2A-E074-4D3B-BB94-FFBB4B519E26}" type="slidenum">
              <a:rPr lang="en-CA" smtClean="0"/>
              <a:pPr/>
              <a:t>3</a:t>
            </a:fld>
            <a:endParaRPr lang="en-CA" dirty="0"/>
          </a:p>
        </p:txBody>
      </p:sp>
      <p:cxnSp>
        <p:nvCxnSpPr>
          <p:cNvPr id="6" name="Straight Connector 5"/>
          <p:cNvCxnSpPr/>
          <p:nvPr/>
        </p:nvCxnSpPr>
        <p:spPr>
          <a:xfrm flipV="1">
            <a:off x="2699904" y="4351859"/>
            <a:ext cx="461138" cy="59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05863" y="2316269"/>
            <a:ext cx="2635211" cy="3130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17848" y="3884440"/>
            <a:ext cx="26232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37211" y="2316268"/>
            <a:ext cx="2598639" cy="31127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56" idx="0"/>
          </p:cNvCxnSpPr>
          <p:nvPr/>
        </p:nvCxnSpPr>
        <p:spPr>
          <a:xfrm flipV="1">
            <a:off x="1605863" y="2316269"/>
            <a:ext cx="2635211" cy="3112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96388" y="1797061"/>
            <a:ext cx="2281646" cy="10276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62593" y="1797061"/>
            <a:ext cx="1038913" cy="307777"/>
          </a:xfrm>
          <a:prstGeom prst="rect">
            <a:avLst/>
          </a:prstGeom>
          <a:noFill/>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Consumers</a:t>
            </a:r>
          </a:p>
        </p:txBody>
      </p:sp>
      <p:grpSp>
        <p:nvGrpSpPr>
          <p:cNvPr id="13" name="Group 12"/>
          <p:cNvGrpSpPr/>
          <p:nvPr/>
        </p:nvGrpSpPr>
        <p:grpSpPr>
          <a:xfrm>
            <a:off x="484531" y="2138478"/>
            <a:ext cx="2320543" cy="592474"/>
            <a:chOff x="484531" y="1900248"/>
            <a:chExt cx="2320543" cy="592474"/>
          </a:xfrm>
        </p:grpSpPr>
        <p:grpSp>
          <p:nvGrpSpPr>
            <p:cNvPr id="14" name="Group 844"/>
            <p:cNvGrpSpPr>
              <a:grpSpLocks noChangeAspect="1"/>
            </p:cNvGrpSpPr>
            <p:nvPr/>
          </p:nvGrpSpPr>
          <p:grpSpPr bwMode="auto">
            <a:xfrm>
              <a:off x="644356" y="1987731"/>
              <a:ext cx="275705" cy="274320"/>
              <a:chOff x="4371" y="3110"/>
              <a:chExt cx="199" cy="198"/>
            </a:xfrm>
            <a:solidFill>
              <a:schemeClr val="accent3"/>
            </a:solidFill>
          </p:grpSpPr>
          <p:sp>
            <p:nvSpPr>
              <p:cNvPr id="22" name="Freeform 845"/>
              <p:cNvSpPr>
                <a:spLocks noEditPoints="1"/>
              </p:cNvSpPr>
              <p:nvPr/>
            </p:nvSpPr>
            <p:spPr bwMode="auto">
              <a:xfrm>
                <a:off x="4371" y="3166"/>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 name="Freeform 846"/>
              <p:cNvSpPr>
                <a:spLocks noEditPoints="1"/>
              </p:cNvSpPr>
              <p:nvPr/>
            </p:nvSpPr>
            <p:spPr bwMode="auto">
              <a:xfrm>
                <a:off x="4379"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 name="Freeform 847"/>
              <p:cNvSpPr>
                <a:spLocks noEditPoints="1"/>
              </p:cNvSpPr>
              <p:nvPr/>
            </p:nvSpPr>
            <p:spPr bwMode="auto">
              <a:xfrm>
                <a:off x="4513" y="3166"/>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 name="Freeform 848"/>
              <p:cNvSpPr>
                <a:spLocks noEditPoints="1"/>
              </p:cNvSpPr>
              <p:nvPr/>
            </p:nvSpPr>
            <p:spPr bwMode="auto">
              <a:xfrm>
                <a:off x="4520" y="3110"/>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 name="Freeform 849"/>
              <p:cNvSpPr>
                <a:spLocks noEditPoints="1"/>
              </p:cNvSpPr>
              <p:nvPr/>
            </p:nvSpPr>
            <p:spPr bwMode="auto">
              <a:xfrm>
                <a:off x="4442" y="3166"/>
                <a:ext cx="57" cy="142"/>
              </a:xfrm>
              <a:custGeom>
                <a:avLst/>
                <a:gdLst>
                  <a:gd name="T0" fmla="*/ 75 w 85"/>
                  <a:gd name="T1" fmla="*/ 0 h 213"/>
                  <a:gd name="T2" fmla="*/ 11 w 85"/>
                  <a:gd name="T3" fmla="*/ 0 h 213"/>
                  <a:gd name="T4" fmla="*/ 0 w 85"/>
                  <a:gd name="T5" fmla="*/ 11 h 213"/>
                  <a:gd name="T6" fmla="*/ 0 w 85"/>
                  <a:gd name="T7" fmla="*/ 96 h 213"/>
                  <a:gd name="T8" fmla="*/ 11 w 85"/>
                  <a:gd name="T9" fmla="*/ 107 h 213"/>
                  <a:gd name="T10" fmla="*/ 11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5 w 85"/>
                  <a:gd name="T25" fmla="*/ 203 h 213"/>
                  <a:gd name="T26" fmla="*/ 75 w 85"/>
                  <a:gd name="T27" fmla="*/ 107 h 213"/>
                  <a:gd name="T28" fmla="*/ 85 w 85"/>
                  <a:gd name="T29" fmla="*/ 96 h 213"/>
                  <a:gd name="T30" fmla="*/ 85 w 85"/>
                  <a:gd name="T31" fmla="*/ 11 h 213"/>
                  <a:gd name="T32" fmla="*/ 75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5" y="0"/>
                    </a:moveTo>
                    <a:cubicBezTo>
                      <a:pt x="11" y="0"/>
                      <a:pt x="11" y="0"/>
                      <a:pt x="11" y="0"/>
                    </a:cubicBezTo>
                    <a:cubicBezTo>
                      <a:pt x="5" y="0"/>
                      <a:pt x="0" y="5"/>
                      <a:pt x="0" y="11"/>
                    </a:cubicBezTo>
                    <a:cubicBezTo>
                      <a:pt x="0" y="96"/>
                      <a:pt x="0" y="96"/>
                      <a:pt x="0" y="96"/>
                    </a:cubicBezTo>
                    <a:cubicBezTo>
                      <a:pt x="0" y="102"/>
                      <a:pt x="5" y="107"/>
                      <a:pt x="11" y="107"/>
                    </a:cubicBezTo>
                    <a:cubicBezTo>
                      <a:pt x="11" y="203"/>
                      <a:pt x="11" y="203"/>
                      <a:pt x="11" y="203"/>
                    </a:cubicBezTo>
                    <a:cubicBezTo>
                      <a:pt x="11"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5" y="209"/>
                      <a:pt x="75" y="203"/>
                    </a:cubicBezTo>
                    <a:cubicBezTo>
                      <a:pt x="75" y="107"/>
                      <a:pt x="75" y="107"/>
                      <a:pt x="75" y="107"/>
                    </a:cubicBezTo>
                    <a:cubicBezTo>
                      <a:pt x="81" y="107"/>
                      <a:pt x="85" y="102"/>
                      <a:pt x="85" y="96"/>
                    </a:cubicBezTo>
                    <a:cubicBezTo>
                      <a:pt x="85" y="11"/>
                      <a:pt x="85" y="11"/>
                      <a:pt x="85" y="11"/>
                    </a:cubicBezTo>
                    <a:cubicBezTo>
                      <a:pt x="85" y="5"/>
                      <a:pt x="81" y="0"/>
                      <a:pt x="75"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 name="Freeform 850"/>
              <p:cNvSpPr>
                <a:spLocks noEditPoints="1"/>
              </p:cNvSpPr>
              <p:nvPr/>
            </p:nvSpPr>
            <p:spPr bwMode="auto">
              <a:xfrm>
                <a:off x="4450"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5" name="Freeform 10"/>
            <p:cNvSpPr>
              <a:spLocks noEditPoints="1"/>
            </p:cNvSpPr>
            <p:nvPr/>
          </p:nvSpPr>
          <p:spPr bwMode="auto">
            <a:xfrm>
              <a:off x="1084046" y="1991688"/>
              <a:ext cx="365760" cy="274320"/>
            </a:xfrm>
            <a:custGeom>
              <a:avLst/>
              <a:gdLst>
                <a:gd name="T0" fmla="*/ 10 w 320"/>
                <a:gd name="T1" fmla="*/ 0 h 235"/>
                <a:gd name="T2" fmla="*/ 0 w 320"/>
                <a:gd name="T3" fmla="*/ 224 h 235"/>
                <a:gd name="T4" fmla="*/ 309 w 320"/>
                <a:gd name="T5" fmla="*/ 235 h 235"/>
                <a:gd name="T6" fmla="*/ 320 w 320"/>
                <a:gd name="T7" fmla="*/ 11 h 235"/>
                <a:gd name="T8" fmla="*/ 85 w 320"/>
                <a:gd name="T9" fmla="*/ 214 h 235"/>
                <a:gd name="T10" fmla="*/ 64 w 320"/>
                <a:gd name="T11" fmla="*/ 150 h 235"/>
                <a:gd name="T12" fmla="*/ 85 w 320"/>
                <a:gd name="T13" fmla="*/ 214 h 235"/>
                <a:gd name="T14" fmla="*/ 106 w 320"/>
                <a:gd name="T15" fmla="*/ 214 h 235"/>
                <a:gd name="T16" fmla="*/ 96 w 320"/>
                <a:gd name="T17" fmla="*/ 128 h 235"/>
                <a:gd name="T18" fmla="*/ 42 w 320"/>
                <a:gd name="T19" fmla="*/ 139 h 235"/>
                <a:gd name="T20" fmla="*/ 21 w 320"/>
                <a:gd name="T21" fmla="*/ 214 h 235"/>
                <a:gd name="T22" fmla="*/ 298 w 320"/>
                <a:gd name="T23" fmla="*/ 22 h 235"/>
                <a:gd name="T24" fmla="*/ 42 w 320"/>
                <a:gd name="T25" fmla="*/ 96 h 235"/>
                <a:gd name="T26" fmla="*/ 64 w 320"/>
                <a:gd name="T27" fmla="*/ 96 h 235"/>
                <a:gd name="T28" fmla="*/ 42 w 320"/>
                <a:gd name="T29" fmla="*/ 96 h 235"/>
                <a:gd name="T30" fmla="*/ 53 w 320"/>
                <a:gd name="T31" fmla="*/ 43 h 235"/>
                <a:gd name="T32" fmla="*/ 53 w 320"/>
                <a:gd name="T33" fmla="*/ 64 h 235"/>
                <a:gd name="T34" fmla="*/ 85 w 320"/>
                <a:gd name="T35" fmla="*/ 96 h 235"/>
                <a:gd name="T36" fmla="*/ 106 w 320"/>
                <a:gd name="T37" fmla="*/ 96 h 235"/>
                <a:gd name="T38" fmla="*/ 85 w 320"/>
                <a:gd name="T39" fmla="*/ 96 h 235"/>
                <a:gd name="T40" fmla="*/ 96 w 320"/>
                <a:gd name="T41" fmla="*/ 43 h 235"/>
                <a:gd name="T42" fmla="*/ 96 w 320"/>
                <a:gd name="T43" fmla="*/ 64 h 235"/>
                <a:gd name="T44" fmla="*/ 128 w 320"/>
                <a:gd name="T45" fmla="*/ 96 h 235"/>
                <a:gd name="T46" fmla="*/ 149 w 320"/>
                <a:gd name="T47" fmla="*/ 96 h 235"/>
                <a:gd name="T48" fmla="*/ 128 w 320"/>
                <a:gd name="T49" fmla="*/ 96 h 235"/>
                <a:gd name="T50" fmla="*/ 138 w 320"/>
                <a:gd name="T51" fmla="*/ 43 h 235"/>
                <a:gd name="T52" fmla="*/ 138 w 320"/>
                <a:gd name="T53" fmla="*/ 64 h 235"/>
                <a:gd name="T54" fmla="*/ 170 w 320"/>
                <a:gd name="T55" fmla="*/ 96 h 235"/>
                <a:gd name="T56" fmla="*/ 192 w 320"/>
                <a:gd name="T57" fmla="*/ 96 h 235"/>
                <a:gd name="T58" fmla="*/ 170 w 320"/>
                <a:gd name="T59" fmla="*/ 96 h 235"/>
                <a:gd name="T60" fmla="*/ 181 w 320"/>
                <a:gd name="T61" fmla="*/ 43 h 235"/>
                <a:gd name="T62" fmla="*/ 181 w 320"/>
                <a:gd name="T63" fmla="*/ 64 h 235"/>
                <a:gd name="T64" fmla="*/ 213 w 320"/>
                <a:gd name="T65" fmla="*/ 96 h 235"/>
                <a:gd name="T66" fmla="*/ 234 w 320"/>
                <a:gd name="T67" fmla="*/ 96 h 235"/>
                <a:gd name="T68" fmla="*/ 213 w 320"/>
                <a:gd name="T69" fmla="*/ 96 h 235"/>
                <a:gd name="T70" fmla="*/ 224 w 320"/>
                <a:gd name="T71" fmla="*/ 43 h 235"/>
                <a:gd name="T72" fmla="*/ 224 w 320"/>
                <a:gd name="T73" fmla="*/ 64 h 235"/>
                <a:gd name="T74" fmla="*/ 256 w 320"/>
                <a:gd name="T75" fmla="*/ 96 h 235"/>
                <a:gd name="T76" fmla="*/ 277 w 320"/>
                <a:gd name="T77" fmla="*/ 96 h 235"/>
                <a:gd name="T78" fmla="*/ 256 w 320"/>
                <a:gd name="T79" fmla="*/ 96 h 235"/>
                <a:gd name="T80" fmla="*/ 138 w 320"/>
                <a:gd name="T81" fmla="*/ 128 h 235"/>
                <a:gd name="T82" fmla="*/ 138 w 320"/>
                <a:gd name="T83" fmla="*/ 150 h 235"/>
                <a:gd name="T84" fmla="*/ 170 w 320"/>
                <a:gd name="T85" fmla="*/ 139 h 235"/>
                <a:gd name="T86" fmla="*/ 192 w 320"/>
                <a:gd name="T87" fmla="*/ 139 h 235"/>
                <a:gd name="T88" fmla="*/ 170 w 320"/>
                <a:gd name="T89" fmla="*/ 139 h 235"/>
                <a:gd name="T90" fmla="*/ 224 w 320"/>
                <a:gd name="T91" fmla="*/ 128 h 235"/>
                <a:gd name="T92" fmla="*/ 224 w 320"/>
                <a:gd name="T93" fmla="*/ 150 h 235"/>
                <a:gd name="T94" fmla="*/ 256 w 320"/>
                <a:gd name="T95" fmla="*/ 139 h 235"/>
                <a:gd name="T96" fmla="*/ 277 w 320"/>
                <a:gd name="T97" fmla="*/ 139 h 235"/>
                <a:gd name="T98" fmla="*/ 256 w 320"/>
                <a:gd name="T99" fmla="*/ 139 h 235"/>
                <a:gd name="T100" fmla="*/ 138 w 320"/>
                <a:gd name="T101" fmla="*/ 171 h 235"/>
                <a:gd name="T102" fmla="*/ 138 w 320"/>
                <a:gd name="T103" fmla="*/ 192 h 235"/>
                <a:gd name="T104" fmla="*/ 170 w 320"/>
                <a:gd name="T105" fmla="*/ 182 h 235"/>
                <a:gd name="T106" fmla="*/ 192 w 320"/>
                <a:gd name="T107" fmla="*/ 182 h 235"/>
                <a:gd name="T108" fmla="*/ 170 w 320"/>
                <a:gd name="T109" fmla="*/ 182 h 235"/>
                <a:gd name="T110" fmla="*/ 224 w 320"/>
                <a:gd name="T111" fmla="*/ 171 h 235"/>
                <a:gd name="T112" fmla="*/ 224 w 320"/>
                <a:gd name="T113" fmla="*/ 192 h 235"/>
                <a:gd name="T114" fmla="*/ 256 w 320"/>
                <a:gd name="T115" fmla="*/ 182 h 235"/>
                <a:gd name="T116" fmla="*/ 277 w 320"/>
                <a:gd name="T117" fmla="*/ 182 h 235"/>
                <a:gd name="T118" fmla="*/ 256 w 320"/>
                <a:gd name="T119" fmla="*/ 182 h 235"/>
                <a:gd name="T120" fmla="*/ 266 w 320"/>
                <a:gd name="T121" fmla="*/ 43 h 235"/>
                <a:gd name="T122" fmla="*/ 266 w 320"/>
                <a:gd name="T123" fmla="*/ 6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85" y="214"/>
                  </a:moveTo>
                  <a:cubicBezTo>
                    <a:pt x="64" y="214"/>
                    <a:pt x="64" y="214"/>
                    <a:pt x="64" y="214"/>
                  </a:cubicBezTo>
                  <a:cubicBezTo>
                    <a:pt x="64" y="150"/>
                    <a:pt x="64" y="150"/>
                    <a:pt x="64" y="150"/>
                  </a:cubicBezTo>
                  <a:cubicBezTo>
                    <a:pt x="85" y="150"/>
                    <a:pt x="85" y="150"/>
                    <a:pt x="85" y="150"/>
                  </a:cubicBezTo>
                  <a:lnTo>
                    <a:pt x="85" y="214"/>
                  </a:lnTo>
                  <a:close/>
                  <a:moveTo>
                    <a:pt x="298" y="214"/>
                  </a:moveTo>
                  <a:cubicBezTo>
                    <a:pt x="106" y="214"/>
                    <a:pt x="106" y="214"/>
                    <a:pt x="106" y="214"/>
                  </a:cubicBezTo>
                  <a:cubicBezTo>
                    <a:pt x="106" y="139"/>
                    <a:pt x="106" y="139"/>
                    <a:pt x="106" y="139"/>
                  </a:cubicBezTo>
                  <a:cubicBezTo>
                    <a:pt x="106" y="133"/>
                    <a:pt x="102" y="128"/>
                    <a:pt x="96" y="128"/>
                  </a:cubicBezTo>
                  <a:cubicBezTo>
                    <a:pt x="53" y="128"/>
                    <a:pt x="53" y="128"/>
                    <a:pt x="53" y="128"/>
                  </a:cubicBezTo>
                  <a:cubicBezTo>
                    <a:pt x="47" y="128"/>
                    <a:pt x="42" y="133"/>
                    <a:pt x="42" y="139"/>
                  </a:cubicBezTo>
                  <a:cubicBezTo>
                    <a:pt x="42" y="214"/>
                    <a:pt x="42" y="214"/>
                    <a:pt x="42" y="214"/>
                  </a:cubicBezTo>
                  <a:cubicBezTo>
                    <a:pt x="21" y="214"/>
                    <a:pt x="21" y="214"/>
                    <a:pt x="21" y="214"/>
                  </a:cubicBezTo>
                  <a:cubicBezTo>
                    <a:pt x="21" y="22"/>
                    <a:pt x="21" y="22"/>
                    <a:pt x="21" y="22"/>
                  </a:cubicBezTo>
                  <a:cubicBezTo>
                    <a:pt x="298" y="22"/>
                    <a:pt x="298" y="22"/>
                    <a:pt x="298" y="22"/>
                  </a:cubicBezTo>
                  <a:lnTo>
                    <a:pt x="298" y="214"/>
                  </a:lnTo>
                  <a:close/>
                  <a:moveTo>
                    <a:pt x="42" y="96"/>
                  </a:moveTo>
                  <a:cubicBezTo>
                    <a:pt x="42" y="90"/>
                    <a:pt x="47" y="86"/>
                    <a:pt x="53" y="86"/>
                  </a:cubicBezTo>
                  <a:cubicBezTo>
                    <a:pt x="59" y="86"/>
                    <a:pt x="64" y="90"/>
                    <a:pt x="64" y="96"/>
                  </a:cubicBezTo>
                  <a:cubicBezTo>
                    <a:pt x="64" y="102"/>
                    <a:pt x="59" y="107"/>
                    <a:pt x="53" y="107"/>
                  </a:cubicBezTo>
                  <a:cubicBezTo>
                    <a:pt x="47" y="107"/>
                    <a:pt x="42" y="102"/>
                    <a:pt x="42" y="96"/>
                  </a:cubicBezTo>
                  <a:close/>
                  <a:moveTo>
                    <a:pt x="42" y="54"/>
                  </a:moveTo>
                  <a:cubicBezTo>
                    <a:pt x="42" y="48"/>
                    <a:pt x="47" y="43"/>
                    <a:pt x="53" y="43"/>
                  </a:cubicBezTo>
                  <a:cubicBezTo>
                    <a:pt x="59" y="43"/>
                    <a:pt x="64" y="48"/>
                    <a:pt x="64" y="54"/>
                  </a:cubicBezTo>
                  <a:cubicBezTo>
                    <a:pt x="64" y="60"/>
                    <a:pt x="59" y="64"/>
                    <a:pt x="53" y="64"/>
                  </a:cubicBezTo>
                  <a:cubicBezTo>
                    <a:pt x="47" y="64"/>
                    <a:pt x="42" y="60"/>
                    <a:pt x="42" y="54"/>
                  </a:cubicBezTo>
                  <a:close/>
                  <a:moveTo>
                    <a:pt x="85" y="96"/>
                  </a:moveTo>
                  <a:cubicBezTo>
                    <a:pt x="85" y="90"/>
                    <a:pt x="90" y="86"/>
                    <a:pt x="96" y="86"/>
                  </a:cubicBezTo>
                  <a:cubicBezTo>
                    <a:pt x="102" y="86"/>
                    <a:pt x="106" y="90"/>
                    <a:pt x="106" y="96"/>
                  </a:cubicBezTo>
                  <a:cubicBezTo>
                    <a:pt x="106" y="102"/>
                    <a:pt x="102" y="107"/>
                    <a:pt x="96" y="107"/>
                  </a:cubicBezTo>
                  <a:cubicBezTo>
                    <a:pt x="90" y="107"/>
                    <a:pt x="85" y="102"/>
                    <a:pt x="85" y="96"/>
                  </a:cubicBezTo>
                  <a:close/>
                  <a:moveTo>
                    <a:pt x="85" y="54"/>
                  </a:moveTo>
                  <a:cubicBezTo>
                    <a:pt x="85" y="48"/>
                    <a:pt x="90" y="43"/>
                    <a:pt x="96" y="43"/>
                  </a:cubicBezTo>
                  <a:cubicBezTo>
                    <a:pt x="102" y="43"/>
                    <a:pt x="106" y="48"/>
                    <a:pt x="106" y="54"/>
                  </a:cubicBezTo>
                  <a:cubicBezTo>
                    <a:pt x="106" y="60"/>
                    <a:pt x="102" y="64"/>
                    <a:pt x="96" y="64"/>
                  </a:cubicBezTo>
                  <a:cubicBezTo>
                    <a:pt x="90" y="64"/>
                    <a:pt x="85" y="60"/>
                    <a:pt x="85" y="54"/>
                  </a:cubicBezTo>
                  <a:close/>
                  <a:moveTo>
                    <a:pt x="128" y="96"/>
                  </a:moveTo>
                  <a:cubicBezTo>
                    <a:pt x="128" y="90"/>
                    <a:pt x="132" y="86"/>
                    <a:pt x="138" y="86"/>
                  </a:cubicBezTo>
                  <a:cubicBezTo>
                    <a:pt x="144" y="86"/>
                    <a:pt x="149" y="90"/>
                    <a:pt x="149" y="96"/>
                  </a:cubicBezTo>
                  <a:cubicBezTo>
                    <a:pt x="149" y="102"/>
                    <a:pt x="144" y="107"/>
                    <a:pt x="138" y="107"/>
                  </a:cubicBezTo>
                  <a:cubicBezTo>
                    <a:pt x="132" y="107"/>
                    <a:pt x="128" y="102"/>
                    <a:pt x="128" y="96"/>
                  </a:cubicBezTo>
                  <a:close/>
                  <a:moveTo>
                    <a:pt x="128" y="54"/>
                  </a:moveTo>
                  <a:cubicBezTo>
                    <a:pt x="128" y="48"/>
                    <a:pt x="132" y="43"/>
                    <a:pt x="138" y="43"/>
                  </a:cubicBezTo>
                  <a:cubicBezTo>
                    <a:pt x="144" y="43"/>
                    <a:pt x="149" y="48"/>
                    <a:pt x="149" y="54"/>
                  </a:cubicBezTo>
                  <a:cubicBezTo>
                    <a:pt x="149" y="60"/>
                    <a:pt x="144" y="64"/>
                    <a:pt x="138" y="64"/>
                  </a:cubicBezTo>
                  <a:cubicBezTo>
                    <a:pt x="132" y="64"/>
                    <a:pt x="128" y="60"/>
                    <a:pt x="128" y="54"/>
                  </a:cubicBezTo>
                  <a:close/>
                  <a:moveTo>
                    <a:pt x="170" y="96"/>
                  </a:moveTo>
                  <a:cubicBezTo>
                    <a:pt x="170" y="90"/>
                    <a:pt x="175" y="86"/>
                    <a:pt x="181" y="86"/>
                  </a:cubicBezTo>
                  <a:cubicBezTo>
                    <a:pt x="187" y="86"/>
                    <a:pt x="192" y="90"/>
                    <a:pt x="192" y="96"/>
                  </a:cubicBezTo>
                  <a:cubicBezTo>
                    <a:pt x="192" y="102"/>
                    <a:pt x="187" y="107"/>
                    <a:pt x="181" y="107"/>
                  </a:cubicBezTo>
                  <a:cubicBezTo>
                    <a:pt x="175" y="107"/>
                    <a:pt x="170" y="102"/>
                    <a:pt x="170" y="96"/>
                  </a:cubicBezTo>
                  <a:close/>
                  <a:moveTo>
                    <a:pt x="170" y="54"/>
                  </a:moveTo>
                  <a:cubicBezTo>
                    <a:pt x="170" y="48"/>
                    <a:pt x="175" y="43"/>
                    <a:pt x="181" y="43"/>
                  </a:cubicBezTo>
                  <a:cubicBezTo>
                    <a:pt x="187" y="43"/>
                    <a:pt x="192" y="48"/>
                    <a:pt x="192" y="54"/>
                  </a:cubicBezTo>
                  <a:cubicBezTo>
                    <a:pt x="192" y="60"/>
                    <a:pt x="187" y="64"/>
                    <a:pt x="181" y="64"/>
                  </a:cubicBezTo>
                  <a:cubicBezTo>
                    <a:pt x="175" y="64"/>
                    <a:pt x="170" y="60"/>
                    <a:pt x="170" y="54"/>
                  </a:cubicBezTo>
                  <a:close/>
                  <a:moveTo>
                    <a:pt x="213" y="96"/>
                  </a:moveTo>
                  <a:cubicBezTo>
                    <a:pt x="213" y="90"/>
                    <a:pt x="218" y="86"/>
                    <a:pt x="224" y="86"/>
                  </a:cubicBezTo>
                  <a:cubicBezTo>
                    <a:pt x="230" y="86"/>
                    <a:pt x="234" y="90"/>
                    <a:pt x="234" y="96"/>
                  </a:cubicBezTo>
                  <a:cubicBezTo>
                    <a:pt x="234" y="102"/>
                    <a:pt x="230" y="107"/>
                    <a:pt x="224" y="107"/>
                  </a:cubicBezTo>
                  <a:cubicBezTo>
                    <a:pt x="218" y="107"/>
                    <a:pt x="213" y="102"/>
                    <a:pt x="213" y="96"/>
                  </a:cubicBezTo>
                  <a:close/>
                  <a:moveTo>
                    <a:pt x="213" y="54"/>
                  </a:moveTo>
                  <a:cubicBezTo>
                    <a:pt x="213" y="48"/>
                    <a:pt x="218" y="43"/>
                    <a:pt x="224" y="43"/>
                  </a:cubicBezTo>
                  <a:cubicBezTo>
                    <a:pt x="230" y="43"/>
                    <a:pt x="234" y="48"/>
                    <a:pt x="234" y="54"/>
                  </a:cubicBezTo>
                  <a:cubicBezTo>
                    <a:pt x="234" y="60"/>
                    <a:pt x="230" y="64"/>
                    <a:pt x="224" y="64"/>
                  </a:cubicBezTo>
                  <a:cubicBezTo>
                    <a:pt x="218" y="64"/>
                    <a:pt x="213" y="60"/>
                    <a:pt x="213" y="54"/>
                  </a:cubicBezTo>
                  <a:close/>
                  <a:moveTo>
                    <a:pt x="256" y="96"/>
                  </a:moveTo>
                  <a:cubicBezTo>
                    <a:pt x="256" y="90"/>
                    <a:pt x="260" y="86"/>
                    <a:pt x="266" y="86"/>
                  </a:cubicBezTo>
                  <a:cubicBezTo>
                    <a:pt x="272" y="86"/>
                    <a:pt x="277" y="90"/>
                    <a:pt x="277" y="96"/>
                  </a:cubicBezTo>
                  <a:cubicBezTo>
                    <a:pt x="277" y="102"/>
                    <a:pt x="272" y="107"/>
                    <a:pt x="266" y="107"/>
                  </a:cubicBezTo>
                  <a:cubicBezTo>
                    <a:pt x="260" y="107"/>
                    <a:pt x="256" y="102"/>
                    <a:pt x="256" y="96"/>
                  </a:cubicBezTo>
                  <a:close/>
                  <a:moveTo>
                    <a:pt x="128" y="139"/>
                  </a:moveTo>
                  <a:cubicBezTo>
                    <a:pt x="128" y="133"/>
                    <a:pt x="132" y="128"/>
                    <a:pt x="138" y="128"/>
                  </a:cubicBezTo>
                  <a:cubicBezTo>
                    <a:pt x="144" y="128"/>
                    <a:pt x="149" y="133"/>
                    <a:pt x="149" y="139"/>
                  </a:cubicBezTo>
                  <a:cubicBezTo>
                    <a:pt x="149" y="145"/>
                    <a:pt x="144" y="150"/>
                    <a:pt x="138" y="150"/>
                  </a:cubicBezTo>
                  <a:cubicBezTo>
                    <a:pt x="132" y="150"/>
                    <a:pt x="128" y="145"/>
                    <a:pt x="128" y="139"/>
                  </a:cubicBezTo>
                  <a:close/>
                  <a:moveTo>
                    <a:pt x="170" y="139"/>
                  </a:moveTo>
                  <a:cubicBezTo>
                    <a:pt x="170" y="133"/>
                    <a:pt x="175" y="128"/>
                    <a:pt x="181" y="128"/>
                  </a:cubicBezTo>
                  <a:cubicBezTo>
                    <a:pt x="187" y="128"/>
                    <a:pt x="192" y="133"/>
                    <a:pt x="192" y="139"/>
                  </a:cubicBezTo>
                  <a:cubicBezTo>
                    <a:pt x="192" y="145"/>
                    <a:pt x="187" y="150"/>
                    <a:pt x="181" y="150"/>
                  </a:cubicBezTo>
                  <a:cubicBezTo>
                    <a:pt x="175" y="150"/>
                    <a:pt x="170" y="145"/>
                    <a:pt x="170" y="139"/>
                  </a:cubicBezTo>
                  <a:close/>
                  <a:moveTo>
                    <a:pt x="213" y="139"/>
                  </a:moveTo>
                  <a:cubicBezTo>
                    <a:pt x="213" y="133"/>
                    <a:pt x="218" y="128"/>
                    <a:pt x="224" y="128"/>
                  </a:cubicBezTo>
                  <a:cubicBezTo>
                    <a:pt x="230" y="128"/>
                    <a:pt x="234" y="133"/>
                    <a:pt x="234" y="139"/>
                  </a:cubicBezTo>
                  <a:cubicBezTo>
                    <a:pt x="234" y="145"/>
                    <a:pt x="230" y="150"/>
                    <a:pt x="224" y="150"/>
                  </a:cubicBezTo>
                  <a:cubicBezTo>
                    <a:pt x="218" y="150"/>
                    <a:pt x="213" y="145"/>
                    <a:pt x="213" y="139"/>
                  </a:cubicBezTo>
                  <a:close/>
                  <a:moveTo>
                    <a:pt x="256" y="139"/>
                  </a:moveTo>
                  <a:cubicBezTo>
                    <a:pt x="256" y="133"/>
                    <a:pt x="260" y="128"/>
                    <a:pt x="266" y="128"/>
                  </a:cubicBezTo>
                  <a:cubicBezTo>
                    <a:pt x="272" y="128"/>
                    <a:pt x="277" y="133"/>
                    <a:pt x="277" y="139"/>
                  </a:cubicBezTo>
                  <a:cubicBezTo>
                    <a:pt x="277" y="145"/>
                    <a:pt x="272" y="150"/>
                    <a:pt x="266" y="150"/>
                  </a:cubicBezTo>
                  <a:cubicBezTo>
                    <a:pt x="260" y="150"/>
                    <a:pt x="256" y="145"/>
                    <a:pt x="256" y="139"/>
                  </a:cubicBezTo>
                  <a:close/>
                  <a:moveTo>
                    <a:pt x="128" y="182"/>
                  </a:moveTo>
                  <a:cubicBezTo>
                    <a:pt x="128" y="176"/>
                    <a:pt x="132" y="171"/>
                    <a:pt x="138" y="171"/>
                  </a:cubicBezTo>
                  <a:cubicBezTo>
                    <a:pt x="144" y="171"/>
                    <a:pt x="149" y="176"/>
                    <a:pt x="149" y="182"/>
                  </a:cubicBezTo>
                  <a:cubicBezTo>
                    <a:pt x="149" y="188"/>
                    <a:pt x="144" y="192"/>
                    <a:pt x="138" y="192"/>
                  </a:cubicBezTo>
                  <a:cubicBezTo>
                    <a:pt x="132" y="192"/>
                    <a:pt x="128" y="188"/>
                    <a:pt x="128" y="182"/>
                  </a:cubicBezTo>
                  <a:close/>
                  <a:moveTo>
                    <a:pt x="170" y="182"/>
                  </a:moveTo>
                  <a:cubicBezTo>
                    <a:pt x="170" y="176"/>
                    <a:pt x="175" y="171"/>
                    <a:pt x="181" y="171"/>
                  </a:cubicBezTo>
                  <a:cubicBezTo>
                    <a:pt x="187" y="171"/>
                    <a:pt x="192" y="176"/>
                    <a:pt x="192" y="182"/>
                  </a:cubicBezTo>
                  <a:cubicBezTo>
                    <a:pt x="192" y="188"/>
                    <a:pt x="187" y="192"/>
                    <a:pt x="181" y="192"/>
                  </a:cubicBezTo>
                  <a:cubicBezTo>
                    <a:pt x="175" y="192"/>
                    <a:pt x="170" y="188"/>
                    <a:pt x="170" y="182"/>
                  </a:cubicBezTo>
                  <a:close/>
                  <a:moveTo>
                    <a:pt x="213" y="182"/>
                  </a:moveTo>
                  <a:cubicBezTo>
                    <a:pt x="213" y="176"/>
                    <a:pt x="218" y="171"/>
                    <a:pt x="224" y="171"/>
                  </a:cubicBezTo>
                  <a:cubicBezTo>
                    <a:pt x="230" y="171"/>
                    <a:pt x="234" y="176"/>
                    <a:pt x="234" y="182"/>
                  </a:cubicBezTo>
                  <a:cubicBezTo>
                    <a:pt x="234" y="188"/>
                    <a:pt x="230" y="192"/>
                    <a:pt x="224" y="192"/>
                  </a:cubicBezTo>
                  <a:cubicBezTo>
                    <a:pt x="218" y="192"/>
                    <a:pt x="213" y="188"/>
                    <a:pt x="213" y="182"/>
                  </a:cubicBezTo>
                  <a:close/>
                  <a:moveTo>
                    <a:pt x="256" y="182"/>
                  </a:moveTo>
                  <a:cubicBezTo>
                    <a:pt x="256" y="176"/>
                    <a:pt x="260" y="171"/>
                    <a:pt x="266" y="171"/>
                  </a:cubicBezTo>
                  <a:cubicBezTo>
                    <a:pt x="272" y="171"/>
                    <a:pt x="277" y="176"/>
                    <a:pt x="277" y="182"/>
                  </a:cubicBezTo>
                  <a:cubicBezTo>
                    <a:pt x="277" y="188"/>
                    <a:pt x="272" y="192"/>
                    <a:pt x="266" y="192"/>
                  </a:cubicBezTo>
                  <a:cubicBezTo>
                    <a:pt x="260" y="192"/>
                    <a:pt x="256" y="188"/>
                    <a:pt x="256" y="182"/>
                  </a:cubicBezTo>
                  <a:close/>
                  <a:moveTo>
                    <a:pt x="256" y="54"/>
                  </a:moveTo>
                  <a:cubicBezTo>
                    <a:pt x="256" y="48"/>
                    <a:pt x="260" y="43"/>
                    <a:pt x="266" y="43"/>
                  </a:cubicBezTo>
                  <a:cubicBezTo>
                    <a:pt x="272" y="43"/>
                    <a:pt x="277" y="48"/>
                    <a:pt x="277" y="54"/>
                  </a:cubicBezTo>
                  <a:cubicBezTo>
                    <a:pt x="277" y="60"/>
                    <a:pt x="272" y="64"/>
                    <a:pt x="266" y="64"/>
                  </a:cubicBezTo>
                  <a:cubicBezTo>
                    <a:pt x="260" y="64"/>
                    <a:pt x="256" y="60"/>
                    <a:pt x="256" y="54"/>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31"/>
            <p:cNvSpPr>
              <a:spLocks noEditPoints="1"/>
            </p:cNvSpPr>
            <p:nvPr/>
          </p:nvSpPr>
          <p:spPr bwMode="auto">
            <a:xfrm>
              <a:off x="1617848" y="1987731"/>
              <a:ext cx="365760" cy="274320"/>
            </a:xfrm>
            <a:custGeom>
              <a:avLst/>
              <a:gdLst>
                <a:gd name="T0" fmla="*/ 91 w 126"/>
                <a:gd name="T1" fmla="*/ 19 h 107"/>
                <a:gd name="T2" fmla="*/ 87 w 126"/>
                <a:gd name="T3" fmla="*/ 0 h 107"/>
                <a:gd name="T4" fmla="*/ 35 w 126"/>
                <a:gd name="T5" fmla="*/ 6 h 107"/>
                <a:gd name="T6" fmla="*/ 6 w 126"/>
                <a:gd name="T7" fmla="*/ 19 h 107"/>
                <a:gd name="T8" fmla="*/ 0 w 126"/>
                <a:gd name="T9" fmla="*/ 104 h 107"/>
                <a:gd name="T10" fmla="*/ 120 w 126"/>
                <a:gd name="T11" fmla="*/ 107 h 107"/>
                <a:gd name="T12" fmla="*/ 126 w 126"/>
                <a:gd name="T13" fmla="*/ 22 h 107"/>
                <a:gd name="T14" fmla="*/ 35 w 126"/>
                <a:gd name="T15" fmla="*/ 100 h 107"/>
                <a:gd name="T16" fmla="*/ 26 w 126"/>
                <a:gd name="T17" fmla="*/ 87 h 107"/>
                <a:gd name="T18" fmla="*/ 19 w 126"/>
                <a:gd name="T19" fmla="*/ 87 h 107"/>
                <a:gd name="T20" fmla="*/ 11 w 126"/>
                <a:gd name="T21" fmla="*/ 100 h 107"/>
                <a:gd name="T22" fmla="*/ 35 w 126"/>
                <a:gd name="T23" fmla="*/ 26 h 107"/>
                <a:gd name="T24" fmla="*/ 83 w 126"/>
                <a:gd name="T25" fmla="*/ 100 h 107"/>
                <a:gd name="T26" fmla="*/ 58 w 126"/>
                <a:gd name="T27" fmla="*/ 87 h 107"/>
                <a:gd name="T28" fmla="*/ 52 w 126"/>
                <a:gd name="T29" fmla="*/ 87 h 107"/>
                <a:gd name="T30" fmla="*/ 43 w 126"/>
                <a:gd name="T31" fmla="*/ 100 h 107"/>
                <a:gd name="T32" fmla="*/ 83 w 126"/>
                <a:gd name="T33" fmla="*/ 11 h 107"/>
                <a:gd name="T34" fmla="*/ 115 w 126"/>
                <a:gd name="T35" fmla="*/ 100 h 107"/>
                <a:gd name="T36" fmla="*/ 107 w 126"/>
                <a:gd name="T37" fmla="*/ 87 h 107"/>
                <a:gd name="T38" fmla="*/ 100 w 126"/>
                <a:gd name="T39" fmla="*/ 87 h 107"/>
                <a:gd name="T40" fmla="*/ 91 w 126"/>
                <a:gd name="T41" fmla="*/ 100 h 107"/>
                <a:gd name="T42" fmla="*/ 115 w 126"/>
                <a:gd name="T43" fmla="*/ 26 h 107"/>
                <a:gd name="T44" fmla="*/ 18 w 126"/>
                <a:gd name="T45" fmla="*/ 71 h 107"/>
                <a:gd name="T46" fmla="*/ 26 w 126"/>
                <a:gd name="T47" fmla="*/ 71 h 107"/>
                <a:gd name="T48" fmla="*/ 18 w 126"/>
                <a:gd name="T49" fmla="*/ 71 h 107"/>
                <a:gd name="T50" fmla="*/ 22 w 126"/>
                <a:gd name="T51" fmla="*/ 51 h 107"/>
                <a:gd name="T52" fmla="*/ 22 w 126"/>
                <a:gd name="T53" fmla="*/ 59 h 107"/>
                <a:gd name="T54" fmla="*/ 18 w 126"/>
                <a:gd name="T55" fmla="*/ 39 h 107"/>
                <a:gd name="T56" fmla="*/ 26 w 126"/>
                <a:gd name="T57" fmla="*/ 39 h 107"/>
                <a:gd name="T58" fmla="*/ 18 w 126"/>
                <a:gd name="T59" fmla="*/ 39 h 107"/>
                <a:gd name="T60" fmla="*/ 55 w 126"/>
                <a:gd name="T61" fmla="*/ 67 h 107"/>
                <a:gd name="T62" fmla="*/ 55 w 126"/>
                <a:gd name="T63" fmla="*/ 75 h 107"/>
                <a:gd name="T64" fmla="*/ 51 w 126"/>
                <a:gd name="T65" fmla="*/ 55 h 107"/>
                <a:gd name="T66" fmla="*/ 59 w 126"/>
                <a:gd name="T67" fmla="*/ 55 h 107"/>
                <a:gd name="T68" fmla="*/ 51 w 126"/>
                <a:gd name="T69" fmla="*/ 55 h 107"/>
                <a:gd name="T70" fmla="*/ 55 w 126"/>
                <a:gd name="T71" fmla="*/ 35 h 107"/>
                <a:gd name="T72" fmla="*/ 55 w 126"/>
                <a:gd name="T73" fmla="*/ 43 h 107"/>
                <a:gd name="T74" fmla="*/ 67 w 126"/>
                <a:gd name="T75" fmla="*/ 71 h 107"/>
                <a:gd name="T76" fmla="*/ 75 w 126"/>
                <a:gd name="T77" fmla="*/ 71 h 107"/>
                <a:gd name="T78" fmla="*/ 67 w 126"/>
                <a:gd name="T79" fmla="*/ 71 h 107"/>
                <a:gd name="T80" fmla="*/ 71 w 126"/>
                <a:gd name="T81" fmla="*/ 51 h 107"/>
                <a:gd name="T82" fmla="*/ 71 w 126"/>
                <a:gd name="T83" fmla="*/ 59 h 107"/>
                <a:gd name="T84" fmla="*/ 67 w 126"/>
                <a:gd name="T85" fmla="*/ 39 h 107"/>
                <a:gd name="T86" fmla="*/ 75 w 126"/>
                <a:gd name="T87" fmla="*/ 39 h 107"/>
                <a:gd name="T88" fmla="*/ 67 w 126"/>
                <a:gd name="T89" fmla="*/ 39 h 107"/>
                <a:gd name="T90" fmla="*/ 104 w 126"/>
                <a:gd name="T91" fmla="*/ 67 h 107"/>
                <a:gd name="T92" fmla="*/ 104 w 126"/>
                <a:gd name="T93" fmla="*/ 75 h 107"/>
                <a:gd name="T94" fmla="*/ 100 w 126"/>
                <a:gd name="T95" fmla="*/ 55 h 107"/>
                <a:gd name="T96" fmla="*/ 108 w 126"/>
                <a:gd name="T97" fmla="*/ 55 h 107"/>
                <a:gd name="T98" fmla="*/ 100 w 126"/>
                <a:gd name="T99" fmla="*/ 55 h 107"/>
                <a:gd name="T100" fmla="*/ 104 w 126"/>
                <a:gd name="T101" fmla="*/ 35 h 107"/>
                <a:gd name="T102" fmla="*/ 104 w 126"/>
                <a:gd name="T103" fmla="*/ 43 h 107"/>
                <a:gd name="T104" fmla="*/ 51 w 126"/>
                <a:gd name="T105" fmla="*/ 22 h 107"/>
                <a:gd name="T106" fmla="*/ 59 w 126"/>
                <a:gd name="T107" fmla="*/ 22 h 107"/>
                <a:gd name="T108" fmla="*/ 51 w 126"/>
                <a:gd name="T109" fmla="*/ 22 h 107"/>
                <a:gd name="T110" fmla="*/ 71 w 126"/>
                <a:gd name="T111" fmla="*/ 18 h 107"/>
                <a:gd name="T112" fmla="*/ 71 w 126"/>
                <a:gd name="T113" fmla="*/ 2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 h="107">
                  <a:moveTo>
                    <a:pt x="120" y="19"/>
                  </a:moveTo>
                  <a:cubicBezTo>
                    <a:pt x="91" y="19"/>
                    <a:pt x="91" y="19"/>
                    <a:pt x="91" y="19"/>
                  </a:cubicBezTo>
                  <a:cubicBezTo>
                    <a:pt x="91" y="6"/>
                    <a:pt x="91" y="6"/>
                    <a:pt x="91" y="6"/>
                  </a:cubicBezTo>
                  <a:cubicBezTo>
                    <a:pt x="91" y="4"/>
                    <a:pt x="90" y="0"/>
                    <a:pt x="87" y="0"/>
                  </a:cubicBezTo>
                  <a:cubicBezTo>
                    <a:pt x="39" y="0"/>
                    <a:pt x="39" y="0"/>
                    <a:pt x="39" y="0"/>
                  </a:cubicBezTo>
                  <a:cubicBezTo>
                    <a:pt x="36" y="0"/>
                    <a:pt x="35" y="4"/>
                    <a:pt x="35" y="6"/>
                  </a:cubicBezTo>
                  <a:cubicBezTo>
                    <a:pt x="35" y="19"/>
                    <a:pt x="35" y="19"/>
                    <a:pt x="35" y="19"/>
                  </a:cubicBezTo>
                  <a:cubicBezTo>
                    <a:pt x="6" y="19"/>
                    <a:pt x="6" y="19"/>
                    <a:pt x="6" y="19"/>
                  </a:cubicBezTo>
                  <a:cubicBezTo>
                    <a:pt x="4" y="19"/>
                    <a:pt x="0" y="20"/>
                    <a:pt x="0" y="22"/>
                  </a:cubicBezTo>
                  <a:cubicBezTo>
                    <a:pt x="0" y="104"/>
                    <a:pt x="0" y="104"/>
                    <a:pt x="0" y="104"/>
                  </a:cubicBezTo>
                  <a:cubicBezTo>
                    <a:pt x="0" y="106"/>
                    <a:pt x="4" y="107"/>
                    <a:pt x="6" y="107"/>
                  </a:cubicBezTo>
                  <a:cubicBezTo>
                    <a:pt x="120" y="107"/>
                    <a:pt x="120" y="107"/>
                    <a:pt x="120" y="107"/>
                  </a:cubicBezTo>
                  <a:cubicBezTo>
                    <a:pt x="122" y="107"/>
                    <a:pt x="126" y="106"/>
                    <a:pt x="126" y="104"/>
                  </a:cubicBezTo>
                  <a:cubicBezTo>
                    <a:pt x="126" y="22"/>
                    <a:pt x="126" y="22"/>
                    <a:pt x="126" y="22"/>
                  </a:cubicBezTo>
                  <a:cubicBezTo>
                    <a:pt x="126" y="20"/>
                    <a:pt x="122" y="19"/>
                    <a:pt x="120" y="19"/>
                  </a:cubicBezTo>
                  <a:close/>
                  <a:moveTo>
                    <a:pt x="35" y="100"/>
                  </a:moveTo>
                  <a:cubicBezTo>
                    <a:pt x="26" y="100"/>
                    <a:pt x="26" y="100"/>
                    <a:pt x="26" y="100"/>
                  </a:cubicBezTo>
                  <a:cubicBezTo>
                    <a:pt x="26" y="87"/>
                    <a:pt x="26" y="87"/>
                    <a:pt x="26" y="87"/>
                  </a:cubicBezTo>
                  <a:cubicBezTo>
                    <a:pt x="26" y="85"/>
                    <a:pt x="25" y="83"/>
                    <a:pt x="22" y="83"/>
                  </a:cubicBezTo>
                  <a:cubicBezTo>
                    <a:pt x="20" y="83"/>
                    <a:pt x="19" y="85"/>
                    <a:pt x="19" y="87"/>
                  </a:cubicBezTo>
                  <a:cubicBezTo>
                    <a:pt x="19" y="100"/>
                    <a:pt x="19" y="100"/>
                    <a:pt x="19" y="100"/>
                  </a:cubicBezTo>
                  <a:cubicBezTo>
                    <a:pt x="11" y="100"/>
                    <a:pt x="11" y="100"/>
                    <a:pt x="11" y="100"/>
                  </a:cubicBezTo>
                  <a:cubicBezTo>
                    <a:pt x="11" y="26"/>
                    <a:pt x="11" y="26"/>
                    <a:pt x="11" y="26"/>
                  </a:cubicBezTo>
                  <a:cubicBezTo>
                    <a:pt x="35" y="26"/>
                    <a:pt x="35" y="26"/>
                    <a:pt x="35" y="26"/>
                  </a:cubicBezTo>
                  <a:lnTo>
                    <a:pt x="35" y="100"/>
                  </a:lnTo>
                  <a:close/>
                  <a:moveTo>
                    <a:pt x="83" y="100"/>
                  </a:moveTo>
                  <a:cubicBezTo>
                    <a:pt x="58" y="100"/>
                    <a:pt x="58" y="100"/>
                    <a:pt x="58" y="100"/>
                  </a:cubicBezTo>
                  <a:cubicBezTo>
                    <a:pt x="58" y="87"/>
                    <a:pt x="58" y="87"/>
                    <a:pt x="58" y="87"/>
                  </a:cubicBezTo>
                  <a:cubicBezTo>
                    <a:pt x="58" y="85"/>
                    <a:pt x="57" y="83"/>
                    <a:pt x="55" y="83"/>
                  </a:cubicBezTo>
                  <a:cubicBezTo>
                    <a:pt x="53" y="83"/>
                    <a:pt x="52" y="85"/>
                    <a:pt x="52" y="87"/>
                  </a:cubicBezTo>
                  <a:cubicBezTo>
                    <a:pt x="52" y="100"/>
                    <a:pt x="52" y="100"/>
                    <a:pt x="52" y="100"/>
                  </a:cubicBezTo>
                  <a:cubicBezTo>
                    <a:pt x="43" y="100"/>
                    <a:pt x="43" y="100"/>
                    <a:pt x="43" y="100"/>
                  </a:cubicBezTo>
                  <a:cubicBezTo>
                    <a:pt x="43" y="11"/>
                    <a:pt x="43" y="11"/>
                    <a:pt x="43" y="11"/>
                  </a:cubicBezTo>
                  <a:cubicBezTo>
                    <a:pt x="83" y="11"/>
                    <a:pt x="83" y="11"/>
                    <a:pt x="83" y="11"/>
                  </a:cubicBezTo>
                  <a:lnTo>
                    <a:pt x="83" y="100"/>
                  </a:lnTo>
                  <a:close/>
                  <a:moveTo>
                    <a:pt x="115" y="100"/>
                  </a:moveTo>
                  <a:cubicBezTo>
                    <a:pt x="107" y="100"/>
                    <a:pt x="107" y="100"/>
                    <a:pt x="107" y="100"/>
                  </a:cubicBezTo>
                  <a:cubicBezTo>
                    <a:pt x="107" y="87"/>
                    <a:pt x="107" y="87"/>
                    <a:pt x="107" y="87"/>
                  </a:cubicBezTo>
                  <a:cubicBezTo>
                    <a:pt x="107" y="85"/>
                    <a:pt x="106" y="83"/>
                    <a:pt x="104" y="83"/>
                  </a:cubicBezTo>
                  <a:cubicBezTo>
                    <a:pt x="101" y="83"/>
                    <a:pt x="100" y="85"/>
                    <a:pt x="100" y="87"/>
                  </a:cubicBezTo>
                  <a:cubicBezTo>
                    <a:pt x="100" y="100"/>
                    <a:pt x="100" y="100"/>
                    <a:pt x="100" y="100"/>
                  </a:cubicBezTo>
                  <a:cubicBezTo>
                    <a:pt x="91" y="100"/>
                    <a:pt x="91" y="100"/>
                    <a:pt x="91" y="100"/>
                  </a:cubicBezTo>
                  <a:cubicBezTo>
                    <a:pt x="91" y="26"/>
                    <a:pt x="91" y="26"/>
                    <a:pt x="91" y="26"/>
                  </a:cubicBezTo>
                  <a:cubicBezTo>
                    <a:pt x="115" y="26"/>
                    <a:pt x="115" y="26"/>
                    <a:pt x="115" y="26"/>
                  </a:cubicBezTo>
                  <a:lnTo>
                    <a:pt x="115" y="100"/>
                  </a:lnTo>
                  <a:close/>
                  <a:moveTo>
                    <a:pt x="18" y="71"/>
                  </a:moveTo>
                  <a:cubicBezTo>
                    <a:pt x="18" y="69"/>
                    <a:pt x="20" y="67"/>
                    <a:pt x="22" y="67"/>
                  </a:cubicBezTo>
                  <a:cubicBezTo>
                    <a:pt x="25" y="67"/>
                    <a:pt x="26" y="69"/>
                    <a:pt x="26" y="71"/>
                  </a:cubicBezTo>
                  <a:cubicBezTo>
                    <a:pt x="26" y="73"/>
                    <a:pt x="25" y="75"/>
                    <a:pt x="22" y="75"/>
                  </a:cubicBezTo>
                  <a:cubicBezTo>
                    <a:pt x="20" y="75"/>
                    <a:pt x="18" y="73"/>
                    <a:pt x="18" y="71"/>
                  </a:cubicBezTo>
                  <a:close/>
                  <a:moveTo>
                    <a:pt x="18" y="55"/>
                  </a:moveTo>
                  <a:cubicBezTo>
                    <a:pt x="18" y="53"/>
                    <a:pt x="20" y="51"/>
                    <a:pt x="22" y="51"/>
                  </a:cubicBezTo>
                  <a:cubicBezTo>
                    <a:pt x="25" y="51"/>
                    <a:pt x="26" y="53"/>
                    <a:pt x="26" y="55"/>
                  </a:cubicBezTo>
                  <a:cubicBezTo>
                    <a:pt x="26" y="57"/>
                    <a:pt x="25" y="59"/>
                    <a:pt x="22" y="59"/>
                  </a:cubicBezTo>
                  <a:cubicBezTo>
                    <a:pt x="20" y="59"/>
                    <a:pt x="18" y="57"/>
                    <a:pt x="18" y="55"/>
                  </a:cubicBezTo>
                  <a:close/>
                  <a:moveTo>
                    <a:pt x="18" y="39"/>
                  </a:moveTo>
                  <a:cubicBezTo>
                    <a:pt x="18" y="36"/>
                    <a:pt x="20" y="35"/>
                    <a:pt x="22" y="35"/>
                  </a:cubicBezTo>
                  <a:cubicBezTo>
                    <a:pt x="25" y="35"/>
                    <a:pt x="26" y="36"/>
                    <a:pt x="26" y="39"/>
                  </a:cubicBezTo>
                  <a:cubicBezTo>
                    <a:pt x="26" y="41"/>
                    <a:pt x="25" y="43"/>
                    <a:pt x="22" y="43"/>
                  </a:cubicBezTo>
                  <a:cubicBezTo>
                    <a:pt x="20" y="43"/>
                    <a:pt x="18" y="41"/>
                    <a:pt x="18" y="39"/>
                  </a:cubicBezTo>
                  <a:close/>
                  <a:moveTo>
                    <a:pt x="51" y="71"/>
                  </a:moveTo>
                  <a:cubicBezTo>
                    <a:pt x="51" y="69"/>
                    <a:pt x="53" y="67"/>
                    <a:pt x="55" y="67"/>
                  </a:cubicBezTo>
                  <a:cubicBezTo>
                    <a:pt x="57" y="67"/>
                    <a:pt x="59" y="69"/>
                    <a:pt x="59" y="71"/>
                  </a:cubicBezTo>
                  <a:cubicBezTo>
                    <a:pt x="59" y="73"/>
                    <a:pt x="57" y="75"/>
                    <a:pt x="55" y="75"/>
                  </a:cubicBezTo>
                  <a:cubicBezTo>
                    <a:pt x="53" y="75"/>
                    <a:pt x="51" y="73"/>
                    <a:pt x="51" y="71"/>
                  </a:cubicBezTo>
                  <a:close/>
                  <a:moveTo>
                    <a:pt x="51" y="55"/>
                  </a:moveTo>
                  <a:cubicBezTo>
                    <a:pt x="51" y="53"/>
                    <a:pt x="53" y="51"/>
                    <a:pt x="55" y="51"/>
                  </a:cubicBezTo>
                  <a:cubicBezTo>
                    <a:pt x="57" y="51"/>
                    <a:pt x="59" y="53"/>
                    <a:pt x="59" y="55"/>
                  </a:cubicBezTo>
                  <a:cubicBezTo>
                    <a:pt x="59" y="57"/>
                    <a:pt x="57" y="59"/>
                    <a:pt x="55" y="59"/>
                  </a:cubicBezTo>
                  <a:cubicBezTo>
                    <a:pt x="53" y="59"/>
                    <a:pt x="51" y="57"/>
                    <a:pt x="51" y="55"/>
                  </a:cubicBezTo>
                  <a:close/>
                  <a:moveTo>
                    <a:pt x="51" y="39"/>
                  </a:moveTo>
                  <a:cubicBezTo>
                    <a:pt x="51" y="36"/>
                    <a:pt x="53" y="35"/>
                    <a:pt x="55" y="35"/>
                  </a:cubicBezTo>
                  <a:cubicBezTo>
                    <a:pt x="57" y="35"/>
                    <a:pt x="59" y="36"/>
                    <a:pt x="59" y="39"/>
                  </a:cubicBezTo>
                  <a:cubicBezTo>
                    <a:pt x="59" y="41"/>
                    <a:pt x="57" y="43"/>
                    <a:pt x="55" y="43"/>
                  </a:cubicBezTo>
                  <a:cubicBezTo>
                    <a:pt x="53" y="43"/>
                    <a:pt x="51" y="41"/>
                    <a:pt x="51" y="39"/>
                  </a:cubicBezTo>
                  <a:close/>
                  <a:moveTo>
                    <a:pt x="67" y="71"/>
                  </a:moveTo>
                  <a:cubicBezTo>
                    <a:pt x="67" y="69"/>
                    <a:pt x="69" y="67"/>
                    <a:pt x="71" y="67"/>
                  </a:cubicBezTo>
                  <a:cubicBezTo>
                    <a:pt x="73" y="67"/>
                    <a:pt x="75" y="69"/>
                    <a:pt x="75" y="71"/>
                  </a:cubicBezTo>
                  <a:cubicBezTo>
                    <a:pt x="75" y="73"/>
                    <a:pt x="73" y="75"/>
                    <a:pt x="71" y="75"/>
                  </a:cubicBezTo>
                  <a:cubicBezTo>
                    <a:pt x="69" y="75"/>
                    <a:pt x="67" y="73"/>
                    <a:pt x="67" y="71"/>
                  </a:cubicBezTo>
                  <a:close/>
                  <a:moveTo>
                    <a:pt x="67" y="55"/>
                  </a:moveTo>
                  <a:cubicBezTo>
                    <a:pt x="67" y="53"/>
                    <a:pt x="69" y="51"/>
                    <a:pt x="71" y="51"/>
                  </a:cubicBezTo>
                  <a:cubicBezTo>
                    <a:pt x="73" y="51"/>
                    <a:pt x="75" y="53"/>
                    <a:pt x="75" y="55"/>
                  </a:cubicBezTo>
                  <a:cubicBezTo>
                    <a:pt x="75" y="57"/>
                    <a:pt x="73" y="59"/>
                    <a:pt x="71" y="59"/>
                  </a:cubicBezTo>
                  <a:cubicBezTo>
                    <a:pt x="69" y="59"/>
                    <a:pt x="67" y="57"/>
                    <a:pt x="67" y="55"/>
                  </a:cubicBezTo>
                  <a:close/>
                  <a:moveTo>
                    <a:pt x="67" y="39"/>
                  </a:moveTo>
                  <a:cubicBezTo>
                    <a:pt x="67" y="36"/>
                    <a:pt x="69" y="35"/>
                    <a:pt x="71" y="35"/>
                  </a:cubicBezTo>
                  <a:cubicBezTo>
                    <a:pt x="73" y="35"/>
                    <a:pt x="75" y="36"/>
                    <a:pt x="75" y="39"/>
                  </a:cubicBezTo>
                  <a:cubicBezTo>
                    <a:pt x="75" y="41"/>
                    <a:pt x="73" y="43"/>
                    <a:pt x="71" y="43"/>
                  </a:cubicBezTo>
                  <a:cubicBezTo>
                    <a:pt x="69" y="43"/>
                    <a:pt x="67" y="41"/>
                    <a:pt x="67" y="39"/>
                  </a:cubicBezTo>
                  <a:close/>
                  <a:moveTo>
                    <a:pt x="100" y="71"/>
                  </a:moveTo>
                  <a:cubicBezTo>
                    <a:pt x="100" y="69"/>
                    <a:pt x="101" y="67"/>
                    <a:pt x="104" y="67"/>
                  </a:cubicBezTo>
                  <a:cubicBezTo>
                    <a:pt x="106" y="67"/>
                    <a:pt x="108" y="69"/>
                    <a:pt x="108" y="71"/>
                  </a:cubicBezTo>
                  <a:cubicBezTo>
                    <a:pt x="108" y="73"/>
                    <a:pt x="106" y="75"/>
                    <a:pt x="104" y="75"/>
                  </a:cubicBezTo>
                  <a:cubicBezTo>
                    <a:pt x="101" y="75"/>
                    <a:pt x="100" y="73"/>
                    <a:pt x="100" y="71"/>
                  </a:cubicBezTo>
                  <a:close/>
                  <a:moveTo>
                    <a:pt x="100" y="55"/>
                  </a:moveTo>
                  <a:cubicBezTo>
                    <a:pt x="100" y="53"/>
                    <a:pt x="101" y="51"/>
                    <a:pt x="104" y="51"/>
                  </a:cubicBezTo>
                  <a:cubicBezTo>
                    <a:pt x="106" y="51"/>
                    <a:pt x="108" y="53"/>
                    <a:pt x="108" y="55"/>
                  </a:cubicBezTo>
                  <a:cubicBezTo>
                    <a:pt x="108" y="57"/>
                    <a:pt x="106" y="59"/>
                    <a:pt x="104" y="59"/>
                  </a:cubicBezTo>
                  <a:cubicBezTo>
                    <a:pt x="101" y="59"/>
                    <a:pt x="100" y="57"/>
                    <a:pt x="100" y="55"/>
                  </a:cubicBezTo>
                  <a:close/>
                  <a:moveTo>
                    <a:pt x="100" y="39"/>
                  </a:moveTo>
                  <a:cubicBezTo>
                    <a:pt x="100" y="36"/>
                    <a:pt x="101" y="35"/>
                    <a:pt x="104" y="35"/>
                  </a:cubicBezTo>
                  <a:cubicBezTo>
                    <a:pt x="106" y="35"/>
                    <a:pt x="108" y="36"/>
                    <a:pt x="108" y="39"/>
                  </a:cubicBezTo>
                  <a:cubicBezTo>
                    <a:pt x="108" y="41"/>
                    <a:pt x="106" y="43"/>
                    <a:pt x="104" y="43"/>
                  </a:cubicBezTo>
                  <a:cubicBezTo>
                    <a:pt x="101" y="43"/>
                    <a:pt x="100" y="41"/>
                    <a:pt x="100" y="39"/>
                  </a:cubicBezTo>
                  <a:close/>
                  <a:moveTo>
                    <a:pt x="51" y="22"/>
                  </a:moveTo>
                  <a:cubicBezTo>
                    <a:pt x="51" y="20"/>
                    <a:pt x="53" y="18"/>
                    <a:pt x="55" y="18"/>
                  </a:cubicBezTo>
                  <a:cubicBezTo>
                    <a:pt x="57" y="18"/>
                    <a:pt x="59" y="20"/>
                    <a:pt x="59" y="22"/>
                  </a:cubicBezTo>
                  <a:cubicBezTo>
                    <a:pt x="59" y="25"/>
                    <a:pt x="57" y="26"/>
                    <a:pt x="55" y="26"/>
                  </a:cubicBezTo>
                  <a:cubicBezTo>
                    <a:pt x="53" y="26"/>
                    <a:pt x="51" y="25"/>
                    <a:pt x="51" y="22"/>
                  </a:cubicBezTo>
                  <a:close/>
                  <a:moveTo>
                    <a:pt x="67" y="22"/>
                  </a:moveTo>
                  <a:cubicBezTo>
                    <a:pt x="67" y="20"/>
                    <a:pt x="69" y="18"/>
                    <a:pt x="71" y="18"/>
                  </a:cubicBezTo>
                  <a:cubicBezTo>
                    <a:pt x="73" y="18"/>
                    <a:pt x="75" y="20"/>
                    <a:pt x="75" y="22"/>
                  </a:cubicBezTo>
                  <a:cubicBezTo>
                    <a:pt x="75" y="25"/>
                    <a:pt x="73" y="26"/>
                    <a:pt x="71" y="26"/>
                  </a:cubicBezTo>
                  <a:cubicBezTo>
                    <a:pt x="69" y="26"/>
                    <a:pt x="67" y="25"/>
                    <a:pt x="67" y="22"/>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Freeform 19"/>
            <p:cNvSpPr>
              <a:spLocks noEditPoints="1"/>
            </p:cNvSpPr>
            <p:nvPr/>
          </p:nvSpPr>
          <p:spPr bwMode="auto">
            <a:xfrm>
              <a:off x="2183239" y="1900248"/>
              <a:ext cx="365760" cy="365760"/>
            </a:xfrm>
            <a:custGeom>
              <a:avLst/>
              <a:gdLst>
                <a:gd name="T0" fmla="*/ 288 w 320"/>
                <a:gd name="T1" fmla="*/ 117 h 277"/>
                <a:gd name="T2" fmla="*/ 277 w 320"/>
                <a:gd name="T3" fmla="*/ 85 h 277"/>
                <a:gd name="T4" fmla="*/ 170 w 320"/>
                <a:gd name="T5" fmla="*/ 64 h 277"/>
                <a:gd name="T6" fmla="*/ 234 w 320"/>
                <a:gd name="T7" fmla="*/ 53 h 277"/>
                <a:gd name="T8" fmla="*/ 224 w 320"/>
                <a:gd name="T9" fmla="*/ 0 h 277"/>
                <a:gd name="T10" fmla="*/ 149 w 320"/>
                <a:gd name="T11" fmla="*/ 10 h 277"/>
                <a:gd name="T12" fmla="*/ 149 w 320"/>
                <a:gd name="T13" fmla="*/ 85 h 277"/>
                <a:gd name="T14" fmla="*/ 32 w 320"/>
                <a:gd name="T15" fmla="*/ 96 h 277"/>
                <a:gd name="T16" fmla="*/ 10 w 320"/>
                <a:gd name="T17" fmla="*/ 117 h 277"/>
                <a:gd name="T18" fmla="*/ 0 w 320"/>
                <a:gd name="T19" fmla="*/ 266 h 277"/>
                <a:gd name="T20" fmla="*/ 309 w 320"/>
                <a:gd name="T21" fmla="*/ 277 h 277"/>
                <a:gd name="T22" fmla="*/ 320 w 320"/>
                <a:gd name="T23" fmla="*/ 128 h 277"/>
                <a:gd name="T24" fmla="*/ 170 w 320"/>
                <a:gd name="T25" fmla="*/ 21 h 277"/>
                <a:gd name="T26" fmla="*/ 213 w 320"/>
                <a:gd name="T27" fmla="*/ 42 h 277"/>
                <a:gd name="T28" fmla="*/ 170 w 320"/>
                <a:gd name="T29" fmla="*/ 21 h 277"/>
                <a:gd name="T30" fmla="*/ 64 w 320"/>
                <a:gd name="T31" fmla="*/ 256 h 277"/>
                <a:gd name="T32" fmla="*/ 53 w 320"/>
                <a:gd name="T33" fmla="*/ 213 h 277"/>
                <a:gd name="T34" fmla="*/ 42 w 320"/>
                <a:gd name="T35" fmla="*/ 256 h 277"/>
                <a:gd name="T36" fmla="*/ 21 w 320"/>
                <a:gd name="T37" fmla="*/ 138 h 277"/>
                <a:gd name="T38" fmla="*/ 53 w 320"/>
                <a:gd name="T39" fmla="*/ 128 h 277"/>
                <a:gd name="T40" fmla="*/ 266 w 320"/>
                <a:gd name="T41" fmla="*/ 106 h 277"/>
                <a:gd name="T42" fmla="*/ 277 w 320"/>
                <a:gd name="T43" fmla="*/ 138 h 277"/>
                <a:gd name="T44" fmla="*/ 298 w 320"/>
                <a:gd name="T45" fmla="*/ 256 h 277"/>
                <a:gd name="T46" fmla="*/ 53 w 320"/>
                <a:gd name="T47" fmla="*/ 192 h 277"/>
                <a:gd name="T48" fmla="*/ 53 w 320"/>
                <a:gd name="T49" fmla="*/ 170 h 277"/>
                <a:gd name="T50" fmla="*/ 106 w 320"/>
                <a:gd name="T51" fmla="*/ 181 h 277"/>
                <a:gd name="T52" fmla="*/ 85 w 320"/>
                <a:gd name="T53" fmla="*/ 181 h 277"/>
                <a:gd name="T54" fmla="*/ 106 w 320"/>
                <a:gd name="T55" fmla="*/ 181 h 277"/>
                <a:gd name="T56" fmla="*/ 138 w 320"/>
                <a:gd name="T57" fmla="*/ 192 h 277"/>
                <a:gd name="T58" fmla="*/ 138 w 320"/>
                <a:gd name="T59" fmla="*/ 170 h 277"/>
                <a:gd name="T60" fmla="*/ 192 w 320"/>
                <a:gd name="T61" fmla="*/ 181 h 277"/>
                <a:gd name="T62" fmla="*/ 170 w 320"/>
                <a:gd name="T63" fmla="*/ 181 h 277"/>
                <a:gd name="T64" fmla="*/ 192 w 320"/>
                <a:gd name="T65" fmla="*/ 181 h 277"/>
                <a:gd name="T66" fmla="*/ 224 w 320"/>
                <a:gd name="T67" fmla="*/ 192 h 277"/>
                <a:gd name="T68" fmla="*/ 224 w 320"/>
                <a:gd name="T69" fmla="*/ 170 h 277"/>
                <a:gd name="T70" fmla="*/ 106 w 320"/>
                <a:gd name="T71" fmla="*/ 138 h 277"/>
                <a:gd name="T72" fmla="*/ 85 w 320"/>
                <a:gd name="T73" fmla="*/ 138 h 277"/>
                <a:gd name="T74" fmla="*/ 106 w 320"/>
                <a:gd name="T75" fmla="*/ 138 h 277"/>
                <a:gd name="T76" fmla="*/ 138 w 320"/>
                <a:gd name="T77" fmla="*/ 149 h 277"/>
                <a:gd name="T78" fmla="*/ 138 w 320"/>
                <a:gd name="T79" fmla="*/ 128 h 277"/>
                <a:gd name="T80" fmla="*/ 192 w 320"/>
                <a:gd name="T81" fmla="*/ 138 h 277"/>
                <a:gd name="T82" fmla="*/ 170 w 320"/>
                <a:gd name="T83" fmla="*/ 138 h 277"/>
                <a:gd name="T84" fmla="*/ 192 w 320"/>
                <a:gd name="T85" fmla="*/ 138 h 277"/>
                <a:gd name="T86" fmla="*/ 224 w 320"/>
                <a:gd name="T87" fmla="*/ 149 h 277"/>
                <a:gd name="T88" fmla="*/ 224 w 320"/>
                <a:gd name="T89" fmla="*/ 128 h 277"/>
                <a:gd name="T90" fmla="*/ 277 w 320"/>
                <a:gd name="T91" fmla="*/ 181 h 277"/>
                <a:gd name="T92" fmla="*/ 256 w 320"/>
                <a:gd name="T93" fmla="*/ 181 h 277"/>
                <a:gd name="T94" fmla="*/ 277 w 320"/>
                <a:gd name="T95" fmla="*/ 181 h 277"/>
                <a:gd name="T96" fmla="*/ 96 w 320"/>
                <a:gd name="T97" fmla="*/ 234 h 277"/>
                <a:gd name="T98" fmla="*/ 96 w 320"/>
                <a:gd name="T99" fmla="*/ 213 h 277"/>
                <a:gd name="T100" fmla="*/ 149 w 320"/>
                <a:gd name="T101" fmla="*/ 224 h 277"/>
                <a:gd name="T102" fmla="*/ 128 w 320"/>
                <a:gd name="T103" fmla="*/ 224 h 277"/>
                <a:gd name="T104" fmla="*/ 149 w 320"/>
                <a:gd name="T105" fmla="*/ 224 h 277"/>
                <a:gd name="T106" fmla="*/ 181 w 320"/>
                <a:gd name="T107" fmla="*/ 234 h 277"/>
                <a:gd name="T108" fmla="*/ 181 w 320"/>
                <a:gd name="T109" fmla="*/ 213 h 277"/>
                <a:gd name="T110" fmla="*/ 234 w 320"/>
                <a:gd name="T111" fmla="*/ 224 h 277"/>
                <a:gd name="T112" fmla="*/ 213 w 320"/>
                <a:gd name="T113" fmla="*/ 224 h 277"/>
                <a:gd name="T114" fmla="*/ 234 w 320"/>
                <a:gd name="T115" fmla="*/ 224 h 277"/>
                <a:gd name="T116" fmla="*/ 266 w 320"/>
                <a:gd name="T117" fmla="*/ 234 h 277"/>
                <a:gd name="T118" fmla="*/ 266 w 320"/>
                <a:gd name="T119" fmla="*/ 21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77">
                  <a:moveTo>
                    <a:pt x="309" y="117"/>
                  </a:moveTo>
                  <a:cubicBezTo>
                    <a:pt x="288" y="117"/>
                    <a:pt x="288" y="117"/>
                    <a:pt x="288" y="117"/>
                  </a:cubicBezTo>
                  <a:cubicBezTo>
                    <a:pt x="288" y="96"/>
                    <a:pt x="288" y="96"/>
                    <a:pt x="288" y="96"/>
                  </a:cubicBezTo>
                  <a:cubicBezTo>
                    <a:pt x="288" y="90"/>
                    <a:pt x="283" y="85"/>
                    <a:pt x="277" y="85"/>
                  </a:cubicBezTo>
                  <a:cubicBezTo>
                    <a:pt x="170" y="85"/>
                    <a:pt x="170" y="85"/>
                    <a:pt x="170" y="85"/>
                  </a:cubicBezTo>
                  <a:cubicBezTo>
                    <a:pt x="170" y="64"/>
                    <a:pt x="170" y="64"/>
                    <a:pt x="170" y="64"/>
                  </a:cubicBezTo>
                  <a:cubicBezTo>
                    <a:pt x="224" y="64"/>
                    <a:pt x="224" y="64"/>
                    <a:pt x="224" y="64"/>
                  </a:cubicBezTo>
                  <a:cubicBezTo>
                    <a:pt x="230" y="64"/>
                    <a:pt x="234" y="59"/>
                    <a:pt x="234" y="53"/>
                  </a:cubicBezTo>
                  <a:cubicBezTo>
                    <a:pt x="234" y="10"/>
                    <a:pt x="234" y="10"/>
                    <a:pt x="234" y="10"/>
                  </a:cubicBezTo>
                  <a:cubicBezTo>
                    <a:pt x="234" y="4"/>
                    <a:pt x="230" y="0"/>
                    <a:pt x="224" y="0"/>
                  </a:cubicBezTo>
                  <a:cubicBezTo>
                    <a:pt x="160" y="0"/>
                    <a:pt x="160" y="0"/>
                    <a:pt x="160" y="0"/>
                  </a:cubicBezTo>
                  <a:cubicBezTo>
                    <a:pt x="154" y="0"/>
                    <a:pt x="149" y="4"/>
                    <a:pt x="149" y="10"/>
                  </a:cubicBezTo>
                  <a:cubicBezTo>
                    <a:pt x="149" y="53"/>
                    <a:pt x="149" y="53"/>
                    <a:pt x="149" y="53"/>
                  </a:cubicBezTo>
                  <a:cubicBezTo>
                    <a:pt x="149" y="85"/>
                    <a:pt x="149" y="85"/>
                    <a:pt x="149" y="85"/>
                  </a:cubicBezTo>
                  <a:cubicBezTo>
                    <a:pt x="42" y="85"/>
                    <a:pt x="42" y="85"/>
                    <a:pt x="42" y="85"/>
                  </a:cubicBezTo>
                  <a:cubicBezTo>
                    <a:pt x="36" y="85"/>
                    <a:pt x="32" y="90"/>
                    <a:pt x="32" y="96"/>
                  </a:cubicBezTo>
                  <a:cubicBezTo>
                    <a:pt x="32" y="117"/>
                    <a:pt x="32" y="117"/>
                    <a:pt x="32" y="117"/>
                  </a:cubicBezTo>
                  <a:cubicBezTo>
                    <a:pt x="10" y="117"/>
                    <a:pt x="10" y="117"/>
                    <a:pt x="10" y="117"/>
                  </a:cubicBezTo>
                  <a:cubicBezTo>
                    <a:pt x="4" y="117"/>
                    <a:pt x="0" y="122"/>
                    <a:pt x="0" y="128"/>
                  </a:cubicBezTo>
                  <a:cubicBezTo>
                    <a:pt x="0" y="266"/>
                    <a:pt x="0" y="266"/>
                    <a:pt x="0" y="266"/>
                  </a:cubicBezTo>
                  <a:cubicBezTo>
                    <a:pt x="0" y="272"/>
                    <a:pt x="4" y="277"/>
                    <a:pt x="10" y="277"/>
                  </a:cubicBezTo>
                  <a:cubicBezTo>
                    <a:pt x="309" y="277"/>
                    <a:pt x="309" y="277"/>
                    <a:pt x="309" y="277"/>
                  </a:cubicBezTo>
                  <a:cubicBezTo>
                    <a:pt x="315" y="277"/>
                    <a:pt x="320" y="272"/>
                    <a:pt x="320" y="266"/>
                  </a:cubicBezTo>
                  <a:cubicBezTo>
                    <a:pt x="320" y="128"/>
                    <a:pt x="320" y="128"/>
                    <a:pt x="320" y="128"/>
                  </a:cubicBezTo>
                  <a:cubicBezTo>
                    <a:pt x="320" y="122"/>
                    <a:pt x="315" y="117"/>
                    <a:pt x="309" y="117"/>
                  </a:cubicBezTo>
                  <a:close/>
                  <a:moveTo>
                    <a:pt x="170" y="21"/>
                  </a:moveTo>
                  <a:cubicBezTo>
                    <a:pt x="213" y="21"/>
                    <a:pt x="213" y="21"/>
                    <a:pt x="213" y="21"/>
                  </a:cubicBezTo>
                  <a:cubicBezTo>
                    <a:pt x="213" y="42"/>
                    <a:pt x="213" y="42"/>
                    <a:pt x="213" y="42"/>
                  </a:cubicBezTo>
                  <a:cubicBezTo>
                    <a:pt x="170" y="42"/>
                    <a:pt x="170" y="42"/>
                    <a:pt x="170" y="42"/>
                  </a:cubicBezTo>
                  <a:lnTo>
                    <a:pt x="170" y="21"/>
                  </a:lnTo>
                  <a:close/>
                  <a:moveTo>
                    <a:pt x="298" y="256"/>
                  </a:moveTo>
                  <a:cubicBezTo>
                    <a:pt x="64" y="256"/>
                    <a:pt x="64" y="256"/>
                    <a:pt x="64" y="256"/>
                  </a:cubicBezTo>
                  <a:cubicBezTo>
                    <a:pt x="64" y="224"/>
                    <a:pt x="64" y="224"/>
                    <a:pt x="64" y="224"/>
                  </a:cubicBezTo>
                  <a:cubicBezTo>
                    <a:pt x="64" y="218"/>
                    <a:pt x="59" y="213"/>
                    <a:pt x="53" y="213"/>
                  </a:cubicBezTo>
                  <a:cubicBezTo>
                    <a:pt x="47" y="213"/>
                    <a:pt x="42" y="218"/>
                    <a:pt x="42" y="224"/>
                  </a:cubicBezTo>
                  <a:cubicBezTo>
                    <a:pt x="42" y="256"/>
                    <a:pt x="42" y="256"/>
                    <a:pt x="42" y="256"/>
                  </a:cubicBezTo>
                  <a:cubicBezTo>
                    <a:pt x="21" y="256"/>
                    <a:pt x="21" y="256"/>
                    <a:pt x="21" y="256"/>
                  </a:cubicBezTo>
                  <a:cubicBezTo>
                    <a:pt x="21" y="138"/>
                    <a:pt x="21" y="138"/>
                    <a:pt x="21" y="138"/>
                  </a:cubicBezTo>
                  <a:cubicBezTo>
                    <a:pt x="42" y="138"/>
                    <a:pt x="42" y="138"/>
                    <a:pt x="42" y="138"/>
                  </a:cubicBezTo>
                  <a:cubicBezTo>
                    <a:pt x="48" y="138"/>
                    <a:pt x="53" y="134"/>
                    <a:pt x="53" y="128"/>
                  </a:cubicBezTo>
                  <a:cubicBezTo>
                    <a:pt x="53" y="106"/>
                    <a:pt x="53" y="106"/>
                    <a:pt x="53" y="106"/>
                  </a:cubicBezTo>
                  <a:cubicBezTo>
                    <a:pt x="266" y="106"/>
                    <a:pt x="266" y="106"/>
                    <a:pt x="266" y="106"/>
                  </a:cubicBezTo>
                  <a:cubicBezTo>
                    <a:pt x="266" y="128"/>
                    <a:pt x="266" y="128"/>
                    <a:pt x="266" y="128"/>
                  </a:cubicBezTo>
                  <a:cubicBezTo>
                    <a:pt x="266" y="134"/>
                    <a:pt x="271" y="138"/>
                    <a:pt x="277" y="138"/>
                  </a:cubicBezTo>
                  <a:cubicBezTo>
                    <a:pt x="298" y="138"/>
                    <a:pt x="298" y="138"/>
                    <a:pt x="298" y="138"/>
                  </a:cubicBezTo>
                  <a:lnTo>
                    <a:pt x="298" y="256"/>
                  </a:lnTo>
                  <a:close/>
                  <a:moveTo>
                    <a:pt x="64" y="181"/>
                  </a:moveTo>
                  <a:cubicBezTo>
                    <a:pt x="64" y="187"/>
                    <a:pt x="59" y="192"/>
                    <a:pt x="53" y="192"/>
                  </a:cubicBezTo>
                  <a:cubicBezTo>
                    <a:pt x="47" y="192"/>
                    <a:pt x="42" y="187"/>
                    <a:pt x="42" y="181"/>
                  </a:cubicBezTo>
                  <a:cubicBezTo>
                    <a:pt x="42" y="175"/>
                    <a:pt x="47" y="170"/>
                    <a:pt x="53" y="170"/>
                  </a:cubicBezTo>
                  <a:cubicBezTo>
                    <a:pt x="59" y="170"/>
                    <a:pt x="64" y="175"/>
                    <a:pt x="64" y="181"/>
                  </a:cubicBezTo>
                  <a:close/>
                  <a:moveTo>
                    <a:pt x="106" y="181"/>
                  </a:moveTo>
                  <a:cubicBezTo>
                    <a:pt x="106" y="187"/>
                    <a:pt x="102" y="192"/>
                    <a:pt x="96" y="192"/>
                  </a:cubicBezTo>
                  <a:cubicBezTo>
                    <a:pt x="90" y="192"/>
                    <a:pt x="85" y="187"/>
                    <a:pt x="85" y="181"/>
                  </a:cubicBezTo>
                  <a:cubicBezTo>
                    <a:pt x="85" y="175"/>
                    <a:pt x="90" y="170"/>
                    <a:pt x="96" y="170"/>
                  </a:cubicBezTo>
                  <a:cubicBezTo>
                    <a:pt x="102" y="170"/>
                    <a:pt x="106" y="175"/>
                    <a:pt x="106" y="181"/>
                  </a:cubicBezTo>
                  <a:close/>
                  <a:moveTo>
                    <a:pt x="149" y="181"/>
                  </a:moveTo>
                  <a:cubicBezTo>
                    <a:pt x="149" y="187"/>
                    <a:pt x="144" y="192"/>
                    <a:pt x="138" y="192"/>
                  </a:cubicBezTo>
                  <a:cubicBezTo>
                    <a:pt x="132" y="192"/>
                    <a:pt x="128" y="187"/>
                    <a:pt x="128" y="181"/>
                  </a:cubicBezTo>
                  <a:cubicBezTo>
                    <a:pt x="128" y="175"/>
                    <a:pt x="132" y="170"/>
                    <a:pt x="138" y="170"/>
                  </a:cubicBezTo>
                  <a:cubicBezTo>
                    <a:pt x="144" y="170"/>
                    <a:pt x="149" y="175"/>
                    <a:pt x="149" y="181"/>
                  </a:cubicBezTo>
                  <a:close/>
                  <a:moveTo>
                    <a:pt x="192" y="181"/>
                  </a:moveTo>
                  <a:cubicBezTo>
                    <a:pt x="192" y="187"/>
                    <a:pt x="187" y="192"/>
                    <a:pt x="181" y="192"/>
                  </a:cubicBezTo>
                  <a:cubicBezTo>
                    <a:pt x="175" y="192"/>
                    <a:pt x="170" y="187"/>
                    <a:pt x="170" y="181"/>
                  </a:cubicBezTo>
                  <a:cubicBezTo>
                    <a:pt x="170" y="175"/>
                    <a:pt x="175" y="170"/>
                    <a:pt x="181" y="170"/>
                  </a:cubicBezTo>
                  <a:cubicBezTo>
                    <a:pt x="187" y="170"/>
                    <a:pt x="192" y="175"/>
                    <a:pt x="192" y="181"/>
                  </a:cubicBezTo>
                  <a:close/>
                  <a:moveTo>
                    <a:pt x="234" y="181"/>
                  </a:moveTo>
                  <a:cubicBezTo>
                    <a:pt x="234" y="187"/>
                    <a:pt x="230" y="192"/>
                    <a:pt x="224" y="192"/>
                  </a:cubicBezTo>
                  <a:cubicBezTo>
                    <a:pt x="218" y="192"/>
                    <a:pt x="213" y="187"/>
                    <a:pt x="213" y="181"/>
                  </a:cubicBezTo>
                  <a:cubicBezTo>
                    <a:pt x="213" y="175"/>
                    <a:pt x="218" y="170"/>
                    <a:pt x="224" y="170"/>
                  </a:cubicBezTo>
                  <a:cubicBezTo>
                    <a:pt x="230" y="170"/>
                    <a:pt x="234" y="175"/>
                    <a:pt x="234" y="181"/>
                  </a:cubicBezTo>
                  <a:close/>
                  <a:moveTo>
                    <a:pt x="106" y="138"/>
                  </a:moveTo>
                  <a:cubicBezTo>
                    <a:pt x="106" y="144"/>
                    <a:pt x="102" y="149"/>
                    <a:pt x="96" y="149"/>
                  </a:cubicBezTo>
                  <a:cubicBezTo>
                    <a:pt x="90" y="149"/>
                    <a:pt x="85" y="144"/>
                    <a:pt x="85" y="138"/>
                  </a:cubicBezTo>
                  <a:cubicBezTo>
                    <a:pt x="85" y="132"/>
                    <a:pt x="90" y="128"/>
                    <a:pt x="96" y="128"/>
                  </a:cubicBezTo>
                  <a:cubicBezTo>
                    <a:pt x="102" y="128"/>
                    <a:pt x="106" y="132"/>
                    <a:pt x="106" y="138"/>
                  </a:cubicBezTo>
                  <a:close/>
                  <a:moveTo>
                    <a:pt x="149" y="138"/>
                  </a:moveTo>
                  <a:cubicBezTo>
                    <a:pt x="149" y="144"/>
                    <a:pt x="144" y="149"/>
                    <a:pt x="138" y="149"/>
                  </a:cubicBezTo>
                  <a:cubicBezTo>
                    <a:pt x="132" y="149"/>
                    <a:pt x="128" y="144"/>
                    <a:pt x="128" y="138"/>
                  </a:cubicBezTo>
                  <a:cubicBezTo>
                    <a:pt x="128" y="132"/>
                    <a:pt x="132" y="128"/>
                    <a:pt x="138" y="128"/>
                  </a:cubicBezTo>
                  <a:cubicBezTo>
                    <a:pt x="144" y="128"/>
                    <a:pt x="149" y="132"/>
                    <a:pt x="149" y="138"/>
                  </a:cubicBezTo>
                  <a:close/>
                  <a:moveTo>
                    <a:pt x="192" y="138"/>
                  </a:moveTo>
                  <a:cubicBezTo>
                    <a:pt x="192" y="144"/>
                    <a:pt x="187" y="149"/>
                    <a:pt x="181" y="149"/>
                  </a:cubicBezTo>
                  <a:cubicBezTo>
                    <a:pt x="175" y="149"/>
                    <a:pt x="170" y="144"/>
                    <a:pt x="170" y="138"/>
                  </a:cubicBezTo>
                  <a:cubicBezTo>
                    <a:pt x="170" y="132"/>
                    <a:pt x="175" y="128"/>
                    <a:pt x="181" y="128"/>
                  </a:cubicBezTo>
                  <a:cubicBezTo>
                    <a:pt x="187" y="128"/>
                    <a:pt x="192" y="132"/>
                    <a:pt x="192" y="138"/>
                  </a:cubicBezTo>
                  <a:close/>
                  <a:moveTo>
                    <a:pt x="234" y="138"/>
                  </a:moveTo>
                  <a:cubicBezTo>
                    <a:pt x="234" y="144"/>
                    <a:pt x="230" y="149"/>
                    <a:pt x="224" y="149"/>
                  </a:cubicBezTo>
                  <a:cubicBezTo>
                    <a:pt x="218" y="149"/>
                    <a:pt x="213" y="144"/>
                    <a:pt x="213" y="138"/>
                  </a:cubicBezTo>
                  <a:cubicBezTo>
                    <a:pt x="213" y="132"/>
                    <a:pt x="218" y="128"/>
                    <a:pt x="224" y="128"/>
                  </a:cubicBezTo>
                  <a:cubicBezTo>
                    <a:pt x="230" y="128"/>
                    <a:pt x="234" y="132"/>
                    <a:pt x="234" y="138"/>
                  </a:cubicBezTo>
                  <a:close/>
                  <a:moveTo>
                    <a:pt x="277" y="181"/>
                  </a:moveTo>
                  <a:cubicBezTo>
                    <a:pt x="277" y="187"/>
                    <a:pt x="272" y="192"/>
                    <a:pt x="266" y="192"/>
                  </a:cubicBezTo>
                  <a:cubicBezTo>
                    <a:pt x="260" y="192"/>
                    <a:pt x="256" y="187"/>
                    <a:pt x="256" y="181"/>
                  </a:cubicBezTo>
                  <a:cubicBezTo>
                    <a:pt x="256" y="175"/>
                    <a:pt x="260" y="170"/>
                    <a:pt x="266" y="170"/>
                  </a:cubicBezTo>
                  <a:cubicBezTo>
                    <a:pt x="272" y="170"/>
                    <a:pt x="277" y="175"/>
                    <a:pt x="277" y="181"/>
                  </a:cubicBezTo>
                  <a:close/>
                  <a:moveTo>
                    <a:pt x="106" y="224"/>
                  </a:moveTo>
                  <a:cubicBezTo>
                    <a:pt x="106" y="230"/>
                    <a:pt x="102" y="234"/>
                    <a:pt x="96" y="234"/>
                  </a:cubicBezTo>
                  <a:cubicBezTo>
                    <a:pt x="90" y="234"/>
                    <a:pt x="85" y="230"/>
                    <a:pt x="85" y="224"/>
                  </a:cubicBezTo>
                  <a:cubicBezTo>
                    <a:pt x="85" y="218"/>
                    <a:pt x="90" y="213"/>
                    <a:pt x="96" y="213"/>
                  </a:cubicBezTo>
                  <a:cubicBezTo>
                    <a:pt x="102" y="213"/>
                    <a:pt x="106" y="218"/>
                    <a:pt x="106" y="224"/>
                  </a:cubicBezTo>
                  <a:close/>
                  <a:moveTo>
                    <a:pt x="149" y="224"/>
                  </a:moveTo>
                  <a:cubicBezTo>
                    <a:pt x="149" y="230"/>
                    <a:pt x="144" y="234"/>
                    <a:pt x="138" y="234"/>
                  </a:cubicBezTo>
                  <a:cubicBezTo>
                    <a:pt x="132" y="234"/>
                    <a:pt x="128" y="230"/>
                    <a:pt x="128" y="224"/>
                  </a:cubicBezTo>
                  <a:cubicBezTo>
                    <a:pt x="128" y="218"/>
                    <a:pt x="132" y="213"/>
                    <a:pt x="138" y="213"/>
                  </a:cubicBezTo>
                  <a:cubicBezTo>
                    <a:pt x="144" y="213"/>
                    <a:pt x="149" y="218"/>
                    <a:pt x="149" y="224"/>
                  </a:cubicBezTo>
                  <a:close/>
                  <a:moveTo>
                    <a:pt x="192" y="224"/>
                  </a:moveTo>
                  <a:cubicBezTo>
                    <a:pt x="192" y="230"/>
                    <a:pt x="187" y="234"/>
                    <a:pt x="181" y="234"/>
                  </a:cubicBezTo>
                  <a:cubicBezTo>
                    <a:pt x="175" y="234"/>
                    <a:pt x="170" y="230"/>
                    <a:pt x="170" y="224"/>
                  </a:cubicBezTo>
                  <a:cubicBezTo>
                    <a:pt x="170" y="218"/>
                    <a:pt x="175" y="213"/>
                    <a:pt x="181" y="213"/>
                  </a:cubicBezTo>
                  <a:cubicBezTo>
                    <a:pt x="187" y="213"/>
                    <a:pt x="192" y="218"/>
                    <a:pt x="192" y="224"/>
                  </a:cubicBezTo>
                  <a:close/>
                  <a:moveTo>
                    <a:pt x="234" y="224"/>
                  </a:moveTo>
                  <a:cubicBezTo>
                    <a:pt x="234" y="230"/>
                    <a:pt x="230" y="234"/>
                    <a:pt x="224" y="234"/>
                  </a:cubicBezTo>
                  <a:cubicBezTo>
                    <a:pt x="218" y="234"/>
                    <a:pt x="213" y="230"/>
                    <a:pt x="213" y="224"/>
                  </a:cubicBezTo>
                  <a:cubicBezTo>
                    <a:pt x="213" y="218"/>
                    <a:pt x="218" y="213"/>
                    <a:pt x="224" y="213"/>
                  </a:cubicBezTo>
                  <a:cubicBezTo>
                    <a:pt x="230" y="213"/>
                    <a:pt x="234" y="218"/>
                    <a:pt x="234" y="224"/>
                  </a:cubicBezTo>
                  <a:close/>
                  <a:moveTo>
                    <a:pt x="277" y="224"/>
                  </a:moveTo>
                  <a:cubicBezTo>
                    <a:pt x="277" y="230"/>
                    <a:pt x="272" y="234"/>
                    <a:pt x="266" y="234"/>
                  </a:cubicBezTo>
                  <a:cubicBezTo>
                    <a:pt x="260" y="234"/>
                    <a:pt x="256" y="230"/>
                    <a:pt x="256" y="224"/>
                  </a:cubicBezTo>
                  <a:cubicBezTo>
                    <a:pt x="256" y="218"/>
                    <a:pt x="260" y="213"/>
                    <a:pt x="266" y="213"/>
                  </a:cubicBezTo>
                  <a:cubicBezTo>
                    <a:pt x="272" y="213"/>
                    <a:pt x="277" y="218"/>
                    <a:pt x="277" y="224"/>
                  </a:cubicBezTo>
                  <a:close/>
                </a:path>
              </a:pathLst>
            </a:custGeom>
            <a:solidFill>
              <a:schemeClr val="tx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 name="TextBox 17"/>
            <p:cNvSpPr txBox="1"/>
            <p:nvPr/>
          </p:nvSpPr>
          <p:spPr>
            <a:xfrm>
              <a:off x="484531" y="2261890"/>
              <a:ext cx="595354" cy="230832"/>
            </a:xfrm>
            <a:prstGeom prst="rect">
              <a:avLst/>
            </a:prstGeom>
            <a:noFill/>
          </p:spPr>
          <p:txBody>
            <a:bodyPr wrap="square" rtlCol="0">
              <a:spAutoFit/>
            </a:bodyPr>
            <a:lstStyle/>
            <a:p>
              <a:pPr algn="ctr"/>
              <a:r>
                <a:rPr lang="en-US" sz="900" dirty="0">
                  <a:solidFill>
                    <a:schemeClr val="bg1">
                      <a:lumMod val="65000"/>
                    </a:schemeClr>
                  </a:solidFill>
                  <a:latin typeface="Segoe UI" panose="020B0502040204020203" pitchFamily="34" charset="0"/>
                  <a:cs typeface="Segoe UI" panose="020B0502040204020203" pitchFamily="34" charset="0"/>
                </a:rPr>
                <a:t>People</a:t>
              </a:r>
            </a:p>
          </p:txBody>
        </p:sp>
        <p:sp>
          <p:nvSpPr>
            <p:cNvPr id="19" name="TextBox 18"/>
            <p:cNvSpPr txBox="1"/>
            <p:nvPr/>
          </p:nvSpPr>
          <p:spPr>
            <a:xfrm>
              <a:off x="967367" y="2259026"/>
              <a:ext cx="595354" cy="230832"/>
            </a:xfrm>
            <a:prstGeom prst="rect">
              <a:avLst/>
            </a:prstGeom>
            <a:noFill/>
          </p:spPr>
          <p:txBody>
            <a:bodyPr wrap="square" rtlCol="0">
              <a:spAutoFit/>
            </a:bodyPr>
            <a:lstStyle/>
            <a:p>
              <a:pPr algn="ctr"/>
              <a:r>
                <a:rPr lang="en-US" sz="900" dirty="0">
                  <a:solidFill>
                    <a:schemeClr val="bg1">
                      <a:lumMod val="65000"/>
                    </a:schemeClr>
                  </a:solidFill>
                  <a:latin typeface="Segoe UI" panose="020B0502040204020203" pitchFamily="34" charset="0"/>
                  <a:cs typeface="Segoe UI" panose="020B0502040204020203" pitchFamily="34" charset="0"/>
                </a:rPr>
                <a:t>SMB</a:t>
              </a:r>
            </a:p>
          </p:txBody>
        </p:sp>
        <p:sp>
          <p:nvSpPr>
            <p:cNvPr id="20" name="TextBox 19"/>
            <p:cNvSpPr txBox="1"/>
            <p:nvPr/>
          </p:nvSpPr>
          <p:spPr>
            <a:xfrm>
              <a:off x="1435323" y="2259026"/>
              <a:ext cx="715638" cy="230832"/>
            </a:xfrm>
            <a:prstGeom prst="rect">
              <a:avLst/>
            </a:prstGeom>
            <a:noFill/>
          </p:spPr>
          <p:txBody>
            <a:bodyPr wrap="square" rtlCol="0">
              <a:spAutoFit/>
            </a:bodyPr>
            <a:lstStyle/>
            <a:p>
              <a:pPr algn="ctr"/>
              <a:r>
                <a:rPr lang="en-US" sz="900" dirty="0">
                  <a:solidFill>
                    <a:schemeClr val="bg1">
                      <a:lumMod val="65000"/>
                    </a:schemeClr>
                  </a:solidFill>
                  <a:latin typeface="Segoe UI" panose="020B0502040204020203" pitchFamily="34" charset="0"/>
                  <a:cs typeface="Segoe UI" panose="020B0502040204020203" pitchFamily="34" charset="0"/>
                </a:rPr>
                <a:t>Corporate</a:t>
              </a:r>
            </a:p>
          </p:txBody>
        </p:sp>
        <p:sp>
          <p:nvSpPr>
            <p:cNvPr id="21" name="TextBox 20"/>
            <p:cNvSpPr txBox="1"/>
            <p:nvPr/>
          </p:nvSpPr>
          <p:spPr>
            <a:xfrm>
              <a:off x="1993314" y="2259026"/>
              <a:ext cx="811760" cy="230832"/>
            </a:xfrm>
            <a:prstGeom prst="rect">
              <a:avLst/>
            </a:prstGeom>
            <a:noFill/>
          </p:spPr>
          <p:txBody>
            <a:bodyPr wrap="square" rtlCol="0">
              <a:spAutoFit/>
            </a:bodyPr>
            <a:lstStyle/>
            <a:p>
              <a:pPr algn="ctr"/>
              <a:r>
                <a:rPr lang="en-US" sz="900" dirty="0">
                  <a:solidFill>
                    <a:schemeClr val="bg1">
                      <a:lumMod val="65000"/>
                    </a:schemeClr>
                  </a:solidFill>
                  <a:latin typeface="Segoe UI" panose="020B0502040204020203" pitchFamily="34" charset="0"/>
                  <a:cs typeface="Segoe UI" panose="020B0502040204020203" pitchFamily="34" charset="0"/>
                </a:rPr>
                <a:t>Government</a:t>
              </a:r>
            </a:p>
          </p:txBody>
        </p:sp>
      </p:grpSp>
      <p:sp>
        <p:nvSpPr>
          <p:cNvPr id="28" name="Rounded Rectangle 27"/>
          <p:cNvSpPr/>
          <p:nvPr/>
        </p:nvSpPr>
        <p:spPr>
          <a:xfrm>
            <a:off x="3095027" y="1797061"/>
            <a:ext cx="2281646" cy="10276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256486" y="1797061"/>
            <a:ext cx="1980044" cy="523220"/>
          </a:xfrm>
          <a:prstGeom prst="rect">
            <a:avLst/>
          </a:prstGeom>
          <a:noFill/>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Payment Service Providers (PSPs)</a:t>
            </a:r>
          </a:p>
        </p:txBody>
      </p:sp>
      <p:grpSp>
        <p:nvGrpSpPr>
          <p:cNvPr id="30" name="Group 29"/>
          <p:cNvGrpSpPr/>
          <p:nvPr/>
        </p:nvGrpSpPr>
        <p:grpSpPr>
          <a:xfrm>
            <a:off x="3272357" y="2282720"/>
            <a:ext cx="1920550" cy="348058"/>
            <a:chOff x="3215205" y="2096744"/>
            <a:chExt cx="1920550" cy="348058"/>
          </a:xfrm>
        </p:grpSpPr>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11847" t="35654" r="12496" b="42127"/>
            <a:stretch/>
          </p:blipFill>
          <p:spPr>
            <a:xfrm>
              <a:off x="3215205" y="2201613"/>
              <a:ext cx="685799" cy="201405"/>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071" y="2153045"/>
              <a:ext cx="284613" cy="284613"/>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107" y="2119742"/>
              <a:ext cx="277080" cy="277080"/>
            </a:xfrm>
            <a:prstGeom prst="rect">
              <a:avLst/>
            </a:prstGeom>
          </p:spPr>
        </p:pic>
        <p:pic>
          <p:nvPicPr>
            <p:cNvPr id="34" name="Picture 2" descr="Image result for paypal logo">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120" t="6848" r="26076" b="6531"/>
            <a:stretch/>
          </p:blipFill>
          <p:spPr bwMode="auto">
            <a:xfrm>
              <a:off x="4783452" y="2096744"/>
              <a:ext cx="352303" cy="348058"/>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ounded Rectangle 34"/>
          <p:cNvSpPr/>
          <p:nvPr/>
        </p:nvSpPr>
        <p:spPr>
          <a:xfrm>
            <a:off x="491706" y="3356160"/>
            <a:ext cx="2281646" cy="10276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80449" y="3356158"/>
            <a:ext cx="1904161" cy="307777"/>
          </a:xfrm>
          <a:prstGeom prst="rect">
            <a:avLst/>
          </a:prstGeom>
          <a:noFill/>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Scheme Operators</a:t>
            </a:r>
          </a:p>
        </p:txBody>
      </p:sp>
      <p:sp>
        <p:nvSpPr>
          <p:cNvPr id="37" name="Rounded Rectangle 36"/>
          <p:cNvSpPr/>
          <p:nvPr/>
        </p:nvSpPr>
        <p:spPr>
          <a:xfrm>
            <a:off x="3090345" y="3356160"/>
            <a:ext cx="2281646" cy="10276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251804" y="3356160"/>
            <a:ext cx="1980044" cy="523220"/>
          </a:xfrm>
          <a:prstGeom prst="rect">
            <a:avLst/>
          </a:prstGeom>
          <a:noFill/>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Payments Operators / Regulators</a:t>
            </a:r>
          </a:p>
        </p:txBody>
      </p:sp>
      <p:sp>
        <p:nvSpPr>
          <p:cNvPr id="39" name="Rounded Rectangle 38"/>
          <p:cNvSpPr/>
          <p:nvPr/>
        </p:nvSpPr>
        <p:spPr>
          <a:xfrm>
            <a:off x="491706" y="4915259"/>
            <a:ext cx="2281646" cy="10276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55441" y="4915259"/>
            <a:ext cx="1929170" cy="307777"/>
          </a:xfrm>
          <a:prstGeom prst="rect">
            <a:avLst/>
          </a:prstGeom>
          <a:noFill/>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Direct Clearers</a:t>
            </a:r>
          </a:p>
        </p:txBody>
      </p:sp>
      <p:sp>
        <p:nvSpPr>
          <p:cNvPr id="41" name="Rounded Rectangle 40"/>
          <p:cNvSpPr/>
          <p:nvPr/>
        </p:nvSpPr>
        <p:spPr>
          <a:xfrm>
            <a:off x="3090345" y="4915259"/>
            <a:ext cx="2281646" cy="102761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251804" y="4915259"/>
            <a:ext cx="1980044" cy="307777"/>
          </a:xfrm>
          <a:prstGeom prst="rect">
            <a:avLst/>
          </a:prstGeom>
          <a:noFill/>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Indirect Clearers</a:t>
            </a:r>
          </a:p>
        </p:txBody>
      </p:sp>
      <p:grpSp>
        <p:nvGrpSpPr>
          <p:cNvPr id="43" name="Group 42"/>
          <p:cNvGrpSpPr/>
          <p:nvPr/>
        </p:nvGrpSpPr>
        <p:grpSpPr>
          <a:xfrm>
            <a:off x="592999" y="3901858"/>
            <a:ext cx="2068661" cy="312150"/>
            <a:chOff x="569703" y="3901858"/>
            <a:chExt cx="2068661" cy="312150"/>
          </a:xfrm>
        </p:grpSpPr>
        <p:pic>
          <p:nvPicPr>
            <p:cNvPr id="44" name="Pictur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703" y="3914560"/>
              <a:ext cx="299448" cy="299448"/>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834" y="3910755"/>
              <a:ext cx="300159" cy="303253"/>
            </a:xfrm>
            <a:prstGeom prst="rect">
              <a:avLst/>
            </a:prstGeom>
          </p:spPr>
        </p:pic>
        <p:pic>
          <p:nvPicPr>
            <p:cNvPr id="46" name="Picture 45"/>
            <p:cNvPicPr>
              <a:picLocks noChangeAspect="1"/>
            </p:cNvPicPr>
            <p:nvPr/>
          </p:nvPicPr>
          <p:blipFill rotWithShape="1">
            <a:blip r:embed="rId9">
              <a:extLst>
                <a:ext uri="{28A0092B-C50C-407E-A947-70E740481C1C}">
                  <a14:useLocalDpi xmlns:a14="http://schemas.microsoft.com/office/drawing/2010/main" val="0"/>
                </a:ext>
              </a:extLst>
            </a:blip>
            <a:srcRect l="18644" t="17108" r="19703" b="21557"/>
            <a:stretch/>
          </p:blipFill>
          <p:spPr>
            <a:xfrm>
              <a:off x="1311486" y="3901858"/>
              <a:ext cx="313766" cy="312149"/>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8192" y="3999075"/>
              <a:ext cx="463514" cy="150178"/>
            </a:xfrm>
            <a:prstGeom prst="rect">
              <a:avLst/>
            </a:prstGeom>
          </p:spPr>
        </p:pic>
        <p:pic>
          <p:nvPicPr>
            <p:cNvPr id="48" name="Picture 4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8556" y="3956603"/>
              <a:ext cx="389808" cy="237338"/>
            </a:xfrm>
            <a:prstGeom prst="rect">
              <a:avLst/>
            </a:prstGeom>
          </p:spPr>
        </p:pic>
      </p:grpSp>
      <p:grpSp>
        <p:nvGrpSpPr>
          <p:cNvPr id="49" name="Group 48"/>
          <p:cNvGrpSpPr/>
          <p:nvPr/>
        </p:nvGrpSpPr>
        <p:grpSpPr>
          <a:xfrm>
            <a:off x="3149529" y="3988973"/>
            <a:ext cx="2156579" cy="204968"/>
            <a:chOff x="3140820" y="3988973"/>
            <a:chExt cx="2156579" cy="204968"/>
          </a:xfrm>
        </p:grpSpPr>
        <p:pic>
          <p:nvPicPr>
            <p:cNvPr id="50" name="Picture 49"/>
            <p:cNvPicPr>
              <a:picLocks noChangeAspect="1"/>
            </p:cNvPicPr>
            <p:nvPr/>
          </p:nvPicPr>
          <p:blipFill rotWithShape="1">
            <a:blip r:embed="rId12">
              <a:extLst>
                <a:ext uri="{28A0092B-C50C-407E-A947-70E740481C1C}">
                  <a14:useLocalDpi xmlns:a14="http://schemas.microsoft.com/office/drawing/2010/main" val="0"/>
                </a:ext>
              </a:extLst>
            </a:blip>
            <a:srcRect l="4886" t="36315" r="8603" b="36706"/>
            <a:stretch/>
          </p:blipFill>
          <p:spPr>
            <a:xfrm>
              <a:off x="3140820" y="3988973"/>
              <a:ext cx="657252" cy="204968"/>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84659" y="3995132"/>
              <a:ext cx="820486" cy="192650"/>
            </a:xfrm>
            <a:prstGeom prst="rect">
              <a:avLst/>
            </a:prstGeom>
          </p:spPr>
        </p:pic>
        <p:pic>
          <p:nvPicPr>
            <p:cNvPr id="52" name="Picture 5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88958" y="4011317"/>
              <a:ext cx="508441" cy="160280"/>
            </a:xfrm>
            <a:prstGeom prst="rect">
              <a:avLst/>
            </a:prstGeom>
          </p:spPr>
        </p:pic>
      </p:grpSp>
      <p:grpSp>
        <p:nvGrpSpPr>
          <p:cNvPr id="53" name="Group 52"/>
          <p:cNvGrpSpPr/>
          <p:nvPr/>
        </p:nvGrpSpPr>
        <p:grpSpPr>
          <a:xfrm>
            <a:off x="549462" y="5406822"/>
            <a:ext cx="2167155" cy="359016"/>
            <a:chOff x="549462" y="5406822"/>
            <a:chExt cx="2167155" cy="359016"/>
          </a:xfrm>
        </p:grpSpPr>
        <p:pic>
          <p:nvPicPr>
            <p:cNvPr id="54" name="Picture 53"/>
            <p:cNvPicPr>
              <a:picLocks noChangeAspect="1"/>
            </p:cNvPicPr>
            <p:nvPr/>
          </p:nvPicPr>
          <p:blipFill rotWithShape="1">
            <a:blip r:embed="rId15">
              <a:extLst>
                <a:ext uri="{28A0092B-C50C-407E-A947-70E740481C1C}">
                  <a14:useLocalDpi xmlns:a14="http://schemas.microsoft.com/office/drawing/2010/main" val="0"/>
                </a:ext>
              </a:extLst>
            </a:blip>
            <a:srcRect l="7289" t="21854" r="7398" b="22267"/>
            <a:stretch/>
          </p:blipFill>
          <p:spPr>
            <a:xfrm>
              <a:off x="549462" y="5446685"/>
              <a:ext cx="427586" cy="279291"/>
            </a:xfrm>
            <a:prstGeom prst="rect">
              <a:avLst/>
            </a:prstGeom>
          </p:spPr>
        </p:pic>
        <p:pic>
          <p:nvPicPr>
            <p:cNvPr id="55" name="Picture 5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9018" y="5438052"/>
              <a:ext cx="331521" cy="296556"/>
            </a:xfrm>
            <a:prstGeom prst="rect">
              <a:avLst/>
            </a:prstGeom>
          </p:spPr>
        </p:pic>
        <p:pic>
          <p:nvPicPr>
            <p:cNvPr id="56" name="Picture 55"/>
            <p:cNvPicPr>
              <a:picLocks noChangeAspect="1"/>
            </p:cNvPicPr>
            <p:nvPr/>
          </p:nvPicPr>
          <p:blipFill rotWithShape="1">
            <a:blip r:embed="rId17">
              <a:extLst>
                <a:ext uri="{28A0092B-C50C-407E-A947-70E740481C1C}">
                  <a14:useLocalDpi xmlns:a14="http://schemas.microsoft.com/office/drawing/2010/main" val="0"/>
                </a:ext>
              </a:extLst>
            </a:blip>
            <a:srcRect l="29724" t="20827" r="29723" b="22030"/>
            <a:stretch/>
          </p:blipFill>
          <p:spPr>
            <a:xfrm>
              <a:off x="1432870" y="5429064"/>
              <a:ext cx="345986" cy="314533"/>
            </a:xfrm>
            <a:prstGeom prst="rect">
              <a:avLst/>
            </a:prstGeom>
          </p:spPr>
        </p:pic>
        <p:pic>
          <p:nvPicPr>
            <p:cNvPr id="57" name="Picture 56"/>
            <p:cNvPicPr>
              <a:picLocks noChangeAspect="1"/>
            </p:cNvPicPr>
            <p:nvPr/>
          </p:nvPicPr>
          <p:blipFill rotWithShape="1">
            <a:blip r:embed="rId18">
              <a:extLst>
                <a:ext uri="{28A0092B-C50C-407E-A947-70E740481C1C}">
                  <a14:useLocalDpi xmlns:a14="http://schemas.microsoft.com/office/drawing/2010/main" val="0"/>
                </a:ext>
              </a:extLst>
            </a:blip>
            <a:srcRect l="37612" t="23815" r="33632" b="24071"/>
            <a:stretch/>
          </p:blipFill>
          <p:spPr>
            <a:xfrm>
              <a:off x="1830652" y="5406822"/>
              <a:ext cx="307054" cy="359016"/>
            </a:xfrm>
            <a:prstGeom prst="rect">
              <a:avLst/>
            </a:prstGeom>
          </p:spPr>
        </p:pic>
        <p:pic>
          <p:nvPicPr>
            <p:cNvPr id="58" name="Picture 57"/>
            <p:cNvPicPr>
              <a:picLocks noChangeAspect="1"/>
            </p:cNvPicPr>
            <p:nvPr/>
          </p:nvPicPr>
          <p:blipFill rotWithShape="1">
            <a:blip r:embed="rId19">
              <a:extLst>
                <a:ext uri="{28A0092B-C50C-407E-A947-70E740481C1C}">
                  <a14:useLocalDpi xmlns:a14="http://schemas.microsoft.com/office/drawing/2010/main" val="0"/>
                </a:ext>
              </a:extLst>
            </a:blip>
            <a:srcRect l="10598" t="28664" r="10177" b="27630"/>
            <a:stretch/>
          </p:blipFill>
          <p:spPr>
            <a:xfrm>
              <a:off x="2145318" y="5468155"/>
              <a:ext cx="571299" cy="236351"/>
            </a:xfrm>
            <a:prstGeom prst="rect">
              <a:avLst/>
            </a:prstGeom>
          </p:spPr>
        </p:pic>
      </p:grpSp>
      <p:grpSp>
        <p:nvGrpSpPr>
          <p:cNvPr id="59" name="Group 58"/>
          <p:cNvGrpSpPr/>
          <p:nvPr/>
        </p:nvGrpSpPr>
        <p:grpSpPr>
          <a:xfrm>
            <a:off x="3126620" y="5434467"/>
            <a:ext cx="2223510" cy="326322"/>
            <a:chOff x="3126620" y="5434467"/>
            <a:chExt cx="2223510" cy="326322"/>
          </a:xfrm>
        </p:grpSpPr>
        <p:pic>
          <p:nvPicPr>
            <p:cNvPr id="60" name="Picture 5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26620" y="5439971"/>
              <a:ext cx="320818" cy="320818"/>
            </a:xfrm>
            <a:prstGeom prst="rect">
              <a:avLst/>
            </a:prstGeom>
          </p:spPr>
        </p:pic>
        <p:pic>
          <p:nvPicPr>
            <p:cNvPr id="61" name="Picture 6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496431" y="5434467"/>
              <a:ext cx="490683" cy="326322"/>
            </a:xfrm>
            <a:prstGeom prst="rect">
              <a:avLst/>
            </a:prstGeom>
          </p:spPr>
        </p:pic>
        <p:pic>
          <p:nvPicPr>
            <p:cNvPr id="62" name="Picture 61"/>
            <p:cNvPicPr>
              <a:picLocks noChangeAspect="1"/>
            </p:cNvPicPr>
            <p:nvPr/>
          </p:nvPicPr>
          <p:blipFill rotWithShape="1">
            <a:blip r:embed="rId22">
              <a:extLst>
                <a:ext uri="{28A0092B-C50C-407E-A947-70E740481C1C}">
                  <a14:useLocalDpi xmlns:a14="http://schemas.microsoft.com/office/drawing/2010/main" val="0"/>
                </a:ext>
              </a:extLst>
            </a:blip>
            <a:srcRect t="31803" b="31308"/>
            <a:stretch/>
          </p:blipFill>
          <p:spPr>
            <a:xfrm>
              <a:off x="3978290" y="5468155"/>
              <a:ext cx="650642" cy="240018"/>
            </a:xfrm>
            <a:prstGeom prst="rect">
              <a:avLst/>
            </a:prstGeom>
          </p:spPr>
        </p:pic>
        <p:pic>
          <p:nvPicPr>
            <p:cNvPr id="63" name="Picture 6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632064" y="5548184"/>
              <a:ext cx="718066" cy="148281"/>
            </a:xfrm>
            <a:prstGeom prst="rect">
              <a:avLst/>
            </a:prstGeom>
          </p:spPr>
        </p:pic>
      </p:grpSp>
      <p:cxnSp>
        <p:nvCxnSpPr>
          <p:cNvPr id="64" name="Straight Connector 63"/>
          <p:cNvCxnSpPr/>
          <p:nvPr/>
        </p:nvCxnSpPr>
        <p:spPr>
          <a:xfrm>
            <a:off x="2699904" y="2804567"/>
            <a:ext cx="449625" cy="580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6270194" y="1801017"/>
            <a:ext cx="5451906" cy="414185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909575" y="1513286"/>
            <a:ext cx="2186079" cy="523220"/>
          </a:xfrm>
          <a:prstGeom prst="rect">
            <a:avLst/>
          </a:prstGeom>
          <a:solidFill>
            <a:schemeClr val="bg1"/>
          </a:solidFill>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Canadian Payments Statistics</a:t>
            </a:r>
          </a:p>
        </p:txBody>
      </p:sp>
      <p:sp>
        <p:nvSpPr>
          <p:cNvPr id="67" name="TextBox 66"/>
          <p:cNvSpPr txBox="1"/>
          <p:nvPr/>
        </p:nvSpPr>
        <p:spPr>
          <a:xfrm>
            <a:off x="6588080" y="2131944"/>
            <a:ext cx="4757320" cy="369332"/>
          </a:xfrm>
          <a:prstGeom prst="rect">
            <a:avLst/>
          </a:prstGeom>
          <a:noFill/>
        </p:spPr>
        <p:txBody>
          <a:bodyPr wrap="square" rtlCol="0">
            <a:spAutoFit/>
          </a:bodyPr>
          <a:lstStyle/>
          <a:p>
            <a:r>
              <a:rPr lang="en-US" b="1" dirty="0">
                <a:solidFill>
                  <a:srgbClr val="FFC000"/>
                </a:solidFill>
                <a:latin typeface="Segoe UI Semibold" panose="020B0702040204020203" pitchFamily="34" charset="0"/>
                <a:cs typeface="Segoe UI Semibold" panose="020B0702040204020203" pitchFamily="34" charset="0"/>
              </a:rPr>
              <a:t>$50.8 Trillion </a:t>
            </a:r>
            <a:r>
              <a:rPr lang="en-US" sz="1400" dirty="0">
                <a:latin typeface="Segoe UI" panose="020B0502040204020203" pitchFamily="34" charset="0"/>
                <a:cs typeface="Segoe UI" panose="020B0502040204020203" pitchFamily="34" charset="0"/>
              </a:rPr>
              <a:t>payments clears and settled (2016</a:t>
            </a:r>
            <a:r>
              <a:rPr lang="en-US" sz="1100" dirty="0">
                <a:latin typeface="Segoe UI" panose="020B0502040204020203" pitchFamily="34" charset="0"/>
                <a:cs typeface="Segoe UI" panose="020B0502040204020203" pitchFamily="34" charset="0"/>
              </a:rPr>
              <a:t>)</a:t>
            </a:r>
          </a:p>
        </p:txBody>
      </p:sp>
      <p:sp>
        <p:nvSpPr>
          <p:cNvPr id="68" name="TextBox 67"/>
          <p:cNvSpPr txBox="1"/>
          <p:nvPr/>
        </p:nvSpPr>
        <p:spPr>
          <a:xfrm>
            <a:off x="6588080" y="3119934"/>
            <a:ext cx="4757320" cy="369332"/>
          </a:xfrm>
          <a:prstGeom prst="rect">
            <a:avLst/>
          </a:prstGeom>
          <a:noFill/>
        </p:spPr>
        <p:txBody>
          <a:bodyPr wrap="square" rtlCol="0">
            <a:spAutoFit/>
          </a:bodyPr>
          <a:lstStyle/>
          <a:p>
            <a:r>
              <a:rPr lang="en-US" b="1" dirty="0">
                <a:solidFill>
                  <a:srgbClr val="FFC000"/>
                </a:solidFill>
                <a:latin typeface="Segoe UI Semibold" panose="020B0702040204020203" pitchFamily="34" charset="0"/>
                <a:cs typeface="Segoe UI Semibold" panose="020B0702040204020203" pitchFamily="34" charset="0"/>
              </a:rPr>
              <a:t>$201 Billion </a:t>
            </a:r>
            <a:r>
              <a:rPr lang="en-US" sz="1400" dirty="0">
                <a:latin typeface="Segoe UI" panose="020B0502040204020203" pitchFamily="34" charset="0"/>
                <a:cs typeface="Segoe UI" panose="020B0502040204020203" pitchFamily="34" charset="0"/>
              </a:rPr>
              <a:t>average payments per business day</a:t>
            </a:r>
          </a:p>
        </p:txBody>
      </p:sp>
      <p:sp>
        <p:nvSpPr>
          <p:cNvPr id="69" name="TextBox 68"/>
          <p:cNvSpPr txBox="1"/>
          <p:nvPr/>
        </p:nvSpPr>
        <p:spPr>
          <a:xfrm>
            <a:off x="6964780" y="2610550"/>
            <a:ext cx="4757320" cy="400110"/>
          </a:xfrm>
          <a:prstGeom prst="rect">
            <a:avLst/>
          </a:prstGeom>
          <a:noFill/>
        </p:spPr>
        <p:txBody>
          <a:bodyPr wrap="square" rtlCol="0">
            <a:spAutoFit/>
          </a:bodyPr>
          <a:lstStyle/>
          <a:p>
            <a:pPr algn="r"/>
            <a:r>
              <a:rPr lang="en-US" sz="2000" dirty="0">
                <a:latin typeface="Segoe UI Semibold" panose="020B0702040204020203" pitchFamily="34" charset="0"/>
                <a:cs typeface="Segoe UI Semibold" panose="020B0702040204020203" pitchFamily="34" charset="0"/>
              </a:rPr>
              <a:t>7.4 Billion </a:t>
            </a:r>
            <a:r>
              <a:rPr lang="en-US" sz="1400" dirty="0">
                <a:latin typeface="Segoe UI" panose="020B0502040204020203" pitchFamily="34" charset="0"/>
                <a:cs typeface="Segoe UI" panose="020B0502040204020203" pitchFamily="34" charset="0"/>
              </a:rPr>
              <a:t>transactions executed (2016)</a:t>
            </a:r>
          </a:p>
        </p:txBody>
      </p:sp>
      <p:cxnSp>
        <p:nvCxnSpPr>
          <p:cNvPr id="70" name="Straight Connector 69"/>
          <p:cNvCxnSpPr/>
          <p:nvPr/>
        </p:nvCxnSpPr>
        <p:spPr>
          <a:xfrm>
            <a:off x="6906641" y="3936882"/>
            <a:ext cx="41919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474294" y="3794029"/>
            <a:ext cx="3056643" cy="523220"/>
          </a:xfrm>
          <a:prstGeom prst="rect">
            <a:avLst/>
          </a:prstGeom>
          <a:solidFill>
            <a:schemeClr val="bg1"/>
          </a:solidFill>
        </p:spPr>
        <p:txBody>
          <a:bodyPr wrap="square" rtlCol="0">
            <a:spAutoFit/>
          </a:bodyPr>
          <a:lstStyle/>
          <a:p>
            <a:pPr algn="ctr"/>
            <a:r>
              <a:rPr lang="en-US" sz="1400" dirty="0">
                <a:latin typeface="Segoe UI Semibold" panose="020B0702040204020203" pitchFamily="34" charset="0"/>
                <a:cs typeface="Segoe UI Semibold" panose="020B0702040204020203" pitchFamily="34" charset="0"/>
              </a:rPr>
              <a:t>Payments Volume Shift Between 2011 - 2016</a:t>
            </a:r>
          </a:p>
        </p:txBody>
      </p:sp>
      <p:sp>
        <p:nvSpPr>
          <p:cNvPr id="72" name="TextBox 71"/>
          <p:cNvSpPr txBox="1"/>
          <p:nvPr/>
        </p:nvSpPr>
        <p:spPr>
          <a:xfrm>
            <a:off x="6589951" y="4321884"/>
            <a:ext cx="2571469" cy="523220"/>
          </a:xfrm>
          <a:prstGeom prst="rect">
            <a:avLst/>
          </a:prstGeom>
          <a:noFill/>
        </p:spPr>
        <p:txBody>
          <a:bodyPr wrap="square" rtlCol="0">
            <a:spAutoFit/>
          </a:bodyPr>
          <a:lstStyle/>
          <a:p>
            <a:pPr algn="r"/>
            <a:r>
              <a:rPr lang="en-US" sz="1400" dirty="0">
                <a:latin typeface="Segoe UI" panose="020B0502040204020203" pitchFamily="34" charset="0"/>
                <a:cs typeface="Segoe UI" panose="020B0502040204020203" pitchFamily="34" charset="0"/>
              </a:rPr>
              <a:t>Electronic Payments (Credit &amp; Debit)</a:t>
            </a:r>
          </a:p>
        </p:txBody>
      </p:sp>
      <p:sp>
        <p:nvSpPr>
          <p:cNvPr id="73" name="TextBox 72"/>
          <p:cNvSpPr txBox="1"/>
          <p:nvPr/>
        </p:nvSpPr>
        <p:spPr>
          <a:xfrm>
            <a:off x="6589951" y="4892428"/>
            <a:ext cx="2571469" cy="523220"/>
          </a:xfrm>
          <a:prstGeom prst="rect">
            <a:avLst/>
          </a:prstGeom>
          <a:noFill/>
        </p:spPr>
        <p:txBody>
          <a:bodyPr wrap="square" rtlCol="0">
            <a:spAutoFit/>
          </a:bodyPr>
          <a:lstStyle/>
          <a:p>
            <a:pPr algn="r"/>
            <a:r>
              <a:rPr lang="en-US" sz="1400" dirty="0">
                <a:latin typeface="Segoe UI" panose="020B0502040204020203" pitchFamily="34" charset="0"/>
                <a:cs typeface="Segoe UI" panose="020B0502040204020203" pitchFamily="34" charset="0"/>
              </a:rPr>
              <a:t>Online Transfers (e-Wallet &amp; P2P)</a:t>
            </a:r>
          </a:p>
        </p:txBody>
      </p:sp>
      <p:sp>
        <p:nvSpPr>
          <p:cNvPr id="74" name="TextBox 73"/>
          <p:cNvSpPr txBox="1"/>
          <p:nvPr/>
        </p:nvSpPr>
        <p:spPr>
          <a:xfrm>
            <a:off x="6589950" y="5462972"/>
            <a:ext cx="2571469" cy="307777"/>
          </a:xfrm>
          <a:prstGeom prst="rect">
            <a:avLst/>
          </a:prstGeom>
          <a:noFill/>
        </p:spPr>
        <p:txBody>
          <a:bodyPr wrap="square" rtlCol="0">
            <a:spAutoFit/>
          </a:bodyPr>
          <a:lstStyle/>
          <a:p>
            <a:pPr algn="r"/>
            <a:r>
              <a:rPr lang="en-US" sz="1400" dirty="0">
                <a:latin typeface="Segoe UI" panose="020B0502040204020203" pitchFamily="34" charset="0"/>
                <a:cs typeface="Segoe UI" panose="020B0502040204020203" pitchFamily="34" charset="0"/>
              </a:rPr>
              <a:t>Paper (Cheque &amp; Cash)</a:t>
            </a:r>
          </a:p>
        </p:txBody>
      </p:sp>
      <p:sp>
        <p:nvSpPr>
          <p:cNvPr id="75" name="Down Arrow 74"/>
          <p:cNvSpPr/>
          <p:nvPr/>
        </p:nvSpPr>
        <p:spPr>
          <a:xfrm flipV="1">
            <a:off x="9462165" y="4310119"/>
            <a:ext cx="313509" cy="293482"/>
          </a:xfrm>
          <a:prstGeom prst="downArrow">
            <a:avLst/>
          </a:prstGeom>
          <a:solidFill>
            <a:srgbClr val="3C8A2E"/>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own Arrow 75"/>
          <p:cNvSpPr/>
          <p:nvPr/>
        </p:nvSpPr>
        <p:spPr>
          <a:xfrm flipV="1">
            <a:off x="9462165" y="4876492"/>
            <a:ext cx="313509" cy="293482"/>
          </a:xfrm>
          <a:prstGeom prst="downArrow">
            <a:avLst/>
          </a:prstGeom>
          <a:solidFill>
            <a:srgbClr val="3C8A2E"/>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p:cNvSpPr/>
          <p:nvPr/>
        </p:nvSpPr>
        <p:spPr>
          <a:xfrm>
            <a:off x="9462164" y="5447036"/>
            <a:ext cx="313509" cy="29348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958319" y="4283412"/>
            <a:ext cx="633811" cy="369332"/>
          </a:xfrm>
          <a:prstGeom prst="rect">
            <a:avLst/>
          </a:prstGeom>
          <a:noFill/>
        </p:spPr>
        <p:txBody>
          <a:bodyPr wrap="square" rtlCol="0">
            <a:spAutoFit/>
          </a:bodyPr>
          <a:lstStyle/>
          <a:p>
            <a:r>
              <a:rPr lang="en-US" dirty="0">
                <a:solidFill>
                  <a:srgbClr val="3C8A2E"/>
                </a:solidFill>
                <a:latin typeface="Segoe UI Semibold" panose="020B0702040204020203" pitchFamily="34" charset="0"/>
                <a:cs typeface="Segoe UI Semibold" panose="020B0702040204020203" pitchFamily="34" charset="0"/>
              </a:rPr>
              <a:t>35%</a:t>
            </a:r>
            <a:endParaRPr lang="en-US" sz="1100" dirty="0">
              <a:solidFill>
                <a:srgbClr val="3C8A2E"/>
              </a:solidFill>
              <a:latin typeface="Segoe UI" panose="020B0502040204020203" pitchFamily="34" charset="0"/>
              <a:cs typeface="Segoe UI" panose="020B0502040204020203" pitchFamily="34" charset="0"/>
            </a:endParaRPr>
          </a:p>
        </p:txBody>
      </p:sp>
      <p:sp>
        <p:nvSpPr>
          <p:cNvPr id="79" name="TextBox 78"/>
          <p:cNvSpPr txBox="1"/>
          <p:nvPr/>
        </p:nvSpPr>
        <p:spPr>
          <a:xfrm>
            <a:off x="9958319" y="4838567"/>
            <a:ext cx="826758" cy="369332"/>
          </a:xfrm>
          <a:prstGeom prst="rect">
            <a:avLst/>
          </a:prstGeom>
          <a:noFill/>
        </p:spPr>
        <p:txBody>
          <a:bodyPr wrap="square" rtlCol="0">
            <a:spAutoFit/>
          </a:bodyPr>
          <a:lstStyle/>
          <a:p>
            <a:r>
              <a:rPr lang="en-US" dirty="0">
                <a:solidFill>
                  <a:srgbClr val="3C8A2E"/>
                </a:solidFill>
                <a:latin typeface="Segoe UI Semibold" panose="020B0702040204020203" pitchFamily="34" charset="0"/>
                <a:cs typeface="Segoe UI Semibold" panose="020B0702040204020203" pitchFamily="34" charset="0"/>
              </a:rPr>
              <a:t>517%</a:t>
            </a:r>
            <a:endParaRPr lang="en-US" sz="1100" dirty="0">
              <a:solidFill>
                <a:srgbClr val="3C8A2E"/>
              </a:solidFill>
              <a:latin typeface="Segoe UI" panose="020B0502040204020203" pitchFamily="34" charset="0"/>
              <a:cs typeface="Segoe UI" panose="020B0502040204020203" pitchFamily="34" charset="0"/>
            </a:endParaRPr>
          </a:p>
        </p:txBody>
      </p:sp>
      <p:sp>
        <p:nvSpPr>
          <p:cNvPr id="80" name="TextBox 79"/>
          <p:cNvSpPr txBox="1"/>
          <p:nvPr/>
        </p:nvSpPr>
        <p:spPr>
          <a:xfrm>
            <a:off x="9958319" y="5391457"/>
            <a:ext cx="826758" cy="369332"/>
          </a:xfrm>
          <a:prstGeom prst="rect">
            <a:avLst/>
          </a:prstGeom>
          <a:noFill/>
        </p:spPr>
        <p:txBody>
          <a:bodyPr wrap="square" rtlCol="0">
            <a:spAutoFit/>
          </a:bodyPr>
          <a:lstStyle/>
          <a:p>
            <a:r>
              <a:rPr lang="en-US" dirty="0">
                <a:solidFill>
                  <a:srgbClr val="C00000"/>
                </a:solidFill>
                <a:latin typeface="Segoe UI Semibold" panose="020B0702040204020203" pitchFamily="34" charset="0"/>
                <a:cs typeface="Segoe UI Semibold" panose="020B0702040204020203" pitchFamily="34" charset="0"/>
              </a:rPr>
              <a:t>-23%</a:t>
            </a:r>
            <a:endParaRPr lang="en-US" sz="1100" dirty="0">
              <a:solidFill>
                <a:srgbClr val="C00000"/>
              </a:solidFill>
              <a:latin typeface="Segoe UI" panose="020B0502040204020203" pitchFamily="34" charset="0"/>
              <a:cs typeface="Segoe UI" panose="020B0502040204020203" pitchFamily="34" charset="0"/>
            </a:endParaRPr>
          </a:p>
        </p:txBody>
      </p:sp>
      <p:sp>
        <p:nvSpPr>
          <p:cNvPr id="81" name="Rectangle 80"/>
          <p:cNvSpPr/>
          <p:nvPr/>
        </p:nvSpPr>
        <p:spPr>
          <a:xfrm>
            <a:off x="400595" y="6582598"/>
            <a:ext cx="11634651" cy="214596"/>
          </a:xfrm>
          <a:prstGeom prst="rect">
            <a:avLst/>
          </a:prstGeom>
        </p:spPr>
        <p:txBody>
          <a:bodyPr wrap="none">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Sources: </a:t>
            </a:r>
            <a:r>
              <a:rPr kumimoji="0" lang="en-US" sz="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1. Payments Canada</a:t>
            </a:r>
          </a:p>
        </p:txBody>
      </p:sp>
    </p:spTree>
    <p:extLst>
      <p:ext uri="{BB962C8B-B14F-4D97-AF65-F5344CB8AC3E}">
        <p14:creationId xmlns:p14="http://schemas.microsoft.com/office/powerpoint/2010/main" val="136222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charset="0"/>
                <a:ea typeface="Arial" charset="0"/>
                <a:cs typeface="Arial" charset="0"/>
              </a:rPr>
              <a:t>Regulatory Landscape</a:t>
            </a:r>
            <a:endParaRPr lang="en-CA" sz="2400" dirty="0">
              <a:latin typeface="Arial" charset="0"/>
              <a:ea typeface="Arial" charset="0"/>
              <a:cs typeface="Arial" charset="0"/>
            </a:endParaRPr>
          </a:p>
        </p:txBody>
      </p:sp>
      <p:sp>
        <p:nvSpPr>
          <p:cNvPr id="4" name="Slide Number Placeholder 3"/>
          <p:cNvSpPr>
            <a:spLocks noGrp="1"/>
          </p:cNvSpPr>
          <p:nvPr>
            <p:ph type="sldNum" sz="quarter" idx="4"/>
          </p:nvPr>
        </p:nvSpPr>
        <p:spPr/>
        <p:txBody>
          <a:bodyPr/>
          <a:lstStyle/>
          <a:p>
            <a:fld id="{1D70FF2A-E074-4D3B-BB94-FFBB4B519E26}" type="slidenum">
              <a:rPr lang="en-CA" smtClean="0"/>
              <a:pPr/>
              <a:t>4</a:t>
            </a:fld>
            <a:endParaRPr lang="en-CA"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508" y="3393743"/>
            <a:ext cx="1305884" cy="299709"/>
          </a:xfrm>
          <a:prstGeom prst="rect">
            <a:avLst/>
          </a:prstGeom>
        </p:spPr>
      </p:pic>
      <p:sp>
        <p:nvSpPr>
          <p:cNvPr id="9" name="Rectangle 8"/>
          <p:cNvSpPr/>
          <p:nvPr/>
        </p:nvSpPr>
        <p:spPr>
          <a:xfrm>
            <a:off x="4780152" y="5406605"/>
            <a:ext cx="2631697" cy="184666"/>
          </a:xfrm>
          <a:prstGeom prst="rect">
            <a:avLst/>
          </a:prstGeom>
        </p:spPr>
        <p:txBody>
          <a:bodyPr wrap="square" lIns="0" tIns="0" rIns="0" bIns="0">
            <a:spAutoFit/>
          </a:bodyPr>
          <a:lstStyle/>
          <a:p>
            <a:pPr algn="ctr"/>
            <a:r>
              <a:rPr lang="en-US" sz="1200" b="1" dirty="0">
                <a:solidFill>
                  <a:srgbClr val="FFC000"/>
                </a:solidFill>
                <a:latin typeface="Segoe UI Semibold" panose="020B0702040204020203" pitchFamily="34" charset="0"/>
                <a:cs typeface="Segoe UI Semibold" panose="020B0702040204020203" pitchFamily="34" charset="0"/>
              </a:rPr>
              <a:t>Payment Rules &amp; Standards</a:t>
            </a:r>
          </a:p>
        </p:txBody>
      </p:sp>
      <p:sp>
        <p:nvSpPr>
          <p:cNvPr id="10" name="Rectangle 9"/>
          <p:cNvSpPr/>
          <p:nvPr/>
        </p:nvSpPr>
        <p:spPr>
          <a:xfrm>
            <a:off x="3878776" y="5733489"/>
            <a:ext cx="4425696" cy="630942"/>
          </a:xfrm>
          <a:prstGeom prst="rect">
            <a:avLst/>
          </a:prstGeom>
        </p:spPr>
        <p:txBody>
          <a:bodyPr wrap="square" lIns="0" tIns="0" rIns="0" bIns="0">
            <a:spAutoFit/>
          </a:bodyPr>
          <a:lstStyle/>
          <a:p>
            <a:pPr marL="248285" marR="97155" indent="-171450">
              <a:spcAft>
                <a:spcPts val="600"/>
              </a:spcAft>
              <a:buFont typeface="Arial" panose="020B0604020202020204" pitchFamily="34" charset="0"/>
              <a:buChar char="•"/>
              <a:tabLst>
                <a:tab pos="173355" algn="l"/>
              </a:tabLst>
            </a:pPr>
            <a:r>
              <a:rPr lang="en-US" sz="1200" dirty="0">
                <a:latin typeface="Segoe UI" panose="020B0502040204020203" pitchFamily="34" charset="0"/>
                <a:cs typeface="Segoe UI" panose="020B0502040204020203" pitchFamily="34" charset="0"/>
              </a:rPr>
              <a:t>Develop </a:t>
            </a:r>
            <a:r>
              <a:rPr lang="en-US" sz="1200" b="1" dirty="0">
                <a:latin typeface="Segoe UI" panose="020B0502040204020203" pitchFamily="34" charset="0"/>
                <a:cs typeface="Segoe UI" panose="020B0502040204020203" pitchFamily="34" charset="0"/>
              </a:rPr>
              <a:t>rules and standards </a:t>
            </a:r>
            <a:r>
              <a:rPr lang="en-US" sz="1200" dirty="0">
                <a:latin typeface="Segoe UI" panose="020B0502040204020203" pitchFamily="34" charset="0"/>
                <a:cs typeface="Segoe UI" panose="020B0502040204020203" pitchFamily="34" charset="0"/>
              </a:rPr>
              <a:t>for payment networks and systems</a:t>
            </a:r>
          </a:p>
          <a:p>
            <a:pPr marL="248285" marR="97155" indent="-171450">
              <a:spcAft>
                <a:spcPts val="600"/>
              </a:spcAft>
              <a:buFont typeface="Arial" panose="020B0604020202020204" pitchFamily="34" charset="0"/>
              <a:buChar char="•"/>
              <a:tabLst>
                <a:tab pos="173355" algn="l"/>
              </a:tabLst>
            </a:pPr>
            <a:r>
              <a:rPr lang="en-US" sz="1200" dirty="0">
                <a:latin typeface="Segoe UI" panose="020B0502040204020203" pitchFamily="34" charset="0"/>
                <a:cs typeface="Segoe UI" panose="020B0502040204020203" pitchFamily="34" charset="0"/>
              </a:rPr>
              <a:t>Sample Legislation: Canadian Payments Act, Payment Card Networks Act</a:t>
            </a:r>
          </a:p>
        </p:txBody>
      </p:sp>
      <p:pic>
        <p:nvPicPr>
          <p:cNvPr id="11" name="Picture 29" descr="http://www.buyingbitcoin.ca/wp-content/uploads/2014/07/fintrac-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662" y="5424639"/>
            <a:ext cx="640974" cy="4559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tsas.ca/wp-content/uploads/2012/09/rcm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r="43277"/>
          <a:stretch/>
        </p:blipFill>
        <p:spPr bwMode="auto">
          <a:xfrm>
            <a:off x="2023015" y="5447353"/>
            <a:ext cx="1334014" cy="41054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358173" y="4173826"/>
            <a:ext cx="2430329" cy="184666"/>
          </a:xfrm>
          <a:prstGeom prst="rect">
            <a:avLst/>
          </a:prstGeom>
        </p:spPr>
        <p:txBody>
          <a:bodyPr wrap="square" lIns="0" tIns="0" rIns="0" bIns="0">
            <a:spAutoFit/>
          </a:bodyPr>
          <a:lstStyle/>
          <a:p>
            <a:pPr algn="ctr"/>
            <a:r>
              <a:rPr lang="en-US" sz="1200" b="1" dirty="0">
                <a:solidFill>
                  <a:srgbClr val="FFC000"/>
                </a:solidFill>
                <a:latin typeface="Segoe UI Semibold" panose="020B0702040204020203" pitchFamily="34" charset="0"/>
                <a:cs typeface="Segoe UI Semibold" panose="020B0702040204020203" pitchFamily="34" charset="0"/>
              </a:rPr>
              <a:t>Safety and Security</a:t>
            </a:r>
          </a:p>
        </p:txBody>
      </p:sp>
      <p:sp>
        <p:nvSpPr>
          <p:cNvPr id="14" name="Rectangle 13"/>
          <p:cNvSpPr/>
          <p:nvPr/>
        </p:nvSpPr>
        <p:spPr>
          <a:xfrm>
            <a:off x="469899" y="4485616"/>
            <a:ext cx="4206876" cy="815608"/>
          </a:xfrm>
          <a:prstGeom prst="rect">
            <a:avLst/>
          </a:prstGeom>
        </p:spPr>
        <p:txBody>
          <a:bodyPr wrap="square" lIns="0" tIns="0" rIns="0" bIns="0">
            <a:spAutoFit/>
          </a:bodyPr>
          <a:lstStyle/>
          <a:p>
            <a:pPr marL="248285" marR="97155" indent="-171450">
              <a:spcAft>
                <a:spcPts val="600"/>
              </a:spcAft>
              <a:buFont typeface="Arial" panose="020B0604020202020204" pitchFamily="34" charset="0"/>
              <a:buChar char="•"/>
              <a:tabLst>
                <a:tab pos="173355" algn="l"/>
              </a:tabLst>
            </a:pPr>
            <a:r>
              <a:rPr lang="en-US" sz="1200" dirty="0">
                <a:latin typeface="Segoe UI" panose="020B0502040204020203" pitchFamily="34" charset="0"/>
                <a:cs typeface="Segoe UI" panose="020B0502040204020203" pitchFamily="34" charset="0"/>
              </a:rPr>
              <a:t>Investigate and enforce </a:t>
            </a:r>
            <a:r>
              <a:rPr lang="en-US" sz="1200" b="1" dirty="0">
                <a:latin typeface="Segoe UI" panose="020B0502040204020203" pitchFamily="34" charset="0"/>
                <a:cs typeface="Segoe UI" panose="020B0502040204020203" pitchFamily="34" charset="0"/>
              </a:rPr>
              <a:t>protection against </a:t>
            </a:r>
            <a:r>
              <a:rPr lang="en-US" sz="1200" dirty="0">
                <a:latin typeface="Segoe UI" panose="020B0502040204020203" pitchFamily="34" charset="0"/>
                <a:cs typeface="Segoe UI" panose="020B0502040204020203" pitchFamily="34" charset="0"/>
              </a:rPr>
              <a:t>issues such as </a:t>
            </a:r>
            <a:r>
              <a:rPr lang="en-US" sz="1200" b="1" dirty="0">
                <a:latin typeface="Segoe UI" panose="020B0502040204020203" pitchFamily="34" charset="0"/>
                <a:cs typeface="Segoe UI" panose="020B0502040204020203" pitchFamily="34" charset="0"/>
              </a:rPr>
              <a:t>fraud, anti-terrorism and anti-money laundering</a:t>
            </a:r>
          </a:p>
          <a:p>
            <a:pPr marL="248285" marR="97155" indent="-171450">
              <a:spcAft>
                <a:spcPts val="600"/>
              </a:spcAft>
              <a:buFont typeface="Arial" panose="020B0604020202020204" pitchFamily="34" charset="0"/>
              <a:buChar char="•"/>
              <a:tabLst>
                <a:tab pos="173355" algn="l"/>
              </a:tabLst>
            </a:pPr>
            <a:r>
              <a:rPr lang="en-US" sz="1200" dirty="0">
                <a:latin typeface="Segoe UI" panose="020B0502040204020203" pitchFamily="34" charset="0"/>
                <a:cs typeface="Segoe UI" panose="020B0502040204020203" pitchFamily="34" charset="0"/>
              </a:rPr>
              <a:t>Sample Legislation: Money Laundering and Terrorist Financing Act, Criminal Code of Canada</a:t>
            </a:r>
          </a:p>
        </p:txBody>
      </p:sp>
      <p:pic>
        <p:nvPicPr>
          <p:cNvPr id="15" name="Picture 4" descr="http://logos-download.com/wp-content/uploads/2016/03/Bank_of_Canada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5671" y="3414230"/>
            <a:ext cx="1101939" cy="25873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25643" y="1957797"/>
            <a:ext cx="3314811" cy="184666"/>
          </a:xfrm>
          <a:prstGeom prst="rect">
            <a:avLst/>
          </a:prstGeom>
        </p:spPr>
        <p:txBody>
          <a:bodyPr wrap="square" lIns="0" tIns="0" rIns="0" bIns="0">
            <a:spAutoFit/>
          </a:bodyPr>
          <a:lstStyle/>
          <a:p>
            <a:pPr algn="ctr"/>
            <a:r>
              <a:rPr lang="en-US" sz="1200" b="1" dirty="0">
                <a:solidFill>
                  <a:srgbClr val="FFC000"/>
                </a:solidFill>
                <a:latin typeface="Segoe UI Semibold" panose="020B0702040204020203" pitchFamily="34" charset="0"/>
                <a:cs typeface="Segoe UI Semibold" panose="020B0702040204020203" pitchFamily="34" charset="0"/>
              </a:rPr>
              <a:t>Payment Oversight and Standards</a:t>
            </a:r>
          </a:p>
        </p:txBody>
      </p:sp>
      <p:sp>
        <p:nvSpPr>
          <p:cNvPr id="17" name="Rectangle 16"/>
          <p:cNvSpPr/>
          <p:nvPr/>
        </p:nvSpPr>
        <p:spPr>
          <a:xfrm>
            <a:off x="469900" y="2261235"/>
            <a:ext cx="4426296" cy="1077218"/>
          </a:xfrm>
          <a:prstGeom prst="rect">
            <a:avLst/>
          </a:prstGeom>
        </p:spPr>
        <p:txBody>
          <a:bodyPr wrap="square" lIns="0" tIns="0" rIns="0" bIns="0">
            <a:spAutoFit/>
          </a:bodyPr>
          <a:lstStyle/>
          <a:p>
            <a:pPr marL="248285" marR="97155" indent="-171450">
              <a:spcAft>
                <a:spcPts val="600"/>
              </a:spcAft>
              <a:buFont typeface="Arial" panose="020B0604020202020204" pitchFamily="34" charset="0"/>
              <a:buChar char="•"/>
              <a:tabLst>
                <a:tab pos="173355" algn="l"/>
              </a:tabLst>
            </a:pPr>
            <a:r>
              <a:rPr lang="en-US" sz="1200" b="1" dirty="0">
                <a:latin typeface="Segoe UI" panose="020B0502040204020203" pitchFamily="34" charset="0"/>
                <a:cs typeface="Segoe UI" panose="020B0502040204020203" pitchFamily="34" charset="0"/>
              </a:rPr>
              <a:t>Bank of Canada</a:t>
            </a:r>
            <a:r>
              <a:rPr lang="en-US" sz="1200" dirty="0">
                <a:latin typeface="Segoe UI" panose="020B0502040204020203" pitchFamily="34" charset="0"/>
                <a:cs typeface="Segoe UI" panose="020B0502040204020203" pitchFamily="34" charset="0"/>
              </a:rPr>
              <a:t>: Oversee systemically-important and prominent payment systems</a:t>
            </a:r>
          </a:p>
          <a:p>
            <a:pPr marL="248285" marR="97155" indent="-171450">
              <a:spcAft>
                <a:spcPts val="600"/>
              </a:spcAft>
              <a:buFont typeface="Arial" panose="020B0604020202020204" pitchFamily="34" charset="0"/>
              <a:buChar char="•"/>
              <a:tabLst>
                <a:tab pos="173355" algn="l"/>
              </a:tabLst>
            </a:pPr>
            <a:r>
              <a:rPr lang="en-US" sz="1200" b="1" dirty="0">
                <a:latin typeface="Segoe UI" panose="020B0502040204020203" pitchFamily="34" charset="0"/>
                <a:cs typeface="Segoe UI" panose="020B0502040204020203" pitchFamily="34" charset="0"/>
              </a:rPr>
              <a:t>Department of Finance</a:t>
            </a:r>
            <a:r>
              <a:rPr lang="en-US" sz="1200" dirty="0">
                <a:latin typeface="Segoe UI" panose="020B0502040204020203" pitchFamily="34" charset="0"/>
                <a:cs typeface="Segoe UI" panose="020B0502040204020203" pitchFamily="34" charset="0"/>
              </a:rPr>
              <a:t>: Main regulator (rule oversight and non-disapproval)</a:t>
            </a:r>
          </a:p>
          <a:p>
            <a:pPr marL="248285" marR="97155" indent="-171450">
              <a:spcAft>
                <a:spcPts val="600"/>
              </a:spcAft>
              <a:buFont typeface="Arial" panose="020B0604020202020204" pitchFamily="34" charset="0"/>
              <a:buChar char="•"/>
              <a:tabLst>
                <a:tab pos="173355" algn="l"/>
              </a:tabLst>
            </a:pPr>
            <a:r>
              <a:rPr lang="en-US" sz="1200" dirty="0">
                <a:latin typeface="Segoe UI" panose="020B0502040204020203" pitchFamily="34" charset="0"/>
                <a:cs typeface="Segoe UI" panose="020B0502040204020203" pitchFamily="34" charset="0"/>
              </a:rPr>
              <a:t>Sample Legislation: Bank of Canada Act, Canadian Payments Act</a:t>
            </a:r>
          </a:p>
        </p:txBody>
      </p:sp>
      <p:sp>
        <p:nvSpPr>
          <p:cNvPr id="18" name="Rectangle 17"/>
          <p:cNvSpPr/>
          <p:nvPr/>
        </p:nvSpPr>
        <p:spPr>
          <a:xfrm>
            <a:off x="7298821" y="2261235"/>
            <a:ext cx="4428000" cy="815608"/>
          </a:xfrm>
          <a:prstGeom prst="rect">
            <a:avLst/>
          </a:prstGeom>
        </p:spPr>
        <p:txBody>
          <a:bodyPr wrap="square" lIns="0" tIns="0" rIns="0" bIns="0">
            <a:spAutoFit/>
          </a:bodyPr>
          <a:lstStyle/>
          <a:p>
            <a:pPr marL="248285" marR="97155" indent="-171450">
              <a:spcAft>
                <a:spcPts val="600"/>
              </a:spcAft>
              <a:buFont typeface="Arial" panose="020B0604020202020204" pitchFamily="34" charset="0"/>
              <a:buChar char="•"/>
              <a:tabLst>
                <a:tab pos="173355" algn="l"/>
              </a:tabLst>
            </a:pPr>
            <a:r>
              <a:rPr lang="en-US" sz="1200" dirty="0">
                <a:latin typeface="Segoe UI" panose="020B0502040204020203" pitchFamily="34" charset="0"/>
                <a:cs typeface="Segoe UI" panose="020B0502040204020203" pitchFamily="34" charset="0"/>
              </a:rPr>
              <a:t>Monitor the actions of financial market participants (at </a:t>
            </a:r>
            <a:r>
              <a:rPr lang="en-US" sz="1200" b="1" dirty="0">
                <a:latin typeface="Segoe UI" panose="020B0502040204020203" pitchFamily="34" charset="0"/>
                <a:cs typeface="Segoe UI" panose="020B0502040204020203" pitchFamily="34" charset="0"/>
              </a:rPr>
              <a:t>Federal</a:t>
            </a:r>
            <a:r>
              <a:rPr lang="en-US" sz="1200" dirty="0">
                <a:latin typeface="Segoe UI" panose="020B0502040204020203" pitchFamily="34" charset="0"/>
                <a:cs typeface="Segoe UI" panose="020B0502040204020203" pitchFamily="34" charset="0"/>
              </a:rPr>
              <a:t> and </a:t>
            </a:r>
            <a:r>
              <a:rPr lang="en-US" sz="1200" b="1" dirty="0">
                <a:latin typeface="Segoe UI" panose="020B0502040204020203" pitchFamily="34" charset="0"/>
                <a:cs typeface="Segoe UI" panose="020B0502040204020203" pitchFamily="34" charset="0"/>
              </a:rPr>
              <a:t>Provincial</a:t>
            </a:r>
            <a:r>
              <a:rPr lang="en-US" sz="1200" dirty="0">
                <a:latin typeface="Segoe UI" panose="020B0502040204020203" pitchFamily="34" charset="0"/>
                <a:cs typeface="Segoe UI" panose="020B0502040204020203" pitchFamily="34" charset="0"/>
              </a:rPr>
              <a:t> levels) to </a:t>
            </a:r>
            <a:r>
              <a:rPr lang="en-US" sz="1200" b="1" dirty="0">
                <a:latin typeface="Segoe UI" panose="020B0502040204020203" pitchFamily="34" charset="0"/>
                <a:cs typeface="Segoe UI" panose="020B0502040204020203" pitchFamily="34" charset="0"/>
              </a:rPr>
              <a:t>ensure the soundness and stability </a:t>
            </a:r>
            <a:r>
              <a:rPr lang="en-US" sz="1200" dirty="0">
                <a:latin typeface="Segoe UI" panose="020B0502040204020203" pitchFamily="34" charset="0"/>
                <a:cs typeface="Segoe UI" panose="020B0502040204020203" pitchFamily="34" charset="0"/>
              </a:rPr>
              <a:t>of the system</a:t>
            </a:r>
          </a:p>
          <a:p>
            <a:pPr marL="248285" marR="97155" indent="-171450">
              <a:spcAft>
                <a:spcPts val="600"/>
              </a:spcAft>
              <a:buFont typeface="Arial" panose="020B0604020202020204" pitchFamily="34" charset="0"/>
              <a:buChar char="•"/>
              <a:tabLst>
                <a:tab pos="173355" algn="l"/>
              </a:tabLst>
            </a:pPr>
            <a:r>
              <a:rPr lang="en-US" sz="1200" dirty="0">
                <a:latin typeface="Segoe UI" panose="020B0502040204020203" pitchFamily="34" charset="0"/>
                <a:cs typeface="Segoe UI" panose="020B0502040204020203" pitchFamily="34" charset="0"/>
              </a:rPr>
              <a:t>Sample Legislation: Bank Act, Provincial financial institutions acts </a:t>
            </a:r>
          </a:p>
        </p:txBody>
      </p:sp>
      <p:sp>
        <p:nvSpPr>
          <p:cNvPr id="19" name="Rectangle 18"/>
          <p:cNvSpPr/>
          <p:nvPr/>
        </p:nvSpPr>
        <p:spPr>
          <a:xfrm>
            <a:off x="8297657" y="1957797"/>
            <a:ext cx="2430329" cy="184666"/>
          </a:xfrm>
          <a:prstGeom prst="rect">
            <a:avLst/>
          </a:prstGeom>
        </p:spPr>
        <p:txBody>
          <a:bodyPr wrap="square" lIns="0" tIns="0" rIns="0" bIns="0">
            <a:spAutoFit/>
          </a:bodyPr>
          <a:lstStyle/>
          <a:p>
            <a:pPr algn="ctr"/>
            <a:r>
              <a:rPr lang="en-US" sz="1200" b="1" dirty="0">
                <a:solidFill>
                  <a:srgbClr val="FFC000"/>
                </a:solidFill>
                <a:latin typeface="Segoe UI Semibold" panose="020B0702040204020203" pitchFamily="34" charset="0"/>
                <a:cs typeface="Segoe UI Semibold" panose="020B0702040204020203" pitchFamily="34" charset="0"/>
              </a:rPr>
              <a:t>Prudential Oversight</a:t>
            </a:r>
          </a:p>
        </p:txBody>
      </p:sp>
      <p:pic>
        <p:nvPicPr>
          <p:cNvPr id="20" name="Picture 25" descr="https://www.justice.gov/atr/public/hearings/single_firm/docs/218673a.gif"/>
          <p:cNvPicPr>
            <a:picLocks noChangeAspect="1" noChangeArrowheads="1"/>
          </p:cNvPicPr>
          <p:nvPr/>
        </p:nvPicPr>
        <p:blipFill rotWithShape="1">
          <a:blip r:embed="rId6">
            <a:extLst>
              <a:ext uri="{28A0092B-C50C-407E-A947-70E740481C1C}">
                <a14:useLocalDpi xmlns:a14="http://schemas.microsoft.com/office/drawing/2010/main" val="0"/>
              </a:ext>
            </a:extLst>
          </a:blip>
          <a:srcRect r="46494"/>
          <a:stretch/>
        </p:blipFill>
        <p:spPr bwMode="auto">
          <a:xfrm>
            <a:off x="7744160" y="5355274"/>
            <a:ext cx="1418163" cy="2898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7" descr="http://www.fcac-acfc.gc.ca/Eng/financialLiteracy/initiativesProjects/events/PublishingImages/Conference/FCAC-en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3874" y="5361198"/>
            <a:ext cx="1042682" cy="27804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8513969" y="4199915"/>
            <a:ext cx="2209389" cy="184666"/>
          </a:xfrm>
          <a:prstGeom prst="rect">
            <a:avLst/>
          </a:prstGeom>
        </p:spPr>
        <p:txBody>
          <a:bodyPr wrap="square" lIns="0" tIns="0" rIns="0" bIns="0">
            <a:spAutoFit/>
          </a:bodyPr>
          <a:lstStyle/>
          <a:p>
            <a:pPr algn="ctr"/>
            <a:r>
              <a:rPr lang="en-US" sz="1200" b="1" dirty="0">
                <a:solidFill>
                  <a:srgbClr val="FFC000"/>
                </a:solidFill>
                <a:latin typeface="Segoe UI Semibold" panose="020B0702040204020203" pitchFamily="34" charset="0"/>
                <a:cs typeface="Segoe UI Semibold" panose="020B0702040204020203" pitchFamily="34" charset="0"/>
              </a:rPr>
              <a:t>Consumer Protection</a:t>
            </a:r>
          </a:p>
        </p:txBody>
      </p:sp>
      <p:sp>
        <p:nvSpPr>
          <p:cNvPr id="23" name="Rectangle 22"/>
          <p:cNvSpPr/>
          <p:nvPr/>
        </p:nvSpPr>
        <p:spPr>
          <a:xfrm>
            <a:off x="7515225" y="4485614"/>
            <a:ext cx="4206876" cy="630942"/>
          </a:xfrm>
          <a:prstGeom prst="rect">
            <a:avLst/>
          </a:prstGeom>
        </p:spPr>
        <p:txBody>
          <a:bodyPr wrap="square" lIns="0" tIns="0" rIns="0" bIns="0">
            <a:spAutoFit/>
          </a:bodyPr>
          <a:lstStyle/>
          <a:p>
            <a:pPr marL="248285" marR="97155" indent="-171450">
              <a:spcAft>
                <a:spcPts val="600"/>
              </a:spcAft>
              <a:buFont typeface="Arial" panose="020B0604020202020204" pitchFamily="34" charset="0"/>
              <a:buChar char="•"/>
              <a:tabLst>
                <a:tab pos="173355" algn="l"/>
              </a:tabLst>
            </a:pPr>
            <a:r>
              <a:rPr lang="en-US" sz="1200" dirty="0">
                <a:latin typeface="Segoe UI" panose="020B0502040204020203" pitchFamily="34" charset="0"/>
                <a:cs typeface="Segoe UI" panose="020B0502040204020203" pitchFamily="34" charset="0"/>
              </a:rPr>
              <a:t>Enforce controls that </a:t>
            </a:r>
            <a:r>
              <a:rPr lang="en-US" sz="1200" b="1" dirty="0">
                <a:latin typeface="Segoe UI" panose="020B0502040204020203" pitchFamily="34" charset="0"/>
                <a:cs typeface="Segoe UI" panose="020B0502040204020203" pitchFamily="34" charset="0"/>
              </a:rPr>
              <a:t>ensure consumer rights and financial privacy </a:t>
            </a:r>
            <a:r>
              <a:rPr lang="en-US" sz="1200" dirty="0">
                <a:latin typeface="Segoe UI" panose="020B0502040204020203" pitchFamily="34" charset="0"/>
                <a:cs typeface="Segoe UI" panose="020B0502040204020203" pitchFamily="34" charset="0"/>
              </a:rPr>
              <a:t>are respected by market participants</a:t>
            </a:r>
          </a:p>
          <a:p>
            <a:pPr marL="248285" marR="97155" indent="-171450">
              <a:spcAft>
                <a:spcPts val="600"/>
              </a:spcAft>
              <a:buFont typeface="Arial" panose="020B0604020202020204" pitchFamily="34" charset="0"/>
              <a:buChar char="•"/>
              <a:tabLst>
                <a:tab pos="173355" algn="l"/>
              </a:tabLst>
            </a:pPr>
            <a:r>
              <a:rPr lang="en-US" sz="1200" dirty="0">
                <a:latin typeface="Segoe UI" panose="020B0502040204020203" pitchFamily="34" charset="0"/>
                <a:cs typeface="Segoe UI" panose="020B0502040204020203" pitchFamily="34" charset="0"/>
              </a:rPr>
              <a:t>Sample Legislation: PIPEDA, Competition Act </a:t>
            </a:r>
          </a:p>
        </p:txBody>
      </p:sp>
      <p:grpSp>
        <p:nvGrpSpPr>
          <p:cNvPr id="24" name="Group 23"/>
          <p:cNvGrpSpPr/>
          <p:nvPr/>
        </p:nvGrpSpPr>
        <p:grpSpPr>
          <a:xfrm>
            <a:off x="5196000" y="3237471"/>
            <a:ext cx="1800000" cy="1800000"/>
            <a:chOff x="5142000" y="2790825"/>
            <a:chExt cx="1800000" cy="1800000"/>
          </a:xfrm>
          <a:solidFill>
            <a:srgbClr val="FFC000"/>
          </a:solidFill>
        </p:grpSpPr>
        <p:sp>
          <p:nvSpPr>
            <p:cNvPr id="25" name="Oval 24"/>
            <p:cNvSpPr/>
            <p:nvPr/>
          </p:nvSpPr>
          <p:spPr bwMode="gray">
            <a:xfrm>
              <a:off x="5142000" y="2790825"/>
              <a:ext cx="1800000" cy="1800000"/>
            </a:xfrm>
            <a:prstGeom prst="ellipse">
              <a:avLst/>
            </a:prstGeom>
            <a:grp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200" b="1" dirty="0">
                <a:solidFill>
                  <a:srgbClr val="FFFFFF"/>
                </a:solidFill>
                <a:latin typeface="Arial" panose="020B0604020202020204" pitchFamily="34" charset="0"/>
                <a:cs typeface="Arial" panose="020B0604020202020204" pitchFamily="34" charset="0"/>
              </a:endParaRPr>
            </a:p>
          </p:txBody>
        </p:sp>
        <p:sp>
          <p:nvSpPr>
            <p:cNvPr id="26" name="Oval 25"/>
            <p:cNvSpPr/>
            <p:nvPr/>
          </p:nvSpPr>
          <p:spPr bwMode="gray">
            <a:xfrm>
              <a:off x="5322000" y="2970825"/>
              <a:ext cx="1440000" cy="1440000"/>
            </a:xfrm>
            <a:prstGeom prst="ellipse">
              <a:avLst/>
            </a:prstGeom>
            <a:solidFill>
              <a:schemeClr val="tx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r>
                <a:rPr lang="en-US" sz="1200" b="1" dirty="0">
                  <a:solidFill>
                    <a:srgbClr val="FFFFFF"/>
                  </a:solidFill>
                  <a:latin typeface="Segoe UI Semibold" panose="020B0702040204020203" pitchFamily="34" charset="0"/>
                  <a:cs typeface="Segoe UI Semibold" panose="020B0702040204020203" pitchFamily="34" charset="0"/>
                </a:rPr>
                <a:t>Canadian Payments Regulators</a:t>
              </a:r>
            </a:p>
          </p:txBody>
        </p:sp>
      </p:grpSp>
      <p:sp>
        <p:nvSpPr>
          <p:cNvPr id="27" name="object 5"/>
          <p:cNvSpPr txBox="1"/>
          <p:nvPr/>
        </p:nvSpPr>
        <p:spPr>
          <a:xfrm>
            <a:off x="8143298" y="3547471"/>
            <a:ext cx="951062" cy="184666"/>
          </a:xfrm>
          <a:prstGeom prst="rect">
            <a:avLst/>
          </a:prstGeom>
          <a:noFill/>
          <a:ln w="9525">
            <a:noFill/>
          </a:ln>
        </p:spPr>
        <p:txBody>
          <a:bodyPr vert="horz" wrap="square" lIns="0" tIns="0" rIns="0" bIns="0" rtlCol="0" anchor="ctr">
            <a:spAutoFit/>
          </a:bodyPr>
          <a:lstStyle/>
          <a:p>
            <a:pPr marL="76835" marR="97155" algn="ctr">
              <a:tabLst>
                <a:tab pos="173355" algn="l"/>
              </a:tabLst>
            </a:pPr>
            <a:r>
              <a:rPr lang="en-US" sz="1200" b="1" dirty="0">
                <a:latin typeface="Arial" panose="020B0604020202020204" pitchFamily="34" charset="0"/>
                <a:cs typeface="Arial" panose="020B0604020202020204" pitchFamily="34" charset="0"/>
              </a:rPr>
              <a:t>OSFI</a:t>
            </a:r>
            <a:endParaRPr sz="1200" b="1" dirty="0">
              <a:latin typeface="Arial" panose="020B0604020202020204" pitchFamily="34" charset="0"/>
              <a:cs typeface="Arial" panose="020B0604020202020204" pitchFamily="34" charset="0"/>
            </a:endParaRPr>
          </a:p>
        </p:txBody>
      </p:sp>
      <p:pic>
        <p:nvPicPr>
          <p:cNvPr id="28" name="Picture 23" descr="http://icebergnetworks.com/wp-content/uploads/osfi.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895" r="18520" b="44211"/>
          <a:stretch/>
        </p:blipFill>
        <p:spPr bwMode="auto">
          <a:xfrm>
            <a:off x="8433702" y="3231377"/>
            <a:ext cx="352836" cy="3196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0" descr="https://shopinsurancecanada.ca/userfiles/images/blog/entries/FSCO-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53562" y="3245002"/>
            <a:ext cx="894901" cy="2923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2" descr="https://upload.wikimedia.org/wikipedia/fr/thumb/2/29/Logo_AMF.svg/200px-Logo_AMF.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71254" y="3264882"/>
            <a:ext cx="743011" cy="25262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8337" y="3242242"/>
            <a:ext cx="851152" cy="297903"/>
          </a:xfrm>
          <a:prstGeom prst="rect">
            <a:avLst/>
          </a:prstGeom>
        </p:spPr>
      </p:pic>
      <p:pic>
        <p:nvPicPr>
          <p:cNvPr id="32" name="Picture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9507" y="3264008"/>
            <a:ext cx="860951" cy="254371"/>
          </a:xfrm>
          <a:prstGeom prst="rect">
            <a:avLst/>
          </a:prstGeom>
        </p:spPr>
      </p:pic>
      <p:grpSp>
        <p:nvGrpSpPr>
          <p:cNvPr id="33" name="Group 32"/>
          <p:cNvGrpSpPr/>
          <p:nvPr/>
        </p:nvGrpSpPr>
        <p:grpSpPr>
          <a:xfrm>
            <a:off x="4272850" y="6384303"/>
            <a:ext cx="3646300" cy="333845"/>
            <a:chOff x="4341813" y="5965355"/>
            <a:chExt cx="3646300" cy="333845"/>
          </a:xfrm>
        </p:grpSpPr>
        <p:pic>
          <p:nvPicPr>
            <p:cNvPr id="34" name="Picture 2" descr="Payments Canad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41813" y="5965355"/>
              <a:ext cx="1058290" cy="333845"/>
            </a:xfrm>
            <a:prstGeom prst="rect">
              <a:avLst/>
            </a:prstGeom>
            <a:solidFill>
              <a:srgbClr val="EF433E"/>
            </a:solidFill>
            <a:extLst/>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11049" y="5970826"/>
              <a:ext cx="1277064" cy="322902"/>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17265" y="6015822"/>
              <a:ext cx="1066982" cy="232911"/>
            </a:xfrm>
            <a:prstGeom prst="rect">
              <a:avLst/>
            </a:prstGeom>
          </p:spPr>
        </p:pic>
      </p:grpSp>
      <p:pic>
        <p:nvPicPr>
          <p:cNvPr id="37" name="Picture 36"/>
          <p:cNvPicPr>
            <a:picLocks noChangeAspect="1"/>
          </p:cNvPicPr>
          <p:nvPr/>
        </p:nvPicPr>
        <p:blipFill rotWithShape="1">
          <a:blip r:embed="rId16" cstate="print">
            <a:extLst>
              <a:ext uri="{28A0092B-C50C-407E-A947-70E740481C1C}">
                <a14:useLocalDpi xmlns:a14="http://schemas.microsoft.com/office/drawing/2010/main" val="0"/>
              </a:ext>
            </a:extLst>
          </a:blip>
          <a:srcRect t="27910"/>
          <a:stretch/>
        </p:blipFill>
        <p:spPr>
          <a:xfrm>
            <a:off x="9271991" y="5280278"/>
            <a:ext cx="882216" cy="439889"/>
          </a:xfrm>
          <a:prstGeom prst="rect">
            <a:avLst/>
          </a:prstGeom>
        </p:spPr>
      </p:pic>
      <p:cxnSp>
        <p:nvCxnSpPr>
          <p:cNvPr id="38" name="Straight Connector 37"/>
          <p:cNvCxnSpPr>
            <a:stCxn id="25" idx="4"/>
            <a:endCxn id="9" idx="0"/>
          </p:cNvCxnSpPr>
          <p:nvPr/>
        </p:nvCxnSpPr>
        <p:spPr>
          <a:xfrm>
            <a:off x="6096000" y="5037471"/>
            <a:ext cx="1" cy="36913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50677" y="5627034"/>
            <a:ext cx="249064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flipV="1">
            <a:off x="479646" y="2191804"/>
            <a:ext cx="5121915" cy="1208228"/>
            <a:chOff x="755665" y="4163664"/>
            <a:chExt cx="4080356" cy="165018"/>
          </a:xfrm>
        </p:grpSpPr>
        <p:cxnSp>
          <p:nvCxnSpPr>
            <p:cNvPr id="41" name="Straight Connector 40"/>
            <p:cNvCxnSpPr/>
            <p:nvPr/>
          </p:nvCxnSpPr>
          <p:spPr>
            <a:xfrm flipH="1">
              <a:off x="4544409" y="4163664"/>
              <a:ext cx="291612" cy="165016"/>
            </a:xfrm>
            <a:prstGeom prst="line">
              <a:avLst/>
            </a:prstGeom>
            <a:ln w="1905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55665" y="4328682"/>
              <a:ext cx="380067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flipH="1" flipV="1">
            <a:off x="6589555" y="2191804"/>
            <a:ext cx="5122800" cy="1209600"/>
            <a:chOff x="755665" y="4163664"/>
            <a:chExt cx="4080356" cy="165018"/>
          </a:xfrm>
        </p:grpSpPr>
        <p:cxnSp>
          <p:nvCxnSpPr>
            <p:cNvPr id="44" name="Straight Connector 43"/>
            <p:cNvCxnSpPr/>
            <p:nvPr/>
          </p:nvCxnSpPr>
          <p:spPr>
            <a:xfrm flipH="1">
              <a:off x="4544409" y="4163664"/>
              <a:ext cx="291612" cy="165016"/>
            </a:xfrm>
            <a:prstGeom prst="line">
              <a:avLst/>
            </a:prstGeom>
            <a:ln w="1905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55665" y="4328682"/>
              <a:ext cx="380067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flipH="1">
            <a:off x="472105" y="4403318"/>
            <a:ext cx="4763518" cy="0"/>
          </a:xfrm>
          <a:prstGeom prst="line">
            <a:avLst/>
          </a:prstGeom>
          <a:ln w="1905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flipH="1">
            <a:off x="6948837" y="4403318"/>
            <a:ext cx="4763518" cy="0"/>
          </a:xfrm>
          <a:prstGeom prst="line">
            <a:avLst/>
          </a:prstGeom>
          <a:ln w="1905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5916000" y="5215005"/>
            <a:ext cx="360000" cy="0"/>
          </a:xfrm>
          <a:prstGeom prst="line">
            <a:avLst/>
          </a:prstGeom>
          <a:ln w="19050">
            <a:solidFill>
              <a:schemeClr val="bg1">
                <a:lumMod val="85000"/>
              </a:schemeClr>
            </a:solidFill>
            <a:headEnd type="ova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gray">
          <a:xfrm>
            <a:off x="402439" y="1323646"/>
            <a:ext cx="11387122" cy="418446"/>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0000"/>
              </a:lnSpc>
            </a:pPr>
            <a:r>
              <a:rPr lang="en-US" sz="1400" dirty="0">
                <a:latin typeface="Segoe UI" panose="020B0502040204020203" pitchFamily="34" charset="0"/>
                <a:cs typeface="Segoe UI" panose="020B0502040204020203" pitchFamily="34" charset="0"/>
              </a:rPr>
              <a:t>The payments industry operates under a complex regulatory regime, with a goal of promoting systemic efficiency, safety, soundness, and consumer protection</a:t>
            </a:r>
            <a:endParaRPr lang="en-US" sz="1400" kern="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7456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nvSpPr>
        <p:spPr>
          <a:xfrm>
            <a:off x="8383913" y="6117507"/>
            <a:ext cx="3401568" cy="438899"/>
          </a:xfrm>
          <a:prstGeom prst="rect">
            <a:avLst/>
          </a:prstGeom>
          <a:noFill/>
          <a:effectLst/>
        </p:spPr>
        <p:txBody>
          <a:bodyPr vert="horz" wrap="square" lIns="36000" tIns="45720" rIns="36000" bIns="45720" rtlCol="0" anchor="ctr">
            <a:noAutofit/>
          </a:bodyPr>
          <a:lstStyle/>
          <a:p>
            <a:pPr marL="0" lvl="1" algn="ctr">
              <a:spcBef>
                <a:spcPts val="0"/>
              </a:spcBef>
            </a:pPr>
            <a:r>
              <a:rPr lang="en-US" sz="1400" b="1" dirty="0">
                <a:solidFill>
                  <a:schemeClr val="tx1">
                    <a:lumMod val="75000"/>
                    <a:lumOff val="25000"/>
                  </a:schemeClr>
                </a:solidFill>
                <a:latin typeface="Segoe UI Light" panose="020B0502040204020203" pitchFamily="34" charset="0"/>
                <a:cs typeface="Segoe UI Light" panose="020B0502040204020203" pitchFamily="34" charset="0"/>
              </a:rPr>
              <a:t>Business payments are in the spotlight – banks and the FinTech sector are investing significantly to provide new and integrated payment experiences</a:t>
            </a:r>
          </a:p>
        </p:txBody>
      </p:sp>
      <p:sp>
        <p:nvSpPr>
          <p:cNvPr id="2" name="Title 1"/>
          <p:cNvSpPr>
            <a:spLocks noGrp="1"/>
          </p:cNvSpPr>
          <p:nvPr>
            <p:ph type="title"/>
          </p:nvPr>
        </p:nvSpPr>
        <p:spPr>
          <a:xfrm>
            <a:off x="402438" y="40386"/>
            <a:ext cx="10942961" cy="594360"/>
          </a:xfrm>
        </p:spPr>
        <p:txBody>
          <a:bodyPr/>
          <a:lstStyle/>
          <a:p>
            <a:r>
              <a:rPr lang="en-US" sz="2400" dirty="0">
                <a:latin typeface="Arial" charset="0"/>
                <a:ea typeface="Arial" charset="0"/>
                <a:cs typeface="Arial" charset="0"/>
              </a:rPr>
              <a:t>Customer and Regulatory Trends</a:t>
            </a:r>
            <a:endParaRPr lang="en-CA" sz="2400" dirty="0">
              <a:latin typeface="Arial" charset="0"/>
              <a:ea typeface="Arial" charset="0"/>
              <a:cs typeface="Arial" charset="0"/>
            </a:endParaRPr>
          </a:p>
        </p:txBody>
      </p:sp>
      <p:sp>
        <p:nvSpPr>
          <p:cNvPr id="4" name="Slide Number Placeholder 3"/>
          <p:cNvSpPr>
            <a:spLocks noGrp="1"/>
          </p:cNvSpPr>
          <p:nvPr>
            <p:ph type="sldNum" sz="quarter" idx="4"/>
          </p:nvPr>
        </p:nvSpPr>
        <p:spPr/>
        <p:txBody>
          <a:bodyPr/>
          <a:lstStyle/>
          <a:p>
            <a:fld id="{1D70FF2A-E074-4D3B-BB94-FFBB4B519E26}" type="slidenum">
              <a:rPr lang="en-CA" smtClean="0"/>
              <a:pPr/>
              <a:t>5</a:t>
            </a:fld>
            <a:endParaRPr lang="en-CA" dirty="0"/>
          </a:p>
        </p:txBody>
      </p:sp>
      <p:grpSp>
        <p:nvGrpSpPr>
          <p:cNvPr id="41" name="Group 40"/>
          <p:cNvGrpSpPr/>
          <p:nvPr/>
        </p:nvGrpSpPr>
        <p:grpSpPr>
          <a:xfrm>
            <a:off x="402439" y="1342299"/>
            <a:ext cx="3402467" cy="449739"/>
            <a:chOff x="402439" y="1342299"/>
            <a:chExt cx="3402467" cy="449739"/>
          </a:xfrm>
        </p:grpSpPr>
        <p:sp>
          <p:nvSpPr>
            <p:cNvPr id="11" name="TextBox 10"/>
            <p:cNvSpPr txBox="1"/>
            <p:nvPr/>
          </p:nvSpPr>
          <p:spPr>
            <a:xfrm>
              <a:off x="604506" y="1356060"/>
              <a:ext cx="3200400" cy="422216"/>
            </a:xfrm>
            <a:prstGeom prst="roundRect">
              <a:avLst/>
            </a:prstGeom>
            <a:solidFill>
              <a:schemeClr val="tx1"/>
            </a:solidFill>
            <a:ln>
              <a:solidFill>
                <a:schemeClr val="tx1"/>
              </a:solidFill>
            </a:ln>
          </p:spPr>
          <p:txBody>
            <a:bodyPr vert="horz" wrap="square" lIns="91440" tIns="45720" rIns="91440" bIns="4572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Semibold" panose="020B0702040204020203" pitchFamily="34" charset="0"/>
                  <a:cs typeface="Segoe UI Semibold" panose="020B0702040204020203" pitchFamily="34" charset="0"/>
                </a:rPr>
                <a:t>Customer Expectations</a:t>
              </a:r>
            </a:p>
          </p:txBody>
        </p:sp>
        <p:grpSp>
          <p:nvGrpSpPr>
            <p:cNvPr id="12" name="Group 11"/>
            <p:cNvGrpSpPr/>
            <p:nvPr/>
          </p:nvGrpSpPr>
          <p:grpSpPr>
            <a:xfrm>
              <a:off x="402439" y="1342299"/>
              <a:ext cx="449739" cy="449739"/>
              <a:chOff x="2419350" y="1412418"/>
              <a:chExt cx="468000" cy="468000"/>
            </a:xfrm>
          </p:grpSpPr>
          <p:sp>
            <p:nvSpPr>
              <p:cNvPr id="13" name="Oval 12"/>
              <p:cNvSpPr/>
              <p:nvPr/>
            </p:nvSpPr>
            <p:spPr bwMode="gray">
              <a:xfrm>
                <a:off x="2419350" y="1412418"/>
                <a:ext cx="468000" cy="468000"/>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cs typeface="Segoe UI Semibold" panose="020B0702040204020203" pitchFamily="34" charset="0"/>
                </a:endParaRPr>
              </a:p>
            </p:txBody>
          </p:sp>
          <p:grpSp>
            <p:nvGrpSpPr>
              <p:cNvPr id="14" name="Group 13"/>
              <p:cNvGrpSpPr/>
              <p:nvPr/>
            </p:nvGrpSpPr>
            <p:grpSpPr>
              <a:xfrm>
                <a:off x="2499652" y="1528551"/>
                <a:ext cx="307396" cy="235735"/>
                <a:chOff x="6526213" y="1036638"/>
                <a:chExt cx="546100" cy="398463"/>
              </a:xfrm>
              <a:solidFill>
                <a:schemeClr val="accent3"/>
              </a:solidFill>
            </p:grpSpPr>
            <p:sp>
              <p:nvSpPr>
                <p:cNvPr id="15" name="Freeform 369"/>
                <p:cNvSpPr>
                  <a:spLocks noEditPoints="1"/>
                </p:cNvSpPr>
                <p:nvPr/>
              </p:nvSpPr>
              <p:spPr bwMode="auto">
                <a:xfrm>
                  <a:off x="6526213" y="1036638"/>
                  <a:ext cx="400050" cy="398463"/>
                </a:xfrm>
                <a:custGeom>
                  <a:avLst/>
                  <a:gdLst>
                    <a:gd name="T0" fmla="*/ 167 w 174"/>
                    <a:gd name="T1" fmla="*/ 132 h 173"/>
                    <a:gd name="T2" fmla="*/ 112 w 174"/>
                    <a:gd name="T3" fmla="*/ 105 h 173"/>
                    <a:gd name="T4" fmla="*/ 112 w 174"/>
                    <a:gd name="T5" fmla="*/ 99 h 173"/>
                    <a:gd name="T6" fmla="*/ 124 w 174"/>
                    <a:gd name="T7" fmla="*/ 78 h 173"/>
                    <a:gd name="T8" fmla="*/ 130 w 174"/>
                    <a:gd name="T9" fmla="*/ 64 h 173"/>
                    <a:gd name="T10" fmla="*/ 127 w 174"/>
                    <a:gd name="T11" fmla="*/ 54 h 173"/>
                    <a:gd name="T12" fmla="*/ 127 w 174"/>
                    <a:gd name="T13" fmla="*/ 37 h 173"/>
                    <a:gd name="T14" fmla="*/ 87 w 174"/>
                    <a:gd name="T15" fmla="*/ 0 h 173"/>
                    <a:gd name="T16" fmla="*/ 47 w 174"/>
                    <a:gd name="T17" fmla="*/ 37 h 173"/>
                    <a:gd name="T18" fmla="*/ 47 w 174"/>
                    <a:gd name="T19" fmla="*/ 54 h 173"/>
                    <a:gd name="T20" fmla="*/ 44 w 174"/>
                    <a:gd name="T21" fmla="*/ 64 h 173"/>
                    <a:gd name="T22" fmla="*/ 50 w 174"/>
                    <a:gd name="T23" fmla="*/ 78 h 173"/>
                    <a:gd name="T24" fmla="*/ 62 w 174"/>
                    <a:gd name="T25" fmla="*/ 99 h 173"/>
                    <a:gd name="T26" fmla="*/ 62 w 174"/>
                    <a:gd name="T27" fmla="*/ 105 h 173"/>
                    <a:gd name="T28" fmla="*/ 7 w 174"/>
                    <a:gd name="T29" fmla="*/ 132 h 173"/>
                    <a:gd name="T30" fmla="*/ 0 w 174"/>
                    <a:gd name="T31" fmla="*/ 142 h 173"/>
                    <a:gd name="T32" fmla="*/ 0 w 174"/>
                    <a:gd name="T33" fmla="*/ 163 h 173"/>
                    <a:gd name="T34" fmla="*/ 11 w 174"/>
                    <a:gd name="T35" fmla="*/ 173 h 173"/>
                    <a:gd name="T36" fmla="*/ 163 w 174"/>
                    <a:gd name="T37" fmla="*/ 173 h 173"/>
                    <a:gd name="T38" fmla="*/ 174 w 174"/>
                    <a:gd name="T39" fmla="*/ 163 h 173"/>
                    <a:gd name="T40" fmla="*/ 174 w 174"/>
                    <a:gd name="T41" fmla="*/ 142 h 173"/>
                    <a:gd name="T42" fmla="*/ 167 w 174"/>
                    <a:gd name="T43" fmla="*/ 132 h 173"/>
                    <a:gd name="T44" fmla="*/ 164 w 174"/>
                    <a:gd name="T45" fmla="*/ 163 h 173"/>
                    <a:gd name="T46" fmla="*/ 163 w 174"/>
                    <a:gd name="T47" fmla="*/ 164 h 173"/>
                    <a:gd name="T48" fmla="*/ 11 w 174"/>
                    <a:gd name="T49" fmla="*/ 164 h 173"/>
                    <a:gd name="T50" fmla="*/ 10 w 174"/>
                    <a:gd name="T51" fmla="*/ 163 h 173"/>
                    <a:gd name="T52" fmla="*/ 10 w 174"/>
                    <a:gd name="T53" fmla="*/ 142 h 173"/>
                    <a:gd name="T54" fmla="*/ 11 w 174"/>
                    <a:gd name="T55" fmla="*/ 141 h 173"/>
                    <a:gd name="T56" fmla="*/ 72 w 174"/>
                    <a:gd name="T57" fmla="*/ 107 h 173"/>
                    <a:gd name="T58" fmla="*/ 72 w 174"/>
                    <a:gd name="T59" fmla="*/ 106 h 173"/>
                    <a:gd name="T60" fmla="*/ 72 w 174"/>
                    <a:gd name="T61" fmla="*/ 98 h 173"/>
                    <a:gd name="T62" fmla="*/ 70 w 174"/>
                    <a:gd name="T63" fmla="*/ 94 h 173"/>
                    <a:gd name="T64" fmla="*/ 59 w 174"/>
                    <a:gd name="T65" fmla="*/ 74 h 173"/>
                    <a:gd name="T66" fmla="*/ 57 w 174"/>
                    <a:gd name="T67" fmla="*/ 71 h 173"/>
                    <a:gd name="T68" fmla="*/ 54 w 174"/>
                    <a:gd name="T69" fmla="*/ 64 h 173"/>
                    <a:gd name="T70" fmla="*/ 56 w 174"/>
                    <a:gd name="T71" fmla="*/ 59 h 173"/>
                    <a:gd name="T72" fmla="*/ 57 w 174"/>
                    <a:gd name="T73" fmla="*/ 56 h 173"/>
                    <a:gd name="T74" fmla="*/ 57 w 174"/>
                    <a:gd name="T75" fmla="*/ 37 h 173"/>
                    <a:gd name="T76" fmla="*/ 87 w 174"/>
                    <a:gd name="T77" fmla="*/ 10 h 173"/>
                    <a:gd name="T78" fmla="*/ 117 w 174"/>
                    <a:gd name="T79" fmla="*/ 37 h 173"/>
                    <a:gd name="T80" fmla="*/ 117 w 174"/>
                    <a:gd name="T81" fmla="*/ 56 h 173"/>
                    <a:gd name="T82" fmla="*/ 118 w 174"/>
                    <a:gd name="T83" fmla="*/ 59 h 173"/>
                    <a:gd name="T84" fmla="*/ 120 w 174"/>
                    <a:gd name="T85" fmla="*/ 64 h 173"/>
                    <a:gd name="T86" fmla="*/ 117 w 174"/>
                    <a:gd name="T87" fmla="*/ 71 h 173"/>
                    <a:gd name="T88" fmla="*/ 115 w 174"/>
                    <a:gd name="T89" fmla="*/ 74 h 173"/>
                    <a:gd name="T90" fmla="*/ 104 w 174"/>
                    <a:gd name="T91" fmla="*/ 94 h 173"/>
                    <a:gd name="T92" fmla="*/ 102 w 174"/>
                    <a:gd name="T93" fmla="*/ 98 h 173"/>
                    <a:gd name="T94" fmla="*/ 102 w 174"/>
                    <a:gd name="T95" fmla="*/ 106 h 173"/>
                    <a:gd name="T96" fmla="*/ 102 w 174"/>
                    <a:gd name="T97" fmla="*/ 107 h 173"/>
                    <a:gd name="T98" fmla="*/ 163 w 174"/>
                    <a:gd name="T99" fmla="*/ 141 h 173"/>
                    <a:gd name="T100" fmla="*/ 164 w 174"/>
                    <a:gd name="T101" fmla="*/ 142 h 173"/>
                    <a:gd name="T102" fmla="*/ 164 w 174"/>
                    <a:gd name="T103" fmla="*/ 1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3">
                      <a:moveTo>
                        <a:pt x="167" y="132"/>
                      </a:moveTo>
                      <a:cubicBezTo>
                        <a:pt x="122" y="114"/>
                        <a:pt x="113" y="107"/>
                        <a:pt x="112" y="105"/>
                      </a:cubicBezTo>
                      <a:cubicBezTo>
                        <a:pt x="112" y="99"/>
                        <a:pt x="112" y="99"/>
                        <a:pt x="112" y="99"/>
                      </a:cubicBezTo>
                      <a:cubicBezTo>
                        <a:pt x="117" y="94"/>
                        <a:pt x="121" y="86"/>
                        <a:pt x="124" y="78"/>
                      </a:cubicBezTo>
                      <a:cubicBezTo>
                        <a:pt x="127" y="74"/>
                        <a:pt x="130" y="69"/>
                        <a:pt x="130" y="64"/>
                      </a:cubicBezTo>
                      <a:cubicBezTo>
                        <a:pt x="130" y="60"/>
                        <a:pt x="129" y="57"/>
                        <a:pt x="127" y="54"/>
                      </a:cubicBezTo>
                      <a:cubicBezTo>
                        <a:pt x="127" y="37"/>
                        <a:pt x="127" y="37"/>
                        <a:pt x="127" y="37"/>
                      </a:cubicBezTo>
                      <a:cubicBezTo>
                        <a:pt x="127" y="14"/>
                        <a:pt x="112" y="0"/>
                        <a:pt x="87" y="0"/>
                      </a:cubicBezTo>
                      <a:cubicBezTo>
                        <a:pt x="62" y="0"/>
                        <a:pt x="47" y="14"/>
                        <a:pt x="47" y="37"/>
                      </a:cubicBezTo>
                      <a:cubicBezTo>
                        <a:pt x="47" y="54"/>
                        <a:pt x="47" y="54"/>
                        <a:pt x="47" y="54"/>
                      </a:cubicBezTo>
                      <a:cubicBezTo>
                        <a:pt x="45" y="57"/>
                        <a:pt x="44" y="61"/>
                        <a:pt x="44" y="64"/>
                      </a:cubicBezTo>
                      <a:cubicBezTo>
                        <a:pt x="44" y="69"/>
                        <a:pt x="47" y="74"/>
                        <a:pt x="50" y="78"/>
                      </a:cubicBezTo>
                      <a:cubicBezTo>
                        <a:pt x="53" y="86"/>
                        <a:pt x="57" y="94"/>
                        <a:pt x="62" y="99"/>
                      </a:cubicBezTo>
                      <a:cubicBezTo>
                        <a:pt x="62" y="105"/>
                        <a:pt x="62" y="105"/>
                        <a:pt x="62" y="105"/>
                      </a:cubicBezTo>
                      <a:cubicBezTo>
                        <a:pt x="61" y="107"/>
                        <a:pt x="52" y="115"/>
                        <a:pt x="7" y="132"/>
                      </a:cubicBezTo>
                      <a:cubicBezTo>
                        <a:pt x="3" y="134"/>
                        <a:pt x="0" y="138"/>
                        <a:pt x="0" y="142"/>
                      </a:cubicBezTo>
                      <a:cubicBezTo>
                        <a:pt x="0" y="163"/>
                        <a:pt x="0" y="163"/>
                        <a:pt x="0" y="163"/>
                      </a:cubicBezTo>
                      <a:cubicBezTo>
                        <a:pt x="0" y="169"/>
                        <a:pt x="5" y="173"/>
                        <a:pt x="11" y="173"/>
                      </a:cubicBezTo>
                      <a:cubicBezTo>
                        <a:pt x="163" y="173"/>
                        <a:pt x="163" y="173"/>
                        <a:pt x="163" y="173"/>
                      </a:cubicBezTo>
                      <a:cubicBezTo>
                        <a:pt x="169" y="173"/>
                        <a:pt x="174" y="169"/>
                        <a:pt x="174" y="163"/>
                      </a:cubicBezTo>
                      <a:cubicBezTo>
                        <a:pt x="174" y="142"/>
                        <a:pt x="174" y="142"/>
                        <a:pt x="174" y="142"/>
                      </a:cubicBezTo>
                      <a:cubicBezTo>
                        <a:pt x="174" y="138"/>
                        <a:pt x="171" y="134"/>
                        <a:pt x="167" y="132"/>
                      </a:cubicBezTo>
                      <a:close/>
                      <a:moveTo>
                        <a:pt x="164" y="163"/>
                      </a:moveTo>
                      <a:cubicBezTo>
                        <a:pt x="164" y="163"/>
                        <a:pt x="164" y="164"/>
                        <a:pt x="163" y="164"/>
                      </a:cubicBezTo>
                      <a:cubicBezTo>
                        <a:pt x="11" y="164"/>
                        <a:pt x="11" y="164"/>
                        <a:pt x="11" y="164"/>
                      </a:cubicBezTo>
                      <a:cubicBezTo>
                        <a:pt x="10" y="164"/>
                        <a:pt x="10" y="163"/>
                        <a:pt x="10" y="163"/>
                      </a:cubicBezTo>
                      <a:cubicBezTo>
                        <a:pt x="10" y="142"/>
                        <a:pt x="10" y="142"/>
                        <a:pt x="10" y="142"/>
                      </a:cubicBezTo>
                      <a:cubicBezTo>
                        <a:pt x="10" y="142"/>
                        <a:pt x="10" y="141"/>
                        <a:pt x="11" y="141"/>
                      </a:cubicBezTo>
                      <a:cubicBezTo>
                        <a:pt x="61" y="121"/>
                        <a:pt x="70" y="113"/>
                        <a:pt x="72" y="107"/>
                      </a:cubicBezTo>
                      <a:cubicBezTo>
                        <a:pt x="72" y="107"/>
                        <a:pt x="72" y="106"/>
                        <a:pt x="72" y="106"/>
                      </a:cubicBezTo>
                      <a:cubicBezTo>
                        <a:pt x="72" y="98"/>
                        <a:pt x="72" y="98"/>
                        <a:pt x="72" y="98"/>
                      </a:cubicBezTo>
                      <a:cubicBezTo>
                        <a:pt x="72" y="96"/>
                        <a:pt x="71" y="95"/>
                        <a:pt x="70" y="94"/>
                      </a:cubicBezTo>
                      <a:cubicBezTo>
                        <a:pt x="65" y="89"/>
                        <a:pt x="62" y="82"/>
                        <a:pt x="59" y="74"/>
                      </a:cubicBezTo>
                      <a:cubicBezTo>
                        <a:pt x="59" y="73"/>
                        <a:pt x="58" y="72"/>
                        <a:pt x="57" y="71"/>
                      </a:cubicBezTo>
                      <a:cubicBezTo>
                        <a:pt x="55" y="70"/>
                        <a:pt x="54" y="67"/>
                        <a:pt x="54" y="64"/>
                      </a:cubicBezTo>
                      <a:cubicBezTo>
                        <a:pt x="54" y="62"/>
                        <a:pt x="55" y="60"/>
                        <a:pt x="56" y="59"/>
                      </a:cubicBezTo>
                      <a:cubicBezTo>
                        <a:pt x="56" y="58"/>
                        <a:pt x="57" y="57"/>
                        <a:pt x="57" y="56"/>
                      </a:cubicBezTo>
                      <a:cubicBezTo>
                        <a:pt x="57" y="37"/>
                        <a:pt x="57" y="37"/>
                        <a:pt x="57" y="37"/>
                      </a:cubicBezTo>
                      <a:cubicBezTo>
                        <a:pt x="57" y="19"/>
                        <a:pt x="67" y="10"/>
                        <a:pt x="87" y="10"/>
                      </a:cubicBezTo>
                      <a:cubicBezTo>
                        <a:pt x="107" y="10"/>
                        <a:pt x="117" y="19"/>
                        <a:pt x="117" y="37"/>
                      </a:cubicBezTo>
                      <a:cubicBezTo>
                        <a:pt x="117" y="56"/>
                        <a:pt x="117" y="56"/>
                        <a:pt x="117" y="56"/>
                      </a:cubicBezTo>
                      <a:cubicBezTo>
                        <a:pt x="117" y="57"/>
                        <a:pt x="117" y="58"/>
                        <a:pt x="118" y="59"/>
                      </a:cubicBezTo>
                      <a:cubicBezTo>
                        <a:pt x="119" y="60"/>
                        <a:pt x="120" y="62"/>
                        <a:pt x="120" y="64"/>
                      </a:cubicBezTo>
                      <a:cubicBezTo>
                        <a:pt x="120" y="67"/>
                        <a:pt x="119" y="70"/>
                        <a:pt x="117" y="71"/>
                      </a:cubicBezTo>
                      <a:cubicBezTo>
                        <a:pt x="116" y="72"/>
                        <a:pt x="115" y="73"/>
                        <a:pt x="115" y="74"/>
                      </a:cubicBezTo>
                      <a:cubicBezTo>
                        <a:pt x="112" y="82"/>
                        <a:pt x="109" y="89"/>
                        <a:pt x="104" y="94"/>
                      </a:cubicBezTo>
                      <a:cubicBezTo>
                        <a:pt x="103" y="95"/>
                        <a:pt x="102" y="96"/>
                        <a:pt x="102" y="98"/>
                      </a:cubicBezTo>
                      <a:cubicBezTo>
                        <a:pt x="102" y="106"/>
                        <a:pt x="102" y="106"/>
                        <a:pt x="102" y="106"/>
                      </a:cubicBezTo>
                      <a:cubicBezTo>
                        <a:pt x="102" y="106"/>
                        <a:pt x="102" y="107"/>
                        <a:pt x="102" y="107"/>
                      </a:cubicBezTo>
                      <a:cubicBezTo>
                        <a:pt x="104" y="113"/>
                        <a:pt x="113" y="122"/>
                        <a:pt x="163" y="141"/>
                      </a:cubicBezTo>
                      <a:cubicBezTo>
                        <a:pt x="164" y="141"/>
                        <a:pt x="164" y="142"/>
                        <a:pt x="164" y="142"/>
                      </a:cubicBezTo>
                      <a:lnTo>
                        <a:pt x="164" y="163"/>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Segoe UI Semibold" panose="020B0702040204020203" pitchFamily="34" charset="0"/>
                    <a:cs typeface="Segoe UI Semibold" panose="020B0702040204020203" pitchFamily="34" charset="0"/>
                  </a:endParaRPr>
                </a:p>
              </p:txBody>
            </p:sp>
            <p:sp>
              <p:nvSpPr>
                <p:cNvPr id="16" name="Freeform 370"/>
                <p:cNvSpPr>
                  <a:spLocks/>
                </p:cNvSpPr>
                <p:nvPr/>
              </p:nvSpPr>
              <p:spPr bwMode="auto">
                <a:xfrm>
                  <a:off x="6837363" y="1123950"/>
                  <a:ext cx="234950" cy="311150"/>
                </a:xfrm>
                <a:custGeom>
                  <a:avLst/>
                  <a:gdLst>
                    <a:gd name="T0" fmla="*/ 96 w 102"/>
                    <a:gd name="T1" fmla="*/ 101 h 135"/>
                    <a:gd name="T2" fmla="*/ 54 w 102"/>
                    <a:gd name="T3" fmla="*/ 81 h 135"/>
                    <a:gd name="T4" fmla="*/ 54 w 102"/>
                    <a:gd name="T5" fmla="*/ 78 h 135"/>
                    <a:gd name="T6" fmla="*/ 63 w 102"/>
                    <a:gd name="T7" fmla="*/ 62 h 135"/>
                    <a:gd name="T8" fmla="*/ 68 w 102"/>
                    <a:gd name="T9" fmla="*/ 50 h 135"/>
                    <a:gd name="T10" fmla="*/ 66 w 102"/>
                    <a:gd name="T11" fmla="*/ 42 h 135"/>
                    <a:gd name="T12" fmla="*/ 66 w 102"/>
                    <a:gd name="T13" fmla="*/ 30 h 135"/>
                    <a:gd name="T14" fmla="*/ 34 w 102"/>
                    <a:gd name="T15" fmla="*/ 0 h 135"/>
                    <a:gd name="T16" fmla="*/ 3 w 102"/>
                    <a:gd name="T17" fmla="*/ 30 h 135"/>
                    <a:gd name="T18" fmla="*/ 3 w 102"/>
                    <a:gd name="T19" fmla="*/ 42 h 135"/>
                    <a:gd name="T20" fmla="*/ 0 w 102"/>
                    <a:gd name="T21" fmla="*/ 50 h 135"/>
                    <a:gd name="T22" fmla="*/ 5 w 102"/>
                    <a:gd name="T23" fmla="*/ 62 h 135"/>
                    <a:gd name="T24" fmla="*/ 15 w 102"/>
                    <a:gd name="T25" fmla="*/ 79 h 135"/>
                    <a:gd name="T26" fmla="*/ 22 w 102"/>
                    <a:gd name="T27" fmla="*/ 80 h 135"/>
                    <a:gd name="T28" fmla="*/ 22 w 102"/>
                    <a:gd name="T29" fmla="*/ 73 h 135"/>
                    <a:gd name="T30" fmla="*/ 14 w 102"/>
                    <a:gd name="T31" fmla="*/ 58 h 135"/>
                    <a:gd name="T32" fmla="*/ 12 w 102"/>
                    <a:gd name="T33" fmla="*/ 55 h 135"/>
                    <a:gd name="T34" fmla="*/ 10 w 102"/>
                    <a:gd name="T35" fmla="*/ 50 h 135"/>
                    <a:gd name="T36" fmla="*/ 11 w 102"/>
                    <a:gd name="T37" fmla="*/ 47 h 135"/>
                    <a:gd name="T38" fmla="*/ 12 w 102"/>
                    <a:gd name="T39" fmla="*/ 44 h 135"/>
                    <a:gd name="T40" fmla="*/ 12 w 102"/>
                    <a:gd name="T41" fmla="*/ 30 h 135"/>
                    <a:gd name="T42" fmla="*/ 34 w 102"/>
                    <a:gd name="T43" fmla="*/ 10 h 135"/>
                    <a:gd name="T44" fmla="*/ 56 w 102"/>
                    <a:gd name="T45" fmla="*/ 30 h 135"/>
                    <a:gd name="T46" fmla="*/ 56 w 102"/>
                    <a:gd name="T47" fmla="*/ 44 h 135"/>
                    <a:gd name="T48" fmla="*/ 57 w 102"/>
                    <a:gd name="T49" fmla="*/ 47 h 135"/>
                    <a:gd name="T50" fmla="*/ 58 w 102"/>
                    <a:gd name="T51" fmla="*/ 50 h 135"/>
                    <a:gd name="T52" fmla="*/ 56 w 102"/>
                    <a:gd name="T53" fmla="*/ 55 h 135"/>
                    <a:gd name="T54" fmla="*/ 54 w 102"/>
                    <a:gd name="T55" fmla="*/ 58 h 135"/>
                    <a:gd name="T56" fmla="*/ 46 w 102"/>
                    <a:gd name="T57" fmla="*/ 73 h 135"/>
                    <a:gd name="T58" fmla="*/ 45 w 102"/>
                    <a:gd name="T59" fmla="*/ 76 h 135"/>
                    <a:gd name="T60" fmla="*/ 45 w 102"/>
                    <a:gd name="T61" fmla="*/ 82 h 135"/>
                    <a:gd name="T62" fmla="*/ 45 w 102"/>
                    <a:gd name="T63" fmla="*/ 84 h 135"/>
                    <a:gd name="T64" fmla="*/ 92 w 102"/>
                    <a:gd name="T65" fmla="*/ 110 h 135"/>
                    <a:gd name="T66" fmla="*/ 92 w 102"/>
                    <a:gd name="T67" fmla="*/ 126 h 135"/>
                    <a:gd name="T68" fmla="*/ 52 w 102"/>
                    <a:gd name="T69" fmla="*/ 126 h 135"/>
                    <a:gd name="T70" fmla="*/ 47 w 102"/>
                    <a:gd name="T71" fmla="*/ 131 h 135"/>
                    <a:gd name="T72" fmla="*/ 52 w 102"/>
                    <a:gd name="T73" fmla="*/ 135 h 135"/>
                    <a:gd name="T74" fmla="*/ 92 w 102"/>
                    <a:gd name="T75" fmla="*/ 135 h 135"/>
                    <a:gd name="T76" fmla="*/ 102 w 102"/>
                    <a:gd name="T77" fmla="*/ 126 h 135"/>
                    <a:gd name="T78" fmla="*/ 102 w 102"/>
                    <a:gd name="T79" fmla="*/ 110 h 135"/>
                    <a:gd name="T80" fmla="*/ 96 w 102"/>
                    <a:gd name="T81" fmla="*/ 10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135">
                      <a:moveTo>
                        <a:pt x="96" y="101"/>
                      </a:moveTo>
                      <a:cubicBezTo>
                        <a:pt x="62" y="89"/>
                        <a:pt x="56" y="83"/>
                        <a:pt x="54" y="81"/>
                      </a:cubicBezTo>
                      <a:cubicBezTo>
                        <a:pt x="54" y="78"/>
                        <a:pt x="54" y="78"/>
                        <a:pt x="54" y="78"/>
                      </a:cubicBezTo>
                      <a:cubicBezTo>
                        <a:pt x="58" y="74"/>
                        <a:pt x="61" y="68"/>
                        <a:pt x="63" y="62"/>
                      </a:cubicBezTo>
                      <a:cubicBezTo>
                        <a:pt x="66" y="59"/>
                        <a:pt x="68" y="55"/>
                        <a:pt x="68" y="50"/>
                      </a:cubicBezTo>
                      <a:cubicBezTo>
                        <a:pt x="68" y="48"/>
                        <a:pt x="67" y="45"/>
                        <a:pt x="66" y="42"/>
                      </a:cubicBezTo>
                      <a:cubicBezTo>
                        <a:pt x="66" y="30"/>
                        <a:pt x="66" y="30"/>
                        <a:pt x="66" y="30"/>
                      </a:cubicBezTo>
                      <a:cubicBezTo>
                        <a:pt x="66" y="11"/>
                        <a:pt x="54" y="0"/>
                        <a:pt x="34" y="0"/>
                      </a:cubicBezTo>
                      <a:cubicBezTo>
                        <a:pt x="14" y="0"/>
                        <a:pt x="3" y="11"/>
                        <a:pt x="3" y="30"/>
                      </a:cubicBezTo>
                      <a:cubicBezTo>
                        <a:pt x="3" y="42"/>
                        <a:pt x="3" y="42"/>
                        <a:pt x="3" y="42"/>
                      </a:cubicBezTo>
                      <a:cubicBezTo>
                        <a:pt x="1" y="45"/>
                        <a:pt x="0" y="48"/>
                        <a:pt x="0" y="50"/>
                      </a:cubicBezTo>
                      <a:cubicBezTo>
                        <a:pt x="0" y="55"/>
                        <a:pt x="2" y="59"/>
                        <a:pt x="5" y="62"/>
                      </a:cubicBezTo>
                      <a:cubicBezTo>
                        <a:pt x="7" y="69"/>
                        <a:pt x="11" y="75"/>
                        <a:pt x="15" y="79"/>
                      </a:cubicBezTo>
                      <a:cubicBezTo>
                        <a:pt x="17" y="81"/>
                        <a:pt x="20" y="81"/>
                        <a:pt x="22" y="80"/>
                      </a:cubicBezTo>
                      <a:cubicBezTo>
                        <a:pt x="24" y="78"/>
                        <a:pt x="24" y="75"/>
                        <a:pt x="22" y="73"/>
                      </a:cubicBezTo>
                      <a:cubicBezTo>
                        <a:pt x="19" y="69"/>
                        <a:pt x="16" y="64"/>
                        <a:pt x="14" y="58"/>
                      </a:cubicBezTo>
                      <a:cubicBezTo>
                        <a:pt x="14" y="56"/>
                        <a:pt x="13" y="56"/>
                        <a:pt x="12" y="55"/>
                      </a:cubicBezTo>
                      <a:cubicBezTo>
                        <a:pt x="11" y="54"/>
                        <a:pt x="10" y="52"/>
                        <a:pt x="10" y="50"/>
                      </a:cubicBezTo>
                      <a:cubicBezTo>
                        <a:pt x="10" y="49"/>
                        <a:pt x="11" y="48"/>
                        <a:pt x="11" y="47"/>
                      </a:cubicBezTo>
                      <a:cubicBezTo>
                        <a:pt x="12" y="46"/>
                        <a:pt x="12" y="45"/>
                        <a:pt x="12" y="44"/>
                      </a:cubicBezTo>
                      <a:cubicBezTo>
                        <a:pt x="12" y="30"/>
                        <a:pt x="12" y="30"/>
                        <a:pt x="12" y="30"/>
                      </a:cubicBezTo>
                      <a:cubicBezTo>
                        <a:pt x="12" y="17"/>
                        <a:pt x="20" y="10"/>
                        <a:pt x="34" y="10"/>
                      </a:cubicBezTo>
                      <a:cubicBezTo>
                        <a:pt x="49" y="10"/>
                        <a:pt x="56" y="17"/>
                        <a:pt x="56" y="30"/>
                      </a:cubicBezTo>
                      <a:cubicBezTo>
                        <a:pt x="56" y="44"/>
                        <a:pt x="56" y="44"/>
                        <a:pt x="56" y="44"/>
                      </a:cubicBezTo>
                      <a:cubicBezTo>
                        <a:pt x="56" y="45"/>
                        <a:pt x="56" y="46"/>
                        <a:pt x="57" y="47"/>
                      </a:cubicBezTo>
                      <a:cubicBezTo>
                        <a:pt x="58" y="48"/>
                        <a:pt x="58" y="49"/>
                        <a:pt x="58" y="50"/>
                      </a:cubicBezTo>
                      <a:cubicBezTo>
                        <a:pt x="58" y="52"/>
                        <a:pt x="58" y="54"/>
                        <a:pt x="56" y="55"/>
                      </a:cubicBezTo>
                      <a:cubicBezTo>
                        <a:pt x="55" y="56"/>
                        <a:pt x="55" y="56"/>
                        <a:pt x="54" y="58"/>
                      </a:cubicBezTo>
                      <a:cubicBezTo>
                        <a:pt x="53" y="64"/>
                        <a:pt x="50" y="69"/>
                        <a:pt x="46" y="73"/>
                      </a:cubicBezTo>
                      <a:cubicBezTo>
                        <a:pt x="45" y="74"/>
                        <a:pt x="45" y="75"/>
                        <a:pt x="45" y="76"/>
                      </a:cubicBezTo>
                      <a:cubicBezTo>
                        <a:pt x="45" y="82"/>
                        <a:pt x="45" y="82"/>
                        <a:pt x="45" y="82"/>
                      </a:cubicBezTo>
                      <a:cubicBezTo>
                        <a:pt x="45" y="83"/>
                        <a:pt x="45" y="83"/>
                        <a:pt x="45" y="84"/>
                      </a:cubicBezTo>
                      <a:cubicBezTo>
                        <a:pt x="46" y="88"/>
                        <a:pt x="51" y="95"/>
                        <a:pt x="92" y="110"/>
                      </a:cubicBezTo>
                      <a:cubicBezTo>
                        <a:pt x="92" y="126"/>
                        <a:pt x="92" y="126"/>
                        <a:pt x="92" y="126"/>
                      </a:cubicBezTo>
                      <a:cubicBezTo>
                        <a:pt x="52" y="126"/>
                        <a:pt x="52" y="126"/>
                        <a:pt x="52" y="126"/>
                      </a:cubicBezTo>
                      <a:cubicBezTo>
                        <a:pt x="50" y="126"/>
                        <a:pt x="47" y="128"/>
                        <a:pt x="47" y="131"/>
                      </a:cubicBezTo>
                      <a:cubicBezTo>
                        <a:pt x="47" y="133"/>
                        <a:pt x="50" y="135"/>
                        <a:pt x="52" y="135"/>
                      </a:cubicBezTo>
                      <a:cubicBezTo>
                        <a:pt x="92" y="135"/>
                        <a:pt x="92" y="135"/>
                        <a:pt x="92" y="135"/>
                      </a:cubicBezTo>
                      <a:cubicBezTo>
                        <a:pt x="97" y="135"/>
                        <a:pt x="102" y="131"/>
                        <a:pt x="102" y="126"/>
                      </a:cubicBezTo>
                      <a:cubicBezTo>
                        <a:pt x="102" y="110"/>
                        <a:pt x="102" y="110"/>
                        <a:pt x="102" y="110"/>
                      </a:cubicBezTo>
                      <a:cubicBezTo>
                        <a:pt x="102" y="106"/>
                        <a:pt x="99" y="103"/>
                        <a:pt x="96" y="10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Segoe UI Semibold" panose="020B0702040204020203" pitchFamily="34" charset="0"/>
                    <a:cs typeface="Segoe UI Semibold" panose="020B0702040204020203" pitchFamily="34" charset="0"/>
                  </a:endParaRPr>
                </a:p>
              </p:txBody>
            </p:sp>
          </p:grpSp>
        </p:grpSp>
      </p:grpSp>
      <p:sp>
        <p:nvSpPr>
          <p:cNvPr id="24" name="TextBox 23"/>
          <p:cNvSpPr txBox="1"/>
          <p:nvPr/>
        </p:nvSpPr>
        <p:spPr>
          <a:xfrm>
            <a:off x="1420196" y="3578138"/>
            <a:ext cx="2384710" cy="814879"/>
          </a:xfrm>
          <a:prstGeom prst="rect">
            <a:avLst/>
          </a:prstGeom>
        </p:spPr>
        <p:txBody>
          <a:bodyPr vert="horz" wrap="square" lIns="0" tIns="45720" rIns="0" bIns="45720" rtlCol="0" anchor="ctr">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Apps such as </a:t>
            </a:r>
            <a:r>
              <a:rPr kumimoji="0" lang="en-US" sz="14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WeChat</a:t>
            </a: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a:t>
            </a:r>
            <a:r>
              <a:rPr kumimoji="0" lang="en-US" sz="14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Uber</a:t>
            </a: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and </a:t>
            </a:r>
            <a:r>
              <a:rPr kumimoji="0" lang="en-US" sz="14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Airbnb</a:t>
            </a: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are making </a:t>
            </a:r>
            <a:r>
              <a:rPr kumimoji="0" lang="en-US" sz="14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“invisible” payments</a:t>
            </a: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ubiquitous, making</a:t>
            </a:r>
            <a:r>
              <a:rPr kumimoji="0" lang="en-US" sz="1400" b="0" i="0" u="none" strike="noStrike" kern="1200" cap="none" spc="0" normalizeH="0" noProof="0" dirty="0">
                <a:ln>
                  <a:noFill/>
                </a:ln>
                <a:effectLst/>
                <a:uLnTx/>
                <a:uFillTx/>
                <a:latin typeface="Segoe UI" panose="020B0502040204020203" pitchFamily="34" charset="0"/>
                <a:cs typeface="Segoe UI" panose="020B0502040204020203" pitchFamily="34" charset="0"/>
              </a:rPr>
              <a:t> it a part of contextual commerce</a:t>
            </a:r>
            <a:endParaRPr kumimoji="0" lang="en-US" sz="1400" b="0" i="0" u="none" strike="noStrike" kern="1200" cap="none" spc="0" normalizeH="0" baseline="30000" noProof="0" dirty="0">
              <a:ln>
                <a:noFill/>
              </a:ln>
              <a:effectLst/>
              <a:uLnTx/>
              <a:uFillTx/>
              <a:latin typeface="Segoe UI" panose="020B0502040204020203" pitchFamily="34" charset="0"/>
              <a:cs typeface="Segoe UI" panose="020B0502040204020203" pitchFamily="34" charset="0"/>
            </a:endParaRPr>
          </a:p>
        </p:txBody>
      </p:sp>
      <p:sp>
        <p:nvSpPr>
          <p:cNvPr id="25" name="TextBox 24"/>
          <p:cNvSpPr txBox="1"/>
          <p:nvPr/>
        </p:nvSpPr>
        <p:spPr>
          <a:xfrm>
            <a:off x="402439" y="1937541"/>
            <a:ext cx="3402467" cy="364128"/>
          </a:xfrm>
          <a:prstGeom prst="rect">
            <a:avLst/>
          </a:prstGeom>
        </p:spPr>
        <p:txBody>
          <a:bodyPr vert="horz" wrap="square" lIns="0" tIns="45720" rIns="0" bIns="45720" rtlCol="0" anchor="ctr">
            <a:noAutofit/>
          </a:bodyPr>
          <a:lstStyle/>
          <a:p>
            <a:pPr marL="0" marR="0" lvl="1" indent="0" algn="ctr" defTabSz="121917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effectLst/>
                <a:uLnTx/>
                <a:uFillTx/>
                <a:latin typeface="Segoe UI" panose="020B0502040204020203" pitchFamily="34" charset="0"/>
                <a:cs typeface="Segoe UI" panose="020B0502040204020203" pitchFamily="34" charset="0"/>
              </a:rPr>
              <a:t>New entrants are redefining customer experiences and </a:t>
            </a:r>
            <a:r>
              <a:rPr lang="en-US" sz="1400" b="1" noProof="0" dirty="0">
                <a:latin typeface="Segoe UI" panose="020B0502040204020203" pitchFamily="34" charset="0"/>
                <a:cs typeface="Segoe UI" panose="020B0502040204020203" pitchFamily="34" charset="0"/>
              </a:rPr>
              <a:t>changing customer expectations around payments</a:t>
            </a:r>
            <a:endParaRPr kumimoji="0" lang="en-US" sz="1400" b="1"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26" name="TextBox 25"/>
          <p:cNvSpPr txBox="1"/>
          <p:nvPr/>
        </p:nvSpPr>
        <p:spPr>
          <a:xfrm>
            <a:off x="392639" y="2685906"/>
            <a:ext cx="3341542" cy="572263"/>
          </a:xfrm>
          <a:prstGeom prst="rect">
            <a:avLst/>
          </a:prstGeom>
        </p:spPr>
        <p:txBody>
          <a:bodyPr vert="horz" wrap="square" lIns="0" tIns="45720" rIns="0" bIns="45720" rtlCol="0" anchor="ctr">
            <a:noAutofit/>
          </a:bodyPr>
          <a:lstStyle/>
          <a:p>
            <a:pPr defTabSz="1219170">
              <a:defRPr/>
            </a:pPr>
            <a:r>
              <a:rPr kumimoji="0" lang="en-US" sz="1400" b="1"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rPr>
              <a:t>74% </a:t>
            </a: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increase in Canadian Fintech Startup investments in 2016 resulted in an increase </a:t>
            </a:r>
            <a:r>
              <a:rPr kumimoji="0" lang="en-US" sz="14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of</a:t>
            </a:r>
            <a:r>
              <a:rPr lang="en-US" sz="1400" dirty="0">
                <a:latin typeface="Segoe UI" panose="020B0502040204020203" pitchFamily="34" charset="0"/>
                <a:cs typeface="Segoe UI" panose="020B0502040204020203" pitchFamily="34" charset="0"/>
              </a:rPr>
              <a:t> </a:t>
            </a:r>
            <a:r>
              <a:rPr lang="en-US" sz="1400" b="1" dirty="0">
                <a:solidFill>
                  <a:srgbClr val="FFC000"/>
                </a:solidFill>
                <a:latin typeface="Segoe UI" panose="020B0502040204020203" pitchFamily="34" charset="0"/>
                <a:cs typeface="Segoe UI" panose="020B0502040204020203" pitchFamily="34" charset="0"/>
              </a:rPr>
              <a:t>C$264.8 M</a:t>
            </a:r>
            <a:endParaRPr lang="en-US" sz="1400" baseline="30000" dirty="0">
              <a:latin typeface="Segoe UI" panose="020B0502040204020203" pitchFamily="34" charset="0"/>
              <a:cs typeface="Segoe UI" panose="020B0502040204020203" pitchFamily="34" charset="0"/>
            </a:endParaRPr>
          </a:p>
        </p:txBody>
      </p:sp>
      <p:sp>
        <p:nvSpPr>
          <p:cNvPr id="30" name="TextBox 29"/>
          <p:cNvSpPr txBox="1"/>
          <p:nvPr/>
        </p:nvSpPr>
        <p:spPr>
          <a:xfrm>
            <a:off x="479608" y="4711348"/>
            <a:ext cx="2644592" cy="753509"/>
          </a:xfrm>
          <a:prstGeom prst="rect">
            <a:avLst/>
          </a:prstGeom>
        </p:spPr>
        <p:txBody>
          <a:bodyPr vert="horz" wrap="square" lIns="0" tIns="45720" rIns="0" bIns="45720" rtlCol="0" anchor="ctr">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Google, Amazon, and Facebook have introduced offerings such as </a:t>
            </a:r>
            <a:r>
              <a:rPr kumimoji="0" lang="en-US" sz="1400" b="1"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rPr>
              <a:t>mobile wallets</a:t>
            </a: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and </a:t>
            </a:r>
            <a:r>
              <a:rPr kumimoji="0" lang="en-US" sz="1400" b="1"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rPr>
              <a:t>P2P money transfer services</a:t>
            </a: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disrupting traditional networks</a:t>
            </a:r>
            <a:endParaRPr kumimoji="0" lang="en-US" sz="1400" b="0" i="0" u="none" strike="noStrike" kern="1200" cap="none" spc="0" normalizeH="0" baseline="30000" noProof="0" dirty="0">
              <a:ln>
                <a:noFill/>
              </a:ln>
              <a:effectLst/>
              <a:uLnTx/>
              <a:uFillTx/>
              <a:latin typeface="Segoe UI" panose="020B0502040204020203" pitchFamily="34" charset="0"/>
              <a:cs typeface="Segoe UI" panose="020B0502040204020203" pitchFamily="34" charset="0"/>
            </a:endParaRPr>
          </a:p>
        </p:txBody>
      </p:sp>
      <p:pic>
        <p:nvPicPr>
          <p:cNvPr id="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534" y="5136641"/>
            <a:ext cx="365370" cy="3653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478" y="4679410"/>
            <a:ext cx="670503" cy="317371"/>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a:xfrm rot="5400000">
            <a:off x="2087982" y="1697210"/>
            <a:ext cx="0" cy="331199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92639" y="3456247"/>
            <a:ext cx="939772" cy="919355"/>
            <a:chOff x="931325" y="3279075"/>
            <a:chExt cx="951086" cy="994933"/>
          </a:xfrm>
        </p:grpSpPr>
        <p:pic>
          <p:nvPicPr>
            <p:cNvPr id="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325" y="3279075"/>
              <a:ext cx="481465" cy="4814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3926" t="23915" r="23922" b="23751"/>
            <a:stretch/>
          </p:blipFill>
          <p:spPr bwMode="auto">
            <a:xfrm>
              <a:off x="1496804" y="3326609"/>
              <a:ext cx="385607" cy="3863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Image result for airbnb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531" y="3761892"/>
              <a:ext cx="374517" cy="51211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9" name="Straight Connector 38"/>
          <p:cNvCxnSpPr/>
          <p:nvPr/>
        </p:nvCxnSpPr>
        <p:spPr>
          <a:xfrm rot="5400000">
            <a:off x="2087982" y="2934183"/>
            <a:ext cx="0" cy="331199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429966" y="1339233"/>
            <a:ext cx="3402470" cy="449739"/>
            <a:chOff x="425236" y="4115988"/>
            <a:chExt cx="3402470" cy="449739"/>
          </a:xfrm>
        </p:grpSpPr>
        <p:sp>
          <p:nvSpPr>
            <p:cNvPr id="43" name="TextBox 42"/>
            <p:cNvSpPr txBox="1"/>
            <p:nvPr/>
          </p:nvSpPr>
          <p:spPr>
            <a:xfrm>
              <a:off x="627306" y="4129749"/>
              <a:ext cx="3200400" cy="422216"/>
            </a:xfrm>
            <a:prstGeom prst="roundRect">
              <a:avLst/>
            </a:prstGeom>
            <a:solidFill>
              <a:schemeClr val="tx1"/>
            </a:solidFill>
            <a:ln>
              <a:solidFill>
                <a:schemeClr val="tx1"/>
              </a:solidFill>
            </a:ln>
          </p:spPr>
          <p:txBody>
            <a:bodyPr vert="horz" wrap="square" lIns="91440" tIns="45720" rIns="91440" bIns="4572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Semibold" panose="020B0702040204020203" pitchFamily="34" charset="0"/>
                  <a:cs typeface="Segoe UI Semibold" panose="020B0702040204020203" pitchFamily="34" charset="0"/>
                </a:rPr>
                <a:t>Payments Modernization and</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Semibold" panose="020B0702040204020203" pitchFamily="34" charset="0"/>
                  <a:cs typeface="Segoe UI Semibold" panose="020B0702040204020203" pitchFamily="34" charset="0"/>
                </a:rPr>
                <a:t>Regulatory Pressures</a:t>
              </a:r>
            </a:p>
          </p:txBody>
        </p:sp>
        <p:grpSp>
          <p:nvGrpSpPr>
            <p:cNvPr id="44" name="Group 43"/>
            <p:cNvGrpSpPr/>
            <p:nvPr/>
          </p:nvGrpSpPr>
          <p:grpSpPr>
            <a:xfrm>
              <a:off x="425236" y="4115988"/>
              <a:ext cx="449738" cy="449739"/>
              <a:chOff x="445846" y="2835825"/>
              <a:chExt cx="449738" cy="449739"/>
            </a:xfrm>
          </p:grpSpPr>
          <p:sp>
            <p:nvSpPr>
              <p:cNvPr id="45" name="Oval 44"/>
              <p:cNvSpPr/>
              <p:nvPr/>
            </p:nvSpPr>
            <p:spPr bwMode="gray">
              <a:xfrm>
                <a:off x="445846" y="2835825"/>
                <a:ext cx="449738" cy="449739"/>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cs typeface="Segoe UI Semibold" panose="020B0702040204020203" pitchFamily="34" charset="0"/>
                </a:endParaRPr>
              </a:p>
            </p:txBody>
          </p:sp>
          <p:sp>
            <p:nvSpPr>
              <p:cNvPr id="46" name="Freeform 146"/>
              <p:cNvSpPr>
                <a:spLocks noEditPoints="1"/>
              </p:cNvSpPr>
              <p:nvPr/>
            </p:nvSpPr>
            <p:spPr bwMode="auto">
              <a:xfrm>
                <a:off x="497026" y="2950923"/>
                <a:ext cx="322829" cy="218507"/>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solidFill>
                <a:schemeClr val="tx1"/>
              </a:solidFill>
              <a:ln w="3175">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prstClr val="black"/>
                  </a:solidFill>
                  <a:effectLst/>
                  <a:uLnTx/>
                  <a:uFillTx/>
                  <a:latin typeface="Segoe UI Semibold" panose="020B0702040204020203" pitchFamily="34" charset="0"/>
                  <a:cs typeface="Segoe UI Semibold" panose="020B0702040204020203" pitchFamily="34" charset="0"/>
                </a:endParaRPr>
              </a:p>
            </p:txBody>
          </p:sp>
        </p:grpSp>
      </p:grpSp>
      <p:grpSp>
        <p:nvGrpSpPr>
          <p:cNvPr id="48" name="Group 47"/>
          <p:cNvGrpSpPr/>
          <p:nvPr/>
        </p:nvGrpSpPr>
        <p:grpSpPr>
          <a:xfrm>
            <a:off x="8387089" y="1339233"/>
            <a:ext cx="3402472" cy="449739"/>
            <a:chOff x="402439" y="4479163"/>
            <a:chExt cx="3402472" cy="449739"/>
          </a:xfrm>
        </p:grpSpPr>
        <p:grpSp>
          <p:nvGrpSpPr>
            <p:cNvPr id="40" name="Group 39"/>
            <p:cNvGrpSpPr/>
            <p:nvPr/>
          </p:nvGrpSpPr>
          <p:grpSpPr>
            <a:xfrm>
              <a:off x="402439" y="4479163"/>
              <a:ext cx="3402472" cy="449739"/>
              <a:chOff x="425236" y="4115988"/>
              <a:chExt cx="3402472" cy="449739"/>
            </a:xfrm>
          </p:grpSpPr>
          <p:sp>
            <p:nvSpPr>
              <p:cNvPr id="17" name="TextBox 16"/>
              <p:cNvSpPr txBox="1"/>
              <p:nvPr/>
            </p:nvSpPr>
            <p:spPr>
              <a:xfrm>
                <a:off x="627308" y="4129749"/>
                <a:ext cx="3200400" cy="422216"/>
              </a:xfrm>
              <a:prstGeom prst="roundRect">
                <a:avLst/>
              </a:prstGeom>
              <a:solidFill>
                <a:schemeClr val="tx1"/>
              </a:solidFill>
              <a:ln>
                <a:solidFill>
                  <a:schemeClr val="tx1"/>
                </a:solidFill>
              </a:ln>
            </p:spPr>
            <p:txBody>
              <a:bodyPr vert="horz" wrap="square" lIns="91440" tIns="45720" rIns="91440" bIns="4572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egoe UI Semibold" panose="020B0702040204020203" pitchFamily="34" charset="0"/>
                    <a:cs typeface="Segoe UI Semibold" panose="020B0702040204020203" pitchFamily="34" charset="0"/>
                  </a:rPr>
                  <a:t>Business Payments</a:t>
                </a:r>
                <a:r>
                  <a:rPr kumimoji="0" lang="en-US" sz="1400" b="1" i="0" u="none" strike="noStrike" kern="1200" cap="none" spc="0" normalizeH="0" noProof="0" dirty="0">
                    <a:ln>
                      <a:noFill/>
                    </a:ln>
                    <a:solidFill>
                      <a:prstClr val="white"/>
                    </a:solidFill>
                    <a:effectLst/>
                    <a:uLnTx/>
                    <a:uFillTx/>
                    <a:latin typeface="Segoe UI Semibold" panose="020B0702040204020203" pitchFamily="34" charset="0"/>
                    <a:cs typeface="Segoe UI Semibold" panose="020B0702040204020203" pitchFamily="34" charset="0"/>
                  </a:rPr>
                  <a:t> Innovation</a:t>
                </a:r>
                <a:endParaRPr kumimoji="0" lang="en-US" sz="1400" b="1" i="0" u="none" strike="noStrike" kern="1200" cap="none" spc="0" normalizeH="0" baseline="0" noProof="0" dirty="0">
                  <a:ln>
                    <a:noFill/>
                  </a:ln>
                  <a:solidFill>
                    <a:prstClr val="white"/>
                  </a:solidFill>
                  <a:effectLst/>
                  <a:uLnTx/>
                  <a:uFillTx/>
                  <a:latin typeface="Segoe UI Semibold" panose="020B0702040204020203" pitchFamily="34" charset="0"/>
                  <a:cs typeface="Segoe UI Semibold" panose="020B0702040204020203" pitchFamily="34" charset="0"/>
                </a:endParaRPr>
              </a:p>
            </p:txBody>
          </p:sp>
          <p:sp>
            <p:nvSpPr>
              <p:cNvPr id="19" name="Oval 18"/>
              <p:cNvSpPr/>
              <p:nvPr/>
            </p:nvSpPr>
            <p:spPr bwMode="gray">
              <a:xfrm>
                <a:off x="425236" y="4115988"/>
                <a:ext cx="449738" cy="449739"/>
              </a:xfrm>
              <a:prstGeom prst="ellipse">
                <a:avLst/>
              </a:prstGeom>
              <a:solidFill>
                <a:schemeClr val="bg1"/>
              </a:solidFill>
              <a:ln w="19050" algn="ctr">
                <a:solidFill>
                  <a:schemeClr val="tx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dirty="0">
                  <a:ln>
                    <a:noFill/>
                  </a:ln>
                  <a:solidFill>
                    <a:prstClr val="black">
                      <a:lumMod val="75000"/>
                      <a:lumOff val="25000"/>
                    </a:prstClr>
                  </a:solidFill>
                  <a:effectLst/>
                  <a:uLnTx/>
                  <a:uFillTx/>
                  <a:latin typeface="Segoe UI Semibold" panose="020B0702040204020203" pitchFamily="34" charset="0"/>
                  <a:cs typeface="Segoe UI Semibold" panose="020B0702040204020203" pitchFamily="34" charset="0"/>
                </a:endParaRPr>
              </a:p>
            </p:txBody>
          </p:sp>
        </p:grpSp>
        <p:sp>
          <p:nvSpPr>
            <p:cNvPr id="47" name="Freeform 194"/>
            <p:cNvSpPr>
              <a:spLocks noEditPoints="1"/>
            </p:cNvSpPr>
            <p:nvPr/>
          </p:nvSpPr>
          <p:spPr bwMode="auto">
            <a:xfrm>
              <a:off x="485728" y="4601492"/>
              <a:ext cx="276922" cy="205080"/>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100">
                <a:solidFill>
                  <a:prstClr val="black"/>
                </a:solidFill>
                <a:latin typeface="Segoe UI Semibold" panose="020B0702040204020203" pitchFamily="34" charset="0"/>
                <a:cs typeface="Segoe UI Semibold" panose="020B0702040204020203" pitchFamily="34" charset="0"/>
              </a:endParaRPr>
            </a:p>
          </p:txBody>
        </p:sp>
      </p:grpSp>
      <p:sp>
        <p:nvSpPr>
          <p:cNvPr id="49" name="TextBox 48"/>
          <p:cNvSpPr txBox="1"/>
          <p:nvPr/>
        </p:nvSpPr>
        <p:spPr>
          <a:xfrm>
            <a:off x="8428028" y="1937541"/>
            <a:ext cx="3315779" cy="364128"/>
          </a:xfrm>
          <a:prstGeom prst="rect">
            <a:avLst/>
          </a:prstGeom>
        </p:spPr>
        <p:txBody>
          <a:bodyPr vert="horz" wrap="square" lIns="0" tIns="45720" rIns="0" bIns="45720" rtlCol="0" anchor="ctr">
            <a:noAutofit/>
          </a:bodyPr>
          <a:lstStyle/>
          <a:p>
            <a:pPr marL="0" lvl="1" algn="ctr">
              <a:spcBef>
                <a:spcPts val="0"/>
              </a:spcBef>
            </a:pPr>
            <a:r>
              <a:rPr lang="en-US" sz="1400" b="1" dirty="0">
                <a:latin typeface="Arial" panose="020B0604020202020204" pitchFamily="34" charset="0"/>
                <a:cs typeface="Arial" panose="020B0604020202020204" pitchFamily="34" charset="0"/>
              </a:rPr>
              <a:t>Businesses will experience payments innovations that consumers have been living for the past two decades</a:t>
            </a:r>
          </a:p>
        </p:txBody>
      </p:sp>
      <p:sp>
        <p:nvSpPr>
          <p:cNvPr id="50" name="Rectangle 49"/>
          <p:cNvSpPr/>
          <p:nvPr/>
        </p:nvSpPr>
        <p:spPr bwMode="gray">
          <a:xfrm>
            <a:off x="8383912" y="2609223"/>
            <a:ext cx="2753725" cy="758134"/>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1400" b="1" dirty="0">
                <a:solidFill>
                  <a:srgbClr val="FFC000"/>
                </a:solidFill>
                <a:latin typeface="Segoe UI" panose="020B0502040204020203" pitchFamily="34" charset="0"/>
                <a:cs typeface="Segoe UI" panose="020B0502040204020203" pitchFamily="34" charset="0"/>
              </a:rPr>
              <a:t>10%</a:t>
            </a:r>
            <a:r>
              <a:rPr lang="en-US" sz="1400" dirty="0">
                <a:solidFill>
                  <a:srgbClr val="FFC000"/>
                </a:solidFill>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YOY drop of Canadian business cheque volumes in 2016</a:t>
            </a:r>
          </a:p>
        </p:txBody>
      </p:sp>
      <p:sp>
        <p:nvSpPr>
          <p:cNvPr id="52" name="Rectangle 51"/>
          <p:cNvSpPr/>
          <p:nvPr/>
        </p:nvSpPr>
        <p:spPr>
          <a:xfrm>
            <a:off x="8383913" y="3451349"/>
            <a:ext cx="3005032" cy="996235"/>
          </a:xfrm>
          <a:prstGeom prst="rect">
            <a:avLst/>
          </a:prstGeom>
        </p:spPr>
        <p:txBody>
          <a:bodyPr wrap="square">
            <a:spAutoFit/>
          </a:bodyPr>
          <a:lstStyle/>
          <a:p>
            <a:pPr>
              <a:lnSpc>
                <a:spcPct val="106000"/>
              </a:lnSpc>
              <a:buFont typeface="Wingdings 2" pitchFamily="18" charset="2"/>
              <a:buNone/>
            </a:pPr>
            <a:r>
              <a:rPr lang="en-US" sz="1400" b="1" dirty="0">
                <a:solidFill>
                  <a:srgbClr val="FFC000"/>
                </a:solidFill>
                <a:latin typeface="Segoe UI" panose="020B0502040204020203" pitchFamily="34" charset="0"/>
                <a:cs typeface="Segoe UI" panose="020B0502040204020203" pitchFamily="34" charset="0"/>
              </a:rPr>
              <a:t>16%</a:t>
            </a:r>
            <a:r>
              <a:rPr lang="en-US" sz="1400" dirty="0">
                <a:solidFill>
                  <a:srgbClr val="FFC000"/>
                </a:solidFill>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of small to medium sized businesses used online transfers to make payments as compared to 5% the previous year</a:t>
            </a:r>
            <a:endParaRPr lang="en-CA" sz="1400" dirty="0">
              <a:latin typeface="Segoe UI" panose="020B0502040204020203" pitchFamily="34" charset="0"/>
              <a:cs typeface="Segoe UI" panose="020B0502040204020203" pitchFamily="34" charset="0"/>
            </a:endParaRPr>
          </a:p>
        </p:txBody>
      </p:sp>
      <p:cxnSp>
        <p:nvCxnSpPr>
          <p:cNvPr id="61" name="Straight Connector 60"/>
          <p:cNvCxnSpPr/>
          <p:nvPr/>
        </p:nvCxnSpPr>
        <p:spPr>
          <a:xfrm rot="5400000">
            <a:off x="10139239" y="2103150"/>
            <a:ext cx="0" cy="331199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00595" y="6117507"/>
            <a:ext cx="3404312" cy="438899"/>
          </a:xfrm>
          <a:prstGeom prst="rect">
            <a:avLst/>
          </a:prstGeom>
          <a:noFill/>
          <a:effectLst/>
        </p:spPr>
        <p:txBody>
          <a:bodyPr vert="horz" wrap="square" lIns="36000" tIns="45720" rIns="36000" bIns="45720" rtlCol="0"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rPr>
              <a:t>Banks are pursuing</a:t>
            </a:r>
            <a:r>
              <a:rPr kumimoji="0" lang="en-US" sz="1400" b="1" i="0" u="none" strike="noStrike" kern="1200" cap="none" spc="0" normalizeH="0" noProof="0" dirty="0">
                <a:ln>
                  <a:noFill/>
                </a:ln>
                <a:effectLst/>
                <a:uLnTx/>
                <a:uFillTx/>
                <a:latin typeface="Segoe UI Light" panose="020B0502040204020203" pitchFamily="34" charset="0"/>
                <a:cs typeface="Segoe UI Light" panose="020B0502040204020203" pitchFamily="34" charset="0"/>
              </a:rPr>
              <a:t> strategic partnerships with technology companies and </a:t>
            </a:r>
            <a:r>
              <a:rPr kumimoji="0" lang="en-US" sz="1400" b="1" i="0" u="none" strike="noStrike" kern="1200" cap="none" spc="0" normalizeH="0" noProof="0" dirty="0" err="1">
                <a:ln>
                  <a:noFill/>
                </a:ln>
                <a:effectLst/>
                <a:uLnTx/>
                <a:uFillTx/>
                <a:latin typeface="Segoe UI Light" panose="020B0502040204020203" pitchFamily="34" charset="0"/>
                <a:cs typeface="Segoe UI Light" panose="020B0502040204020203" pitchFamily="34" charset="0"/>
              </a:rPr>
              <a:t>FinTechs</a:t>
            </a:r>
            <a:r>
              <a:rPr kumimoji="0" lang="en-US" sz="1400" b="1" i="0" u="none" strike="noStrike" kern="1200" cap="none" spc="0" normalizeH="0" noProof="0" dirty="0">
                <a:ln>
                  <a:noFill/>
                </a:ln>
                <a:effectLst/>
                <a:uLnTx/>
                <a:uFillTx/>
                <a:latin typeface="Segoe UI Light" panose="020B0502040204020203" pitchFamily="34" charset="0"/>
                <a:cs typeface="Segoe UI Light" panose="020B0502040204020203" pitchFamily="34" charset="0"/>
              </a:rPr>
              <a:t> to meet evolving customer expectations  </a:t>
            </a:r>
            <a:endParaRPr kumimoji="0" lang="en-US" sz="1400" b="1" i="0" u="none" strike="noStrike" kern="1200" cap="none" spc="0" normalizeH="0" baseline="0" noProof="0" dirty="0">
              <a:ln>
                <a:noFill/>
              </a:ln>
              <a:effectLst/>
              <a:uLnTx/>
              <a:uFillTx/>
              <a:latin typeface="Segoe UI Light" panose="020B0502040204020203" pitchFamily="34" charset="0"/>
              <a:cs typeface="Segoe UI Light" panose="020B0502040204020203" pitchFamily="34" charset="0"/>
            </a:endParaRPr>
          </a:p>
        </p:txBody>
      </p:sp>
      <p:sp>
        <p:nvSpPr>
          <p:cNvPr id="63" name="Freeform 146"/>
          <p:cNvSpPr>
            <a:spLocks noEditPoints="1"/>
          </p:cNvSpPr>
          <p:nvPr/>
        </p:nvSpPr>
        <p:spPr bwMode="auto">
          <a:xfrm>
            <a:off x="11118350" y="2988290"/>
            <a:ext cx="435123" cy="291601"/>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200" dirty="0"/>
          </a:p>
        </p:txBody>
      </p:sp>
      <p:pic>
        <p:nvPicPr>
          <p:cNvPr id="66" name="Picture 6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7891" y="4653762"/>
            <a:ext cx="988352" cy="181766"/>
          </a:xfrm>
          <a:prstGeom prst="rect">
            <a:avLst/>
          </a:prstGeom>
        </p:spPr>
      </p:pic>
      <p:sp>
        <p:nvSpPr>
          <p:cNvPr id="67" name="Rectangle 66"/>
          <p:cNvSpPr/>
          <p:nvPr/>
        </p:nvSpPr>
        <p:spPr bwMode="gray">
          <a:xfrm>
            <a:off x="9466216" y="4520511"/>
            <a:ext cx="2316283" cy="448268"/>
          </a:xfrm>
          <a:prstGeom prst="rect">
            <a:avLst/>
          </a:prstGeom>
          <a:noFill/>
          <a:ln w="19050" algn="ctr">
            <a:noFill/>
            <a:miter lim="800000"/>
            <a:headEnd/>
            <a:tailEnd/>
          </a:ln>
        </p:spPr>
        <p:txBody>
          <a:bodyPr wrap="square" lIns="0" tIns="0" rIns="0" bIns="0" rtlCol="0" anchor="ctr"/>
          <a:lstStyle/>
          <a:p>
            <a:pPr>
              <a:lnSpc>
                <a:spcPct val="106000"/>
              </a:lnSpc>
              <a:buFont typeface="Wingdings 2" pitchFamily="18" charset="2"/>
              <a:buNone/>
            </a:pPr>
            <a:r>
              <a:rPr lang="en-US" sz="1400" dirty="0">
                <a:latin typeface="Segoe UI" panose="020B0502040204020203" pitchFamily="34" charset="0"/>
                <a:cs typeface="Segoe UI" panose="020B0502040204020203" pitchFamily="34" charset="0"/>
              </a:rPr>
              <a:t>Transition from paper-based to </a:t>
            </a:r>
            <a:r>
              <a:rPr lang="en-US" sz="1400" b="1" dirty="0">
                <a:latin typeface="Segoe UI" panose="020B0502040204020203" pitchFamily="34" charset="0"/>
                <a:cs typeface="Segoe UI" panose="020B0502040204020203" pitchFamily="34" charset="0"/>
              </a:rPr>
              <a:t>electronic invoicing / payments</a:t>
            </a:r>
            <a:endParaRPr lang="en-CA" sz="1400" b="1" dirty="0">
              <a:latin typeface="Segoe UI" panose="020B0502040204020203" pitchFamily="34" charset="0"/>
              <a:cs typeface="Segoe UI" panose="020B0502040204020203" pitchFamily="34" charset="0"/>
            </a:endParaRPr>
          </a:p>
        </p:txBody>
      </p:sp>
      <p:pic>
        <p:nvPicPr>
          <p:cNvPr id="68" name="Picture 14" descr="http://photos.newswire.ca/images/download/20150407_C6030_PHOTO_EN_13948.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19319" y="5329117"/>
            <a:ext cx="825496" cy="186892"/>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p:cNvSpPr/>
          <p:nvPr/>
        </p:nvSpPr>
        <p:spPr bwMode="gray">
          <a:xfrm>
            <a:off x="9466215" y="5277877"/>
            <a:ext cx="2316283" cy="448268"/>
          </a:xfrm>
          <a:prstGeom prst="rect">
            <a:avLst/>
          </a:prstGeom>
          <a:noFill/>
          <a:ln w="19050" algn="ctr">
            <a:noFill/>
            <a:miter lim="800000"/>
            <a:headEnd/>
            <a:tailEnd/>
          </a:ln>
        </p:spPr>
        <p:txBody>
          <a:bodyPr wrap="square" lIns="0" tIns="0" rIns="0" bIns="0" rtlCol="0" anchor="ctr"/>
          <a:lstStyle/>
          <a:p>
            <a:pPr>
              <a:lnSpc>
                <a:spcPct val="106000"/>
              </a:lnSpc>
              <a:buFont typeface="Wingdings 2" pitchFamily="18" charset="2"/>
              <a:buNone/>
            </a:pPr>
            <a:r>
              <a:rPr lang="en-US" sz="1400" dirty="0">
                <a:latin typeface="Segoe UI" panose="020B0502040204020203" pitchFamily="34" charset="0"/>
                <a:cs typeface="Segoe UI" panose="020B0502040204020203" pitchFamily="34" charset="0"/>
              </a:rPr>
              <a:t>Integrate </a:t>
            </a:r>
            <a:r>
              <a:rPr lang="en-US" sz="1400" b="1" dirty="0">
                <a:latin typeface="Segoe UI" panose="020B0502040204020203" pitchFamily="34" charset="0"/>
                <a:cs typeface="Segoe UI" panose="020B0502040204020203" pitchFamily="34" charset="0"/>
              </a:rPr>
              <a:t>ordering, billing, settlement </a:t>
            </a:r>
            <a:r>
              <a:rPr lang="en-US" sz="1400" dirty="0">
                <a:latin typeface="Segoe UI" panose="020B0502040204020203" pitchFamily="34" charset="0"/>
                <a:cs typeface="Segoe UI" panose="020B0502040204020203" pitchFamily="34" charset="0"/>
              </a:rPr>
              <a:t>between buyers / sellers</a:t>
            </a:r>
            <a:endParaRPr lang="en-CA" sz="1400" dirty="0">
              <a:latin typeface="Segoe UI" panose="020B0502040204020203" pitchFamily="34" charset="0"/>
              <a:cs typeface="Segoe UI" panose="020B0502040204020203" pitchFamily="34" charset="0"/>
            </a:endParaRPr>
          </a:p>
        </p:txBody>
      </p:sp>
      <p:sp>
        <p:nvSpPr>
          <p:cNvPr id="73" name="TextBox 72"/>
          <p:cNvSpPr txBox="1"/>
          <p:nvPr/>
        </p:nvSpPr>
        <p:spPr>
          <a:xfrm>
            <a:off x="4429966" y="2087042"/>
            <a:ext cx="3402470" cy="364128"/>
          </a:xfrm>
          <a:prstGeom prst="rect">
            <a:avLst/>
          </a:prstGeom>
        </p:spPr>
        <p:txBody>
          <a:bodyPr vert="horz" wrap="square" lIns="0" tIns="45720" rIns="0" bIns="45720" rtlCol="0" anchor="ctr">
            <a:noAutofit/>
          </a:bodyPr>
          <a:lstStyle/>
          <a:p>
            <a:pPr marL="0" lvl="1" algn="ctr" defTabSz="1219170">
              <a:defRPr/>
            </a:pPr>
            <a:r>
              <a:rPr lang="en-US" sz="1400" b="1" dirty="0">
                <a:solidFill>
                  <a:prstClr val="black">
                    <a:lumMod val="75000"/>
                    <a:lumOff val="25000"/>
                  </a:prstClr>
                </a:solidFill>
                <a:latin typeface="Segoe UI" panose="020B0502040204020203" pitchFamily="34" charset="0"/>
                <a:cs typeface="Segoe UI" panose="020B0502040204020203" pitchFamily="34" charset="0"/>
              </a:rPr>
              <a:t>Payment profit pools will shift away from traditional payment methods, due to payments modernization and regulatory pressures</a:t>
            </a:r>
          </a:p>
        </p:txBody>
      </p:sp>
      <p:pic>
        <p:nvPicPr>
          <p:cNvPr id="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9966" y="3861953"/>
            <a:ext cx="560568" cy="20288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0105" y="3067636"/>
            <a:ext cx="420526" cy="303378"/>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5044694" y="2887582"/>
            <a:ext cx="2831285" cy="1841495"/>
          </a:xfrm>
          <a:prstGeom prst="rect">
            <a:avLst/>
          </a:prstGeom>
          <a:noFill/>
        </p:spPr>
        <p:txBody>
          <a:bodyPr wrap="square" rtlCol="0">
            <a:noAutofit/>
          </a:bodyPr>
          <a:lstStyle/>
          <a:p>
            <a:pPr marL="0" marR="0" lvl="0" indent="0" algn="l" defTabSz="914400" rtl="0" eaLnBrk="1" fontAlgn="base" latinLnBrk="0" hangingPunct="1">
              <a:lnSpc>
                <a:spcPct val="100000"/>
              </a:lnSpc>
              <a:spcAft>
                <a:spcPts val="300"/>
              </a:spcAft>
              <a:buClrTx/>
              <a:buSzTx/>
              <a:buFontTx/>
              <a:buNone/>
              <a:tabLst/>
              <a:defRPr/>
            </a:pPr>
            <a:r>
              <a:rPr kumimoji="0" lang="en-US" sz="14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UK’s Faster Payments</a:t>
            </a: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launched in 2008, enables multi-device payments, 24/7 payments</a:t>
            </a:r>
          </a:p>
          <a:p>
            <a:pPr marL="0" marR="0" lvl="0" indent="0" algn="l" defTabSz="914400" rtl="0" eaLnBrk="1" fontAlgn="base" latinLnBrk="0" hangingPunct="1">
              <a:lnSpc>
                <a:spcPct val="100000"/>
              </a:lnSpc>
              <a:spcAft>
                <a:spcPts val="300"/>
              </a:spcAft>
              <a:buClrTx/>
              <a:buSzTx/>
              <a:buFontTx/>
              <a:buNone/>
              <a:tabLst/>
              <a:defRPr/>
            </a:pPr>
            <a:r>
              <a:rPr kumimoji="0" lang="en-US" sz="1400" b="1"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SEPA </a:t>
            </a: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is payment initiative of the EU, enabling customers to make cashless euro payments to anyone in the </a:t>
            </a:r>
            <a:r>
              <a:rPr kumimoji="0" lang="en-US" sz="1400" b="0" i="0" u="none" strike="noStrike" kern="1200" cap="none" spc="0" normalizeH="0" baseline="0" noProof="0" dirty="0" err="1">
                <a:ln>
                  <a:noFill/>
                </a:ln>
                <a:effectLst/>
                <a:uLnTx/>
                <a:uFillTx/>
                <a:latin typeface="Segoe UI" panose="020B0502040204020203" pitchFamily="34" charset="0"/>
                <a:cs typeface="Segoe UI" panose="020B0502040204020203" pitchFamily="34" charset="0"/>
              </a:rPr>
              <a:t>eurozone</a:t>
            </a:r>
            <a:r>
              <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 </a:t>
            </a:r>
          </a:p>
        </p:txBody>
      </p:sp>
      <p:cxnSp>
        <p:nvCxnSpPr>
          <p:cNvPr id="80" name="Straight Connector 79"/>
          <p:cNvCxnSpPr/>
          <p:nvPr/>
        </p:nvCxnSpPr>
        <p:spPr>
          <a:xfrm rot="5400000">
            <a:off x="6126954" y="3050432"/>
            <a:ext cx="0" cy="3311997"/>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429967" y="6118859"/>
            <a:ext cx="3402470" cy="438899"/>
          </a:xfrm>
          <a:prstGeom prst="rect">
            <a:avLst/>
          </a:prstGeom>
          <a:noFill/>
          <a:effectLst/>
        </p:spPr>
        <p:txBody>
          <a:bodyPr vert="horz" wrap="square" lIns="36000" tIns="45720" rIns="36000" bIns="45720" rtlCol="0" anchor="ctr">
            <a:noAutofit/>
          </a:bodyPr>
          <a:lstStyle/>
          <a:p>
            <a:pPr marL="0" lvl="1" algn="ctr">
              <a:defRPr/>
            </a:pPr>
            <a:r>
              <a:rPr lang="en-US" sz="1400" b="1" dirty="0">
                <a:solidFill>
                  <a:prstClr val="black">
                    <a:lumMod val="75000"/>
                    <a:lumOff val="25000"/>
                  </a:prstClr>
                </a:solidFill>
                <a:latin typeface="Segoe UI Light" panose="020B0502040204020203" pitchFamily="34" charset="0"/>
                <a:cs typeface="Segoe UI Light" panose="020B0502040204020203" pitchFamily="34" charset="0"/>
              </a:rPr>
              <a:t>Banks are re-evaluating existing product offerings and business models to create a sustainable competitive position post modernization</a:t>
            </a:r>
          </a:p>
        </p:txBody>
      </p:sp>
      <p:sp>
        <p:nvSpPr>
          <p:cNvPr id="83" name="TextBox 82"/>
          <p:cNvSpPr txBox="1"/>
          <p:nvPr/>
        </p:nvSpPr>
        <p:spPr>
          <a:xfrm>
            <a:off x="4473510" y="4921334"/>
            <a:ext cx="3402469" cy="439690"/>
          </a:xfrm>
          <a:prstGeom prst="rect">
            <a:avLst/>
          </a:prstGeom>
        </p:spPr>
        <p:txBody>
          <a:bodyPr vert="horz" wrap="square" lIns="0" tIns="45720" rIns="0" bIns="45720" rtlCol="0" anchor="ctr">
            <a:noAutofit/>
          </a:bodyPr>
          <a:lstStyle>
            <a:defPPr>
              <a:defRPr lang="en-US"/>
            </a:defPPr>
            <a:lvl1pPr>
              <a:defRPr sz="2000" b="1">
                <a:solidFill>
                  <a:schemeClr val="accent3"/>
                </a:solidFill>
                <a:latin typeface="Arial" panose="020B0604020202020204" pitchFamily="34" charset="0"/>
                <a:cs typeface="Arial" panose="020B0604020202020204" pitchFamily="34" charset="0"/>
              </a:defRPr>
            </a:lvl1pPr>
          </a:lstStyle>
          <a:p>
            <a:pPr marL="0" marR="0" lvl="0" indent="0" defTabSz="121917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C000"/>
                </a:solidFill>
                <a:effectLst/>
                <a:uLnTx/>
                <a:uFillTx/>
                <a:latin typeface="Segoe UI" panose="020B0502040204020203" pitchFamily="34" charset="0"/>
                <a:cs typeface="Segoe UI" panose="020B0502040204020203" pitchFamily="34" charset="0"/>
              </a:rPr>
              <a:t>Interchange</a:t>
            </a:r>
            <a:r>
              <a:rPr kumimoji="0" lang="en-US" sz="1400" i="0" u="none" strike="noStrike" kern="1200" cap="none" spc="0" normalizeH="0" noProof="0" dirty="0">
                <a:ln>
                  <a:noFill/>
                </a:ln>
                <a:solidFill>
                  <a:srgbClr val="FFC000"/>
                </a:solidFill>
                <a:effectLst/>
                <a:uLnTx/>
                <a:uFillTx/>
                <a:latin typeface="Segoe UI" panose="020B0502040204020203" pitchFamily="34" charset="0"/>
                <a:cs typeface="Segoe UI" panose="020B0502040204020203" pitchFamily="34" charset="0"/>
              </a:rPr>
              <a:t> fees are shrinking</a:t>
            </a:r>
            <a:r>
              <a:rPr kumimoji="0" lang="en-US" sz="1400" b="0" i="0" u="none" strike="noStrike" kern="1200" cap="none" spc="0" normalizeH="0" noProof="0" dirty="0">
                <a:ln>
                  <a:noFill/>
                </a:ln>
                <a:solidFill>
                  <a:schemeClr val="tx1"/>
                </a:solidFill>
                <a:effectLst/>
                <a:uLnTx/>
                <a:uFillTx/>
                <a:latin typeface="Segoe UI" panose="020B0502040204020203" pitchFamily="34" charset="0"/>
                <a:cs typeface="Segoe UI" panose="020B0502040204020203" pitchFamily="34" charset="0"/>
              </a:rPr>
              <a:t>, with the </a:t>
            </a:r>
            <a:r>
              <a:rPr kumimoji="0" lang="en-US" sz="1400" i="0" u="none" strike="noStrike" kern="1200" cap="none" spc="0" normalizeH="0" noProof="0" dirty="0">
                <a:ln>
                  <a:noFill/>
                </a:ln>
                <a:solidFill>
                  <a:srgbClr val="FFC000"/>
                </a:solidFill>
                <a:effectLst/>
                <a:uLnTx/>
                <a:uFillTx/>
                <a:latin typeface="Segoe UI" panose="020B0502040204020203" pitchFamily="34" charset="0"/>
                <a:cs typeface="Segoe UI" panose="020B0502040204020203" pitchFamily="34" charset="0"/>
              </a:rPr>
              <a:t>European Commission </a:t>
            </a:r>
            <a:r>
              <a:rPr kumimoji="0" lang="en-US" sz="1400" b="0" i="0" u="none" strike="noStrike" kern="1200" cap="none" spc="0" normalizeH="0" noProof="0" dirty="0">
                <a:ln>
                  <a:noFill/>
                </a:ln>
                <a:solidFill>
                  <a:schemeClr val="tx1"/>
                </a:solidFill>
                <a:effectLst/>
                <a:uLnTx/>
                <a:uFillTx/>
                <a:latin typeface="Segoe UI" panose="020B0502040204020203" pitchFamily="34" charset="0"/>
                <a:cs typeface="Segoe UI" panose="020B0502040204020203" pitchFamily="34" charset="0"/>
              </a:rPr>
              <a:t>limiting fees to </a:t>
            </a:r>
            <a:r>
              <a:rPr kumimoji="0" lang="en-US" sz="1400" i="0" u="none" strike="noStrike" kern="1200" cap="none" spc="0" normalizeH="0" noProof="0" dirty="0">
                <a:ln>
                  <a:noFill/>
                </a:ln>
                <a:solidFill>
                  <a:schemeClr val="tx1"/>
                </a:solidFill>
                <a:effectLst/>
                <a:uLnTx/>
                <a:uFillTx/>
                <a:latin typeface="Segoe UI" panose="020B0502040204020203" pitchFamily="34" charset="0"/>
                <a:cs typeface="Segoe UI" panose="020B0502040204020203" pitchFamily="34" charset="0"/>
              </a:rPr>
              <a:t>0.3% </a:t>
            </a:r>
            <a:r>
              <a:rPr kumimoji="0" lang="en-US" sz="1400" b="0" i="0" u="none" strike="noStrike" kern="1200" cap="none" spc="0" normalizeH="0" noProof="0" dirty="0">
                <a:ln>
                  <a:noFill/>
                </a:ln>
                <a:solidFill>
                  <a:schemeClr val="tx1"/>
                </a:solidFill>
                <a:effectLst/>
                <a:uLnTx/>
                <a:uFillTx/>
                <a:latin typeface="Segoe UI" panose="020B0502040204020203" pitchFamily="34" charset="0"/>
                <a:cs typeface="Segoe UI" panose="020B0502040204020203" pitchFamily="34" charset="0"/>
              </a:rPr>
              <a:t>for credit cards and </a:t>
            </a:r>
            <a:r>
              <a:rPr kumimoji="0" lang="en-US" sz="1400" i="0" u="none" strike="noStrike" kern="1200" cap="none" spc="0" normalizeH="0" noProof="0" dirty="0">
                <a:ln>
                  <a:noFill/>
                </a:ln>
                <a:solidFill>
                  <a:srgbClr val="FFC000"/>
                </a:solidFill>
                <a:effectLst/>
                <a:uLnTx/>
                <a:uFillTx/>
                <a:latin typeface="Segoe UI" panose="020B0502040204020203" pitchFamily="34" charset="0"/>
                <a:cs typeface="Segoe UI" panose="020B0502040204020203" pitchFamily="34" charset="0"/>
              </a:rPr>
              <a:t>0.2% </a:t>
            </a:r>
            <a:r>
              <a:rPr kumimoji="0" lang="en-US" sz="1400" b="0" i="0" u="none" strike="noStrike" kern="1200" cap="none" spc="0" normalizeH="0" noProof="0" dirty="0">
                <a:ln>
                  <a:noFill/>
                </a:ln>
                <a:solidFill>
                  <a:schemeClr val="tx1"/>
                </a:solidFill>
                <a:effectLst/>
                <a:uLnTx/>
                <a:uFillTx/>
                <a:latin typeface="Segoe UI" panose="020B0502040204020203" pitchFamily="34" charset="0"/>
                <a:cs typeface="Segoe UI" panose="020B0502040204020203" pitchFamily="34" charset="0"/>
              </a:rPr>
              <a:t>for debit cards</a:t>
            </a:r>
            <a:r>
              <a:rPr lang="en-US" sz="1400" b="0" baseline="30000" dirty="0">
                <a:solidFill>
                  <a:schemeClr val="tx1"/>
                </a:solidFill>
                <a:latin typeface="Segoe UI" panose="020B0502040204020203" pitchFamily="34" charset="0"/>
                <a:cs typeface="Segoe UI" panose="020B0502040204020203" pitchFamily="34" charset="0"/>
              </a:rPr>
              <a:t>5  </a:t>
            </a:r>
            <a:r>
              <a:rPr lang="en-US" sz="1400" b="0" dirty="0">
                <a:solidFill>
                  <a:schemeClr val="tx1"/>
                </a:solidFill>
                <a:latin typeface="Segoe UI" panose="020B0502040204020203" pitchFamily="34" charset="0"/>
                <a:cs typeface="Segoe UI" panose="020B0502040204020203" pitchFamily="34" charset="0"/>
              </a:rPr>
              <a:t>Similarly, </a:t>
            </a:r>
            <a:r>
              <a:rPr lang="en-US" sz="1400" dirty="0">
                <a:solidFill>
                  <a:srgbClr val="FFC000"/>
                </a:solidFill>
                <a:latin typeface="Segoe UI" panose="020B0502040204020203" pitchFamily="34" charset="0"/>
                <a:cs typeface="Segoe UI" panose="020B0502040204020203" pitchFamily="34" charset="0"/>
              </a:rPr>
              <a:t>Australia</a:t>
            </a:r>
            <a:r>
              <a:rPr lang="en-US" sz="1400" dirty="0">
                <a:solidFill>
                  <a:schemeClr val="tx1"/>
                </a:solidFill>
                <a:latin typeface="Segoe UI" panose="020B0502040204020203" pitchFamily="34" charset="0"/>
                <a:cs typeface="Segoe UI" panose="020B0502040204020203" pitchFamily="34" charset="0"/>
              </a:rPr>
              <a:t> </a:t>
            </a:r>
            <a:r>
              <a:rPr lang="en-US" sz="1400" b="0" dirty="0">
                <a:solidFill>
                  <a:schemeClr val="tx1"/>
                </a:solidFill>
                <a:latin typeface="Segoe UI" panose="020B0502040204020203" pitchFamily="34" charset="0"/>
                <a:cs typeface="Segoe UI" panose="020B0502040204020203" pitchFamily="34" charset="0"/>
              </a:rPr>
              <a:t>has limited fees in 2017</a:t>
            </a:r>
            <a:endParaRPr kumimoji="0" lang="en-US" sz="1400" b="0" i="0" u="none" strike="noStrike" kern="1200" cap="none" spc="0" normalizeH="0" baseline="30000" noProof="0" dirty="0">
              <a:ln>
                <a:noFill/>
              </a:ln>
              <a:solidFill>
                <a:schemeClr val="tx1"/>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3250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479" y="246565"/>
            <a:ext cx="10942961" cy="594360"/>
          </a:xfrm>
        </p:spPr>
        <p:txBody>
          <a:bodyPr/>
          <a:lstStyle/>
          <a:p>
            <a:r>
              <a:rPr lang="en-US" sz="2400" dirty="0"/>
              <a:t>Canadian Payment System Clearing and Settlement</a:t>
            </a:r>
            <a:endParaRPr lang="en-CA" sz="2400" dirty="0"/>
          </a:p>
        </p:txBody>
      </p:sp>
      <p:sp>
        <p:nvSpPr>
          <p:cNvPr id="3" name="Text Placeholder 2"/>
          <p:cNvSpPr>
            <a:spLocks noGrp="1"/>
          </p:cNvSpPr>
          <p:nvPr>
            <p:ph type="body" sz="quarter" idx="14"/>
          </p:nvPr>
        </p:nvSpPr>
        <p:spPr/>
        <p:txBody>
          <a:bodyPr/>
          <a:lstStyle/>
          <a:p>
            <a:r>
              <a:rPr lang="en-US" dirty="0"/>
              <a:t>.</a:t>
            </a:r>
          </a:p>
        </p:txBody>
      </p:sp>
      <p:sp>
        <p:nvSpPr>
          <p:cNvPr id="28" name="Rectangle 27">
            <a:extLst>
              <a:ext uri="{FF2B5EF4-FFF2-40B4-BE49-F238E27FC236}">
                <a16:creationId xmlns:a16="http://schemas.microsoft.com/office/drawing/2014/main" id="{B8246CEB-537A-914C-A1D5-E5B57BF29DC1}"/>
              </a:ext>
            </a:extLst>
          </p:cNvPr>
          <p:cNvSpPr/>
          <p:nvPr/>
        </p:nvSpPr>
        <p:spPr>
          <a:xfrm>
            <a:off x="4654140" y="1447807"/>
            <a:ext cx="1742088" cy="3886199"/>
          </a:xfrm>
          <a:prstGeom prst="rect">
            <a:avLst/>
          </a:prstGeom>
          <a:solidFill>
            <a:srgbClr val="E6E6E6">
              <a:alpha val="32000"/>
            </a:srgbClr>
          </a:solidFill>
          <a:ln w="9525">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200" b="1" dirty="0">
                <a:solidFill>
                  <a:schemeClr val="tx1"/>
                </a:solidFill>
                <a:latin typeface="Arial" pitchFamily="34" charset="0"/>
                <a:cs typeface="Arial" pitchFamily="34" charset="0"/>
              </a:rPr>
              <a:t>Clearing</a:t>
            </a:r>
          </a:p>
        </p:txBody>
      </p:sp>
      <p:sp>
        <p:nvSpPr>
          <p:cNvPr id="29" name="Rectangle 28">
            <a:extLst>
              <a:ext uri="{FF2B5EF4-FFF2-40B4-BE49-F238E27FC236}">
                <a16:creationId xmlns:a16="http://schemas.microsoft.com/office/drawing/2014/main" id="{0087889E-0ED6-B743-8CE2-4E8D6BFB55D7}"/>
              </a:ext>
            </a:extLst>
          </p:cNvPr>
          <p:cNvSpPr/>
          <p:nvPr/>
        </p:nvSpPr>
        <p:spPr>
          <a:xfrm>
            <a:off x="6637531" y="1447807"/>
            <a:ext cx="2641709" cy="3886200"/>
          </a:xfrm>
          <a:prstGeom prst="rect">
            <a:avLst/>
          </a:prstGeom>
          <a:solidFill>
            <a:srgbClr val="E6E6E6">
              <a:alpha val="32000"/>
            </a:srgbClr>
          </a:solidFill>
          <a:ln w="9525">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200" b="1" dirty="0">
                <a:solidFill>
                  <a:schemeClr val="tx1"/>
                </a:solidFill>
                <a:latin typeface="Arial" pitchFamily="34" charset="0"/>
                <a:cs typeface="Arial" pitchFamily="34" charset="0"/>
              </a:rPr>
              <a:t>Settlement</a:t>
            </a:r>
          </a:p>
        </p:txBody>
      </p:sp>
      <p:grpSp>
        <p:nvGrpSpPr>
          <p:cNvPr id="30" name="Group 50">
            <a:extLst>
              <a:ext uri="{FF2B5EF4-FFF2-40B4-BE49-F238E27FC236}">
                <a16:creationId xmlns:a16="http://schemas.microsoft.com/office/drawing/2014/main" id="{D85A114E-CAC6-2842-8604-D51E3AE39F63}"/>
              </a:ext>
            </a:extLst>
          </p:cNvPr>
          <p:cNvGrpSpPr/>
          <p:nvPr/>
        </p:nvGrpSpPr>
        <p:grpSpPr>
          <a:xfrm>
            <a:off x="4317162" y="1856047"/>
            <a:ext cx="5266888" cy="2601702"/>
            <a:chOff x="1980766" y="1852333"/>
            <a:chExt cx="6427693" cy="3406486"/>
          </a:xfrm>
        </p:grpSpPr>
        <p:cxnSp>
          <p:nvCxnSpPr>
            <p:cNvPr id="31" name="Straight Arrow Connector 30">
              <a:extLst>
                <a:ext uri="{FF2B5EF4-FFF2-40B4-BE49-F238E27FC236}">
                  <a16:creationId xmlns:a16="http://schemas.microsoft.com/office/drawing/2014/main" id="{1ADE854C-A37D-4243-BA83-5C3300FC86A3}"/>
                </a:ext>
              </a:extLst>
            </p:cNvPr>
            <p:cNvCxnSpPr/>
            <p:nvPr/>
          </p:nvCxnSpPr>
          <p:spPr>
            <a:xfrm>
              <a:off x="1980766" y="1852333"/>
              <a:ext cx="642769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292AC61-6CED-C845-B0E2-0DC9E6D163A8}"/>
                </a:ext>
              </a:extLst>
            </p:cNvPr>
            <p:cNvCxnSpPr/>
            <p:nvPr/>
          </p:nvCxnSpPr>
          <p:spPr>
            <a:xfrm>
              <a:off x="1980766" y="2241512"/>
              <a:ext cx="642769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083A2C2-E422-2346-B811-C98E3705DCE9}"/>
                </a:ext>
              </a:extLst>
            </p:cNvPr>
            <p:cNvCxnSpPr/>
            <p:nvPr/>
          </p:nvCxnSpPr>
          <p:spPr>
            <a:xfrm>
              <a:off x="1980766" y="2659270"/>
              <a:ext cx="642769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76EAC68-3544-7C4E-A347-5D66065F3772}"/>
                </a:ext>
              </a:extLst>
            </p:cNvPr>
            <p:cNvCxnSpPr/>
            <p:nvPr/>
          </p:nvCxnSpPr>
          <p:spPr>
            <a:xfrm>
              <a:off x="1980766" y="3048449"/>
              <a:ext cx="642769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B47148E-1F10-E045-86EE-A53C5489D507}"/>
                </a:ext>
              </a:extLst>
            </p:cNvPr>
            <p:cNvCxnSpPr/>
            <p:nvPr/>
          </p:nvCxnSpPr>
          <p:spPr>
            <a:xfrm>
              <a:off x="1980766" y="3472414"/>
              <a:ext cx="642769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ABE7123-66A5-7944-AF76-85214C992AC6}"/>
                </a:ext>
              </a:extLst>
            </p:cNvPr>
            <p:cNvCxnSpPr/>
            <p:nvPr/>
          </p:nvCxnSpPr>
          <p:spPr>
            <a:xfrm>
              <a:off x="1980766" y="3861593"/>
              <a:ext cx="642769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92AB72F-3994-2E43-A823-B8518224A436}"/>
                </a:ext>
              </a:extLst>
            </p:cNvPr>
            <p:cNvCxnSpPr/>
            <p:nvPr/>
          </p:nvCxnSpPr>
          <p:spPr>
            <a:xfrm>
              <a:off x="1980766" y="4445675"/>
              <a:ext cx="642769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33260CB-FE68-D441-AA96-E63A265990FC}"/>
                </a:ext>
              </a:extLst>
            </p:cNvPr>
            <p:cNvCxnSpPr/>
            <p:nvPr/>
          </p:nvCxnSpPr>
          <p:spPr>
            <a:xfrm>
              <a:off x="1980766" y="4869640"/>
              <a:ext cx="642769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11AA5E0-3F9C-0E45-9120-47070064994B}"/>
                </a:ext>
              </a:extLst>
            </p:cNvPr>
            <p:cNvCxnSpPr/>
            <p:nvPr/>
          </p:nvCxnSpPr>
          <p:spPr>
            <a:xfrm>
              <a:off x="1980766" y="5258819"/>
              <a:ext cx="642769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
        <p:nvSpPr>
          <p:cNvPr id="44" name="Rounded Rectangle 43">
            <a:extLst>
              <a:ext uri="{FF2B5EF4-FFF2-40B4-BE49-F238E27FC236}">
                <a16:creationId xmlns:a16="http://schemas.microsoft.com/office/drawing/2014/main" id="{B92850DC-B735-CF4B-9D5F-F63CD0B58743}"/>
              </a:ext>
            </a:extLst>
          </p:cNvPr>
          <p:cNvSpPr/>
          <p:nvPr/>
        </p:nvSpPr>
        <p:spPr>
          <a:xfrm>
            <a:off x="2976461" y="3750405"/>
            <a:ext cx="1595537" cy="811098"/>
          </a:xfrm>
          <a:prstGeom prst="roundRect">
            <a:avLst/>
          </a:prstGeom>
          <a:solidFill>
            <a:srgbClr val="C0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a:solidFill>
                  <a:schemeClr val="bg1"/>
                </a:solidFill>
                <a:latin typeface="Arial" pitchFamily="34" charset="0"/>
                <a:cs typeface="Arial" pitchFamily="34" charset="0"/>
              </a:rPr>
              <a:t>Wholesale payments</a:t>
            </a:r>
            <a:r>
              <a:rPr lang="en-US" sz="1200" baseline="30000" dirty="0">
                <a:solidFill>
                  <a:schemeClr val="bg1"/>
                </a:solidFill>
                <a:latin typeface="Arial" pitchFamily="34" charset="0"/>
                <a:cs typeface="Arial" pitchFamily="34" charset="0"/>
              </a:rPr>
              <a:t>2</a:t>
            </a:r>
            <a:r>
              <a:rPr lang="en-US" sz="1200" dirty="0">
                <a:solidFill>
                  <a:schemeClr val="bg1"/>
                </a:solidFill>
                <a:latin typeface="Arial" pitchFamily="34" charset="0"/>
                <a:cs typeface="Arial" pitchFamily="34" charset="0"/>
              </a:rPr>
              <a:t> </a:t>
            </a:r>
          </a:p>
        </p:txBody>
      </p:sp>
      <p:sp>
        <p:nvSpPr>
          <p:cNvPr id="45" name="Rounded Rectangle 44">
            <a:extLst>
              <a:ext uri="{FF2B5EF4-FFF2-40B4-BE49-F238E27FC236}">
                <a16:creationId xmlns:a16="http://schemas.microsoft.com/office/drawing/2014/main" id="{C49DC344-00AA-7549-9300-4DA153C71506}"/>
              </a:ext>
            </a:extLst>
          </p:cNvPr>
          <p:cNvSpPr/>
          <p:nvPr/>
        </p:nvSpPr>
        <p:spPr>
          <a:xfrm>
            <a:off x="4905857" y="1766603"/>
            <a:ext cx="1238657" cy="1368282"/>
          </a:xfrm>
          <a:prstGeom prst="roundRect">
            <a:avLst>
              <a:gd name="adj" fmla="val 5731"/>
            </a:avLst>
          </a:prstGeom>
          <a:solidFill>
            <a:schemeClr val="tx1">
              <a:lumMod val="50000"/>
              <a:lumOff val="50000"/>
            </a:schemeClr>
          </a:solidFill>
          <a:ln w="9525">
            <a:solidFill>
              <a:schemeClr val="hlink"/>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a:solidFill>
                  <a:schemeClr val="bg1"/>
                </a:solidFill>
                <a:latin typeface="Arial" pitchFamily="34" charset="0"/>
                <a:cs typeface="Arial" pitchFamily="34" charset="0"/>
              </a:rPr>
              <a:t>ACSS</a:t>
            </a:r>
          </a:p>
        </p:txBody>
      </p:sp>
      <p:sp>
        <p:nvSpPr>
          <p:cNvPr id="46" name="Rounded Rectangle 45">
            <a:extLst>
              <a:ext uri="{FF2B5EF4-FFF2-40B4-BE49-F238E27FC236}">
                <a16:creationId xmlns:a16="http://schemas.microsoft.com/office/drawing/2014/main" id="{B05CFAA6-759D-A549-A0EC-3B02E2ECFA22}"/>
              </a:ext>
            </a:extLst>
          </p:cNvPr>
          <p:cNvSpPr/>
          <p:nvPr/>
        </p:nvSpPr>
        <p:spPr>
          <a:xfrm>
            <a:off x="2976464" y="1725103"/>
            <a:ext cx="1595537" cy="1785615"/>
          </a:xfrm>
          <a:prstGeom prst="roundRect">
            <a:avLst/>
          </a:prstGeom>
          <a:solidFill>
            <a:srgbClr val="E6E6E6"/>
          </a:solidFill>
          <a:ln w="9525">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a:solidFill>
                  <a:schemeClr val="tx1"/>
                </a:solidFill>
                <a:latin typeface="Arial" pitchFamily="34" charset="0"/>
                <a:cs typeface="Arial" pitchFamily="34" charset="0"/>
              </a:rPr>
              <a:t>Retail Payments</a:t>
            </a:r>
            <a:r>
              <a:rPr lang="en-US" sz="1200" baseline="30000" dirty="0">
                <a:solidFill>
                  <a:schemeClr val="tx1"/>
                </a:solidFill>
                <a:latin typeface="Arial" pitchFamily="34" charset="0"/>
                <a:cs typeface="Arial" pitchFamily="34" charset="0"/>
              </a:rPr>
              <a:t>1</a:t>
            </a:r>
            <a:r>
              <a:rPr lang="en-US" sz="1200" dirty="0">
                <a:solidFill>
                  <a:schemeClr val="tx1"/>
                </a:solidFill>
                <a:latin typeface="Arial" pitchFamily="34" charset="0"/>
                <a:cs typeface="Arial" pitchFamily="34" charset="0"/>
              </a:rPr>
              <a:t> </a:t>
            </a:r>
          </a:p>
        </p:txBody>
      </p:sp>
      <p:sp>
        <p:nvSpPr>
          <p:cNvPr id="47" name="Rounded Rectangle 46">
            <a:extLst>
              <a:ext uri="{FF2B5EF4-FFF2-40B4-BE49-F238E27FC236}">
                <a16:creationId xmlns:a16="http://schemas.microsoft.com/office/drawing/2014/main" id="{59B4A4FD-CD45-FD4B-8689-8F7570F84A3F}"/>
              </a:ext>
            </a:extLst>
          </p:cNvPr>
          <p:cNvSpPr/>
          <p:nvPr/>
        </p:nvSpPr>
        <p:spPr>
          <a:xfrm>
            <a:off x="6813654" y="1779250"/>
            <a:ext cx="1176933" cy="1355637"/>
          </a:xfrm>
          <a:prstGeom prst="roundRect">
            <a:avLst>
              <a:gd name="adj" fmla="val 5731"/>
            </a:avLst>
          </a:prstGeom>
          <a:solidFill>
            <a:srgbClr val="ACC6D0"/>
          </a:solidFill>
          <a:ln w="9525">
            <a:solidFill>
              <a:srgbClr val="79A2B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a:solidFill>
                  <a:schemeClr val="tx1"/>
                </a:solidFill>
                <a:latin typeface="Arial" pitchFamily="34" charset="0"/>
                <a:cs typeface="Arial" pitchFamily="34" charset="0"/>
              </a:rPr>
              <a:t>Direct  ACSS Banks</a:t>
            </a:r>
          </a:p>
        </p:txBody>
      </p:sp>
      <p:sp>
        <p:nvSpPr>
          <p:cNvPr id="48" name="Rounded Rectangle 47">
            <a:extLst>
              <a:ext uri="{FF2B5EF4-FFF2-40B4-BE49-F238E27FC236}">
                <a16:creationId xmlns:a16="http://schemas.microsoft.com/office/drawing/2014/main" id="{E042D02A-B7D1-FD43-B211-3A5CB2F19FA1}"/>
              </a:ext>
            </a:extLst>
          </p:cNvPr>
          <p:cNvSpPr/>
          <p:nvPr/>
        </p:nvSpPr>
        <p:spPr>
          <a:xfrm>
            <a:off x="4905857" y="3178411"/>
            <a:ext cx="1238655" cy="509445"/>
          </a:xfrm>
          <a:prstGeom prst="roundRect">
            <a:avLst>
              <a:gd name="adj" fmla="val 5731"/>
            </a:avLst>
          </a:prstGeom>
          <a:solidFill>
            <a:srgbClr val="FFC000"/>
          </a:solidFill>
          <a:ln w="9525">
            <a:solidFill>
              <a:srgbClr val="FB726C"/>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a:solidFill>
                  <a:schemeClr val="tx1"/>
                </a:solidFill>
                <a:latin typeface="Arial" pitchFamily="34" charset="0"/>
                <a:cs typeface="Arial" pitchFamily="34" charset="0"/>
              </a:rPr>
              <a:t>Interac e-Transfer</a:t>
            </a:r>
          </a:p>
        </p:txBody>
      </p:sp>
      <p:sp>
        <p:nvSpPr>
          <p:cNvPr id="49" name="Rounded Rectangle 48">
            <a:extLst>
              <a:ext uri="{FF2B5EF4-FFF2-40B4-BE49-F238E27FC236}">
                <a16:creationId xmlns:a16="http://schemas.microsoft.com/office/drawing/2014/main" id="{B51DA899-A0EC-3B4D-BA45-6E87B3B6E37D}"/>
              </a:ext>
            </a:extLst>
          </p:cNvPr>
          <p:cNvSpPr/>
          <p:nvPr/>
        </p:nvSpPr>
        <p:spPr>
          <a:xfrm>
            <a:off x="9584048" y="1712355"/>
            <a:ext cx="1007753" cy="3621653"/>
          </a:xfrm>
          <a:prstGeom prst="roundRect">
            <a:avLst>
              <a:gd name="adj" fmla="val 5731"/>
            </a:avLst>
          </a:prstGeom>
          <a:solidFill>
            <a:srgbClr val="D8CEB8"/>
          </a:solidFill>
          <a:ln w="9525">
            <a:solidFill>
              <a:srgbClr val="BBAD8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rtlCol="0" anchor="ctr" anchorCtr="0"/>
          <a:lstStyle/>
          <a:p>
            <a:pPr algn="ctr"/>
            <a:r>
              <a:rPr lang="en-US" sz="1200" dirty="0">
                <a:solidFill>
                  <a:schemeClr val="tx1"/>
                </a:solidFill>
                <a:latin typeface="Arial" pitchFamily="34" charset="0"/>
                <a:cs typeface="Arial" pitchFamily="34" charset="0"/>
              </a:rPr>
              <a:t>Bank of Canada</a:t>
            </a:r>
          </a:p>
        </p:txBody>
      </p:sp>
      <p:sp>
        <p:nvSpPr>
          <p:cNvPr id="50" name="Rounded Rectangle 49">
            <a:extLst>
              <a:ext uri="{FF2B5EF4-FFF2-40B4-BE49-F238E27FC236}">
                <a16:creationId xmlns:a16="http://schemas.microsoft.com/office/drawing/2014/main" id="{F61A0DBB-A516-494C-B325-D545A2A7F5D6}"/>
              </a:ext>
            </a:extLst>
          </p:cNvPr>
          <p:cNvSpPr/>
          <p:nvPr/>
        </p:nvSpPr>
        <p:spPr>
          <a:xfrm>
            <a:off x="6813653" y="3178411"/>
            <a:ext cx="1176934" cy="509445"/>
          </a:xfrm>
          <a:prstGeom prst="roundRect">
            <a:avLst>
              <a:gd name="adj" fmla="val 5731"/>
            </a:avLst>
          </a:prstGeom>
          <a:solidFill>
            <a:srgbClr val="ACC6D0"/>
          </a:solidFill>
          <a:ln w="9525">
            <a:solidFill>
              <a:srgbClr val="79A2B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200" dirty="0">
                <a:solidFill>
                  <a:schemeClr val="tx1"/>
                </a:solidFill>
                <a:latin typeface="Arial" pitchFamily="34" charset="0"/>
                <a:cs typeface="Arial" pitchFamily="34" charset="0"/>
              </a:rPr>
              <a:t>Direct  e-transfer participants</a:t>
            </a:r>
          </a:p>
        </p:txBody>
      </p:sp>
      <p:sp>
        <p:nvSpPr>
          <p:cNvPr id="51" name="Rectangle 50">
            <a:extLst>
              <a:ext uri="{FF2B5EF4-FFF2-40B4-BE49-F238E27FC236}">
                <a16:creationId xmlns:a16="http://schemas.microsoft.com/office/drawing/2014/main" id="{0834BAC7-F750-CF4A-A813-868C7DCA7806}"/>
              </a:ext>
            </a:extLst>
          </p:cNvPr>
          <p:cNvSpPr/>
          <p:nvPr/>
        </p:nvSpPr>
        <p:spPr>
          <a:xfrm>
            <a:off x="4591802" y="5705481"/>
            <a:ext cx="5595412" cy="4789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a:solidFill>
                <a:schemeClr val="tx1"/>
              </a:solidFill>
              <a:latin typeface="Arial" pitchFamily="34" charset="0"/>
              <a:cs typeface="Arial" pitchFamily="34" charset="0"/>
            </a:endParaRPr>
          </a:p>
        </p:txBody>
      </p:sp>
      <p:pic>
        <p:nvPicPr>
          <p:cNvPr id="52" name="Picture 20" descr="http://www.lesaffaires.com/uploads/images/original/6b8bdb34e1ff59da4636b81c721304e3.jpg">
            <a:extLst>
              <a:ext uri="{FF2B5EF4-FFF2-40B4-BE49-F238E27FC236}">
                <a16:creationId xmlns:a16="http://schemas.microsoft.com/office/drawing/2014/main" id="{9FBECC44-98B3-FB47-AEEB-0E3AE59FA909}"/>
              </a:ext>
            </a:extLst>
          </p:cNvPr>
          <p:cNvPicPr>
            <a:picLocks noChangeAspect="1" noChangeArrowheads="1"/>
          </p:cNvPicPr>
          <p:nvPr/>
        </p:nvPicPr>
        <p:blipFill>
          <a:blip r:embed="rId3" cstate="print"/>
          <a:srcRect/>
          <a:stretch>
            <a:fillRect/>
          </a:stretch>
        </p:blipFill>
        <p:spPr bwMode="auto">
          <a:xfrm>
            <a:off x="9266910" y="5657857"/>
            <a:ext cx="497566" cy="331711"/>
          </a:xfrm>
          <a:prstGeom prst="rect">
            <a:avLst/>
          </a:prstGeom>
          <a:noFill/>
          <a:ln>
            <a:noFill/>
          </a:ln>
        </p:spPr>
      </p:pic>
      <p:sp>
        <p:nvSpPr>
          <p:cNvPr id="53" name="Rectangle 52">
            <a:extLst>
              <a:ext uri="{FF2B5EF4-FFF2-40B4-BE49-F238E27FC236}">
                <a16:creationId xmlns:a16="http://schemas.microsoft.com/office/drawing/2014/main" id="{5CEC7A15-5381-B847-93E8-72A236C01C1B}"/>
              </a:ext>
            </a:extLst>
          </p:cNvPr>
          <p:cNvSpPr/>
          <p:nvPr/>
        </p:nvSpPr>
        <p:spPr>
          <a:xfrm>
            <a:off x="4581902" y="6162682"/>
            <a:ext cx="5605313" cy="21907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000" b="1" dirty="0" err="1">
                <a:solidFill>
                  <a:schemeClr val="tx1"/>
                </a:solidFill>
                <a:latin typeface="Arial" pitchFamily="34" charset="0"/>
                <a:cs typeface="Arial" pitchFamily="34" charset="0"/>
              </a:rPr>
              <a:t>LVTS</a:t>
            </a:r>
            <a:r>
              <a:rPr lang="en-US" sz="1000" b="1" dirty="0">
                <a:solidFill>
                  <a:schemeClr val="tx1"/>
                </a:solidFill>
                <a:latin typeface="Arial" pitchFamily="34" charset="0"/>
                <a:cs typeface="Arial" pitchFamily="34" charset="0"/>
              </a:rPr>
              <a:t> Direct Participants</a:t>
            </a:r>
          </a:p>
        </p:txBody>
      </p:sp>
      <p:pic>
        <p:nvPicPr>
          <p:cNvPr id="54" name="Picture 2" descr="fb-meta-logo.jpg (1200×630)">
            <a:extLst>
              <a:ext uri="{FF2B5EF4-FFF2-40B4-BE49-F238E27FC236}">
                <a16:creationId xmlns:a16="http://schemas.microsoft.com/office/drawing/2014/main" id="{CBD1F770-B48F-6C48-8C19-818568A19A37}"/>
              </a:ext>
            </a:extLst>
          </p:cNvPr>
          <p:cNvPicPr>
            <a:picLocks noChangeAspect="1" noChangeArrowheads="1"/>
          </p:cNvPicPr>
          <p:nvPr/>
        </p:nvPicPr>
        <p:blipFill>
          <a:blip r:embed="rId4" cstate="print"/>
          <a:srcRect/>
          <a:stretch>
            <a:fillRect/>
          </a:stretch>
        </p:blipFill>
        <p:spPr bwMode="auto">
          <a:xfrm>
            <a:off x="4653051" y="5958110"/>
            <a:ext cx="386050" cy="202676"/>
          </a:xfrm>
          <a:prstGeom prst="rect">
            <a:avLst/>
          </a:prstGeom>
          <a:noFill/>
          <a:ln>
            <a:noFill/>
          </a:ln>
        </p:spPr>
      </p:pic>
      <p:pic>
        <p:nvPicPr>
          <p:cNvPr id="55" name="Picture 4" descr="https://s.graphiq.com/sites/default/files/1662/media/images/Bank_Of_America_National_Association_in_Charlotte_NC_1742851.jpg">
            <a:extLst>
              <a:ext uri="{FF2B5EF4-FFF2-40B4-BE49-F238E27FC236}">
                <a16:creationId xmlns:a16="http://schemas.microsoft.com/office/drawing/2014/main" id="{568E5003-B9AF-9F42-82DD-83F2B19F0EDF}"/>
              </a:ext>
            </a:extLst>
          </p:cNvPr>
          <p:cNvPicPr>
            <a:picLocks noChangeAspect="1" noChangeArrowheads="1"/>
          </p:cNvPicPr>
          <p:nvPr/>
        </p:nvPicPr>
        <p:blipFill>
          <a:blip r:embed="rId5" cstate="print"/>
          <a:srcRect/>
          <a:stretch>
            <a:fillRect/>
          </a:stretch>
        </p:blipFill>
        <p:spPr bwMode="auto">
          <a:xfrm>
            <a:off x="4647978" y="5754386"/>
            <a:ext cx="799890" cy="202676"/>
          </a:xfrm>
          <a:prstGeom prst="rect">
            <a:avLst/>
          </a:prstGeom>
          <a:noFill/>
          <a:ln>
            <a:noFill/>
          </a:ln>
        </p:spPr>
      </p:pic>
      <p:pic>
        <p:nvPicPr>
          <p:cNvPr id="56" name="Picture 12" descr="http://www.scottdawson.ca/wp-content/uploads/2014/12/bank-of-canada.png">
            <a:extLst>
              <a:ext uri="{FF2B5EF4-FFF2-40B4-BE49-F238E27FC236}">
                <a16:creationId xmlns:a16="http://schemas.microsoft.com/office/drawing/2014/main" id="{075EB292-35BB-5D47-8C8C-079627A7BA00}"/>
              </a:ext>
            </a:extLst>
          </p:cNvPr>
          <p:cNvPicPr>
            <a:picLocks noChangeAspect="1" noChangeArrowheads="1"/>
          </p:cNvPicPr>
          <p:nvPr/>
        </p:nvPicPr>
        <p:blipFill>
          <a:blip r:embed="rId6" cstate="print"/>
          <a:srcRect/>
          <a:stretch>
            <a:fillRect/>
          </a:stretch>
        </p:blipFill>
        <p:spPr bwMode="auto">
          <a:xfrm>
            <a:off x="6208025" y="5960005"/>
            <a:ext cx="202676" cy="202676"/>
          </a:xfrm>
          <a:prstGeom prst="rect">
            <a:avLst/>
          </a:prstGeom>
          <a:noFill/>
          <a:ln>
            <a:noFill/>
          </a:ln>
        </p:spPr>
      </p:pic>
      <p:pic>
        <p:nvPicPr>
          <p:cNvPr id="57" name="Picture 14" descr="http://vps31234.vps.ovh.ca/wp-content/uploads/2014/10/BMO.jpg">
            <a:extLst>
              <a:ext uri="{FF2B5EF4-FFF2-40B4-BE49-F238E27FC236}">
                <a16:creationId xmlns:a16="http://schemas.microsoft.com/office/drawing/2014/main" id="{8E729272-D1D2-2E4A-9FD1-039F968F9320}"/>
              </a:ext>
            </a:extLst>
          </p:cNvPr>
          <p:cNvPicPr>
            <a:picLocks noChangeAspect="1" noChangeArrowheads="1"/>
          </p:cNvPicPr>
          <p:nvPr/>
        </p:nvPicPr>
        <p:blipFill>
          <a:blip r:embed="rId7" cstate="print"/>
          <a:srcRect/>
          <a:stretch>
            <a:fillRect/>
          </a:stretch>
        </p:blipFill>
        <p:spPr bwMode="auto">
          <a:xfrm>
            <a:off x="9763502" y="5735389"/>
            <a:ext cx="423713" cy="202676"/>
          </a:xfrm>
          <a:prstGeom prst="rect">
            <a:avLst/>
          </a:prstGeom>
          <a:noFill/>
          <a:ln>
            <a:noFill/>
          </a:ln>
        </p:spPr>
      </p:pic>
      <p:pic>
        <p:nvPicPr>
          <p:cNvPr id="58" name="Picture 16" descr="http://www.dnbia.ca/wp-content/uploads/2010/06/scotia.jpg">
            <a:extLst>
              <a:ext uri="{FF2B5EF4-FFF2-40B4-BE49-F238E27FC236}">
                <a16:creationId xmlns:a16="http://schemas.microsoft.com/office/drawing/2014/main" id="{1FC20DA4-0E37-7D4F-94EE-F8A39A4C9CC2}"/>
              </a:ext>
            </a:extLst>
          </p:cNvPr>
          <p:cNvPicPr>
            <a:picLocks noChangeAspect="1" noChangeArrowheads="1"/>
          </p:cNvPicPr>
          <p:nvPr/>
        </p:nvPicPr>
        <p:blipFill>
          <a:blip r:embed="rId8" cstate="print"/>
          <a:srcRect/>
          <a:stretch>
            <a:fillRect/>
          </a:stretch>
        </p:blipFill>
        <p:spPr bwMode="auto">
          <a:xfrm>
            <a:off x="7858501" y="5960005"/>
            <a:ext cx="547772" cy="202676"/>
          </a:xfrm>
          <a:prstGeom prst="rect">
            <a:avLst/>
          </a:prstGeom>
          <a:noFill/>
          <a:ln>
            <a:noFill/>
          </a:ln>
        </p:spPr>
      </p:pic>
      <p:pic>
        <p:nvPicPr>
          <p:cNvPr id="59" name="Picture 18" descr="http://www.accengage.com/wp-content/uploads/2014/07/bnp-paribas-logo.png">
            <a:extLst>
              <a:ext uri="{FF2B5EF4-FFF2-40B4-BE49-F238E27FC236}">
                <a16:creationId xmlns:a16="http://schemas.microsoft.com/office/drawing/2014/main" id="{2A98CADB-16EF-7A4B-9A73-2783860C8070}"/>
              </a:ext>
            </a:extLst>
          </p:cNvPr>
          <p:cNvPicPr>
            <a:picLocks noChangeAspect="1" noChangeArrowheads="1"/>
          </p:cNvPicPr>
          <p:nvPr/>
        </p:nvPicPr>
        <p:blipFill>
          <a:blip r:embed="rId9" cstate="print"/>
          <a:srcRect/>
          <a:stretch>
            <a:fillRect/>
          </a:stretch>
        </p:blipFill>
        <p:spPr bwMode="auto">
          <a:xfrm>
            <a:off x="8391901" y="5960005"/>
            <a:ext cx="908858" cy="202676"/>
          </a:xfrm>
          <a:prstGeom prst="rect">
            <a:avLst/>
          </a:prstGeom>
          <a:noFill/>
          <a:ln>
            <a:noFill/>
          </a:ln>
        </p:spPr>
      </p:pic>
      <p:pic>
        <p:nvPicPr>
          <p:cNvPr id="60" name="Picture 22" descr="http://carrolltrustcase.com/wp-content/uploads/2013/10/CIBC_logo4.jpg">
            <a:extLst>
              <a:ext uri="{FF2B5EF4-FFF2-40B4-BE49-F238E27FC236}">
                <a16:creationId xmlns:a16="http://schemas.microsoft.com/office/drawing/2014/main" id="{76E76DB9-5CA9-8F44-B61A-74FC68FFAB31}"/>
              </a:ext>
            </a:extLst>
          </p:cNvPr>
          <p:cNvPicPr>
            <a:picLocks noChangeAspect="1" noChangeArrowheads="1"/>
          </p:cNvPicPr>
          <p:nvPr/>
        </p:nvPicPr>
        <p:blipFill>
          <a:blip r:embed="rId10" cstate="print"/>
          <a:srcRect/>
          <a:stretch>
            <a:fillRect/>
          </a:stretch>
        </p:blipFill>
        <p:spPr bwMode="auto">
          <a:xfrm>
            <a:off x="7401302" y="5960005"/>
            <a:ext cx="456989" cy="202676"/>
          </a:xfrm>
          <a:prstGeom prst="rect">
            <a:avLst/>
          </a:prstGeom>
          <a:noFill/>
          <a:ln>
            <a:noFill/>
          </a:ln>
        </p:spPr>
      </p:pic>
      <p:pic>
        <p:nvPicPr>
          <p:cNvPr id="61" name="Picture 24" descr="http://www.bctia.org/Blog/2016/1/13/~/media/Images/Member%20Directory/Member%20Logos/A-E/Central%201.ashx">
            <a:extLst>
              <a:ext uri="{FF2B5EF4-FFF2-40B4-BE49-F238E27FC236}">
                <a16:creationId xmlns:a16="http://schemas.microsoft.com/office/drawing/2014/main" id="{4C4DE44A-4B32-D541-A6DD-209C8FA595AD}"/>
              </a:ext>
            </a:extLst>
          </p:cNvPr>
          <p:cNvPicPr>
            <a:picLocks noChangeAspect="1" noChangeArrowheads="1"/>
          </p:cNvPicPr>
          <p:nvPr/>
        </p:nvPicPr>
        <p:blipFill>
          <a:blip r:embed="rId11" cstate="print"/>
          <a:srcRect/>
          <a:stretch>
            <a:fillRect/>
          </a:stretch>
        </p:blipFill>
        <p:spPr bwMode="auto">
          <a:xfrm>
            <a:off x="8424641" y="5735389"/>
            <a:ext cx="805461" cy="202676"/>
          </a:xfrm>
          <a:prstGeom prst="rect">
            <a:avLst/>
          </a:prstGeom>
          <a:noFill/>
          <a:ln>
            <a:noFill/>
          </a:ln>
        </p:spPr>
      </p:pic>
      <p:pic>
        <p:nvPicPr>
          <p:cNvPr id="62" name="Picture 26" descr="http://banknerd.ca/wp-content/uploads/2010/05/3184994896_8eb53640701-e1273760201778.jpg">
            <a:extLst>
              <a:ext uri="{FF2B5EF4-FFF2-40B4-BE49-F238E27FC236}">
                <a16:creationId xmlns:a16="http://schemas.microsoft.com/office/drawing/2014/main" id="{B48E9805-C34E-2B4F-AA14-AC8C90B9B45A}"/>
              </a:ext>
            </a:extLst>
          </p:cNvPr>
          <p:cNvPicPr>
            <a:picLocks noChangeAspect="1" noChangeArrowheads="1"/>
          </p:cNvPicPr>
          <p:nvPr/>
        </p:nvPicPr>
        <p:blipFill>
          <a:blip r:embed="rId12" cstate="print"/>
          <a:srcRect/>
          <a:stretch>
            <a:fillRect/>
          </a:stretch>
        </p:blipFill>
        <p:spPr bwMode="auto">
          <a:xfrm>
            <a:off x="7688256" y="5754386"/>
            <a:ext cx="637347" cy="202676"/>
          </a:xfrm>
          <a:prstGeom prst="rect">
            <a:avLst/>
          </a:prstGeom>
          <a:noFill/>
          <a:ln>
            <a:noFill/>
          </a:ln>
        </p:spPr>
      </p:pic>
      <p:pic>
        <p:nvPicPr>
          <p:cNvPr id="63" name="Picture 28" descr="https://www.morweb.ca/images/icicimain.png">
            <a:extLst>
              <a:ext uri="{FF2B5EF4-FFF2-40B4-BE49-F238E27FC236}">
                <a16:creationId xmlns:a16="http://schemas.microsoft.com/office/drawing/2014/main" id="{428F7D86-4E6D-9B4D-A27F-ABBEDFAF873A}"/>
              </a:ext>
            </a:extLst>
          </p:cNvPr>
          <p:cNvPicPr>
            <a:picLocks noChangeAspect="1" noChangeArrowheads="1"/>
          </p:cNvPicPr>
          <p:nvPr/>
        </p:nvPicPr>
        <p:blipFill>
          <a:blip r:embed="rId13" cstate="print"/>
          <a:srcRect/>
          <a:stretch>
            <a:fillRect/>
          </a:stretch>
        </p:blipFill>
        <p:spPr bwMode="auto">
          <a:xfrm>
            <a:off x="5416409" y="5754386"/>
            <a:ext cx="821658" cy="202676"/>
          </a:xfrm>
          <a:prstGeom prst="rect">
            <a:avLst/>
          </a:prstGeom>
          <a:noFill/>
          <a:ln>
            <a:noFill/>
          </a:ln>
        </p:spPr>
      </p:pic>
      <p:pic>
        <p:nvPicPr>
          <p:cNvPr id="64" name="Picture 30" descr="http://maspublicidadymarketing.com/logos/laurentian-bank-logo.jpg">
            <a:extLst>
              <a:ext uri="{FF2B5EF4-FFF2-40B4-BE49-F238E27FC236}">
                <a16:creationId xmlns:a16="http://schemas.microsoft.com/office/drawing/2014/main" id="{02002156-D8AF-5641-A6B7-716C8D75C8F7}"/>
              </a:ext>
            </a:extLst>
          </p:cNvPr>
          <p:cNvPicPr>
            <a:picLocks noChangeAspect="1" noChangeArrowheads="1"/>
          </p:cNvPicPr>
          <p:nvPr/>
        </p:nvPicPr>
        <p:blipFill>
          <a:blip r:embed="rId14" cstate="print"/>
          <a:srcRect/>
          <a:stretch>
            <a:fillRect/>
          </a:stretch>
        </p:blipFill>
        <p:spPr bwMode="auto">
          <a:xfrm>
            <a:off x="6238068" y="5731405"/>
            <a:ext cx="620863" cy="202676"/>
          </a:xfrm>
          <a:prstGeom prst="rect">
            <a:avLst/>
          </a:prstGeom>
          <a:noFill/>
          <a:ln>
            <a:noFill/>
          </a:ln>
        </p:spPr>
      </p:pic>
      <p:pic>
        <p:nvPicPr>
          <p:cNvPr id="65" name="Picture 32" descr="https://safebridgefinancial.com/wp-content/uploads/2014/09/Manulife.png">
            <a:extLst>
              <a:ext uri="{FF2B5EF4-FFF2-40B4-BE49-F238E27FC236}">
                <a16:creationId xmlns:a16="http://schemas.microsoft.com/office/drawing/2014/main" id="{37B30B7E-3E07-F14A-B556-DD10951A37BB}"/>
              </a:ext>
            </a:extLst>
          </p:cNvPr>
          <p:cNvPicPr>
            <a:picLocks noChangeAspect="1" noChangeArrowheads="1"/>
          </p:cNvPicPr>
          <p:nvPr/>
        </p:nvPicPr>
        <p:blipFill>
          <a:blip r:embed="rId15" cstate="print"/>
          <a:srcRect/>
          <a:stretch>
            <a:fillRect/>
          </a:stretch>
        </p:blipFill>
        <p:spPr bwMode="auto">
          <a:xfrm>
            <a:off x="9306302" y="5934081"/>
            <a:ext cx="810701" cy="202676"/>
          </a:xfrm>
          <a:prstGeom prst="rect">
            <a:avLst/>
          </a:prstGeom>
          <a:noFill/>
          <a:ln>
            <a:noFill/>
          </a:ln>
        </p:spPr>
      </p:pic>
      <p:pic>
        <p:nvPicPr>
          <p:cNvPr id="66" name="Picture 34" descr="https://upload.wikimedia.org/wikipedia/en/thumb/2/2e/National_Bank_of_Canada_logo.svg/220px-National_Bank_of_Canada_logo.svg.png">
            <a:extLst>
              <a:ext uri="{FF2B5EF4-FFF2-40B4-BE49-F238E27FC236}">
                <a16:creationId xmlns:a16="http://schemas.microsoft.com/office/drawing/2014/main" id="{4B2B6446-1FF0-4C4F-8BEA-39C6FE2636C5}"/>
              </a:ext>
            </a:extLst>
          </p:cNvPr>
          <p:cNvPicPr>
            <a:picLocks noChangeAspect="1" noChangeArrowheads="1"/>
          </p:cNvPicPr>
          <p:nvPr/>
        </p:nvPicPr>
        <p:blipFill>
          <a:blip r:embed="rId16" cstate="print"/>
          <a:srcRect/>
          <a:stretch>
            <a:fillRect/>
          </a:stretch>
        </p:blipFill>
        <p:spPr bwMode="auto">
          <a:xfrm>
            <a:off x="6900043" y="5754386"/>
            <a:ext cx="719172" cy="202676"/>
          </a:xfrm>
          <a:prstGeom prst="rect">
            <a:avLst/>
          </a:prstGeom>
          <a:noFill/>
          <a:ln>
            <a:noFill/>
          </a:ln>
        </p:spPr>
      </p:pic>
      <p:pic>
        <p:nvPicPr>
          <p:cNvPr id="67" name="Picture 38" descr="http://www.success4business.ca/wp-content/uploads/2015/12/rbc-royal-bank-logo-1.png">
            <a:extLst>
              <a:ext uri="{FF2B5EF4-FFF2-40B4-BE49-F238E27FC236}">
                <a16:creationId xmlns:a16="http://schemas.microsoft.com/office/drawing/2014/main" id="{A24E071B-B480-A246-9A59-E609B1FFE798}"/>
              </a:ext>
            </a:extLst>
          </p:cNvPr>
          <p:cNvPicPr>
            <a:picLocks noChangeAspect="1" noChangeArrowheads="1"/>
          </p:cNvPicPr>
          <p:nvPr/>
        </p:nvPicPr>
        <p:blipFill>
          <a:blip r:embed="rId17" cstate="print"/>
          <a:srcRect/>
          <a:stretch>
            <a:fillRect/>
          </a:stretch>
        </p:blipFill>
        <p:spPr bwMode="auto">
          <a:xfrm>
            <a:off x="5601662" y="5960005"/>
            <a:ext cx="552753" cy="202676"/>
          </a:xfrm>
          <a:prstGeom prst="rect">
            <a:avLst/>
          </a:prstGeom>
          <a:noFill/>
          <a:ln>
            <a:noFill/>
          </a:ln>
        </p:spPr>
      </p:pic>
      <p:pic>
        <p:nvPicPr>
          <p:cNvPr id="68" name="Picture 40" descr="https://s.graphiq.com/sites/default/files/1085/media/images/State_Street_Bank_Better_Interest_Checking_827786.png">
            <a:extLst>
              <a:ext uri="{FF2B5EF4-FFF2-40B4-BE49-F238E27FC236}">
                <a16:creationId xmlns:a16="http://schemas.microsoft.com/office/drawing/2014/main" id="{0EEC0A24-A166-DA4F-835D-7242B0877FE5}"/>
              </a:ext>
            </a:extLst>
          </p:cNvPr>
          <p:cNvPicPr>
            <a:picLocks noChangeAspect="1" noChangeArrowheads="1"/>
          </p:cNvPicPr>
          <p:nvPr/>
        </p:nvPicPr>
        <p:blipFill>
          <a:blip r:embed="rId18" cstate="print"/>
          <a:srcRect/>
          <a:stretch>
            <a:fillRect/>
          </a:stretch>
        </p:blipFill>
        <p:spPr bwMode="auto">
          <a:xfrm>
            <a:off x="6486902" y="5934081"/>
            <a:ext cx="900783" cy="202676"/>
          </a:xfrm>
          <a:prstGeom prst="rect">
            <a:avLst/>
          </a:prstGeom>
          <a:noFill/>
          <a:ln>
            <a:noFill/>
          </a:ln>
        </p:spPr>
      </p:pic>
      <p:pic>
        <p:nvPicPr>
          <p:cNvPr id="69" name="Picture 42" descr="http://www.ratehub.ca/blog/files/2011/11/TD-bank-logo-Ratehub.jpg">
            <a:extLst>
              <a:ext uri="{FF2B5EF4-FFF2-40B4-BE49-F238E27FC236}">
                <a16:creationId xmlns:a16="http://schemas.microsoft.com/office/drawing/2014/main" id="{0EB72AC2-EDA5-2A4C-B8B7-C086BCC07270}"/>
              </a:ext>
            </a:extLst>
          </p:cNvPr>
          <p:cNvPicPr>
            <a:picLocks noChangeAspect="1" noChangeArrowheads="1"/>
          </p:cNvPicPr>
          <p:nvPr/>
        </p:nvPicPr>
        <p:blipFill>
          <a:blip r:embed="rId19" cstate="print"/>
          <a:srcRect/>
          <a:stretch>
            <a:fillRect/>
          </a:stretch>
        </p:blipFill>
        <p:spPr bwMode="auto">
          <a:xfrm>
            <a:off x="5039101" y="5960005"/>
            <a:ext cx="531218" cy="202676"/>
          </a:xfrm>
          <a:prstGeom prst="rect">
            <a:avLst/>
          </a:prstGeom>
          <a:noFill/>
          <a:ln>
            <a:noFill/>
          </a:ln>
        </p:spPr>
      </p:pic>
      <p:cxnSp>
        <p:nvCxnSpPr>
          <p:cNvPr id="70" name="Straight Arrow Connector 69">
            <a:extLst>
              <a:ext uri="{FF2B5EF4-FFF2-40B4-BE49-F238E27FC236}">
                <a16:creationId xmlns:a16="http://schemas.microsoft.com/office/drawing/2014/main" id="{553BC493-6D60-6440-B1F5-F2D986944267}"/>
              </a:ext>
            </a:extLst>
          </p:cNvPr>
          <p:cNvCxnSpPr/>
          <p:nvPr/>
        </p:nvCxnSpPr>
        <p:spPr>
          <a:xfrm>
            <a:off x="4276525" y="4951787"/>
            <a:ext cx="530752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5923CDC5-1F03-5D4F-B7EB-7187FDDC18BF}"/>
              </a:ext>
            </a:extLst>
          </p:cNvPr>
          <p:cNvSpPr/>
          <p:nvPr/>
        </p:nvSpPr>
        <p:spPr>
          <a:xfrm>
            <a:off x="3004148" y="4698618"/>
            <a:ext cx="1532965" cy="580796"/>
          </a:xfrm>
          <a:prstGeom prst="roundRect">
            <a:avLst/>
          </a:prstGeom>
          <a:solidFill>
            <a:srgbClr val="AAAAAA"/>
          </a:solidFill>
          <a:ln w="9525">
            <a:solidFill>
              <a:srgbClr val="AAAAAA"/>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a:solidFill>
                  <a:schemeClr val="tx1"/>
                </a:solidFill>
                <a:latin typeface="Arial" pitchFamily="34" charset="0"/>
                <a:cs typeface="Arial" pitchFamily="34" charset="0"/>
              </a:rPr>
              <a:t>Securities</a:t>
            </a:r>
          </a:p>
        </p:txBody>
      </p:sp>
      <p:sp>
        <p:nvSpPr>
          <p:cNvPr id="72" name="Rounded Rectangle 71">
            <a:extLst>
              <a:ext uri="{FF2B5EF4-FFF2-40B4-BE49-F238E27FC236}">
                <a16:creationId xmlns:a16="http://schemas.microsoft.com/office/drawing/2014/main" id="{EBB7CD61-59C7-7741-8BB7-7F4B66B7A30D}"/>
              </a:ext>
            </a:extLst>
          </p:cNvPr>
          <p:cNvSpPr/>
          <p:nvPr/>
        </p:nvSpPr>
        <p:spPr>
          <a:xfrm>
            <a:off x="4899824" y="4698619"/>
            <a:ext cx="1238656" cy="580795"/>
          </a:xfrm>
          <a:prstGeom prst="roundRect">
            <a:avLst>
              <a:gd name="adj" fmla="val 5731"/>
            </a:avLst>
          </a:prstGeom>
          <a:solidFill>
            <a:schemeClr val="tx1">
              <a:lumMod val="50000"/>
              <a:lumOff val="50000"/>
            </a:schemeClr>
          </a:solidFill>
          <a:ln w="9525">
            <a:solidFill>
              <a:schemeClr val="hlink"/>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err="1">
                <a:solidFill>
                  <a:schemeClr val="bg1"/>
                </a:solidFill>
                <a:latin typeface="Arial" pitchFamily="34" charset="0"/>
                <a:cs typeface="Arial" pitchFamily="34" charset="0"/>
              </a:rPr>
              <a:t>CDSX</a:t>
            </a:r>
            <a:endParaRPr lang="en-US" sz="1200" dirty="0">
              <a:solidFill>
                <a:schemeClr val="bg1"/>
              </a:solidFill>
              <a:latin typeface="Arial" pitchFamily="34" charset="0"/>
              <a:cs typeface="Arial" pitchFamily="34" charset="0"/>
            </a:endParaRPr>
          </a:p>
        </p:txBody>
      </p:sp>
      <p:sp>
        <p:nvSpPr>
          <p:cNvPr id="73" name="Rounded Rectangle 72">
            <a:extLst>
              <a:ext uri="{FF2B5EF4-FFF2-40B4-BE49-F238E27FC236}">
                <a16:creationId xmlns:a16="http://schemas.microsoft.com/office/drawing/2014/main" id="{1EA73C9C-D845-A14C-ADCB-6B12E85CEA7E}"/>
              </a:ext>
            </a:extLst>
          </p:cNvPr>
          <p:cNvSpPr/>
          <p:nvPr/>
        </p:nvSpPr>
        <p:spPr>
          <a:xfrm>
            <a:off x="8394698" y="1729440"/>
            <a:ext cx="738313" cy="3098463"/>
          </a:xfrm>
          <a:prstGeom prst="roundRect">
            <a:avLst>
              <a:gd name="adj" fmla="val 5731"/>
            </a:avLst>
          </a:prstGeom>
          <a:solidFill>
            <a:srgbClr val="FED0CE"/>
          </a:solidFill>
          <a:ln w="9525">
            <a:solidFill>
              <a:srgbClr val="FB726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tIns="90000" bIns="90000" rtlCol="0" anchor="ctr" anchorCtr="0"/>
          <a:lstStyle/>
          <a:p>
            <a:pPr algn="ctr"/>
            <a:r>
              <a:rPr lang="en-US" sz="1200" b="1" dirty="0" err="1">
                <a:solidFill>
                  <a:schemeClr val="tx1"/>
                </a:solidFill>
                <a:latin typeface="Arial" pitchFamily="34" charset="0"/>
                <a:cs typeface="Arial" pitchFamily="34" charset="0"/>
              </a:rPr>
              <a:t>LVTS</a:t>
            </a:r>
            <a:endParaRPr lang="en-US" sz="1200" b="1" dirty="0">
              <a:solidFill>
                <a:schemeClr val="tx1"/>
              </a:solidFill>
              <a:latin typeface="Arial" pitchFamily="34" charset="0"/>
              <a:cs typeface="Arial" pitchFamily="34" charset="0"/>
            </a:endParaRPr>
          </a:p>
        </p:txBody>
      </p:sp>
      <p:sp>
        <p:nvSpPr>
          <p:cNvPr id="74" name="Rectangle 73">
            <a:extLst>
              <a:ext uri="{FF2B5EF4-FFF2-40B4-BE49-F238E27FC236}">
                <a16:creationId xmlns:a16="http://schemas.microsoft.com/office/drawing/2014/main" id="{128B77E8-2642-8D4B-A2DB-0631A60779C2}"/>
              </a:ext>
            </a:extLst>
          </p:cNvPr>
          <p:cNvSpPr/>
          <p:nvPr/>
        </p:nvSpPr>
        <p:spPr>
          <a:xfrm>
            <a:off x="1598614" y="3760969"/>
            <a:ext cx="1295296" cy="337913"/>
          </a:xfrm>
          <a:prstGeom prst="rect">
            <a:avLst/>
          </a:prstGeom>
          <a:solidFill>
            <a:srgbClr val="C0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a:solidFill>
                  <a:schemeClr val="bg1"/>
                </a:solidFill>
                <a:latin typeface="Arial" pitchFamily="34" charset="0"/>
                <a:cs typeface="Arial" pitchFamily="34" charset="0"/>
              </a:rPr>
              <a:t>Volume</a:t>
            </a:r>
            <a:r>
              <a:rPr lang="en-US" sz="1200" dirty="0">
                <a:solidFill>
                  <a:schemeClr val="bg1"/>
                </a:solidFill>
                <a:latin typeface="Arial" pitchFamily="34" charset="0"/>
                <a:cs typeface="Arial" pitchFamily="34" charset="0"/>
              </a:rPr>
              <a:t>: 8.09M  </a:t>
            </a:r>
          </a:p>
        </p:txBody>
      </p:sp>
      <p:sp>
        <p:nvSpPr>
          <p:cNvPr id="75" name="Rectangle 74">
            <a:extLst>
              <a:ext uri="{FF2B5EF4-FFF2-40B4-BE49-F238E27FC236}">
                <a16:creationId xmlns:a16="http://schemas.microsoft.com/office/drawing/2014/main" id="{C09C1AD2-E0CC-C143-BF71-2CB7504A3DDF}"/>
              </a:ext>
            </a:extLst>
          </p:cNvPr>
          <p:cNvSpPr/>
          <p:nvPr/>
        </p:nvSpPr>
        <p:spPr>
          <a:xfrm>
            <a:off x="1598614" y="4157894"/>
            <a:ext cx="1295296" cy="337913"/>
          </a:xfrm>
          <a:prstGeom prst="rect">
            <a:avLst/>
          </a:prstGeom>
          <a:solidFill>
            <a:srgbClr val="C0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a:solidFill>
                  <a:schemeClr val="bg1"/>
                </a:solidFill>
                <a:latin typeface="Arial" pitchFamily="34" charset="0"/>
                <a:cs typeface="Arial" pitchFamily="34" charset="0"/>
              </a:rPr>
              <a:t>Value</a:t>
            </a:r>
            <a:r>
              <a:rPr lang="en-US" sz="1200" dirty="0">
                <a:solidFill>
                  <a:schemeClr val="bg1"/>
                </a:solidFill>
                <a:latin typeface="Arial" pitchFamily="34" charset="0"/>
                <a:cs typeface="Arial" pitchFamily="34" charset="0"/>
              </a:rPr>
              <a:t>: $43.03T  </a:t>
            </a:r>
          </a:p>
        </p:txBody>
      </p:sp>
      <p:sp>
        <p:nvSpPr>
          <p:cNvPr id="76" name="Rectangle 75">
            <a:extLst>
              <a:ext uri="{FF2B5EF4-FFF2-40B4-BE49-F238E27FC236}">
                <a16:creationId xmlns:a16="http://schemas.microsoft.com/office/drawing/2014/main" id="{C03CE39A-FA20-604D-A890-1D74775D381F}"/>
              </a:ext>
            </a:extLst>
          </p:cNvPr>
          <p:cNvSpPr/>
          <p:nvPr/>
        </p:nvSpPr>
        <p:spPr>
          <a:xfrm>
            <a:off x="1600304" y="2236969"/>
            <a:ext cx="1295296" cy="337913"/>
          </a:xfrm>
          <a:prstGeom prst="rect">
            <a:avLst/>
          </a:prstGeom>
          <a:solidFill>
            <a:srgbClr val="E6E6E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a:solidFill>
                  <a:schemeClr val="tx1"/>
                </a:solidFill>
                <a:latin typeface="Arial" pitchFamily="34" charset="0"/>
                <a:cs typeface="Arial" pitchFamily="34" charset="0"/>
              </a:rPr>
              <a:t>Volume</a:t>
            </a:r>
            <a:r>
              <a:rPr lang="en-US" sz="1200" dirty="0">
                <a:solidFill>
                  <a:schemeClr val="tx1"/>
                </a:solidFill>
                <a:latin typeface="Arial" pitchFamily="34" charset="0"/>
                <a:cs typeface="Arial" pitchFamily="34" charset="0"/>
              </a:rPr>
              <a:t>: 6.99B  </a:t>
            </a:r>
          </a:p>
        </p:txBody>
      </p:sp>
      <p:sp>
        <p:nvSpPr>
          <p:cNvPr id="77" name="Rectangle 76">
            <a:extLst>
              <a:ext uri="{FF2B5EF4-FFF2-40B4-BE49-F238E27FC236}">
                <a16:creationId xmlns:a16="http://schemas.microsoft.com/office/drawing/2014/main" id="{BF625002-A3C3-6C47-904B-8B6AEE8C8F37}"/>
              </a:ext>
            </a:extLst>
          </p:cNvPr>
          <p:cNvSpPr/>
          <p:nvPr/>
        </p:nvSpPr>
        <p:spPr>
          <a:xfrm>
            <a:off x="1600304" y="2633894"/>
            <a:ext cx="1295296" cy="337913"/>
          </a:xfrm>
          <a:prstGeom prst="rect">
            <a:avLst/>
          </a:prstGeom>
          <a:solidFill>
            <a:srgbClr val="E6E6E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b="1" dirty="0">
                <a:solidFill>
                  <a:schemeClr val="tx1"/>
                </a:solidFill>
                <a:latin typeface="Arial" pitchFamily="34" charset="0"/>
                <a:cs typeface="Arial" pitchFamily="34" charset="0"/>
              </a:rPr>
              <a:t>Value</a:t>
            </a:r>
            <a:r>
              <a:rPr lang="en-US" sz="1200" dirty="0">
                <a:solidFill>
                  <a:schemeClr val="tx1"/>
                </a:solidFill>
                <a:latin typeface="Arial" pitchFamily="34" charset="0"/>
                <a:cs typeface="Arial" pitchFamily="34" charset="0"/>
              </a:rPr>
              <a:t>: $6.47T  </a:t>
            </a:r>
          </a:p>
        </p:txBody>
      </p:sp>
      <p:sp>
        <p:nvSpPr>
          <p:cNvPr id="78" name="Rectangle 77">
            <a:extLst>
              <a:ext uri="{FF2B5EF4-FFF2-40B4-BE49-F238E27FC236}">
                <a16:creationId xmlns:a16="http://schemas.microsoft.com/office/drawing/2014/main" id="{E071EC06-08BE-E443-B54D-AE480F26E5D2}"/>
              </a:ext>
            </a:extLst>
          </p:cNvPr>
          <p:cNvSpPr/>
          <p:nvPr/>
        </p:nvSpPr>
        <p:spPr>
          <a:xfrm>
            <a:off x="271315" y="3178343"/>
            <a:ext cx="1566695" cy="376089"/>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400" dirty="0">
                <a:solidFill>
                  <a:schemeClr val="tx1"/>
                </a:solidFill>
                <a:latin typeface="Arial" pitchFamily="34" charset="0"/>
                <a:cs typeface="Arial" pitchFamily="34" charset="0"/>
              </a:rPr>
              <a:t>Simplified flow</a:t>
            </a:r>
          </a:p>
        </p:txBody>
      </p:sp>
      <p:sp>
        <p:nvSpPr>
          <p:cNvPr id="79" name="Rounded Rectangle 78">
            <a:extLst>
              <a:ext uri="{FF2B5EF4-FFF2-40B4-BE49-F238E27FC236}">
                <a16:creationId xmlns:a16="http://schemas.microsoft.com/office/drawing/2014/main" id="{71DF0ED4-FEA8-3C41-8859-10225CF0BA6F}"/>
              </a:ext>
            </a:extLst>
          </p:cNvPr>
          <p:cNvSpPr/>
          <p:nvPr/>
        </p:nvSpPr>
        <p:spPr>
          <a:xfrm>
            <a:off x="4905857" y="3750405"/>
            <a:ext cx="1238657" cy="811098"/>
          </a:xfrm>
          <a:prstGeom prst="roundRect">
            <a:avLst>
              <a:gd name="adj" fmla="val 5731"/>
            </a:avLst>
          </a:prstGeom>
          <a:solidFill>
            <a:srgbClr val="FED0CE"/>
          </a:solidFill>
          <a:ln w="9525">
            <a:solidFill>
              <a:srgbClr val="FB726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tIns="90000" bIns="90000" rtlCol="0" anchor="ctr" anchorCtr="0"/>
          <a:lstStyle/>
          <a:p>
            <a:pPr algn="ctr"/>
            <a:r>
              <a:rPr lang="en-US" sz="1200" b="1" dirty="0">
                <a:solidFill>
                  <a:schemeClr val="tx1"/>
                </a:solidFill>
                <a:latin typeface="Arial" pitchFamily="34" charset="0"/>
                <a:cs typeface="Arial" pitchFamily="34" charset="0"/>
              </a:rPr>
              <a:t>LVTS </a:t>
            </a:r>
          </a:p>
        </p:txBody>
      </p:sp>
      <p:sp>
        <p:nvSpPr>
          <p:cNvPr id="80" name="Rectangle 79">
            <a:extLst>
              <a:ext uri="{FF2B5EF4-FFF2-40B4-BE49-F238E27FC236}">
                <a16:creationId xmlns:a16="http://schemas.microsoft.com/office/drawing/2014/main" id="{52402CC1-63E5-5B48-B839-1E00A9191090}"/>
              </a:ext>
            </a:extLst>
          </p:cNvPr>
          <p:cNvSpPr/>
          <p:nvPr/>
        </p:nvSpPr>
        <p:spPr>
          <a:xfrm>
            <a:off x="4495801" y="5562606"/>
            <a:ext cx="5859439" cy="895352"/>
          </a:xfrm>
          <a:prstGeom prst="rect">
            <a:avLst/>
          </a:prstGeom>
          <a:noFill/>
          <a:ln w="9525">
            <a:solidFill>
              <a:srgbClr val="B2B2B2"/>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err="1">
              <a:solidFill>
                <a:schemeClr val="tx1"/>
              </a:solidFill>
              <a:latin typeface="Arial" pitchFamily="34" charset="0"/>
              <a:cs typeface="Arial" pitchFamily="34" charset="0"/>
            </a:endParaRPr>
          </a:p>
        </p:txBody>
      </p:sp>
      <p:sp>
        <p:nvSpPr>
          <p:cNvPr id="81" name="Rounded Rectangle 80">
            <a:extLst>
              <a:ext uri="{FF2B5EF4-FFF2-40B4-BE49-F238E27FC236}">
                <a16:creationId xmlns:a16="http://schemas.microsoft.com/office/drawing/2014/main" id="{A38F4641-A064-1D48-9672-8496006DE822}"/>
              </a:ext>
            </a:extLst>
          </p:cNvPr>
          <p:cNvSpPr/>
          <p:nvPr/>
        </p:nvSpPr>
        <p:spPr>
          <a:xfrm>
            <a:off x="8394698" y="4876807"/>
            <a:ext cx="738312" cy="332815"/>
          </a:xfrm>
          <a:prstGeom prst="roundRect">
            <a:avLst>
              <a:gd name="adj" fmla="val 5731"/>
            </a:avLst>
          </a:prstGeom>
          <a:solidFill>
            <a:schemeClr val="tx1">
              <a:lumMod val="50000"/>
              <a:lumOff val="50000"/>
            </a:schemeClr>
          </a:solidFill>
          <a:ln w="9525">
            <a:solidFill>
              <a:schemeClr val="hlink"/>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n-US" sz="1200" dirty="0" err="1">
                <a:solidFill>
                  <a:schemeClr val="bg1"/>
                </a:solidFill>
                <a:latin typeface="Arial" pitchFamily="34" charset="0"/>
                <a:cs typeface="Arial" pitchFamily="34" charset="0"/>
              </a:rPr>
              <a:t>CDSX</a:t>
            </a:r>
            <a:endParaRPr lang="en-US" sz="1200" dirty="0">
              <a:solidFill>
                <a:schemeClr val="bg1"/>
              </a:solidFill>
              <a:latin typeface="Arial" pitchFamily="34" charset="0"/>
              <a:cs typeface="Arial" pitchFamily="34" charset="0"/>
            </a:endParaRPr>
          </a:p>
        </p:txBody>
      </p:sp>
      <p:sp>
        <p:nvSpPr>
          <p:cNvPr id="82" name="Rectangle 81">
            <a:extLst>
              <a:ext uri="{FF2B5EF4-FFF2-40B4-BE49-F238E27FC236}">
                <a16:creationId xmlns:a16="http://schemas.microsoft.com/office/drawing/2014/main" id="{D345B104-AC87-2C45-BA52-34C635DF6EDF}"/>
              </a:ext>
            </a:extLst>
          </p:cNvPr>
          <p:cNvSpPr/>
          <p:nvPr/>
        </p:nvSpPr>
        <p:spPr>
          <a:xfrm>
            <a:off x="2839814" y="1447807"/>
            <a:ext cx="1742088" cy="3886199"/>
          </a:xfrm>
          <a:prstGeom prst="rect">
            <a:avLst/>
          </a:prstGeom>
          <a:solidFill>
            <a:srgbClr val="E6E6E6">
              <a:alpha val="32000"/>
            </a:srgbClr>
          </a:solidFill>
          <a:ln w="9525">
            <a:solidFill>
              <a:srgbClr val="E6E6E6"/>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r>
              <a:rPr lang="en-US" sz="1200" b="1" dirty="0">
                <a:solidFill>
                  <a:schemeClr val="tx1"/>
                </a:solidFill>
                <a:latin typeface="Arial" pitchFamily="34" charset="0"/>
                <a:cs typeface="Arial" pitchFamily="34" charset="0"/>
              </a:rPr>
              <a:t>Payment Type</a:t>
            </a:r>
          </a:p>
        </p:txBody>
      </p:sp>
    </p:spTree>
    <p:extLst>
      <p:ext uri="{BB962C8B-B14F-4D97-AF65-F5344CB8AC3E}">
        <p14:creationId xmlns:p14="http://schemas.microsoft.com/office/powerpoint/2010/main" val="234577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66" y="21684"/>
            <a:ext cx="10942961" cy="594360"/>
          </a:xfrm>
        </p:spPr>
        <p:txBody>
          <a:bodyPr/>
          <a:lstStyle/>
          <a:p>
            <a:r>
              <a:rPr lang="en-US" sz="2400" dirty="0">
                <a:latin typeface="Arial" charset="0"/>
                <a:ea typeface="Arial" charset="0"/>
                <a:cs typeface="Arial" charset="0"/>
              </a:rPr>
              <a:t>Debit Pull vs Credit Push</a:t>
            </a:r>
            <a:endParaRPr lang="en-CA" sz="2400" dirty="0">
              <a:latin typeface="Arial" charset="0"/>
              <a:ea typeface="Arial" charset="0"/>
              <a:cs typeface="Arial" charset="0"/>
            </a:endParaRPr>
          </a:p>
        </p:txBody>
      </p:sp>
      <p:sp>
        <p:nvSpPr>
          <p:cNvPr id="4" name="Slide Number Placeholder 3"/>
          <p:cNvSpPr>
            <a:spLocks noGrp="1"/>
          </p:cNvSpPr>
          <p:nvPr>
            <p:ph type="sldNum" sz="quarter" idx="4"/>
          </p:nvPr>
        </p:nvSpPr>
        <p:spPr/>
        <p:txBody>
          <a:bodyPr/>
          <a:lstStyle/>
          <a:p>
            <a:fld id="{1D70FF2A-E074-4D3B-BB94-FFBB4B519E26}" type="slidenum">
              <a:rPr lang="en-CA" smtClean="0"/>
              <a:pPr/>
              <a:t>7</a:t>
            </a:fld>
            <a:endParaRPr lang="en-CA" dirty="0"/>
          </a:p>
        </p:txBody>
      </p:sp>
      <p:cxnSp>
        <p:nvCxnSpPr>
          <p:cNvPr id="46" name="Straight Arrow Connector 45">
            <a:extLst>
              <a:ext uri="{FF2B5EF4-FFF2-40B4-BE49-F238E27FC236}">
                <a16:creationId xmlns:a16="http://schemas.microsoft.com/office/drawing/2014/main" id="{15AD53B2-2525-2549-A3DD-83DBC76674AA}"/>
              </a:ext>
            </a:extLst>
          </p:cNvPr>
          <p:cNvCxnSpPr>
            <a:stCxn id="65" idx="0"/>
          </p:cNvCxnSpPr>
          <p:nvPr/>
        </p:nvCxnSpPr>
        <p:spPr>
          <a:xfrm flipV="1">
            <a:off x="1046390" y="4100220"/>
            <a:ext cx="1653841" cy="835151"/>
          </a:xfrm>
          <a:prstGeom prst="straightConnector1">
            <a:avLst/>
          </a:prstGeom>
          <a:ln>
            <a:solidFill>
              <a:schemeClr val="tx2"/>
            </a:solidFill>
            <a:prstDash val="dash"/>
            <a:miter lim="800000"/>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F973AB-ADB8-304D-A26E-9C485DA16889}"/>
              </a:ext>
            </a:extLst>
          </p:cNvPr>
          <p:cNvCxnSpPr/>
          <p:nvPr/>
        </p:nvCxnSpPr>
        <p:spPr>
          <a:xfrm>
            <a:off x="6019800" y="1016209"/>
            <a:ext cx="0" cy="5283908"/>
          </a:xfrm>
          <a:prstGeom prst="line">
            <a:avLst/>
          </a:prstGeom>
          <a:ln>
            <a:solidFill>
              <a:schemeClr val="tx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DB8C84A-2764-284C-BF7B-10CABCFB7470}"/>
              </a:ext>
            </a:extLst>
          </p:cNvPr>
          <p:cNvSpPr txBox="1"/>
          <p:nvPr/>
        </p:nvSpPr>
        <p:spPr>
          <a:xfrm>
            <a:off x="457200" y="1016210"/>
            <a:ext cx="5410200" cy="2140586"/>
          </a:xfrm>
          <a:prstGeom prst="rect">
            <a:avLst/>
          </a:prstGeom>
          <a:noFill/>
        </p:spPr>
        <p:txBody>
          <a:bodyPr wrap="square" rtlCol="0">
            <a:spAutoFit/>
          </a:bodyPr>
          <a:lstStyle/>
          <a:p>
            <a:pPr algn="ctr">
              <a:lnSpc>
                <a:spcPct val="95000"/>
              </a:lnSpc>
              <a:spcAft>
                <a:spcPts val="1200"/>
              </a:spcAft>
            </a:pPr>
            <a:r>
              <a:rPr lang="en-US" sz="1400" b="1" dirty="0">
                <a:solidFill>
                  <a:prstClr val="black"/>
                </a:solidFill>
                <a:latin typeface="Calibri"/>
              </a:rPr>
              <a:t>The Debit Pull Model</a:t>
            </a:r>
          </a:p>
          <a:p>
            <a:pPr marL="285750" indent="-285750">
              <a:lnSpc>
                <a:spcPct val="95000"/>
              </a:lnSpc>
              <a:spcAft>
                <a:spcPts val="1200"/>
              </a:spcAft>
              <a:buFont typeface="Arial" panose="020B0604020202020204" pitchFamily="34" charset="0"/>
              <a:buChar char="•"/>
            </a:pPr>
            <a:r>
              <a:rPr lang="en-US" sz="1400" dirty="0">
                <a:solidFill>
                  <a:prstClr val="black"/>
                </a:solidFill>
                <a:latin typeface="Calibri"/>
              </a:rPr>
              <a:t>Sender gives the account number to the recipient/recipient processor</a:t>
            </a:r>
          </a:p>
          <a:p>
            <a:pPr marL="285750" indent="-285750">
              <a:lnSpc>
                <a:spcPct val="95000"/>
              </a:lnSpc>
              <a:spcAft>
                <a:spcPts val="1200"/>
              </a:spcAft>
              <a:buFont typeface="Arial" panose="020B0604020202020204" pitchFamily="34" charset="0"/>
              <a:buChar char="•"/>
            </a:pPr>
            <a:r>
              <a:rPr lang="en-US" sz="1400" dirty="0">
                <a:solidFill>
                  <a:prstClr val="black"/>
                </a:solidFill>
                <a:latin typeface="Calibri"/>
              </a:rPr>
              <a:t>Recipient pulls funds from the consumer's account</a:t>
            </a:r>
          </a:p>
          <a:p>
            <a:pPr marL="285750" indent="-285750">
              <a:lnSpc>
                <a:spcPct val="95000"/>
              </a:lnSpc>
              <a:spcAft>
                <a:spcPts val="1200"/>
              </a:spcAft>
              <a:buFont typeface="Arial" panose="020B0604020202020204" pitchFamily="34" charset="0"/>
              <a:buChar char="•"/>
            </a:pPr>
            <a:r>
              <a:rPr lang="en-US" sz="1400" dirty="0">
                <a:solidFill>
                  <a:prstClr val="black"/>
                </a:solidFill>
                <a:latin typeface="Calibri"/>
              </a:rPr>
              <a:t>Recipient waits for funds availability via batch process</a:t>
            </a:r>
          </a:p>
          <a:p>
            <a:pPr marL="285750" indent="-285750">
              <a:lnSpc>
                <a:spcPct val="95000"/>
              </a:lnSpc>
              <a:spcAft>
                <a:spcPts val="1200"/>
              </a:spcAft>
              <a:buFont typeface="Arial" panose="020B0604020202020204" pitchFamily="34" charset="0"/>
              <a:buChar char="•"/>
            </a:pPr>
            <a:r>
              <a:rPr lang="en-US" sz="1400" dirty="0">
                <a:solidFill>
                  <a:prstClr val="black"/>
                </a:solidFill>
                <a:latin typeface="Calibri"/>
              </a:rPr>
              <a:t>For security purposes, Sender has to rely on the recipient's systems to protect their information</a:t>
            </a:r>
          </a:p>
        </p:txBody>
      </p:sp>
      <p:sp>
        <p:nvSpPr>
          <p:cNvPr id="55" name="TextBox 54">
            <a:extLst>
              <a:ext uri="{FF2B5EF4-FFF2-40B4-BE49-F238E27FC236}">
                <a16:creationId xmlns:a16="http://schemas.microsoft.com/office/drawing/2014/main" id="{1EDA1D6B-CC0C-DC47-A0CA-3518C46E93BF}"/>
              </a:ext>
            </a:extLst>
          </p:cNvPr>
          <p:cNvSpPr txBox="1"/>
          <p:nvPr/>
        </p:nvSpPr>
        <p:spPr>
          <a:xfrm>
            <a:off x="6248400" y="1016213"/>
            <a:ext cx="5473700" cy="2140586"/>
          </a:xfrm>
          <a:prstGeom prst="rect">
            <a:avLst/>
          </a:prstGeom>
          <a:noFill/>
        </p:spPr>
        <p:txBody>
          <a:bodyPr wrap="square" rtlCol="0">
            <a:spAutoFit/>
          </a:bodyPr>
          <a:lstStyle/>
          <a:p>
            <a:pPr algn="ctr">
              <a:lnSpc>
                <a:spcPct val="95000"/>
              </a:lnSpc>
              <a:spcAft>
                <a:spcPts val="1200"/>
              </a:spcAft>
            </a:pPr>
            <a:r>
              <a:rPr lang="en-US" sz="1400" b="1" dirty="0">
                <a:solidFill>
                  <a:prstClr val="black"/>
                </a:solidFill>
                <a:latin typeface="Calibri"/>
              </a:rPr>
              <a:t>The Credit Push Model</a:t>
            </a:r>
          </a:p>
          <a:p>
            <a:pPr marL="285750" indent="-285750">
              <a:lnSpc>
                <a:spcPct val="95000"/>
              </a:lnSpc>
              <a:spcAft>
                <a:spcPts val="1200"/>
              </a:spcAft>
              <a:buFont typeface="Arial" panose="020B0604020202020204" pitchFamily="34" charset="0"/>
              <a:buChar char="•"/>
            </a:pPr>
            <a:r>
              <a:rPr lang="en-US" sz="1400" dirty="0">
                <a:solidFill>
                  <a:prstClr val="black"/>
                </a:solidFill>
                <a:latin typeface="Calibri"/>
              </a:rPr>
              <a:t>Recipient gives their account number to the Sender (no Sender card/account information sent to Recipient)</a:t>
            </a:r>
          </a:p>
          <a:p>
            <a:pPr marL="285750" indent="-285750">
              <a:lnSpc>
                <a:spcPct val="95000"/>
              </a:lnSpc>
              <a:spcAft>
                <a:spcPts val="1200"/>
              </a:spcAft>
              <a:buFont typeface="Arial" panose="020B0604020202020204" pitchFamily="34" charset="0"/>
              <a:buChar char="•"/>
            </a:pPr>
            <a:r>
              <a:rPr lang="en-US" sz="1400" dirty="0">
                <a:solidFill>
                  <a:prstClr val="black"/>
                </a:solidFill>
                <a:latin typeface="Calibri"/>
              </a:rPr>
              <a:t>Sender pushes funds to the Recipient's account</a:t>
            </a:r>
          </a:p>
          <a:p>
            <a:pPr marL="285750" indent="-285750">
              <a:lnSpc>
                <a:spcPct val="95000"/>
              </a:lnSpc>
              <a:spcAft>
                <a:spcPts val="1200"/>
              </a:spcAft>
              <a:buFont typeface="Arial" panose="020B0604020202020204" pitchFamily="34" charset="0"/>
              <a:buChar char="•"/>
            </a:pPr>
            <a:r>
              <a:rPr lang="en-US" sz="1400" dirty="0">
                <a:solidFill>
                  <a:prstClr val="black"/>
                </a:solidFill>
                <a:latin typeface="Calibri"/>
              </a:rPr>
              <a:t>Funds are available near real-time to Recipient </a:t>
            </a:r>
          </a:p>
          <a:p>
            <a:pPr marL="285750" indent="-285750">
              <a:lnSpc>
                <a:spcPct val="95000"/>
              </a:lnSpc>
              <a:spcAft>
                <a:spcPts val="1200"/>
              </a:spcAft>
              <a:buFont typeface="Arial" panose="020B0604020202020204" pitchFamily="34" charset="0"/>
              <a:buChar char="•"/>
            </a:pPr>
            <a:r>
              <a:rPr lang="en-US" sz="1400" dirty="0">
                <a:solidFill>
                  <a:prstClr val="black"/>
                </a:solidFill>
                <a:latin typeface="Calibri"/>
              </a:rPr>
              <a:t>For security purposes, the Sender does not need to disclose any account information to Recipient</a:t>
            </a:r>
          </a:p>
        </p:txBody>
      </p:sp>
      <p:cxnSp>
        <p:nvCxnSpPr>
          <p:cNvPr id="56" name="Straight Arrow Connector 55">
            <a:extLst>
              <a:ext uri="{FF2B5EF4-FFF2-40B4-BE49-F238E27FC236}">
                <a16:creationId xmlns:a16="http://schemas.microsoft.com/office/drawing/2014/main" id="{7183476C-A5DF-CC43-9F56-062A5A530A06}"/>
              </a:ext>
            </a:extLst>
          </p:cNvPr>
          <p:cNvCxnSpPr/>
          <p:nvPr/>
        </p:nvCxnSpPr>
        <p:spPr>
          <a:xfrm flipH="1">
            <a:off x="1570259" y="4583084"/>
            <a:ext cx="781050" cy="0"/>
          </a:xfrm>
          <a:prstGeom prst="straightConnector1">
            <a:avLst/>
          </a:prstGeom>
          <a:ln>
            <a:solidFill>
              <a:schemeClr val="tx2"/>
            </a:solidFill>
            <a:prstDash val="dash"/>
            <a:miter lim="8000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5276441-0DA9-B642-9F5C-9E18AF0F4CE9}"/>
              </a:ext>
            </a:extLst>
          </p:cNvPr>
          <p:cNvCxnSpPr>
            <a:stCxn id="65" idx="0"/>
          </p:cNvCxnSpPr>
          <p:nvPr/>
        </p:nvCxnSpPr>
        <p:spPr>
          <a:xfrm flipV="1">
            <a:off x="1046388" y="4064812"/>
            <a:ext cx="13247" cy="870559"/>
          </a:xfrm>
          <a:prstGeom prst="straightConnector1">
            <a:avLst/>
          </a:prstGeom>
          <a:ln>
            <a:solidFill>
              <a:schemeClr val="tx2"/>
            </a:solidFill>
            <a:miter lim="800000"/>
            <a:headEnd type="arrow" w="sm" len="med"/>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976F460-E322-E84B-AC11-C962ED0991E0}"/>
              </a:ext>
            </a:extLst>
          </p:cNvPr>
          <p:cNvCxnSpPr>
            <a:stCxn id="69" idx="3"/>
            <a:endCxn id="67" idx="1"/>
          </p:cNvCxnSpPr>
          <p:nvPr/>
        </p:nvCxnSpPr>
        <p:spPr>
          <a:xfrm>
            <a:off x="1570259" y="3749992"/>
            <a:ext cx="781050" cy="0"/>
          </a:xfrm>
          <a:prstGeom prst="straightConnector1">
            <a:avLst/>
          </a:prstGeom>
          <a:ln>
            <a:solidFill>
              <a:schemeClr val="tx2"/>
            </a:solidFill>
            <a:miter lim="800000"/>
            <a:headEnd type="arrow" w="sm" len="med"/>
            <a:tailEnd type="non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6C7B9C61-B673-9B4F-BBF1-10071B66AE7A}"/>
              </a:ext>
            </a:extLst>
          </p:cNvPr>
          <p:cNvSpPr/>
          <p:nvPr/>
        </p:nvSpPr>
        <p:spPr>
          <a:xfrm>
            <a:off x="2351309" y="4935367"/>
            <a:ext cx="1047750" cy="5936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Sender</a:t>
            </a:r>
          </a:p>
        </p:txBody>
      </p:sp>
      <p:sp>
        <p:nvSpPr>
          <p:cNvPr id="65" name="Rectangle 64">
            <a:extLst>
              <a:ext uri="{FF2B5EF4-FFF2-40B4-BE49-F238E27FC236}">
                <a16:creationId xmlns:a16="http://schemas.microsoft.com/office/drawing/2014/main" id="{F002E9B1-8199-A647-91B8-BC06CA6938D4}"/>
              </a:ext>
            </a:extLst>
          </p:cNvPr>
          <p:cNvSpPr/>
          <p:nvPr/>
        </p:nvSpPr>
        <p:spPr>
          <a:xfrm>
            <a:off x="522509" y="4935367"/>
            <a:ext cx="1047750" cy="5936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Recipient</a:t>
            </a:r>
          </a:p>
        </p:txBody>
      </p:sp>
      <p:sp>
        <p:nvSpPr>
          <p:cNvPr id="67" name="Rectangle 66">
            <a:extLst>
              <a:ext uri="{FF2B5EF4-FFF2-40B4-BE49-F238E27FC236}">
                <a16:creationId xmlns:a16="http://schemas.microsoft.com/office/drawing/2014/main" id="{9EA7C81E-84FD-9B47-AEF0-ACA6448A8BBA}"/>
              </a:ext>
            </a:extLst>
          </p:cNvPr>
          <p:cNvSpPr/>
          <p:nvPr/>
        </p:nvSpPr>
        <p:spPr>
          <a:xfrm>
            <a:off x="2351309" y="3453184"/>
            <a:ext cx="1047750" cy="5936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Sender's Bank</a:t>
            </a:r>
          </a:p>
        </p:txBody>
      </p:sp>
      <p:sp>
        <p:nvSpPr>
          <p:cNvPr id="69" name="Rectangle 68">
            <a:extLst>
              <a:ext uri="{FF2B5EF4-FFF2-40B4-BE49-F238E27FC236}">
                <a16:creationId xmlns:a16="http://schemas.microsoft.com/office/drawing/2014/main" id="{BED957D4-06EA-8542-9F83-AA3D1A970AAE}"/>
              </a:ext>
            </a:extLst>
          </p:cNvPr>
          <p:cNvSpPr/>
          <p:nvPr/>
        </p:nvSpPr>
        <p:spPr>
          <a:xfrm>
            <a:off x="522509" y="3453184"/>
            <a:ext cx="1047750" cy="5936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Processor</a:t>
            </a:r>
          </a:p>
        </p:txBody>
      </p:sp>
      <p:cxnSp>
        <p:nvCxnSpPr>
          <p:cNvPr id="74" name="Straight Arrow Connector 73">
            <a:extLst>
              <a:ext uri="{FF2B5EF4-FFF2-40B4-BE49-F238E27FC236}">
                <a16:creationId xmlns:a16="http://schemas.microsoft.com/office/drawing/2014/main" id="{E196295F-5FA4-9D47-ABEC-56C6FFCAB2C9}"/>
              </a:ext>
            </a:extLst>
          </p:cNvPr>
          <p:cNvCxnSpPr>
            <a:stCxn id="81" idx="2"/>
            <a:endCxn id="79" idx="0"/>
          </p:cNvCxnSpPr>
          <p:nvPr/>
        </p:nvCxnSpPr>
        <p:spPr>
          <a:xfrm>
            <a:off x="8610600" y="3954973"/>
            <a:ext cx="0" cy="888568"/>
          </a:xfrm>
          <a:prstGeom prst="straightConnector1">
            <a:avLst/>
          </a:prstGeom>
          <a:ln>
            <a:solidFill>
              <a:schemeClr val="tx2"/>
            </a:solidFill>
            <a:miter lim="800000"/>
            <a:headEnd type="arrow" w="sm" len="med"/>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BBB17D8-994C-414A-8DC5-882571DCC5D2}"/>
              </a:ext>
            </a:extLst>
          </p:cNvPr>
          <p:cNvCxnSpPr/>
          <p:nvPr/>
        </p:nvCxnSpPr>
        <p:spPr>
          <a:xfrm>
            <a:off x="7324725" y="4491255"/>
            <a:ext cx="762000" cy="0"/>
          </a:xfrm>
          <a:prstGeom prst="straightConnector1">
            <a:avLst/>
          </a:prstGeom>
          <a:ln>
            <a:solidFill>
              <a:schemeClr val="tx2"/>
            </a:solidFill>
            <a:prstDash val="dash"/>
            <a:miter lim="8000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FAC1B43A-40E2-6F47-BBBC-39E35F986956}"/>
              </a:ext>
            </a:extLst>
          </p:cNvPr>
          <p:cNvCxnSpPr>
            <a:stCxn id="80" idx="0"/>
            <a:endCxn id="82" idx="2"/>
          </p:cNvCxnSpPr>
          <p:nvPr/>
        </p:nvCxnSpPr>
        <p:spPr>
          <a:xfrm flipV="1">
            <a:off x="6800850" y="3954973"/>
            <a:ext cx="0" cy="888568"/>
          </a:xfrm>
          <a:prstGeom prst="straightConnector1">
            <a:avLst/>
          </a:prstGeom>
          <a:ln>
            <a:solidFill>
              <a:schemeClr val="tx2"/>
            </a:solidFill>
            <a:miter lim="800000"/>
            <a:headEnd type="arrow" w="sm" len="med"/>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199361D5-8357-364E-84B4-6FBCD7F28C70}"/>
              </a:ext>
            </a:extLst>
          </p:cNvPr>
          <p:cNvCxnSpPr>
            <a:stCxn id="82" idx="3"/>
            <a:endCxn id="81" idx="1"/>
          </p:cNvCxnSpPr>
          <p:nvPr/>
        </p:nvCxnSpPr>
        <p:spPr>
          <a:xfrm>
            <a:off x="7324725" y="3658163"/>
            <a:ext cx="762000" cy="0"/>
          </a:xfrm>
          <a:prstGeom prst="straightConnector1">
            <a:avLst/>
          </a:prstGeom>
          <a:ln>
            <a:solidFill>
              <a:schemeClr val="tx2"/>
            </a:solidFill>
            <a:miter lim="800000"/>
            <a:headEnd type="arrow" w="sm" len="med"/>
            <a:tailEnd type="non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BB5640DF-D362-2F4B-8651-116BD26181EA}"/>
              </a:ext>
            </a:extLst>
          </p:cNvPr>
          <p:cNvSpPr/>
          <p:nvPr/>
        </p:nvSpPr>
        <p:spPr>
          <a:xfrm>
            <a:off x="8086725" y="4843538"/>
            <a:ext cx="1047750" cy="5936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Sender</a:t>
            </a:r>
          </a:p>
        </p:txBody>
      </p:sp>
      <p:sp>
        <p:nvSpPr>
          <p:cNvPr id="80" name="Rectangle 79">
            <a:extLst>
              <a:ext uri="{FF2B5EF4-FFF2-40B4-BE49-F238E27FC236}">
                <a16:creationId xmlns:a16="http://schemas.microsoft.com/office/drawing/2014/main" id="{F863047D-4DB7-2E46-871F-8A67190BD466}"/>
              </a:ext>
            </a:extLst>
          </p:cNvPr>
          <p:cNvSpPr/>
          <p:nvPr/>
        </p:nvSpPr>
        <p:spPr>
          <a:xfrm>
            <a:off x="6276975" y="4843538"/>
            <a:ext cx="1047750" cy="5936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Recipient</a:t>
            </a:r>
          </a:p>
        </p:txBody>
      </p:sp>
      <p:sp>
        <p:nvSpPr>
          <p:cNvPr id="81" name="Rectangle 80">
            <a:extLst>
              <a:ext uri="{FF2B5EF4-FFF2-40B4-BE49-F238E27FC236}">
                <a16:creationId xmlns:a16="http://schemas.microsoft.com/office/drawing/2014/main" id="{2B2637CB-C75F-D645-866C-75EBC0BC2B3D}"/>
              </a:ext>
            </a:extLst>
          </p:cNvPr>
          <p:cNvSpPr/>
          <p:nvPr/>
        </p:nvSpPr>
        <p:spPr>
          <a:xfrm>
            <a:off x="8086725" y="3361355"/>
            <a:ext cx="1047750" cy="5936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Sender's Bank</a:t>
            </a:r>
          </a:p>
        </p:txBody>
      </p:sp>
      <p:sp>
        <p:nvSpPr>
          <p:cNvPr id="82" name="Rectangle 81">
            <a:extLst>
              <a:ext uri="{FF2B5EF4-FFF2-40B4-BE49-F238E27FC236}">
                <a16:creationId xmlns:a16="http://schemas.microsoft.com/office/drawing/2014/main" id="{BD96F07A-F518-A040-B364-403A1EFF014F}"/>
              </a:ext>
            </a:extLst>
          </p:cNvPr>
          <p:cNvSpPr/>
          <p:nvPr/>
        </p:nvSpPr>
        <p:spPr>
          <a:xfrm>
            <a:off x="6276975" y="3361355"/>
            <a:ext cx="1047750" cy="5936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a:rPr>
              <a:t>Processor</a:t>
            </a:r>
          </a:p>
        </p:txBody>
      </p:sp>
      <p:sp>
        <p:nvSpPr>
          <p:cNvPr id="83" name="TextBox 82">
            <a:extLst>
              <a:ext uri="{FF2B5EF4-FFF2-40B4-BE49-F238E27FC236}">
                <a16:creationId xmlns:a16="http://schemas.microsoft.com/office/drawing/2014/main" id="{D75CB2ED-FD47-6743-AD47-3DB57466F28B}"/>
              </a:ext>
            </a:extLst>
          </p:cNvPr>
          <p:cNvSpPr txBox="1"/>
          <p:nvPr/>
        </p:nvSpPr>
        <p:spPr>
          <a:xfrm>
            <a:off x="7267575" y="4223534"/>
            <a:ext cx="1009650" cy="267766"/>
          </a:xfrm>
          <a:prstGeom prst="rect">
            <a:avLst/>
          </a:prstGeom>
          <a:noFill/>
        </p:spPr>
        <p:txBody>
          <a:bodyPr wrap="square" rtlCol="0">
            <a:spAutoFit/>
          </a:bodyPr>
          <a:lstStyle/>
          <a:p>
            <a:pPr>
              <a:lnSpc>
                <a:spcPct val="95000"/>
              </a:lnSpc>
            </a:pPr>
            <a:r>
              <a:rPr lang="en-US" sz="1200" i="1" dirty="0">
                <a:solidFill>
                  <a:prstClr val="black"/>
                </a:solidFill>
                <a:latin typeface="Calibri"/>
              </a:rPr>
              <a:t>Real-time</a:t>
            </a:r>
          </a:p>
        </p:txBody>
      </p:sp>
      <p:sp>
        <p:nvSpPr>
          <p:cNvPr id="84" name="TextBox 83">
            <a:extLst>
              <a:ext uri="{FF2B5EF4-FFF2-40B4-BE49-F238E27FC236}">
                <a16:creationId xmlns:a16="http://schemas.microsoft.com/office/drawing/2014/main" id="{787E8BE0-1E9C-6945-BB7C-839B0D697D2D}"/>
              </a:ext>
            </a:extLst>
          </p:cNvPr>
          <p:cNvSpPr txBox="1"/>
          <p:nvPr/>
        </p:nvSpPr>
        <p:spPr>
          <a:xfrm>
            <a:off x="1665509" y="4340052"/>
            <a:ext cx="685800" cy="267766"/>
          </a:xfrm>
          <a:prstGeom prst="rect">
            <a:avLst/>
          </a:prstGeom>
          <a:solidFill>
            <a:schemeClr val="bg1"/>
          </a:solidFill>
        </p:spPr>
        <p:txBody>
          <a:bodyPr wrap="square" rtlCol="0">
            <a:spAutoFit/>
          </a:bodyPr>
          <a:lstStyle/>
          <a:p>
            <a:pPr algn="ctr">
              <a:lnSpc>
                <a:spcPct val="95000"/>
              </a:lnSpc>
            </a:pPr>
            <a:r>
              <a:rPr lang="en-US" sz="1200" i="1" dirty="0">
                <a:solidFill>
                  <a:prstClr val="black"/>
                </a:solidFill>
                <a:latin typeface="Calibri"/>
              </a:rPr>
              <a:t>Batch</a:t>
            </a:r>
          </a:p>
        </p:txBody>
      </p:sp>
      <p:sp>
        <p:nvSpPr>
          <p:cNvPr id="85" name="TextBox 84">
            <a:extLst>
              <a:ext uri="{FF2B5EF4-FFF2-40B4-BE49-F238E27FC236}">
                <a16:creationId xmlns:a16="http://schemas.microsoft.com/office/drawing/2014/main" id="{63A5414C-DE64-5848-9312-44FA9BB2FF62}"/>
              </a:ext>
            </a:extLst>
          </p:cNvPr>
          <p:cNvSpPr txBox="1"/>
          <p:nvPr/>
        </p:nvSpPr>
        <p:spPr>
          <a:xfrm>
            <a:off x="7203449" y="5881221"/>
            <a:ext cx="3820532" cy="501676"/>
          </a:xfrm>
          <a:prstGeom prst="rect">
            <a:avLst/>
          </a:prstGeom>
          <a:solidFill>
            <a:srgbClr val="FFFFFF"/>
          </a:solidFill>
        </p:spPr>
        <p:txBody>
          <a:bodyPr wrap="square" rtlCol="0">
            <a:spAutoFit/>
          </a:bodyPr>
          <a:lstStyle/>
          <a:p>
            <a:pPr algn="ctr">
              <a:lnSpc>
                <a:spcPct val="95000"/>
              </a:lnSpc>
              <a:spcAft>
                <a:spcPts val="1200"/>
              </a:spcAft>
            </a:pPr>
            <a:r>
              <a:rPr lang="en-US" sz="1400" b="1" dirty="0">
                <a:solidFill>
                  <a:prstClr val="black"/>
                </a:solidFill>
                <a:latin typeface="Calibri"/>
              </a:rPr>
              <a:t>When a Sender is </a:t>
            </a:r>
            <a:r>
              <a:rPr lang="en-US" sz="1400" b="1" i="1" dirty="0">
                <a:solidFill>
                  <a:prstClr val="black"/>
                </a:solidFill>
                <a:latin typeface="Calibri"/>
              </a:rPr>
              <a:t>sending</a:t>
            </a:r>
            <a:r>
              <a:rPr lang="en-US" sz="1400" b="1" dirty="0">
                <a:solidFill>
                  <a:prstClr val="black"/>
                </a:solidFill>
                <a:latin typeface="Calibri"/>
              </a:rPr>
              <a:t> money to a Recipient, it is a </a:t>
            </a:r>
            <a:r>
              <a:rPr lang="en-US" sz="1400" b="1" u="sng" dirty="0">
                <a:solidFill>
                  <a:prstClr val="black"/>
                </a:solidFill>
                <a:latin typeface="Calibri"/>
              </a:rPr>
              <a:t>Push</a:t>
            </a:r>
            <a:r>
              <a:rPr lang="en-US" sz="1400" b="1" dirty="0">
                <a:solidFill>
                  <a:prstClr val="black"/>
                </a:solidFill>
                <a:latin typeface="Calibri"/>
              </a:rPr>
              <a:t> payment</a:t>
            </a:r>
            <a:endParaRPr lang="en-US" sz="1200" dirty="0">
              <a:solidFill>
                <a:prstClr val="black"/>
              </a:solidFill>
              <a:latin typeface="Calibri"/>
            </a:endParaRPr>
          </a:p>
        </p:txBody>
      </p:sp>
      <p:sp>
        <p:nvSpPr>
          <p:cNvPr id="86" name="TextBox 85">
            <a:extLst>
              <a:ext uri="{FF2B5EF4-FFF2-40B4-BE49-F238E27FC236}">
                <a16:creationId xmlns:a16="http://schemas.microsoft.com/office/drawing/2014/main" id="{F1BDD7A7-3E6C-8B4C-8B20-FEEC8F90D145}"/>
              </a:ext>
            </a:extLst>
          </p:cNvPr>
          <p:cNvSpPr txBox="1"/>
          <p:nvPr/>
        </p:nvSpPr>
        <p:spPr>
          <a:xfrm>
            <a:off x="1127313" y="5862454"/>
            <a:ext cx="3820532" cy="501676"/>
          </a:xfrm>
          <a:prstGeom prst="rect">
            <a:avLst/>
          </a:prstGeom>
          <a:solidFill>
            <a:srgbClr val="FFFFFF"/>
          </a:solidFill>
        </p:spPr>
        <p:txBody>
          <a:bodyPr wrap="square" rtlCol="0">
            <a:spAutoFit/>
          </a:bodyPr>
          <a:lstStyle/>
          <a:p>
            <a:pPr algn="ctr">
              <a:lnSpc>
                <a:spcPct val="95000"/>
              </a:lnSpc>
              <a:spcAft>
                <a:spcPts val="1200"/>
              </a:spcAft>
            </a:pPr>
            <a:r>
              <a:rPr lang="en-US" sz="1400" b="1" dirty="0">
                <a:solidFill>
                  <a:prstClr val="black"/>
                </a:solidFill>
                <a:latin typeface="Calibri"/>
              </a:rPr>
              <a:t>When a Recipient is </a:t>
            </a:r>
            <a:r>
              <a:rPr lang="en-US" sz="1400" b="1" i="1" dirty="0">
                <a:solidFill>
                  <a:prstClr val="black"/>
                </a:solidFill>
                <a:latin typeface="Calibri"/>
              </a:rPr>
              <a:t>collecting</a:t>
            </a:r>
            <a:r>
              <a:rPr lang="en-US" sz="1400" b="1" dirty="0">
                <a:solidFill>
                  <a:prstClr val="black"/>
                </a:solidFill>
                <a:latin typeface="Calibri"/>
              </a:rPr>
              <a:t> money from a Sender, it is a </a:t>
            </a:r>
            <a:r>
              <a:rPr lang="en-US" sz="1400" b="1" u="sng" dirty="0">
                <a:solidFill>
                  <a:prstClr val="black"/>
                </a:solidFill>
                <a:latin typeface="Calibri"/>
              </a:rPr>
              <a:t>Pull</a:t>
            </a:r>
            <a:r>
              <a:rPr lang="en-US" sz="1400" b="1" dirty="0">
                <a:solidFill>
                  <a:prstClr val="black"/>
                </a:solidFill>
                <a:latin typeface="Calibri"/>
              </a:rPr>
              <a:t> payment</a:t>
            </a:r>
            <a:endParaRPr lang="en-US" sz="1200" dirty="0">
              <a:solidFill>
                <a:prstClr val="black"/>
              </a:solidFill>
              <a:latin typeface="Calibri"/>
            </a:endParaRPr>
          </a:p>
        </p:txBody>
      </p:sp>
      <p:sp>
        <p:nvSpPr>
          <p:cNvPr id="3" name="TextBox 2">
            <a:extLst>
              <a:ext uri="{FF2B5EF4-FFF2-40B4-BE49-F238E27FC236}">
                <a16:creationId xmlns:a16="http://schemas.microsoft.com/office/drawing/2014/main" id="{DBCEA90B-3517-3E40-A53A-92916187FBB7}"/>
              </a:ext>
            </a:extLst>
          </p:cNvPr>
          <p:cNvSpPr txBox="1"/>
          <p:nvPr/>
        </p:nvSpPr>
        <p:spPr>
          <a:xfrm>
            <a:off x="10136321" y="3176657"/>
            <a:ext cx="1615805" cy="286232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a:t>Cash</a:t>
            </a:r>
          </a:p>
          <a:p>
            <a:pPr marL="171450" indent="-171450">
              <a:spcAft>
                <a:spcPts val="600"/>
              </a:spcAft>
              <a:buFont typeface="Arial" panose="020B0604020202020204" pitchFamily="34" charset="0"/>
              <a:buChar char="•"/>
            </a:pPr>
            <a:r>
              <a:rPr lang="en-US" sz="1200" dirty="0"/>
              <a:t>P2P Transfers (e.g., EMT, PayPal)</a:t>
            </a:r>
          </a:p>
          <a:p>
            <a:pPr marL="171450" indent="-171450">
              <a:spcAft>
                <a:spcPts val="600"/>
              </a:spcAft>
              <a:buFont typeface="Arial" panose="020B0604020202020204" pitchFamily="34" charset="0"/>
              <a:buChar char="•"/>
            </a:pPr>
            <a:r>
              <a:rPr lang="en-US" sz="1200" dirty="0"/>
              <a:t>ACH Credits (e.g., Direct Deposits)</a:t>
            </a:r>
          </a:p>
          <a:p>
            <a:pPr marL="171450" indent="-171450">
              <a:spcAft>
                <a:spcPts val="600"/>
              </a:spcAft>
              <a:buFont typeface="Arial" panose="020B0604020202020204" pitchFamily="34" charset="0"/>
              <a:buChar char="•"/>
            </a:pPr>
            <a:r>
              <a:rPr lang="en-US" sz="1200" dirty="0"/>
              <a:t>EFTs / Electronic Remittances / Bill Payment</a:t>
            </a:r>
          </a:p>
          <a:p>
            <a:pPr marL="171450" indent="-171450">
              <a:spcAft>
                <a:spcPts val="600"/>
              </a:spcAft>
              <a:buFont typeface="Arial" panose="020B0604020202020204" pitchFamily="34" charset="0"/>
              <a:buChar char="•"/>
            </a:pPr>
            <a:r>
              <a:rPr lang="en-US" sz="1200" dirty="0"/>
              <a:t>Pre-Paid Card Disbursements</a:t>
            </a:r>
          </a:p>
          <a:p>
            <a:pPr marL="171450" indent="-171450">
              <a:spcAft>
                <a:spcPts val="600"/>
              </a:spcAft>
              <a:buFont typeface="Arial" panose="020B0604020202020204" pitchFamily="34" charset="0"/>
              <a:buChar char="•"/>
            </a:pPr>
            <a:r>
              <a:rPr lang="en-US" sz="1200" dirty="0"/>
              <a:t>Wire Transfers</a:t>
            </a:r>
          </a:p>
          <a:p>
            <a:endParaRPr lang="en-US" dirty="0"/>
          </a:p>
        </p:txBody>
      </p:sp>
      <p:sp>
        <p:nvSpPr>
          <p:cNvPr id="28" name="TextBox 27">
            <a:extLst>
              <a:ext uri="{FF2B5EF4-FFF2-40B4-BE49-F238E27FC236}">
                <a16:creationId xmlns:a16="http://schemas.microsoft.com/office/drawing/2014/main" id="{F2A30BA9-2FAD-5F4A-8A05-7551B9331290}"/>
              </a:ext>
            </a:extLst>
          </p:cNvPr>
          <p:cNvSpPr txBox="1"/>
          <p:nvPr/>
        </p:nvSpPr>
        <p:spPr>
          <a:xfrm>
            <a:off x="4041185" y="3232645"/>
            <a:ext cx="1615805" cy="180049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dirty="0" err="1"/>
              <a:t>Cheques</a:t>
            </a:r>
            <a:r>
              <a:rPr lang="en-US" sz="1200" dirty="0"/>
              <a:t> and paper items (e.g., paper remittances)</a:t>
            </a:r>
          </a:p>
          <a:p>
            <a:pPr marL="171450" indent="-171450">
              <a:spcAft>
                <a:spcPts val="600"/>
              </a:spcAft>
              <a:buFont typeface="Arial" panose="020B0604020202020204" pitchFamily="34" charset="0"/>
              <a:buChar char="•"/>
            </a:pPr>
            <a:r>
              <a:rPr lang="en-US" sz="1200" dirty="0"/>
              <a:t>ACH Debits (e.g., Pre-Authorized Debits)</a:t>
            </a:r>
          </a:p>
          <a:p>
            <a:pPr marL="171450" indent="-171450">
              <a:spcAft>
                <a:spcPts val="600"/>
              </a:spcAft>
              <a:buFont typeface="Arial" panose="020B0604020202020204" pitchFamily="34" charset="0"/>
              <a:buChar char="•"/>
            </a:pPr>
            <a:r>
              <a:rPr lang="en-US" sz="1200" dirty="0"/>
              <a:t>Credit Card</a:t>
            </a:r>
            <a:endParaRPr lang="en-US" sz="1200" baseline="30000" dirty="0"/>
          </a:p>
          <a:p>
            <a:pPr marL="171450" indent="-171450">
              <a:spcAft>
                <a:spcPts val="600"/>
              </a:spcAft>
              <a:buFont typeface="Arial" panose="020B0604020202020204" pitchFamily="34" charset="0"/>
              <a:buChar char="•"/>
            </a:pPr>
            <a:r>
              <a:rPr lang="en-US" sz="1200" dirty="0"/>
              <a:t>Debit Card</a:t>
            </a:r>
            <a:r>
              <a:rPr lang="en-US" sz="1200" baseline="30000" dirty="0"/>
              <a:t>1</a:t>
            </a:r>
            <a:endParaRPr lang="en-US" dirty="0"/>
          </a:p>
        </p:txBody>
      </p:sp>
    </p:spTree>
    <p:extLst>
      <p:ext uri="{BB962C8B-B14F-4D97-AF65-F5344CB8AC3E}">
        <p14:creationId xmlns:p14="http://schemas.microsoft.com/office/powerpoint/2010/main" val="124267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479" y="246565"/>
            <a:ext cx="10942961" cy="594360"/>
          </a:xfrm>
        </p:spPr>
        <p:txBody>
          <a:bodyPr/>
          <a:lstStyle/>
          <a:p>
            <a:r>
              <a:rPr lang="en-US" sz="2400" dirty="0"/>
              <a:t>“A modern payment system is fast, flexible and secure, promotes innovation and strengthens Canada’s competitive position”</a:t>
            </a:r>
            <a:endParaRPr lang="en-CA" sz="2400" dirty="0"/>
          </a:p>
        </p:txBody>
      </p:sp>
      <p:sp>
        <p:nvSpPr>
          <p:cNvPr id="3" name="Text Placeholder 2"/>
          <p:cNvSpPr>
            <a:spLocks noGrp="1"/>
          </p:cNvSpPr>
          <p:nvPr>
            <p:ph type="body" sz="quarter" idx="14"/>
          </p:nvPr>
        </p:nvSpPr>
        <p:spPr/>
        <p:txBody>
          <a:bodyPr/>
          <a:lstStyle/>
          <a:p>
            <a:r>
              <a:rPr lang="en-US" dirty="0"/>
              <a:t>.</a:t>
            </a:r>
          </a:p>
        </p:txBody>
      </p:sp>
      <p:pic>
        <p:nvPicPr>
          <p:cNvPr id="28" name="Picture 27" descr="Screen Shot 2016-11-28 at 9.25.00 PM.png">
            <a:extLst>
              <a:ext uri="{FF2B5EF4-FFF2-40B4-BE49-F238E27FC236}">
                <a16:creationId xmlns:a16="http://schemas.microsoft.com/office/drawing/2014/main" id="{99198BC4-31AA-6B4E-8F8C-21417B868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904" y="1325299"/>
            <a:ext cx="6890657" cy="5364291"/>
          </a:xfrm>
          <a:prstGeom prst="rect">
            <a:avLst/>
          </a:prstGeom>
        </p:spPr>
      </p:pic>
      <p:sp>
        <p:nvSpPr>
          <p:cNvPr id="29" name="Text Placeholder 2">
            <a:extLst>
              <a:ext uri="{FF2B5EF4-FFF2-40B4-BE49-F238E27FC236}">
                <a16:creationId xmlns:a16="http://schemas.microsoft.com/office/drawing/2014/main" id="{09F84650-7A44-EC44-9A40-8B4DFD8CD080}"/>
              </a:ext>
            </a:extLst>
          </p:cNvPr>
          <p:cNvSpPr txBox="1">
            <a:spLocks/>
          </p:cNvSpPr>
          <p:nvPr/>
        </p:nvSpPr>
        <p:spPr>
          <a:xfrm>
            <a:off x="303478" y="1494362"/>
            <a:ext cx="4595425" cy="498263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b="1" dirty="0"/>
              <a:t>Why? </a:t>
            </a:r>
          </a:p>
          <a:p>
            <a:pPr marL="685817" lvl="1" indent="-263776"/>
            <a:r>
              <a:rPr lang="en-US" sz="1400" dirty="0"/>
              <a:t>Canada’s core payment systems are largely outdated and were note designed to support emerging needs for faster, data-rich payments and regulatory changes </a:t>
            </a:r>
          </a:p>
          <a:p>
            <a:pPr marL="0" indent="0">
              <a:buNone/>
            </a:pPr>
            <a:r>
              <a:rPr lang="en-US" sz="1400" b="1" dirty="0"/>
              <a:t>End-user expectations are evolving</a:t>
            </a:r>
          </a:p>
          <a:p>
            <a:pPr marL="685817" lvl="1" indent="-263776"/>
            <a:r>
              <a:rPr lang="en-US" sz="1400" dirty="0"/>
              <a:t>More options to make funds available in near real-time</a:t>
            </a:r>
          </a:p>
          <a:p>
            <a:pPr marL="685817" lvl="1" indent="-263776"/>
            <a:r>
              <a:rPr lang="en-US" sz="1400" dirty="0"/>
              <a:t>Expanded and standardized information</a:t>
            </a:r>
          </a:p>
          <a:p>
            <a:pPr marL="685817" lvl="1" indent="-263776"/>
            <a:r>
              <a:rPr lang="en-US" sz="1400" dirty="0"/>
              <a:t>Easier ways to send and receive payments</a:t>
            </a:r>
          </a:p>
          <a:p>
            <a:pPr marL="685817" lvl="1" indent="-263776"/>
            <a:r>
              <a:rPr lang="en-US" sz="1400" dirty="0"/>
              <a:t>Transparency into transaction status</a:t>
            </a:r>
          </a:p>
          <a:p>
            <a:pPr marL="685817" lvl="1" indent="-263776"/>
            <a:r>
              <a:rPr lang="en-US" sz="1400" dirty="0"/>
              <a:t>More convenient cross border payments</a:t>
            </a:r>
          </a:p>
          <a:p>
            <a:pPr marL="685817" lvl="1" indent="-263776"/>
            <a:r>
              <a:rPr lang="en-US" sz="1400" dirty="0"/>
              <a:t>Organization agnostic oversight rules applied consistently</a:t>
            </a:r>
          </a:p>
          <a:p>
            <a:pPr marL="685817" lvl="1" indent="-263776"/>
            <a:r>
              <a:rPr lang="en-US" sz="1400" dirty="0"/>
              <a:t>Open and risk based access</a:t>
            </a:r>
          </a:p>
          <a:p>
            <a:pPr marL="0" indent="0">
              <a:buNone/>
            </a:pPr>
            <a:r>
              <a:rPr lang="en-US" sz="1400" b="1" dirty="0"/>
              <a:t>Modernization of core payment systems is occurring around the globe</a:t>
            </a:r>
          </a:p>
          <a:p>
            <a:pPr marL="685817" lvl="1" indent="-263776"/>
            <a:r>
              <a:rPr lang="en-US" sz="1400" dirty="0"/>
              <a:t>Systems that are flexible and reduce processing costs</a:t>
            </a:r>
          </a:p>
          <a:p>
            <a:pPr marL="685817" lvl="1" indent="-263776"/>
            <a:endParaRPr lang="en-US" sz="1400" dirty="0"/>
          </a:p>
        </p:txBody>
      </p:sp>
    </p:spTree>
    <p:extLst>
      <p:ext uri="{BB962C8B-B14F-4D97-AF65-F5344CB8AC3E}">
        <p14:creationId xmlns:p14="http://schemas.microsoft.com/office/powerpoint/2010/main" val="210419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44" y="-20703"/>
            <a:ext cx="10942961" cy="594360"/>
          </a:xfrm>
        </p:spPr>
        <p:txBody>
          <a:bodyPr/>
          <a:lstStyle/>
          <a:p>
            <a:r>
              <a:rPr lang="en-US" sz="2400" dirty="0">
                <a:latin typeface="Arial" charset="0"/>
                <a:ea typeface="Arial" charset="0"/>
                <a:cs typeface="Arial" charset="0"/>
              </a:rPr>
              <a:t>Faster Payments Across the Globe</a:t>
            </a:r>
            <a:endParaRPr lang="en-CA" sz="2400" dirty="0">
              <a:latin typeface="Arial" charset="0"/>
              <a:ea typeface="Arial" charset="0"/>
              <a:cs typeface="Arial" charset="0"/>
            </a:endParaRPr>
          </a:p>
        </p:txBody>
      </p:sp>
      <p:sp>
        <p:nvSpPr>
          <p:cNvPr id="4" name="Slide Number Placeholder 3"/>
          <p:cNvSpPr>
            <a:spLocks noGrp="1"/>
          </p:cNvSpPr>
          <p:nvPr>
            <p:ph type="sldNum" sz="quarter" idx="4"/>
          </p:nvPr>
        </p:nvSpPr>
        <p:spPr/>
        <p:txBody>
          <a:bodyPr/>
          <a:lstStyle/>
          <a:p>
            <a:fld id="{1D70FF2A-E074-4D3B-BB94-FFBB4B519E26}" type="slidenum">
              <a:rPr lang="en-CA" smtClean="0"/>
              <a:pPr/>
              <a:t>9</a:t>
            </a:fld>
            <a:endParaRPr lang="en-CA" dirty="0"/>
          </a:p>
        </p:txBody>
      </p:sp>
      <p:sp>
        <p:nvSpPr>
          <p:cNvPr id="7" name="Freeform 6"/>
          <p:cNvSpPr>
            <a:spLocks noChangeAspect="1"/>
          </p:cNvSpPr>
          <p:nvPr/>
        </p:nvSpPr>
        <p:spPr bwMode="gray">
          <a:xfrm>
            <a:off x="6300774" y="2100761"/>
            <a:ext cx="4403818" cy="1578724"/>
          </a:xfrm>
          <a:custGeom>
            <a:avLst/>
            <a:gdLst>
              <a:gd name="T0" fmla="*/ 0 w 5927"/>
              <a:gd name="T1" fmla="*/ 1 h 1901"/>
              <a:gd name="T2" fmla="*/ 0 w 5927"/>
              <a:gd name="T3" fmla="*/ 1 h 1901"/>
              <a:gd name="T4" fmla="*/ 0 w 5927"/>
              <a:gd name="T5" fmla="*/ 1 h 1901"/>
              <a:gd name="T6" fmla="*/ 0 w 5927"/>
              <a:gd name="T7" fmla="*/ 1 h 1901"/>
              <a:gd name="T8" fmla="*/ 0 w 5927"/>
              <a:gd name="T9" fmla="*/ 1 h 1901"/>
              <a:gd name="T10" fmla="*/ 0 w 5927"/>
              <a:gd name="T11" fmla="*/ 1 h 1901"/>
              <a:gd name="T12" fmla="*/ 0 w 5927"/>
              <a:gd name="T13" fmla="*/ 1 h 1901"/>
              <a:gd name="T14" fmla="*/ 0 w 5927"/>
              <a:gd name="T15" fmla="*/ 1 h 1901"/>
              <a:gd name="T16" fmla="*/ 0 w 5927"/>
              <a:gd name="T17" fmla="*/ 1 h 1901"/>
              <a:gd name="T18" fmla="*/ 0 w 5927"/>
              <a:gd name="T19" fmla="*/ 1 h 1901"/>
              <a:gd name="T20" fmla="*/ 0 w 5927"/>
              <a:gd name="T21" fmla="*/ 1 h 1901"/>
              <a:gd name="T22" fmla="*/ 0 w 5927"/>
              <a:gd name="T23" fmla="*/ 1 h 1901"/>
              <a:gd name="T24" fmla="*/ 0 w 5927"/>
              <a:gd name="T25" fmla="*/ 1 h 1901"/>
              <a:gd name="T26" fmla="*/ 0 w 5927"/>
              <a:gd name="T27" fmla="*/ 1 h 1901"/>
              <a:gd name="T28" fmla="*/ 0 w 5927"/>
              <a:gd name="T29" fmla="*/ 1 h 1901"/>
              <a:gd name="T30" fmla="*/ 0 w 5927"/>
              <a:gd name="T31" fmla="*/ 1 h 1901"/>
              <a:gd name="T32" fmla="*/ 0 w 5927"/>
              <a:gd name="T33" fmla="*/ 1 h 1901"/>
              <a:gd name="T34" fmla="*/ 0 w 5927"/>
              <a:gd name="T35" fmla="*/ 1 h 1901"/>
              <a:gd name="T36" fmla="*/ 0 w 5927"/>
              <a:gd name="T37" fmla="*/ 1 h 1901"/>
              <a:gd name="T38" fmla="*/ 0 w 5927"/>
              <a:gd name="T39" fmla="*/ 1 h 1901"/>
              <a:gd name="T40" fmla="*/ 0 w 5927"/>
              <a:gd name="T41" fmla="*/ 1 h 1901"/>
              <a:gd name="T42" fmla="*/ 0 w 5927"/>
              <a:gd name="T43" fmla="*/ 1 h 1901"/>
              <a:gd name="T44" fmla="*/ 0 w 5927"/>
              <a:gd name="T45" fmla="*/ 1 h 1901"/>
              <a:gd name="T46" fmla="*/ 0 w 5927"/>
              <a:gd name="T47" fmla="*/ 1 h 1901"/>
              <a:gd name="T48" fmla="*/ 0 w 5927"/>
              <a:gd name="T49" fmla="*/ 1 h 1901"/>
              <a:gd name="T50" fmla="*/ 0 w 5927"/>
              <a:gd name="T51" fmla="*/ 1 h 1901"/>
              <a:gd name="T52" fmla="*/ 0 w 5927"/>
              <a:gd name="T53" fmla="*/ 1 h 1901"/>
              <a:gd name="T54" fmla="*/ 0 w 5927"/>
              <a:gd name="T55" fmla="*/ 1 h 1901"/>
              <a:gd name="T56" fmla="*/ 0 w 5927"/>
              <a:gd name="T57" fmla="*/ 1 h 1901"/>
              <a:gd name="T58" fmla="*/ 0 w 5927"/>
              <a:gd name="T59" fmla="*/ 1 h 1901"/>
              <a:gd name="T60" fmla="*/ 0 w 5927"/>
              <a:gd name="T61" fmla="*/ 1 h 1901"/>
              <a:gd name="T62" fmla="*/ 0 w 5927"/>
              <a:gd name="T63" fmla="*/ 1 h 1901"/>
              <a:gd name="T64" fmla="*/ 0 w 5927"/>
              <a:gd name="T65" fmla="*/ 1 h 1901"/>
              <a:gd name="T66" fmla="*/ 0 w 5927"/>
              <a:gd name="T67" fmla="*/ 1 h 1901"/>
              <a:gd name="T68" fmla="*/ 0 w 5927"/>
              <a:gd name="T69" fmla="*/ 1 h 1901"/>
              <a:gd name="T70" fmla="*/ 0 w 5927"/>
              <a:gd name="T71" fmla="*/ 1 h 1901"/>
              <a:gd name="T72" fmla="*/ 0 w 5927"/>
              <a:gd name="T73" fmla="*/ 1 h 1901"/>
              <a:gd name="T74" fmla="*/ 0 w 5927"/>
              <a:gd name="T75" fmla="*/ 1 h 1901"/>
              <a:gd name="T76" fmla="*/ 0 w 5927"/>
              <a:gd name="T77" fmla="*/ 1 h 1901"/>
              <a:gd name="T78" fmla="*/ 0 w 5927"/>
              <a:gd name="T79" fmla="*/ 1 h 1901"/>
              <a:gd name="T80" fmla="*/ 0 w 5927"/>
              <a:gd name="T81" fmla="*/ 1 h 1901"/>
              <a:gd name="T82" fmla="*/ 0 w 5927"/>
              <a:gd name="T83" fmla="*/ 1 h 1901"/>
              <a:gd name="T84" fmla="*/ 0 w 5927"/>
              <a:gd name="T85" fmla="*/ 1 h 1901"/>
              <a:gd name="T86" fmla="*/ 0 w 5927"/>
              <a:gd name="T87" fmla="*/ 1 h 1901"/>
              <a:gd name="T88" fmla="*/ 0 w 5927"/>
              <a:gd name="T89" fmla="*/ 1 h 1901"/>
              <a:gd name="T90" fmla="*/ 0 w 5927"/>
              <a:gd name="T91" fmla="*/ 1 h 1901"/>
              <a:gd name="T92" fmla="*/ 0 w 5927"/>
              <a:gd name="T93" fmla="*/ 1 h 1901"/>
              <a:gd name="T94" fmla="*/ 0 w 5927"/>
              <a:gd name="T95" fmla="*/ 1 h 1901"/>
              <a:gd name="T96" fmla="*/ 0 w 5927"/>
              <a:gd name="T97" fmla="*/ 1 h 1901"/>
              <a:gd name="T98" fmla="*/ 0 w 5927"/>
              <a:gd name="T99" fmla="*/ 1 h 1901"/>
              <a:gd name="T100" fmla="*/ 0 w 5927"/>
              <a:gd name="T101" fmla="*/ 1 h 1901"/>
              <a:gd name="T102" fmla="*/ 0 w 5927"/>
              <a:gd name="T103" fmla="*/ 1 h 1901"/>
              <a:gd name="T104" fmla="*/ 0 w 5927"/>
              <a:gd name="T105" fmla="*/ 1 h 1901"/>
              <a:gd name="T106" fmla="*/ 0 w 5927"/>
              <a:gd name="T107" fmla="*/ 1 h 1901"/>
              <a:gd name="T108" fmla="*/ 0 w 5927"/>
              <a:gd name="T109" fmla="*/ 1 h 1901"/>
              <a:gd name="T110" fmla="*/ 0 w 5927"/>
              <a:gd name="T111" fmla="*/ 1 h 1901"/>
              <a:gd name="T112" fmla="*/ 0 w 5927"/>
              <a:gd name="T113" fmla="*/ 1 h 1901"/>
              <a:gd name="T114" fmla="*/ 0 w 5927"/>
              <a:gd name="T115" fmla="*/ 1 h 19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27"/>
              <a:gd name="T175" fmla="*/ 0 h 1901"/>
              <a:gd name="T176" fmla="*/ 5927 w 5927"/>
              <a:gd name="T177" fmla="*/ 1901 h 190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27" h="1901">
                <a:moveTo>
                  <a:pt x="0" y="1351"/>
                </a:moveTo>
                <a:lnTo>
                  <a:pt x="49" y="1307"/>
                </a:lnTo>
                <a:lnTo>
                  <a:pt x="33" y="1325"/>
                </a:lnTo>
                <a:lnTo>
                  <a:pt x="55" y="1330"/>
                </a:lnTo>
                <a:lnTo>
                  <a:pt x="49" y="1241"/>
                </a:lnTo>
                <a:lnTo>
                  <a:pt x="69" y="1199"/>
                </a:lnTo>
                <a:lnTo>
                  <a:pt x="98" y="1193"/>
                </a:lnTo>
                <a:lnTo>
                  <a:pt x="155" y="1232"/>
                </a:lnTo>
                <a:lnTo>
                  <a:pt x="168" y="1158"/>
                </a:lnTo>
                <a:lnTo>
                  <a:pt x="143" y="1159"/>
                </a:lnTo>
                <a:lnTo>
                  <a:pt x="133" y="1116"/>
                </a:lnTo>
                <a:lnTo>
                  <a:pt x="368" y="1078"/>
                </a:lnTo>
                <a:lnTo>
                  <a:pt x="311" y="1062"/>
                </a:lnTo>
                <a:lnTo>
                  <a:pt x="313" y="1040"/>
                </a:lnTo>
                <a:lnTo>
                  <a:pt x="278" y="1048"/>
                </a:lnTo>
                <a:lnTo>
                  <a:pt x="411" y="936"/>
                </a:lnTo>
                <a:lnTo>
                  <a:pt x="352" y="818"/>
                </a:lnTo>
                <a:lnTo>
                  <a:pt x="366" y="761"/>
                </a:lnTo>
                <a:lnTo>
                  <a:pt x="330" y="699"/>
                </a:lnTo>
                <a:lnTo>
                  <a:pt x="360" y="664"/>
                </a:lnTo>
                <a:lnTo>
                  <a:pt x="311" y="615"/>
                </a:lnTo>
                <a:lnTo>
                  <a:pt x="325" y="574"/>
                </a:lnTo>
                <a:lnTo>
                  <a:pt x="389" y="529"/>
                </a:lnTo>
                <a:lnTo>
                  <a:pt x="425" y="523"/>
                </a:lnTo>
                <a:lnTo>
                  <a:pt x="470" y="533"/>
                </a:lnTo>
                <a:lnTo>
                  <a:pt x="431" y="544"/>
                </a:lnTo>
                <a:lnTo>
                  <a:pt x="461" y="561"/>
                </a:lnTo>
                <a:lnTo>
                  <a:pt x="564" y="566"/>
                </a:lnTo>
                <a:lnTo>
                  <a:pt x="745" y="661"/>
                </a:lnTo>
                <a:lnTo>
                  <a:pt x="750" y="708"/>
                </a:lnTo>
                <a:lnTo>
                  <a:pt x="670" y="749"/>
                </a:lnTo>
                <a:lnTo>
                  <a:pt x="427" y="692"/>
                </a:lnTo>
                <a:lnTo>
                  <a:pt x="526" y="760"/>
                </a:lnTo>
                <a:lnTo>
                  <a:pt x="524" y="838"/>
                </a:lnTo>
                <a:lnTo>
                  <a:pt x="623" y="878"/>
                </a:lnTo>
                <a:lnTo>
                  <a:pt x="648" y="870"/>
                </a:lnTo>
                <a:lnTo>
                  <a:pt x="635" y="838"/>
                </a:lnTo>
                <a:lnTo>
                  <a:pt x="590" y="826"/>
                </a:lnTo>
                <a:lnTo>
                  <a:pt x="601" y="799"/>
                </a:lnTo>
                <a:lnTo>
                  <a:pt x="645" y="829"/>
                </a:lnTo>
                <a:lnTo>
                  <a:pt x="741" y="838"/>
                </a:lnTo>
                <a:lnTo>
                  <a:pt x="700" y="776"/>
                </a:lnTo>
                <a:lnTo>
                  <a:pt x="788" y="724"/>
                </a:lnTo>
                <a:lnTo>
                  <a:pt x="853" y="760"/>
                </a:lnTo>
                <a:lnTo>
                  <a:pt x="851" y="618"/>
                </a:lnTo>
                <a:lnTo>
                  <a:pt x="823" y="598"/>
                </a:lnTo>
                <a:lnTo>
                  <a:pt x="931" y="629"/>
                </a:lnTo>
                <a:lnTo>
                  <a:pt x="938" y="646"/>
                </a:lnTo>
                <a:lnTo>
                  <a:pt x="881" y="671"/>
                </a:lnTo>
                <a:lnTo>
                  <a:pt x="938" y="716"/>
                </a:lnTo>
                <a:lnTo>
                  <a:pt x="987" y="664"/>
                </a:lnTo>
                <a:lnTo>
                  <a:pt x="1187" y="580"/>
                </a:lnTo>
                <a:lnTo>
                  <a:pt x="1217" y="576"/>
                </a:lnTo>
                <a:lnTo>
                  <a:pt x="1187" y="590"/>
                </a:lnTo>
                <a:lnTo>
                  <a:pt x="1220" y="631"/>
                </a:lnTo>
                <a:lnTo>
                  <a:pt x="1364" y="576"/>
                </a:lnTo>
                <a:lnTo>
                  <a:pt x="1397" y="616"/>
                </a:lnTo>
                <a:lnTo>
                  <a:pt x="1431" y="587"/>
                </a:lnTo>
                <a:lnTo>
                  <a:pt x="1414" y="540"/>
                </a:lnTo>
                <a:lnTo>
                  <a:pt x="1434" y="525"/>
                </a:lnTo>
                <a:lnTo>
                  <a:pt x="1544" y="547"/>
                </a:lnTo>
                <a:lnTo>
                  <a:pt x="1689" y="627"/>
                </a:lnTo>
                <a:lnTo>
                  <a:pt x="1719" y="589"/>
                </a:lnTo>
                <a:lnTo>
                  <a:pt x="1687" y="549"/>
                </a:lnTo>
                <a:lnTo>
                  <a:pt x="1643" y="538"/>
                </a:lnTo>
                <a:lnTo>
                  <a:pt x="1660" y="474"/>
                </a:lnTo>
                <a:lnTo>
                  <a:pt x="1629" y="465"/>
                </a:lnTo>
                <a:lnTo>
                  <a:pt x="1640" y="437"/>
                </a:lnTo>
                <a:lnTo>
                  <a:pt x="1693" y="406"/>
                </a:lnTo>
                <a:lnTo>
                  <a:pt x="1727" y="330"/>
                </a:lnTo>
                <a:lnTo>
                  <a:pt x="1803" y="332"/>
                </a:lnTo>
                <a:lnTo>
                  <a:pt x="1838" y="343"/>
                </a:lnTo>
                <a:lnTo>
                  <a:pt x="1812" y="423"/>
                </a:lnTo>
                <a:lnTo>
                  <a:pt x="1842" y="463"/>
                </a:lnTo>
                <a:lnTo>
                  <a:pt x="1832" y="574"/>
                </a:lnTo>
                <a:lnTo>
                  <a:pt x="1870" y="613"/>
                </a:lnTo>
                <a:lnTo>
                  <a:pt x="1856" y="653"/>
                </a:lnTo>
                <a:lnTo>
                  <a:pt x="1798" y="684"/>
                </a:lnTo>
                <a:lnTo>
                  <a:pt x="1816" y="699"/>
                </a:lnTo>
                <a:lnTo>
                  <a:pt x="1742" y="715"/>
                </a:lnTo>
                <a:lnTo>
                  <a:pt x="1821" y="742"/>
                </a:lnTo>
                <a:lnTo>
                  <a:pt x="1912" y="653"/>
                </a:lnTo>
                <a:lnTo>
                  <a:pt x="1901" y="598"/>
                </a:lnTo>
                <a:lnTo>
                  <a:pt x="1933" y="589"/>
                </a:lnTo>
                <a:lnTo>
                  <a:pt x="1980" y="579"/>
                </a:lnTo>
                <a:lnTo>
                  <a:pt x="2002" y="610"/>
                </a:lnTo>
                <a:lnTo>
                  <a:pt x="2000" y="651"/>
                </a:lnTo>
                <a:lnTo>
                  <a:pt x="2059" y="665"/>
                </a:lnTo>
                <a:lnTo>
                  <a:pt x="2013" y="650"/>
                </a:lnTo>
                <a:lnTo>
                  <a:pt x="2033" y="626"/>
                </a:lnTo>
                <a:lnTo>
                  <a:pt x="2016" y="589"/>
                </a:lnTo>
                <a:lnTo>
                  <a:pt x="1880" y="565"/>
                </a:lnTo>
                <a:lnTo>
                  <a:pt x="1901" y="478"/>
                </a:lnTo>
                <a:lnTo>
                  <a:pt x="1854" y="423"/>
                </a:lnTo>
                <a:lnTo>
                  <a:pt x="1922" y="373"/>
                </a:lnTo>
                <a:lnTo>
                  <a:pt x="1913" y="337"/>
                </a:lnTo>
                <a:lnTo>
                  <a:pt x="1944" y="358"/>
                </a:lnTo>
                <a:lnTo>
                  <a:pt x="1929" y="428"/>
                </a:lnTo>
                <a:lnTo>
                  <a:pt x="1950" y="437"/>
                </a:lnTo>
                <a:lnTo>
                  <a:pt x="2041" y="459"/>
                </a:lnTo>
                <a:lnTo>
                  <a:pt x="1958" y="401"/>
                </a:lnTo>
                <a:lnTo>
                  <a:pt x="2022" y="403"/>
                </a:lnTo>
                <a:lnTo>
                  <a:pt x="2007" y="380"/>
                </a:lnTo>
                <a:lnTo>
                  <a:pt x="2041" y="369"/>
                </a:lnTo>
                <a:lnTo>
                  <a:pt x="2209" y="414"/>
                </a:lnTo>
                <a:lnTo>
                  <a:pt x="2177" y="445"/>
                </a:lnTo>
                <a:lnTo>
                  <a:pt x="2172" y="490"/>
                </a:lnTo>
                <a:lnTo>
                  <a:pt x="2207" y="516"/>
                </a:lnTo>
                <a:lnTo>
                  <a:pt x="2224" y="414"/>
                </a:lnTo>
                <a:lnTo>
                  <a:pt x="2133" y="363"/>
                </a:lnTo>
                <a:lnTo>
                  <a:pt x="2114" y="293"/>
                </a:lnTo>
                <a:lnTo>
                  <a:pt x="2328" y="267"/>
                </a:lnTo>
                <a:lnTo>
                  <a:pt x="2300" y="203"/>
                </a:lnTo>
                <a:lnTo>
                  <a:pt x="2328" y="217"/>
                </a:lnTo>
                <a:lnTo>
                  <a:pt x="2363" y="192"/>
                </a:lnTo>
                <a:lnTo>
                  <a:pt x="2337" y="184"/>
                </a:lnTo>
                <a:lnTo>
                  <a:pt x="2560" y="132"/>
                </a:lnTo>
                <a:lnTo>
                  <a:pt x="2542" y="117"/>
                </a:lnTo>
                <a:lnTo>
                  <a:pt x="2644" y="112"/>
                </a:lnTo>
                <a:lnTo>
                  <a:pt x="2643" y="129"/>
                </a:lnTo>
                <a:lnTo>
                  <a:pt x="2669" y="129"/>
                </a:lnTo>
                <a:lnTo>
                  <a:pt x="2744" y="106"/>
                </a:lnTo>
                <a:lnTo>
                  <a:pt x="2779" y="118"/>
                </a:lnTo>
                <a:lnTo>
                  <a:pt x="2746" y="90"/>
                </a:lnTo>
                <a:lnTo>
                  <a:pt x="2830" y="84"/>
                </a:lnTo>
                <a:lnTo>
                  <a:pt x="2833" y="48"/>
                </a:lnTo>
                <a:lnTo>
                  <a:pt x="2933" y="0"/>
                </a:lnTo>
                <a:lnTo>
                  <a:pt x="3002" y="29"/>
                </a:lnTo>
                <a:lnTo>
                  <a:pt x="2943" y="55"/>
                </a:lnTo>
                <a:lnTo>
                  <a:pt x="3043" y="53"/>
                </a:lnTo>
                <a:lnTo>
                  <a:pt x="3003" y="90"/>
                </a:lnTo>
                <a:lnTo>
                  <a:pt x="3174" y="72"/>
                </a:lnTo>
                <a:lnTo>
                  <a:pt x="3269" y="129"/>
                </a:lnTo>
                <a:lnTo>
                  <a:pt x="3255" y="150"/>
                </a:lnTo>
                <a:lnTo>
                  <a:pt x="3223" y="138"/>
                </a:lnTo>
                <a:lnTo>
                  <a:pt x="3266" y="156"/>
                </a:lnTo>
                <a:lnTo>
                  <a:pt x="3245" y="190"/>
                </a:lnTo>
                <a:lnTo>
                  <a:pt x="2933" y="355"/>
                </a:lnTo>
                <a:lnTo>
                  <a:pt x="3032" y="335"/>
                </a:lnTo>
                <a:lnTo>
                  <a:pt x="3011" y="313"/>
                </a:lnTo>
                <a:lnTo>
                  <a:pt x="3169" y="282"/>
                </a:lnTo>
                <a:lnTo>
                  <a:pt x="3126" y="287"/>
                </a:lnTo>
                <a:lnTo>
                  <a:pt x="3136" y="259"/>
                </a:lnTo>
                <a:lnTo>
                  <a:pt x="3223" y="282"/>
                </a:lnTo>
                <a:lnTo>
                  <a:pt x="3236" y="259"/>
                </a:lnTo>
                <a:lnTo>
                  <a:pt x="3256" y="313"/>
                </a:lnTo>
                <a:lnTo>
                  <a:pt x="3299" y="316"/>
                </a:lnTo>
                <a:lnTo>
                  <a:pt x="3258" y="294"/>
                </a:lnTo>
                <a:lnTo>
                  <a:pt x="3342" y="280"/>
                </a:lnTo>
                <a:lnTo>
                  <a:pt x="3442" y="293"/>
                </a:lnTo>
                <a:lnTo>
                  <a:pt x="3433" y="313"/>
                </a:lnTo>
                <a:lnTo>
                  <a:pt x="3520" y="330"/>
                </a:lnTo>
                <a:lnTo>
                  <a:pt x="3596" y="326"/>
                </a:lnTo>
                <a:lnTo>
                  <a:pt x="3600" y="275"/>
                </a:lnTo>
                <a:lnTo>
                  <a:pt x="3622" y="269"/>
                </a:lnTo>
                <a:lnTo>
                  <a:pt x="3815" y="326"/>
                </a:lnTo>
                <a:lnTo>
                  <a:pt x="3788" y="414"/>
                </a:lnTo>
                <a:lnTo>
                  <a:pt x="3877" y="474"/>
                </a:lnTo>
                <a:lnTo>
                  <a:pt x="3926" y="392"/>
                </a:lnTo>
                <a:lnTo>
                  <a:pt x="3959" y="428"/>
                </a:lnTo>
                <a:lnTo>
                  <a:pt x="4024" y="414"/>
                </a:lnTo>
                <a:lnTo>
                  <a:pt x="4110" y="445"/>
                </a:lnTo>
                <a:lnTo>
                  <a:pt x="4179" y="426"/>
                </a:lnTo>
                <a:lnTo>
                  <a:pt x="4172" y="392"/>
                </a:lnTo>
                <a:lnTo>
                  <a:pt x="4220" y="336"/>
                </a:lnTo>
                <a:lnTo>
                  <a:pt x="4508" y="376"/>
                </a:lnTo>
                <a:lnTo>
                  <a:pt x="4527" y="402"/>
                </a:lnTo>
                <a:lnTo>
                  <a:pt x="4491" y="413"/>
                </a:lnTo>
                <a:lnTo>
                  <a:pt x="4584" y="426"/>
                </a:lnTo>
                <a:lnTo>
                  <a:pt x="4619" y="465"/>
                </a:lnTo>
                <a:lnTo>
                  <a:pt x="4835" y="459"/>
                </a:lnTo>
                <a:lnTo>
                  <a:pt x="4875" y="490"/>
                </a:lnTo>
                <a:lnTo>
                  <a:pt x="4861" y="529"/>
                </a:lnTo>
                <a:lnTo>
                  <a:pt x="4924" y="556"/>
                </a:lnTo>
                <a:lnTo>
                  <a:pt x="4957" y="534"/>
                </a:lnTo>
                <a:lnTo>
                  <a:pt x="5111" y="550"/>
                </a:lnTo>
                <a:lnTo>
                  <a:pt x="5142" y="529"/>
                </a:lnTo>
                <a:lnTo>
                  <a:pt x="5162" y="563"/>
                </a:lnTo>
                <a:lnTo>
                  <a:pt x="5225" y="591"/>
                </a:lnTo>
                <a:lnTo>
                  <a:pt x="5256" y="572"/>
                </a:lnTo>
                <a:lnTo>
                  <a:pt x="5224" y="540"/>
                </a:lnTo>
                <a:lnTo>
                  <a:pt x="5242" y="516"/>
                </a:lnTo>
                <a:lnTo>
                  <a:pt x="5513" y="555"/>
                </a:lnTo>
                <a:lnTo>
                  <a:pt x="5691" y="655"/>
                </a:lnTo>
                <a:lnTo>
                  <a:pt x="5729" y="655"/>
                </a:lnTo>
                <a:lnTo>
                  <a:pt x="5774" y="736"/>
                </a:lnTo>
                <a:lnTo>
                  <a:pt x="5756" y="692"/>
                </a:lnTo>
                <a:lnTo>
                  <a:pt x="5784" y="688"/>
                </a:lnTo>
                <a:lnTo>
                  <a:pt x="5802" y="705"/>
                </a:lnTo>
                <a:lnTo>
                  <a:pt x="5854" y="699"/>
                </a:lnTo>
                <a:lnTo>
                  <a:pt x="5927" y="746"/>
                </a:lnTo>
                <a:lnTo>
                  <a:pt x="5823" y="798"/>
                </a:lnTo>
                <a:lnTo>
                  <a:pt x="5844" y="812"/>
                </a:lnTo>
                <a:lnTo>
                  <a:pt x="5807" y="821"/>
                </a:lnTo>
                <a:lnTo>
                  <a:pt x="5837" y="841"/>
                </a:lnTo>
                <a:lnTo>
                  <a:pt x="5774" y="842"/>
                </a:lnTo>
                <a:lnTo>
                  <a:pt x="5755" y="812"/>
                </a:lnTo>
                <a:lnTo>
                  <a:pt x="5730" y="824"/>
                </a:lnTo>
                <a:lnTo>
                  <a:pt x="5690" y="776"/>
                </a:lnTo>
                <a:lnTo>
                  <a:pt x="5620" y="777"/>
                </a:lnTo>
                <a:lnTo>
                  <a:pt x="5602" y="749"/>
                </a:lnTo>
                <a:lnTo>
                  <a:pt x="5619" y="736"/>
                </a:lnTo>
                <a:lnTo>
                  <a:pt x="5591" y="736"/>
                </a:lnTo>
                <a:lnTo>
                  <a:pt x="5569" y="746"/>
                </a:lnTo>
                <a:lnTo>
                  <a:pt x="5595" y="779"/>
                </a:lnTo>
                <a:lnTo>
                  <a:pt x="5579" y="799"/>
                </a:lnTo>
                <a:lnTo>
                  <a:pt x="5519" y="832"/>
                </a:lnTo>
                <a:lnTo>
                  <a:pt x="5478" y="825"/>
                </a:lnTo>
                <a:lnTo>
                  <a:pt x="5546" y="918"/>
                </a:lnTo>
                <a:lnTo>
                  <a:pt x="5535" y="953"/>
                </a:lnTo>
                <a:lnTo>
                  <a:pt x="5466" y="928"/>
                </a:lnTo>
                <a:lnTo>
                  <a:pt x="5469" y="942"/>
                </a:lnTo>
                <a:lnTo>
                  <a:pt x="5343" y="988"/>
                </a:lnTo>
                <a:lnTo>
                  <a:pt x="5231" y="1082"/>
                </a:lnTo>
                <a:lnTo>
                  <a:pt x="5155" y="1046"/>
                </a:lnTo>
                <a:lnTo>
                  <a:pt x="5086" y="1084"/>
                </a:lnTo>
                <a:lnTo>
                  <a:pt x="5086" y="1050"/>
                </a:lnTo>
                <a:lnTo>
                  <a:pt x="5045" y="1087"/>
                </a:lnTo>
                <a:lnTo>
                  <a:pt x="4996" y="1083"/>
                </a:lnTo>
                <a:lnTo>
                  <a:pt x="4944" y="1175"/>
                </a:lnTo>
                <a:lnTo>
                  <a:pt x="4985" y="1193"/>
                </a:lnTo>
                <a:lnTo>
                  <a:pt x="4968" y="1224"/>
                </a:lnTo>
                <a:lnTo>
                  <a:pt x="4988" y="1270"/>
                </a:lnTo>
                <a:lnTo>
                  <a:pt x="4952" y="1262"/>
                </a:lnTo>
                <a:lnTo>
                  <a:pt x="4932" y="1303"/>
                </a:lnTo>
                <a:lnTo>
                  <a:pt x="4945" y="1341"/>
                </a:lnTo>
                <a:lnTo>
                  <a:pt x="4869" y="1372"/>
                </a:lnTo>
                <a:lnTo>
                  <a:pt x="4875" y="1413"/>
                </a:lnTo>
                <a:lnTo>
                  <a:pt x="4825" y="1424"/>
                </a:lnTo>
                <a:lnTo>
                  <a:pt x="4811" y="1471"/>
                </a:lnTo>
                <a:lnTo>
                  <a:pt x="4765" y="1520"/>
                </a:lnTo>
                <a:lnTo>
                  <a:pt x="4726" y="1341"/>
                </a:lnTo>
                <a:lnTo>
                  <a:pt x="4731" y="1244"/>
                </a:lnTo>
                <a:lnTo>
                  <a:pt x="4765" y="1188"/>
                </a:lnTo>
                <a:lnTo>
                  <a:pt x="4818" y="1176"/>
                </a:lnTo>
                <a:lnTo>
                  <a:pt x="4941" y="1056"/>
                </a:lnTo>
                <a:lnTo>
                  <a:pt x="5000" y="1032"/>
                </a:lnTo>
                <a:lnTo>
                  <a:pt x="5020" y="962"/>
                </a:lnTo>
                <a:lnTo>
                  <a:pt x="5045" y="944"/>
                </a:lnTo>
                <a:lnTo>
                  <a:pt x="4998" y="942"/>
                </a:lnTo>
                <a:lnTo>
                  <a:pt x="4984" y="999"/>
                </a:lnTo>
                <a:lnTo>
                  <a:pt x="4879" y="1048"/>
                </a:lnTo>
                <a:lnTo>
                  <a:pt x="4890" y="974"/>
                </a:lnTo>
                <a:lnTo>
                  <a:pt x="4778" y="990"/>
                </a:lnTo>
                <a:lnTo>
                  <a:pt x="4672" y="1084"/>
                </a:lnTo>
                <a:lnTo>
                  <a:pt x="4692" y="1123"/>
                </a:lnTo>
                <a:lnTo>
                  <a:pt x="4579" y="1136"/>
                </a:lnTo>
                <a:lnTo>
                  <a:pt x="4565" y="1125"/>
                </a:lnTo>
                <a:lnTo>
                  <a:pt x="4604" y="1119"/>
                </a:lnTo>
                <a:lnTo>
                  <a:pt x="4510" y="1095"/>
                </a:lnTo>
                <a:lnTo>
                  <a:pt x="4484" y="1119"/>
                </a:lnTo>
                <a:lnTo>
                  <a:pt x="4271" y="1121"/>
                </a:lnTo>
                <a:lnTo>
                  <a:pt x="4017" y="1337"/>
                </a:lnTo>
                <a:lnTo>
                  <a:pt x="4068" y="1346"/>
                </a:lnTo>
                <a:lnTo>
                  <a:pt x="4068" y="1385"/>
                </a:lnTo>
                <a:lnTo>
                  <a:pt x="4097" y="1361"/>
                </a:lnTo>
                <a:lnTo>
                  <a:pt x="4089" y="1394"/>
                </a:lnTo>
                <a:lnTo>
                  <a:pt x="4128" y="1375"/>
                </a:lnTo>
                <a:lnTo>
                  <a:pt x="4123" y="1396"/>
                </a:lnTo>
                <a:lnTo>
                  <a:pt x="4135" y="1361"/>
                </a:lnTo>
                <a:lnTo>
                  <a:pt x="4172" y="1362"/>
                </a:lnTo>
                <a:lnTo>
                  <a:pt x="4226" y="1407"/>
                </a:lnTo>
                <a:lnTo>
                  <a:pt x="4178" y="1412"/>
                </a:lnTo>
                <a:lnTo>
                  <a:pt x="4221" y="1427"/>
                </a:lnTo>
                <a:lnTo>
                  <a:pt x="4231" y="1457"/>
                </a:lnTo>
                <a:lnTo>
                  <a:pt x="4197" y="1526"/>
                </a:lnTo>
                <a:lnTo>
                  <a:pt x="4189" y="1630"/>
                </a:lnTo>
                <a:lnTo>
                  <a:pt x="4011" y="1845"/>
                </a:lnTo>
                <a:lnTo>
                  <a:pt x="3948" y="1873"/>
                </a:lnTo>
                <a:lnTo>
                  <a:pt x="3899" y="1845"/>
                </a:lnTo>
                <a:lnTo>
                  <a:pt x="3857" y="1887"/>
                </a:lnTo>
                <a:lnTo>
                  <a:pt x="3852" y="1878"/>
                </a:lnTo>
                <a:lnTo>
                  <a:pt x="3876" y="1845"/>
                </a:lnTo>
                <a:lnTo>
                  <a:pt x="3866" y="1791"/>
                </a:lnTo>
                <a:lnTo>
                  <a:pt x="3942" y="1769"/>
                </a:lnTo>
                <a:lnTo>
                  <a:pt x="4002" y="1625"/>
                </a:lnTo>
                <a:lnTo>
                  <a:pt x="3872" y="1659"/>
                </a:lnTo>
                <a:lnTo>
                  <a:pt x="3852" y="1605"/>
                </a:lnTo>
                <a:lnTo>
                  <a:pt x="3746" y="1572"/>
                </a:lnTo>
                <a:lnTo>
                  <a:pt x="3682" y="1423"/>
                </a:lnTo>
                <a:lnTo>
                  <a:pt x="3612" y="1396"/>
                </a:lnTo>
                <a:lnTo>
                  <a:pt x="3486" y="1437"/>
                </a:lnTo>
                <a:lnTo>
                  <a:pt x="3510" y="1468"/>
                </a:lnTo>
                <a:lnTo>
                  <a:pt x="3459" y="1556"/>
                </a:lnTo>
                <a:lnTo>
                  <a:pt x="3409" y="1580"/>
                </a:lnTo>
                <a:lnTo>
                  <a:pt x="3356" y="1559"/>
                </a:lnTo>
                <a:lnTo>
                  <a:pt x="3293" y="1549"/>
                </a:lnTo>
                <a:lnTo>
                  <a:pt x="3129" y="1589"/>
                </a:lnTo>
                <a:lnTo>
                  <a:pt x="2984" y="1531"/>
                </a:lnTo>
                <a:lnTo>
                  <a:pt x="2892" y="1539"/>
                </a:lnTo>
                <a:lnTo>
                  <a:pt x="2857" y="1490"/>
                </a:lnTo>
                <a:lnTo>
                  <a:pt x="2766" y="1457"/>
                </a:lnTo>
                <a:lnTo>
                  <a:pt x="2718" y="1492"/>
                </a:lnTo>
                <a:lnTo>
                  <a:pt x="2714" y="1558"/>
                </a:lnTo>
                <a:lnTo>
                  <a:pt x="2506" y="1529"/>
                </a:lnTo>
                <a:lnTo>
                  <a:pt x="2396" y="1589"/>
                </a:lnTo>
                <a:lnTo>
                  <a:pt x="2337" y="1614"/>
                </a:lnTo>
                <a:lnTo>
                  <a:pt x="2263" y="1566"/>
                </a:lnTo>
                <a:lnTo>
                  <a:pt x="2215" y="1592"/>
                </a:lnTo>
                <a:lnTo>
                  <a:pt x="2127" y="1559"/>
                </a:lnTo>
                <a:lnTo>
                  <a:pt x="2094" y="1556"/>
                </a:lnTo>
                <a:lnTo>
                  <a:pt x="2068" y="1505"/>
                </a:lnTo>
                <a:lnTo>
                  <a:pt x="2022" y="1505"/>
                </a:lnTo>
                <a:lnTo>
                  <a:pt x="2001" y="1514"/>
                </a:lnTo>
                <a:lnTo>
                  <a:pt x="1964" y="1474"/>
                </a:lnTo>
                <a:lnTo>
                  <a:pt x="1939" y="1485"/>
                </a:lnTo>
                <a:lnTo>
                  <a:pt x="1914" y="1498"/>
                </a:lnTo>
                <a:lnTo>
                  <a:pt x="1816" y="1416"/>
                </a:lnTo>
                <a:lnTo>
                  <a:pt x="1788" y="1410"/>
                </a:lnTo>
                <a:lnTo>
                  <a:pt x="1722" y="1347"/>
                </a:lnTo>
                <a:lnTo>
                  <a:pt x="1661" y="1385"/>
                </a:lnTo>
                <a:lnTo>
                  <a:pt x="1650" y="1359"/>
                </a:lnTo>
                <a:lnTo>
                  <a:pt x="1558" y="1356"/>
                </a:lnTo>
                <a:lnTo>
                  <a:pt x="1524" y="1311"/>
                </a:lnTo>
                <a:lnTo>
                  <a:pt x="1475" y="1315"/>
                </a:lnTo>
                <a:lnTo>
                  <a:pt x="1458" y="1334"/>
                </a:lnTo>
                <a:lnTo>
                  <a:pt x="1397" y="1345"/>
                </a:lnTo>
                <a:lnTo>
                  <a:pt x="1380" y="1334"/>
                </a:lnTo>
                <a:lnTo>
                  <a:pt x="1357" y="1368"/>
                </a:lnTo>
                <a:lnTo>
                  <a:pt x="1338" y="1359"/>
                </a:lnTo>
                <a:lnTo>
                  <a:pt x="1265" y="1369"/>
                </a:lnTo>
                <a:lnTo>
                  <a:pt x="1242" y="1359"/>
                </a:lnTo>
                <a:lnTo>
                  <a:pt x="1233" y="1369"/>
                </a:lnTo>
                <a:lnTo>
                  <a:pt x="1270" y="1410"/>
                </a:lnTo>
                <a:lnTo>
                  <a:pt x="1244" y="1432"/>
                </a:lnTo>
                <a:lnTo>
                  <a:pt x="1246" y="1465"/>
                </a:lnTo>
                <a:lnTo>
                  <a:pt x="1288" y="1466"/>
                </a:lnTo>
                <a:lnTo>
                  <a:pt x="1305" y="1498"/>
                </a:lnTo>
                <a:lnTo>
                  <a:pt x="1295" y="1521"/>
                </a:lnTo>
                <a:lnTo>
                  <a:pt x="1265" y="1505"/>
                </a:lnTo>
                <a:lnTo>
                  <a:pt x="1242" y="1520"/>
                </a:lnTo>
                <a:lnTo>
                  <a:pt x="1218" y="1506"/>
                </a:lnTo>
                <a:lnTo>
                  <a:pt x="1207" y="1485"/>
                </a:lnTo>
                <a:lnTo>
                  <a:pt x="1178" y="1498"/>
                </a:lnTo>
                <a:lnTo>
                  <a:pt x="1157" y="1487"/>
                </a:lnTo>
                <a:lnTo>
                  <a:pt x="1134" y="1505"/>
                </a:lnTo>
                <a:lnTo>
                  <a:pt x="1101" y="1509"/>
                </a:lnTo>
                <a:lnTo>
                  <a:pt x="1083" y="1485"/>
                </a:lnTo>
                <a:lnTo>
                  <a:pt x="970" y="1478"/>
                </a:lnTo>
                <a:lnTo>
                  <a:pt x="957" y="1490"/>
                </a:lnTo>
                <a:lnTo>
                  <a:pt x="946" y="1489"/>
                </a:lnTo>
                <a:lnTo>
                  <a:pt x="930" y="1515"/>
                </a:lnTo>
                <a:lnTo>
                  <a:pt x="931" y="1540"/>
                </a:lnTo>
                <a:lnTo>
                  <a:pt x="917" y="1542"/>
                </a:lnTo>
                <a:lnTo>
                  <a:pt x="908" y="1521"/>
                </a:lnTo>
                <a:lnTo>
                  <a:pt x="892" y="1523"/>
                </a:lnTo>
                <a:lnTo>
                  <a:pt x="888" y="1597"/>
                </a:lnTo>
                <a:lnTo>
                  <a:pt x="905" y="1619"/>
                </a:lnTo>
                <a:lnTo>
                  <a:pt x="905" y="1640"/>
                </a:lnTo>
                <a:lnTo>
                  <a:pt x="924" y="1636"/>
                </a:lnTo>
                <a:lnTo>
                  <a:pt x="946" y="1626"/>
                </a:lnTo>
                <a:lnTo>
                  <a:pt x="966" y="1659"/>
                </a:lnTo>
                <a:lnTo>
                  <a:pt x="982" y="1681"/>
                </a:lnTo>
                <a:lnTo>
                  <a:pt x="998" y="1708"/>
                </a:lnTo>
                <a:lnTo>
                  <a:pt x="1023" y="1715"/>
                </a:lnTo>
                <a:lnTo>
                  <a:pt x="991" y="1736"/>
                </a:lnTo>
                <a:lnTo>
                  <a:pt x="968" y="1717"/>
                </a:lnTo>
                <a:lnTo>
                  <a:pt x="944" y="1800"/>
                </a:lnTo>
                <a:lnTo>
                  <a:pt x="972" y="1821"/>
                </a:lnTo>
                <a:lnTo>
                  <a:pt x="997" y="1901"/>
                </a:lnTo>
                <a:lnTo>
                  <a:pt x="974" y="1887"/>
                </a:lnTo>
                <a:lnTo>
                  <a:pt x="950" y="1878"/>
                </a:lnTo>
                <a:lnTo>
                  <a:pt x="924" y="1873"/>
                </a:lnTo>
                <a:lnTo>
                  <a:pt x="905" y="1865"/>
                </a:lnTo>
                <a:lnTo>
                  <a:pt x="887" y="1862"/>
                </a:lnTo>
                <a:lnTo>
                  <a:pt x="871" y="1834"/>
                </a:lnTo>
                <a:lnTo>
                  <a:pt x="836" y="1851"/>
                </a:lnTo>
                <a:lnTo>
                  <a:pt x="802" y="1850"/>
                </a:lnTo>
                <a:lnTo>
                  <a:pt x="780" y="1825"/>
                </a:lnTo>
                <a:lnTo>
                  <a:pt x="725" y="1802"/>
                </a:lnTo>
                <a:lnTo>
                  <a:pt x="669" y="1807"/>
                </a:lnTo>
                <a:lnTo>
                  <a:pt x="610" y="1767"/>
                </a:lnTo>
                <a:lnTo>
                  <a:pt x="657" y="1729"/>
                </a:lnTo>
                <a:lnTo>
                  <a:pt x="662" y="1698"/>
                </a:lnTo>
                <a:lnTo>
                  <a:pt x="661" y="1666"/>
                </a:lnTo>
                <a:lnTo>
                  <a:pt x="665" y="1642"/>
                </a:lnTo>
                <a:lnTo>
                  <a:pt x="695" y="1633"/>
                </a:lnTo>
                <a:lnTo>
                  <a:pt x="679" y="1584"/>
                </a:lnTo>
                <a:lnTo>
                  <a:pt x="643" y="1572"/>
                </a:lnTo>
                <a:lnTo>
                  <a:pt x="626" y="1564"/>
                </a:lnTo>
                <a:lnTo>
                  <a:pt x="602" y="1571"/>
                </a:lnTo>
                <a:lnTo>
                  <a:pt x="551" y="1558"/>
                </a:lnTo>
                <a:lnTo>
                  <a:pt x="509" y="1511"/>
                </a:lnTo>
                <a:lnTo>
                  <a:pt x="476" y="1496"/>
                </a:lnTo>
                <a:lnTo>
                  <a:pt x="461" y="1452"/>
                </a:lnTo>
                <a:lnTo>
                  <a:pt x="431" y="1448"/>
                </a:lnTo>
                <a:lnTo>
                  <a:pt x="404" y="1462"/>
                </a:lnTo>
                <a:lnTo>
                  <a:pt x="385" y="1471"/>
                </a:lnTo>
                <a:lnTo>
                  <a:pt x="377" y="1451"/>
                </a:lnTo>
                <a:lnTo>
                  <a:pt x="362" y="1430"/>
                </a:lnTo>
                <a:lnTo>
                  <a:pt x="403" y="1428"/>
                </a:lnTo>
                <a:lnTo>
                  <a:pt x="399" y="1414"/>
                </a:lnTo>
                <a:lnTo>
                  <a:pt x="389" y="1405"/>
                </a:lnTo>
                <a:lnTo>
                  <a:pt x="377" y="1395"/>
                </a:lnTo>
                <a:lnTo>
                  <a:pt x="355" y="1345"/>
                </a:lnTo>
                <a:lnTo>
                  <a:pt x="325" y="1318"/>
                </a:lnTo>
                <a:lnTo>
                  <a:pt x="294" y="1317"/>
                </a:lnTo>
                <a:lnTo>
                  <a:pt x="263" y="1317"/>
                </a:lnTo>
                <a:lnTo>
                  <a:pt x="241" y="1301"/>
                </a:lnTo>
                <a:lnTo>
                  <a:pt x="220" y="1297"/>
                </a:lnTo>
                <a:lnTo>
                  <a:pt x="202" y="1297"/>
                </a:lnTo>
                <a:lnTo>
                  <a:pt x="191" y="1311"/>
                </a:lnTo>
                <a:lnTo>
                  <a:pt x="169" y="1333"/>
                </a:lnTo>
                <a:lnTo>
                  <a:pt x="166" y="1353"/>
                </a:lnTo>
                <a:lnTo>
                  <a:pt x="157" y="1359"/>
                </a:lnTo>
                <a:lnTo>
                  <a:pt x="144" y="1394"/>
                </a:lnTo>
                <a:lnTo>
                  <a:pt x="136" y="1384"/>
                </a:lnTo>
                <a:lnTo>
                  <a:pt x="132" y="1370"/>
                </a:lnTo>
                <a:lnTo>
                  <a:pt x="0" y="1351"/>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8" name="Freeform 7"/>
          <p:cNvSpPr>
            <a:spLocks noChangeAspect="1"/>
          </p:cNvSpPr>
          <p:nvPr/>
        </p:nvSpPr>
        <p:spPr bwMode="gray">
          <a:xfrm>
            <a:off x="10642925" y="2835273"/>
            <a:ext cx="82225" cy="25438"/>
          </a:xfrm>
          <a:custGeom>
            <a:avLst/>
            <a:gdLst>
              <a:gd name="T0" fmla="*/ 0 w 107"/>
              <a:gd name="T1" fmla="*/ 0 h 33"/>
              <a:gd name="T2" fmla="*/ 0 w 107"/>
              <a:gd name="T3" fmla="*/ 0 h 33"/>
              <a:gd name="T4" fmla="*/ 0 w 107"/>
              <a:gd name="T5" fmla="*/ 0 h 33"/>
              <a:gd name="T6" fmla="*/ 0 w 107"/>
              <a:gd name="T7" fmla="*/ 0 h 33"/>
              <a:gd name="T8" fmla="*/ 0 w 107"/>
              <a:gd name="T9" fmla="*/ 0 h 33"/>
              <a:gd name="T10" fmla="*/ 0 60000 65536"/>
              <a:gd name="T11" fmla="*/ 0 60000 65536"/>
              <a:gd name="T12" fmla="*/ 0 60000 65536"/>
              <a:gd name="T13" fmla="*/ 0 60000 65536"/>
              <a:gd name="T14" fmla="*/ 0 60000 65536"/>
              <a:gd name="T15" fmla="*/ 0 w 107"/>
              <a:gd name="T16" fmla="*/ 0 h 33"/>
              <a:gd name="T17" fmla="*/ 107 w 107"/>
              <a:gd name="T18" fmla="*/ 33 h 33"/>
            </a:gdLst>
            <a:ahLst/>
            <a:cxnLst>
              <a:cxn ang="T10">
                <a:pos x="T0" y="T1"/>
              </a:cxn>
              <a:cxn ang="T11">
                <a:pos x="T2" y="T3"/>
              </a:cxn>
              <a:cxn ang="T12">
                <a:pos x="T4" y="T5"/>
              </a:cxn>
              <a:cxn ang="T13">
                <a:pos x="T6" y="T7"/>
              </a:cxn>
              <a:cxn ang="T14">
                <a:pos x="T8" y="T9"/>
              </a:cxn>
            </a:cxnLst>
            <a:rect l="T15" t="T16" r="T17" b="T18"/>
            <a:pathLst>
              <a:path w="107" h="33">
                <a:moveTo>
                  <a:pt x="0" y="10"/>
                </a:moveTo>
                <a:lnTo>
                  <a:pt x="65" y="0"/>
                </a:lnTo>
                <a:lnTo>
                  <a:pt x="107" y="16"/>
                </a:lnTo>
                <a:lnTo>
                  <a:pt x="85" y="33"/>
                </a:lnTo>
                <a:lnTo>
                  <a:pt x="0" y="1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9" name="Freeform 8"/>
          <p:cNvSpPr>
            <a:spLocks noChangeAspect="1"/>
          </p:cNvSpPr>
          <p:nvPr/>
        </p:nvSpPr>
        <p:spPr bwMode="gray">
          <a:xfrm>
            <a:off x="1466850" y="2455298"/>
            <a:ext cx="768494" cy="748820"/>
          </a:xfrm>
          <a:custGeom>
            <a:avLst/>
            <a:gdLst>
              <a:gd name="T0" fmla="*/ 0 w 1035"/>
              <a:gd name="T1" fmla="*/ 1 h 903"/>
              <a:gd name="T2" fmla="*/ 0 w 1035"/>
              <a:gd name="T3" fmla="*/ 1 h 903"/>
              <a:gd name="T4" fmla="*/ 0 w 1035"/>
              <a:gd name="T5" fmla="*/ 1 h 903"/>
              <a:gd name="T6" fmla="*/ 0 w 1035"/>
              <a:gd name="T7" fmla="*/ 1 h 903"/>
              <a:gd name="T8" fmla="*/ 0 w 1035"/>
              <a:gd name="T9" fmla="*/ 1 h 903"/>
              <a:gd name="T10" fmla="*/ 0 w 1035"/>
              <a:gd name="T11" fmla="*/ 1 h 903"/>
              <a:gd name="T12" fmla="*/ 0 w 1035"/>
              <a:gd name="T13" fmla="*/ 1 h 903"/>
              <a:gd name="T14" fmla="*/ 0 w 1035"/>
              <a:gd name="T15" fmla="*/ 1 h 903"/>
              <a:gd name="T16" fmla="*/ 0 w 1035"/>
              <a:gd name="T17" fmla="*/ 1 h 903"/>
              <a:gd name="T18" fmla="*/ 0 w 1035"/>
              <a:gd name="T19" fmla="*/ 1 h 903"/>
              <a:gd name="T20" fmla="*/ 0 w 1035"/>
              <a:gd name="T21" fmla="*/ 1 h 903"/>
              <a:gd name="T22" fmla="*/ 0 w 1035"/>
              <a:gd name="T23" fmla="*/ 1 h 903"/>
              <a:gd name="T24" fmla="*/ 0 w 1035"/>
              <a:gd name="T25" fmla="*/ 1 h 903"/>
              <a:gd name="T26" fmla="*/ 0 w 1035"/>
              <a:gd name="T27" fmla="*/ 1 h 903"/>
              <a:gd name="T28" fmla="*/ 0 w 1035"/>
              <a:gd name="T29" fmla="*/ 1 h 903"/>
              <a:gd name="T30" fmla="*/ 0 w 1035"/>
              <a:gd name="T31" fmla="*/ 1 h 903"/>
              <a:gd name="T32" fmla="*/ 0 w 1035"/>
              <a:gd name="T33" fmla="*/ 1 h 903"/>
              <a:gd name="T34" fmla="*/ 0 w 1035"/>
              <a:gd name="T35" fmla="*/ 1 h 903"/>
              <a:gd name="T36" fmla="*/ 0 w 1035"/>
              <a:gd name="T37" fmla="*/ 1 h 903"/>
              <a:gd name="T38" fmla="*/ 0 w 1035"/>
              <a:gd name="T39" fmla="*/ 1 h 903"/>
              <a:gd name="T40" fmla="*/ 0 w 1035"/>
              <a:gd name="T41" fmla="*/ 1 h 903"/>
              <a:gd name="T42" fmla="*/ 0 w 1035"/>
              <a:gd name="T43" fmla="*/ 1 h 903"/>
              <a:gd name="T44" fmla="*/ 0 w 1035"/>
              <a:gd name="T45" fmla="*/ 1 h 903"/>
              <a:gd name="T46" fmla="*/ 0 w 1035"/>
              <a:gd name="T47" fmla="*/ 1 h 903"/>
              <a:gd name="T48" fmla="*/ 0 w 1035"/>
              <a:gd name="T49" fmla="*/ 1 h 903"/>
              <a:gd name="T50" fmla="*/ 0 w 1035"/>
              <a:gd name="T51" fmla="*/ 1 h 903"/>
              <a:gd name="T52" fmla="*/ 0 w 1035"/>
              <a:gd name="T53" fmla="*/ 1 h 903"/>
              <a:gd name="T54" fmla="*/ 0 w 1035"/>
              <a:gd name="T55" fmla="*/ 1 h 903"/>
              <a:gd name="T56" fmla="*/ 0 w 1035"/>
              <a:gd name="T57" fmla="*/ 1 h 903"/>
              <a:gd name="T58" fmla="*/ 0 w 1035"/>
              <a:gd name="T59" fmla="*/ 1 h 903"/>
              <a:gd name="T60" fmla="*/ 0 w 1035"/>
              <a:gd name="T61" fmla="*/ 1 h 903"/>
              <a:gd name="T62" fmla="*/ 0 w 1035"/>
              <a:gd name="T63" fmla="*/ 1 h 903"/>
              <a:gd name="T64" fmla="*/ 0 w 1035"/>
              <a:gd name="T65" fmla="*/ 1 h 903"/>
              <a:gd name="T66" fmla="*/ 0 w 1035"/>
              <a:gd name="T67" fmla="*/ 1 h 903"/>
              <a:gd name="T68" fmla="*/ 0 w 1035"/>
              <a:gd name="T69" fmla="*/ 1 h 903"/>
              <a:gd name="T70" fmla="*/ 0 w 1035"/>
              <a:gd name="T71" fmla="*/ 1 h 903"/>
              <a:gd name="T72" fmla="*/ 0 w 1035"/>
              <a:gd name="T73" fmla="*/ 0 h 903"/>
              <a:gd name="T74" fmla="*/ 0 w 1035"/>
              <a:gd name="T75" fmla="*/ 1 h 903"/>
              <a:gd name="T76" fmla="*/ 0 w 1035"/>
              <a:gd name="T77" fmla="*/ 1 h 903"/>
              <a:gd name="T78" fmla="*/ 0 w 1035"/>
              <a:gd name="T79" fmla="*/ 1 h 903"/>
              <a:gd name="T80" fmla="*/ 0 w 1035"/>
              <a:gd name="T81" fmla="*/ 1 h 903"/>
              <a:gd name="T82" fmla="*/ 0 w 1035"/>
              <a:gd name="T83" fmla="*/ 1 h 903"/>
              <a:gd name="T84" fmla="*/ 0 w 1035"/>
              <a:gd name="T85" fmla="*/ 1 h 903"/>
              <a:gd name="T86" fmla="*/ 0 w 1035"/>
              <a:gd name="T87" fmla="*/ 1 h 903"/>
              <a:gd name="T88" fmla="*/ 0 w 1035"/>
              <a:gd name="T89" fmla="*/ 1 h 903"/>
              <a:gd name="T90" fmla="*/ 0 w 1035"/>
              <a:gd name="T91" fmla="*/ 1 h 903"/>
              <a:gd name="T92" fmla="*/ 0 w 1035"/>
              <a:gd name="T93" fmla="*/ 1 h 9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5"/>
              <a:gd name="T142" fmla="*/ 0 h 903"/>
              <a:gd name="T143" fmla="*/ 1035 w 1035"/>
              <a:gd name="T144" fmla="*/ 903 h 9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5" h="903">
                <a:moveTo>
                  <a:pt x="0" y="345"/>
                </a:moveTo>
                <a:lnTo>
                  <a:pt x="65" y="362"/>
                </a:lnTo>
                <a:lnTo>
                  <a:pt x="39" y="369"/>
                </a:lnTo>
                <a:lnTo>
                  <a:pt x="67" y="402"/>
                </a:lnTo>
                <a:lnTo>
                  <a:pt x="171" y="399"/>
                </a:lnTo>
                <a:lnTo>
                  <a:pt x="186" y="421"/>
                </a:lnTo>
                <a:lnTo>
                  <a:pt x="252" y="394"/>
                </a:lnTo>
                <a:lnTo>
                  <a:pt x="229" y="405"/>
                </a:lnTo>
                <a:lnTo>
                  <a:pt x="242" y="460"/>
                </a:lnTo>
                <a:lnTo>
                  <a:pt x="100" y="512"/>
                </a:lnTo>
                <a:lnTo>
                  <a:pt x="62" y="570"/>
                </a:lnTo>
                <a:lnTo>
                  <a:pt x="97" y="561"/>
                </a:lnTo>
                <a:lnTo>
                  <a:pt x="71" y="576"/>
                </a:lnTo>
                <a:lnTo>
                  <a:pt x="97" y="596"/>
                </a:lnTo>
                <a:lnTo>
                  <a:pt x="149" y="603"/>
                </a:lnTo>
                <a:lnTo>
                  <a:pt x="119" y="634"/>
                </a:lnTo>
                <a:lnTo>
                  <a:pt x="143" y="663"/>
                </a:lnTo>
                <a:lnTo>
                  <a:pt x="171" y="667"/>
                </a:lnTo>
                <a:lnTo>
                  <a:pt x="226" y="603"/>
                </a:lnTo>
                <a:lnTo>
                  <a:pt x="192" y="634"/>
                </a:lnTo>
                <a:lnTo>
                  <a:pt x="220" y="693"/>
                </a:lnTo>
                <a:lnTo>
                  <a:pt x="207" y="718"/>
                </a:lnTo>
                <a:lnTo>
                  <a:pt x="270" y="684"/>
                </a:lnTo>
                <a:lnTo>
                  <a:pt x="313" y="726"/>
                </a:lnTo>
                <a:lnTo>
                  <a:pt x="328" y="701"/>
                </a:lnTo>
                <a:lnTo>
                  <a:pt x="342" y="718"/>
                </a:lnTo>
                <a:lnTo>
                  <a:pt x="390" y="695"/>
                </a:lnTo>
                <a:lnTo>
                  <a:pt x="324" y="807"/>
                </a:lnTo>
                <a:lnTo>
                  <a:pt x="273" y="830"/>
                </a:lnTo>
                <a:lnTo>
                  <a:pt x="270" y="855"/>
                </a:lnTo>
                <a:lnTo>
                  <a:pt x="207" y="856"/>
                </a:lnTo>
                <a:lnTo>
                  <a:pt x="160" y="903"/>
                </a:lnTo>
                <a:lnTo>
                  <a:pt x="220" y="867"/>
                </a:lnTo>
                <a:lnTo>
                  <a:pt x="287" y="870"/>
                </a:lnTo>
                <a:lnTo>
                  <a:pt x="325" y="841"/>
                </a:lnTo>
                <a:lnTo>
                  <a:pt x="308" y="819"/>
                </a:lnTo>
                <a:lnTo>
                  <a:pt x="350" y="823"/>
                </a:lnTo>
                <a:lnTo>
                  <a:pt x="481" y="737"/>
                </a:lnTo>
                <a:lnTo>
                  <a:pt x="506" y="706"/>
                </a:lnTo>
                <a:lnTo>
                  <a:pt x="482" y="682"/>
                </a:lnTo>
                <a:lnTo>
                  <a:pt x="597" y="578"/>
                </a:lnTo>
                <a:lnTo>
                  <a:pt x="614" y="527"/>
                </a:lnTo>
                <a:lnTo>
                  <a:pt x="601" y="578"/>
                </a:lnTo>
                <a:lnTo>
                  <a:pt x="647" y="569"/>
                </a:lnTo>
                <a:lnTo>
                  <a:pt x="623" y="591"/>
                </a:lnTo>
                <a:lnTo>
                  <a:pt x="658" y="602"/>
                </a:lnTo>
                <a:lnTo>
                  <a:pt x="575" y="609"/>
                </a:lnTo>
                <a:lnTo>
                  <a:pt x="559" y="658"/>
                </a:lnTo>
                <a:lnTo>
                  <a:pt x="590" y="657"/>
                </a:lnTo>
                <a:lnTo>
                  <a:pt x="563" y="691"/>
                </a:lnTo>
                <a:lnTo>
                  <a:pt x="673" y="646"/>
                </a:lnTo>
                <a:lnTo>
                  <a:pt x="689" y="619"/>
                </a:lnTo>
                <a:lnTo>
                  <a:pt x="671" y="607"/>
                </a:lnTo>
                <a:lnTo>
                  <a:pt x="697" y="581"/>
                </a:lnTo>
                <a:lnTo>
                  <a:pt x="692" y="602"/>
                </a:lnTo>
                <a:lnTo>
                  <a:pt x="749" y="589"/>
                </a:lnTo>
                <a:lnTo>
                  <a:pt x="736" y="610"/>
                </a:lnTo>
                <a:lnTo>
                  <a:pt x="828" y="646"/>
                </a:lnTo>
                <a:lnTo>
                  <a:pt x="961" y="663"/>
                </a:lnTo>
                <a:lnTo>
                  <a:pt x="983" y="643"/>
                </a:lnTo>
                <a:lnTo>
                  <a:pt x="1003" y="653"/>
                </a:lnTo>
                <a:lnTo>
                  <a:pt x="978" y="674"/>
                </a:lnTo>
                <a:lnTo>
                  <a:pt x="1016" y="693"/>
                </a:lnTo>
                <a:lnTo>
                  <a:pt x="1035" y="678"/>
                </a:lnTo>
                <a:lnTo>
                  <a:pt x="1000" y="634"/>
                </a:lnTo>
                <a:lnTo>
                  <a:pt x="937" y="634"/>
                </a:lnTo>
                <a:lnTo>
                  <a:pt x="937" y="103"/>
                </a:lnTo>
                <a:lnTo>
                  <a:pt x="565" y="60"/>
                </a:lnTo>
                <a:lnTo>
                  <a:pt x="550" y="34"/>
                </a:lnTo>
                <a:lnTo>
                  <a:pt x="448" y="17"/>
                </a:lnTo>
                <a:lnTo>
                  <a:pt x="437" y="39"/>
                </a:lnTo>
                <a:lnTo>
                  <a:pt x="406" y="33"/>
                </a:lnTo>
                <a:lnTo>
                  <a:pt x="435" y="15"/>
                </a:lnTo>
                <a:lnTo>
                  <a:pt x="393" y="0"/>
                </a:lnTo>
                <a:lnTo>
                  <a:pt x="351" y="34"/>
                </a:lnTo>
                <a:lnTo>
                  <a:pt x="284" y="39"/>
                </a:lnTo>
                <a:lnTo>
                  <a:pt x="281" y="70"/>
                </a:lnTo>
                <a:lnTo>
                  <a:pt x="274" y="51"/>
                </a:lnTo>
                <a:lnTo>
                  <a:pt x="210" y="69"/>
                </a:lnTo>
                <a:lnTo>
                  <a:pt x="220" y="93"/>
                </a:lnTo>
                <a:lnTo>
                  <a:pt x="192" y="86"/>
                </a:lnTo>
                <a:lnTo>
                  <a:pt x="154" y="136"/>
                </a:lnTo>
                <a:lnTo>
                  <a:pt x="62" y="157"/>
                </a:lnTo>
                <a:lnTo>
                  <a:pt x="67" y="179"/>
                </a:lnTo>
                <a:lnTo>
                  <a:pt x="40" y="185"/>
                </a:lnTo>
                <a:lnTo>
                  <a:pt x="150" y="259"/>
                </a:lnTo>
                <a:lnTo>
                  <a:pt x="296" y="295"/>
                </a:lnTo>
                <a:lnTo>
                  <a:pt x="207" y="285"/>
                </a:lnTo>
                <a:lnTo>
                  <a:pt x="210" y="306"/>
                </a:lnTo>
                <a:lnTo>
                  <a:pt x="246" y="307"/>
                </a:lnTo>
                <a:lnTo>
                  <a:pt x="216" y="323"/>
                </a:lnTo>
                <a:lnTo>
                  <a:pt x="150" y="319"/>
                </a:lnTo>
                <a:lnTo>
                  <a:pt x="150" y="287"/>
                </a:lnTo>
                <a:lnTo>
                  <a:pt x="116" y="290"/>
                </a:lnTo>
                <a:lnTo>
                  <a:pt x="0" y="345"/>
                </a:lnTo>
                <a:close/>
              </a:path>
            </a:pathLst>
          </a:custGeom>
          <a:solidFill>
            <a:schemeClr val="accent3">
              <a:lumMod val="20000"/>
              <a:lumOff val="80000"/>
            </a:scheme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0" name="Freeform 9"/>
          <p:cNvSpPr>
            <a:spLocks noChangeAspect="1"/>
          </p:cNvSpPr>
          <p:nvPr/>
        </p:nvSpPr>
        <p:spPr bwMode="gray">
          <a:xfrm>
            <a:off x="4055380" y="4417177"/>
            <a:ext cx="39531" cy="15898"/>
          </a:xfrm>
          <a:custGeom>
            <a:avLst/>
            <a:gdLst>
              <a:gd name="T0" fmla="*/ 0 w 52"/>
              <a:gd name="T1" fmla="*/ 0 h 17"/>
              <a:gd name="T2" fmla="*/ 0 w 52"/>
              <a:gd name="T3" fmla="*/ 1 h 17"/>
              <a:gd name="T4" fmla="*/ 0 w 52"/>
              <a:gd name="T5" fmla="*/ 1 h 17"/>
              <a:gd name="T6" fmla="*/ 0 w 52"/>
              <a:gd name="T7" fmla="*/ 0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0"/>
                </a:moveTo>
                <a:lnTo>
                  <a:pt x="4" y="17"/>
                </a:lnTo>
                <a:lnTo>
                  <a:pt x="52" y="10"/>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1" name="Freeform 10"/>
          <p:cNvSpPr>
            <a:spLocks noChangeAspect="1"/>
          </p:cNvSpPr>
          <p:nvPr/>
        </p:nvSpPr>
        <p:spPr bwMode="gray">
          <a:xfrm>
            <a:off x="7357058" y="3797135"/>
            <a:ext cx="363690" cy="292533"/>
          </a:xfrm>
          <a:custGeom>
            <a:avLst/>
            <a:gdLst>
              <a:gd name="T0" fmla="*/ 0 w 490"/>
              <a:gd name="T1" fmla="*/ 1 h 351"/>
              <a:gd name="T2" fmla="*/ 0 w 490"/>
              <a:gd name="T3" fmla="*/ 1 h 351"/>
              <a:gd name="T4" fmla="*/ 0 w 490"/>
              <a:gd name="T5" fmla="*/ 1 h 351"/>
              <a:gd name="T6" fmla="*/ 0 w 490"/>
              <a:gd name="T7" fmla="*/ 1 h 351"/>
              <a:gd name="T8" fmla="*/ 0 w 490"/>
              <a:gd name="T9" fmla="*/ 1 h 351"/>
              <a:gd name="T10" fmla="*/ 0 w 490"/>
              <a:gd name="T11" fmla="*/ 1 h 351"/>
              <a:gd name="T12" fmla="*/ 0 w 490"/>
              <a:gd name="T13" fmla="*/ 1 h 351"/>
              <a:gd name="T14" fmla="*/ 0 w 490"/>
              <a:gd name="T15" fmla="*/ 1 h 351"/>
              <a:gd name="T16" fmla="*/ 0 w 490"/>
              <a:gd name="T17" fmla="*/ 1 h 351"/>
              <a:gd name="T18" fmla="*/ 0 w 490"/>
              <a:gd name="T19" fmla="*/ 1 h 351"/>
              <a:gd name="T20" fmla="*/ 0 w 490"/>
              <a:gd name="T21" fmla="*/ 1 h 351"/>
              <a:gd name="T22" fmla="*/ 0 w 490"/>
              <a:gd name="T23" fmla="*/ 1 h 351"/>
              <a:gd name="T24" fmla="*/ 0 w 490"/>
              <a:gd name="T25" fmla="*/ 1 h 351"/>
              <a:gd name="T26" fmla="*/ 0 w 490"/>
              <a:gd name="T27" fmla="*/ 1 h 351"/>
              <a:gd name="T28" fmla="*/ 0 w 490"/>
              <a:gd name="T29" fmla="*/ 1 h 351"/>
              <a:gd name="T30" fmla="*/ 0 w 490"/>
              <a:gd name="T31" fmla="*/ 1 h 351"/>
              <a:gd name="T32" fmla="*/ 0 w 490"/>
              <a:gd name="T33" fmla="*/ 1 h 351"/>
              <a:gd name="T34" fmla="*/ 0 w 490"/>
              <a:gd name="T35" fmla="*/ 1 h 351"/>
              <a:gd name="T36" fmla="*/ 0 w 490"/>
              <a:gd name="T37" fmla="*/ 0 h 351"/>
              <a:gd name="T38" fmla="*/ 0 w 490"/>
              <a:gd name="T39" fmla="*/ 1 h 351"/>
              <a:gd name="T40" fmla="*/ 0 w 490"/>
              <a:gd name="T41" fmla="*/ 1 h 351"/>
              <a:gd name="T42" fmla="*/ 0 w 490"/>
              <a:gd name="T43" fmla="*/ 1 h 351"/>
              <a:gd name="T44" fmla="*/ 0 w 490"/>
              <a:gd name="T45" fmla="*/ 1 h 351"/>
              <a:gd name="T46" fmla="*/ 0 w 490"/>
              <a:gd name="T47" fmla="*/ 1 h 3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0"/>
              <a:gd name="T73" fmla="*/ 0 h 351"/>
              <a:gd name="T74" fmla="*/ 490 w 490"/>
              <a:gd name="T75" fmla="*/ 351 h 3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0" h="351">
                <a:moveTo>
                  <a:pt x="0" y="168"/>
                </a:moveTo>
                <a:lnTo>
                  <a:pt x="3" y="259"/>
                </a:lnTo>
                <a:lnTo>
                  <a:pt x="40" y="287"/>
                </a:lnTo>
                <a:lnTo>
                  <a:pt x="11" y="333"/>
                </a:lnTo>
                <a:lnTo>
                  <a:pt x="66" y="351"/>
                </a:lnTo>
                <a:lnTo>
                  <a:pt x="193" y="333"/>
                </a:lnTo>
                <a:lnTo>
                  <a:pt x="217" y="282"/>
                </a:lnTo>
                <a:lnTo>
                  <a:pt x="303" y="254"/>
                </a:lnTo>
                <a:lnTo>
                  <a:pt x="311" y="211"/>
                </a:lnTo>
                <a:lnTo>
                  <a:pt x="340" y="199"/>
                </a:lnTo>
                <a:lnTo>
                  <a:pt x="327" y="177"/>
                </a:lnTo>
                <a:lnTo>
                  <a:pt x="358" y="174"/>
                </a:lnTo>
                <a:lnTo>
                  <a:pt x="381" y="130"/>
                </a:lnTo>
                <a:lnTo>
                  <a:pt x="371" y="88"/>
                </a:lnTo>
                <a:lnTo>
                  <a:pt x="486" y="56"/>
                </a:lnTo>
                <a:lnTo>
                  <a:pt x="490" y="47"/>
                </a:lnTo>
                <a:lnTo>
                  <a:pt x="447" y="39"/>
                </a:lnTo>
                <a:lnTo>
                  <a:pt x="385" y="69"/>
                </a:lnTo>
                <a:lnTo>
                  <a:pt x="357" y="0"/>
                </a:lnTo>
                <a:lnTo>
                  <a:pt x="304" y="52"/>
                </a:lnTo>
                <a:lnTo>
                  <a:pt x="152" y="47"/>
                </a:lnTo>
                <a:lnTo>
                  <a:pt x="75" y="128"/>
                </a:lnTo>
                <a:lnTo>
                  <a:pt x="24" y="102"/>
                </a:lnTo>
                <a:lnTo>
                  <a:pt x="0" y="16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2" name="Freeform 11"/>
          <p:cNvSpPr>
            <a:spLocks noChangeAspect="1"/>
          </p:cNvSpPr>
          <p:nvPr/>
        </p:nvSpPr>
        <p:spPr bwMode="gray">
          <a:xfrm>
            <a:off x="6289705" y="3658818"/>
            <a:ext cx="44275" cy="98571"/>
          </a:xfrm>
          <a:custGeom>
            <a:avLst/>
            <a:gdLst>
              <a:gd name="T0" fmla="*/ 0 w 62"/>
              <a:gd name="T1" fmla="*/ 1 h 119"/>
              <a:gd name="T2" fmla="*/ 0 w 62"/>
              <a:gd name="T3" fmla="*/ 1 h 119"/>
              <a:gd name="T4" fmla="*/ 0 w 62"/>
              <a:gd name="T5" fmla="*/ 0 h 119"/>
              <a:gd name="T6" fmla="*/ 0 w 62"/>
              <a:gd name="T7" fmla="*/ 1 h 119"/>
              <a:gd name="T8" fmla="*/ 0 w 62"/>
              <a:gd name="T9" fmla="*/ 1 h 119"/>
              <a:gd name="T10" fmla="*/ 0 w 62"/>
              <a:gd name="T11" fmla="*/ 1 h 119"/>
              <a:gd name="T12" fmla="*/ 0 60000 65536"/>
              <a:gd name="T13" fmla="*/ 0 60000 65536"/>
              <a:gd name="T14" fmla="*/ 0 60000 65536"/>
              <a:gd name="T15" fmla="*/ 0 60000 65536"/>
              <a:gd name="T16" fmla="*/ 0 60000 65536"/>
              <a:gd name="T17" fmla="*/ 0 60000 65536"/>
              <a:gd name="T18" fmla="*/ 0 w 62"/>
              <a:gd name="T19" fmla="*/ 0 h 119"/>
              <a:gd name="T20" fmla="*/ 62 w 62"/>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2" h="119">
                <a:moveTo>
                  <a:pt x="0" y="90"/>
                </a:moveTo>
                <a:lnTo>
                  <a:pt x="2" y="28"/>
                </a:lnTo>
                <a:lnTo>
                  <a:pt x="30" y="0"/>
                </a:lnTo>
                <a:lnTo>
                  <a:pt x="62" y="70"/>
                </a:lnTo>
                <a:lnTo>
                  <a:pt x="33" y="119"/>
                </a:lnTo>
                <a:lnTo>
                  <a:pt x="0" y="9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3" name="Freeform 12"/>
          <p:cNvSpPr>
            <a:spLocks noChangeAspect="1"/>
          </p:cNvSpPr>
          <p:nvPr/>
        </p:nvSpPr>
        <p:spPr bwMode="gray">
          <a:xfrm>
            <a:off x="5568648" y="3848010"/>
            <a:ext cx="521817" cy="556448"/>
          </a:xfrm>
          <a:custGeom>
            <a:avLst/>
            <a:gdLst>
              <a:gd name="T0" fmla="*/ 0 w 705"/>
              <a:gd name="T1" fmla="*/ 1 h 672"/>
              <a:gd name="T2" fmla="*/ 0 w 705"/>
              <a:gd name="T3" fmla="*/ 1 h 672"/>
              <a:gd name="T4" fmla="*/ 0 w 705"/>
              <a:gd name="T5" fmla="*/ 1 h 672"/>
              <a:gd name="T6" fmla="*/ 0 w 705"/>
              <a:gd name="T7" fmla="*/ 1 h 672"/>
              <a:gd name="T8" fmla="*/ 0 w 705"/>
              <a:gd name="T9" fmla="*/ 1 h 672"/>
              <a:gd name="T10" fmla="*/ 0 w 705"/>
              <a:gd name="T11" fmla="*/ 1 h 672"/>
              <a:gd name="T12" fmla="*/ 0 w 705"/>
              <a:gd name="T13" fmla="*/ 1 h 672"/>
              <a:gd name="T14" fmla="*/ 0 w 705"/>
              <a:gd name="T15" fmla="*/ 1 h 672"/>
              <a:gd name="T16" fmla="*/ 0 w 705"/>
              <a:gd name="T17" fmla="*/ 1 h 672"/>
              <a:gd name="T18" fmla="*/ 0 w 705"/>
              <a:gd name="T19" fmla="*/ 1 h 672"/>
              <a:gd name="T20" fmla="*/ 0 w 705"/>
              <a:gd name="T21" fmla="*/ 1 h 672"/>
              <a:gd name="T22" fmla="*/ 0 w 705"/>
              <a:gd name="T23" fmla="*/ 1 h 672"/>
              <a:gd name="T24" fmla="*/ 0 w 705"/>
              <a:gd name="T25" fmla="*/ 1 h 672"/>
              <a:gd name="T26" fmla="*/ 0 w 705"/>
              <a:gd name="T27" fmla="*/ 0 h 672"/>
              <a:gd name="T28" fmla="*/ 0 w 705"/>
              <a:gd name="T29" fmla="*/ 1 h 672"/>
              <a:gd name="T30" fmla="*/ 0 w 705"/>
              <a:gd name="T31" fmla="*/ 1 h 672"/>
              <a:gd name="T32" fmla="*/ 0 w 705"/>
              <a:gd name="T33" fmla="*/ 1 h 672"/>
              <a:gd name="T34" fmla="*/ 0 w 705"/>
              <a:gd name="T35" fmla="*/ 1 h 672"/>
              <a:gd name="T36" fmla="*/ 0 w 705"/>
              <a:gd name="T37" fmla="*/ 1 h 672"/>
              <a:gd name="T38" fmla="*/ 0 w 705"/>
              <a:gd name="T39" fmla="*/ 1 h 672"/>
              <a:gd name="T40" fmla="*/ 0 w 705"/>
              <a:gd name="T41" fmla="*/ 1 h 672"/>
              <a:gd name="T42" fmla="*/ 0 w 705"/>
              <a:gd name="T43" fmla="*/ 1 h 6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5"/>
              <a:gd name="T67" fmla="*/ 0 h 672"/>
              <a:gd name="T68" fmla="*/ 705 w 705"/>
              <a:gd name="T69" fmla="*/ 672 h 6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5" h="672">
                <a:moveTo>
                  <a:pt x="0" y="359"/>
                </a:moveTo>
                <a:lnTo>
                  <a:pt x="3" y="372"/>
                </a:lnTo>
                <a:lnTo>
                  <a:pt x="131" y="455"/>
                </a:lnTo>
                <a:lnTo>
                  <a:pt x="410" y="640"/>
                </a:lnTo>
                <a:lnTo>
                  <a:pt x="413" y="672"/>
                </a:lnTo>
                <a:lnTo>
                  <a:pt x="441" y="667"/>
                </a:lnTo>
                <a:lnTo>
                  <a:pt x="495" y="654"/>
                </a:lnTo>
                <a:lnTo>
                  <a:pt x="705" y="509"/>
                </a:lnTo>
                <a:lnTo>
                  <a:pt x="623" y="413"/>
                </a:lnTo>
                <a:lnTo>
                  <a:pt x="624" y="258"/>
                </a:lnTo>
                <a:lnTo>
                  <a:pt x="614" y="189"/>
                </a:lnTo>
                <a:lnTo>
                  <a:pt x="556" y="119"/>
                </a:lnTo>
                <a:lnTo>
                  <a:pt x="586" y="95"/>
                </a:lnTo>
                <a:lnTo>
                  <a:pt x="601" y="0"/>
                </a:lnTo>
                <a:lnTo>
                  <a:pt x="351" y="16"/>
                </a:lnTo>
                <a:lnTo>
                  <a:pt x="223" y="71"/>
                </a:lnTo>
                <a:lnTo>
                  <a:pt x="256" y="186"/>
                </a:lnTo>
                <a:lnTo>
                  <a:pt x="200" y="189"/>
                </a:lnTo>
                <a:lnTo>
                  <a:pt x="170" y="201"/>
                </a:lnTo>
                <a:lnTo>
                  <a:pt x="175" y="232"/>
                </a:lnTo>
                <a:lnTo>
                  <a:pt x="19" y="300"/>
                </a:lnTo>
                <a:lnTo>
                  <a:pt x="0" y="35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4" name="Freeform 13"/>
          <p:cNvSpPr>
            <a:spLocks noChangeAspect="1"/>
          </p:cNvSpPr>
          <p:nvPr/>
        </p:nvSpPr>
        <p:spPr bwMode="gray">
          <a:xfrm>
            <a:off x="3897253" y="5587309"/>
            <a:ext cx="507586" cy="1012736"/>
          </a:xfrm>
          <a:custGeom>
            <a:avLst/>
            <a:gdLst>
              <a:gd name="T0" fmla="*/ 0 w 683"/>
              <a:gd name="T1" fmla="*/ 1 h 1223"/>
              <a:gd name="T2" fmla="*/ 0 w 683"/>
              <a:gd name="T3" fmla="*/ 1 h 1223"/>
              <a:gd name="T4" fmla="*/ 0 w 683"/>
              <a:gd name="T5" fmla="*/ 1 h 1223"/>
              <a:gd name="T6" fmla="*/ 0 w 683"/>
              <a:gd name="T7" fmla="*/ 1 h 1223"/>
              <a:gd name="T8" fmla="*/ 0 w 683"/>
              <a:gd name="T9" fmla="*/ 1 h 1223"/>
              <a:gd name="T10" fmla="*/ 0 w 683"/>
              <a:gd name="T11" fmla="*/ 1 h 1223"/>
              <a:gd name="T12" fmla="*/ 0 w 683"/>
              <a:gd name="T13" fmla="*/ 1 h 1223"/>
              <a:gd name="T14" fmla="*/ 0 w 683"/>
              <a:gd name="T15" fmla="*/ 1 h 1223"/>
              <a:gd name="T16" fmla="*/ 0 w 683"/>
              <a:gd name="T17" fmla="*/ 1 h 1223"/>
              <a:gd name="T18" fmla="*/ 0 w 683"/>
              <a:gd name="T19" fmla="*/ 1 h 1223"/>
              <a:gd name="T20" fmla="*/ 0 w 683"/>
              <a:gd name="T21" fmla="*/ 1 h 1223"/>
              <a:gd name="T22" fmla="*/ 0 w 683"/>
              <a:gd name="T23" fmla="*/ 1 h 1223"/>
              <a:gd name="T24" fmla="*/ 0 w 683"/>
              <a:gd name="T25" fmla="*/ 1 h 1223"/>
              <a:gd name="T26" fmla="*/ 0 w 683"/>
              <a:gd name="T27" fmla="*/ 1 h 1223"/>
              <a:gd name="T28" fmla="*/ 0 w 683"/>
              <a:gd name="T29" fmla="*/ 1 h 1223"/>
              <a:gd name="T30" fmla="*/ 0 w 683"/>
              <a:gd name="T31" fmla="*/ 1 h 1223"/>
              <a:gd name="T32" fmla="*/ 0 w 683"/>
              <a:gd name="T33" fmla="*/ 1 h 1223"/>
              <a:gd name="T34" fmla="*/ 0 w 683"/>
              <a:gd name="T35" fmla="*/ 1 h 1223"/>
              <a:gd name="T36" fmla="*/ 0 w 683"/>
              <a:gd name="T37" fmla="*/ 1 h 1223"/>
              <a:gd name="T38" fmla="*/ 0 w 683"/>
              <a:gd name="T39" fmla="*/ 1 h 1223"/>
              <a:gd name="T40" fmla="*/ 0 w 683"/>
              <a:gd name="T41" fmla="*/ 1 h 1223"/>
              <a:gd name="T42" fmla="*/ 0 w 683"/>
              <a:gd name="T43" fmla="*/ 1 h 1223"/>
              <a:gd name="T44" fmla="*/ 0 w 683"/>
              <a:gd name="T45" fmla="*/ 1 h 1223"/>
              <a:gd name="T46" fmla="*/ 0 w 683"/>
              <a:gd name="T47" fmla="*/ 1 h 1223"/>
              <a:gd name="T48" fmla="*/ 0 w 683"/>
              <a:gd name="T49" fmla="*/ 1 h 1223"/>
              <a:gd name="T50" fmla="*/ 0 w 683"/>
              <a:gd name="T51" fmla="*/ 1 h 1223"/>
              <a:gd name="T52" fmla="*/ 0 w 683"/>
              <a:gd name="T53" fmla="*/ 1 h 1223"/>
              <a:gd name="T54" fmla="*/ 0 w 683"/>
              <a:gd name="T55" fmla="*/ 1 h 1223"/>
              <a:gd name="T56" fmla="*/ 0 w 683"/>
              <a:gd name="T57" fmla="*/ 1 h 1223"/>
              <a:gd name="T58" fmla="*/ 0 w 683"/>
              <a:gd name="T59" fmla="*/ 1 h 1223"/>
              <a:gd name="T60" fmla="*/ 0 w 683"/>
              <a:gd name="T61" fmla="*/ 1 h 1223"/>
              <a:gd name="T62" fmla="*/ 0 w 683"/>
              <a:gd name="T63" fmla="*/ 1 h 1223"/>
              <a:gd name="T64" fmla="*/ 0 w 683"/>
              <a:gd name="T65" fmla="*/ 1 h 1223"/>
              <a:gd name="T66" fmla="*/ 0 w 683"/>
              <a:gd name="T67" fmla="*/ 1 h 1223"/>
              <a:gd name="T68" fmla="*/ 0 w 683"/>
              <a:gd name="T69" fmla="*/ 0 h 1223"/>
              <a:gd name="T70" fmla="*/ 0 w 683"/>
              <a:gd name="T71" fmla="*/ 1 h 1223"/>
              <a:gd name="T72" fmla="*/ 0 w 683"/>
              <a:gd name="T73" fmla="*/ 1 h 1223"/>
              <a:gd name="T74" fmla="*/ 0 w 683"/>
              <a:gd name="T75" fmla="*/ 1 h 1223"/>
              <a:gd name="T76" fmla="*/ 0 w 683"/>
              <a:gd name="T77" fmla="*/ 1 h 1223"/>
              <a:gd name="T78" fmla="*/ 0 w 683"/>
              <a:gd name="T79" fmla="*/ 1 h 1223"/>
              <a:gd name="T80" fmla="*/ 0 w 683"/>
              <a:gd name="T81" fmla="*/ 1 h 1223"/>
              <a:gd name="T82" fmla="*/ 0 w 683"/>
              <a:gd name="T83" fmla="*/ 1 h 1223"/>
              <a:gd name="T84" fmla="*/ 0 w 683"/>
              <a:gd name="T85" fmla="*/ 1 h 1223"/>
              <a:gd name="T86" fmla="*/ 0 w 683"/>
              <a:gd name="T87" fmla="*/ 1 h 1223"/>
              <a:gd name="T88" fmla="*/ 0 w 683"/>
              <a:gd name="T89" fmla="*/ 1 h 1223"/>
              <a:gd name="T90" fmla="*/ 0 w 683"/>
              <a:gd name="T91" fmla="*/ 1 h 1223"/>
              <a:gd name="T92" fmla="*/ 0 w 683"/>
              <a:gd name="T93" fmla="*/ 1 h 1223"/>
              <a:gd name="T94" fmla="*/ 0 w 683"/>
              <a:gd name="T95" fmla="*/ 1 h 12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1223"/>
              <a:gd name="T146" fmla="*/ 683 w 683"/>
              <a:gd name="T147" fmla="*/ 1223 h 12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1223">
                <a:moveTo>
                  <a:pt x="0" y="1131"/>
                </a:moveTo>
                <a:lnTo>
                  <a:pt x="5" y="1158"/>
                </a:lnTo>
                <a:lnTo>
                  <a:pt x="35" y="1148"/>
                </a:lnTo>
                <a:lnTo>
                  <a:pt x="46" y="1210"/>
                </a:lnTo>
                <a:lnTo>
                  <a:pt x="172" y="1223"/>
                </a:lnTo>
                <a:lnTo>
                  <a:pt x="137" y="1192"/>
                </a:lnTo>
                <a:lnTo>
                  <a:pt x="163" y="1109"/>
                </a:lnTo>
                <a:lnTo>
                  <a:pt x="188" y="1125"/>
                </a:lnTo>
                <a:lnTo>
                  <a:pt x="266" y="1009"/>
                </a:lnTo>
                <a:lnTo>
                  <a:pt x="205" y="942"/>
                </a:lnTo>
                <a:lnTo>
                  <a:pt x="273" y="903"/>
                </a:lnTo>
                <a:lnTo>
                  <a:pt x="283" y="842"/>
                </a:lnTo>
                <a:lnTo>
                  <a:pt x="315" y="815"/>
                </a:lnTo>
                <a:lnTo>
                  <a:pt x="288" y="804"/>
                </a:lnTo>
                <a:lnTo>
                  <a:pt x="339" y="804"/>
                </a:lnTo>
                <a:lnTo>
                  <a:pt x="333" y="776"/>
                </a:lnTo>
                <a:lnTo>
                  <a:pt x="310" y="796"/>
                </a:lnTo>
                <a:lnTo>
                  <a:pt x="288" y="774"/>
                </a:lnTo>
                <a:lnTo>
                  <a:pt x="284" y="730"/>
                </a:lnTo>
                <a:lnTo>
                  <a:pt x="377" y="735"/>
                </a:lnTo>
                <a:lnTo>
                  <a:pt x="386" y="644"/>
                </a:lnTo>
                <a:lnTo>
                  <a:pt x="534" y="629"/>
                </a:lnTo>
                <a:lnTo>
                  <a:pt x="576" y="567"/>
                </a:lnTo>
                <a:lnTo>
                  <a:pt x="518" y="455"/>
                </a:lnTo>
                <a:lnTo>
                  <a:pt x="547" y="311"/>
                </a:lnTo>
                <a:lnTo>
                  <a:pt x="683" y="194"/>
                </a:lnTo>
                <a:lnTo>
                  <a:pt x="678" y="141"/>
                </a:lnTo>
                <a:lnTo>
                  <a:pt x="650" y="140"/>
                </a:lnTo>
                <a:lnTo>
                  <a:pt x="614" y="203"/>
                </a:lnTo>
                <a:lnTo>
                  <a:pt x="520" y="198"/>
                </a:lnTo>
                <a:lnTo>
                  <a:pt x="540" y="128"/>
                </a:lnTo>
                <a:lnTo>
                  <a:pt x="373" y="18"/>
                </a:lnTo>
                <a:lnTo>
                  <a:pt x="317" y="9"/>
                </a:lnTo>
                <a:lnTo>
                  <a:pt x="314" y="33"/>
                </a:lnTo>
                <a:lnTo>
                  <a:pt x="249" y="0"/>
                </a:lnTo>
                <a:lnTo>
                  <a:pt x="212" y="40"/>
                </a:lnTo>
                <a:lnTo>
                  <a:pt x="208" y="83"/>
                </a:lnTo>
                <a:lnTo>
                  <a:pt x="170" y="101"/>
                </a:lnTo>
                <a:lnTo>
                  <a:pt x="172" y="185"/>
                </a:lnTo>
                <a:lnTo>
                  <a:pt x="130" y="232"/>
                </a:lnTo>
                <a:lnTo>
                  <a:pt x="97" y="351"/>
                </a:lnTo>
                <a:lnTo>
                  <a:pt x="122" y="464"/>
                </a:lnTo>
                <a:lnTo>
                  <a:pt x="77" y="560"/>
                </a:lnTo>
                <a:lnTo>
                  <a:pt x="46" y="798"/>
                </a:lnTo>
                <a:lnTo>
                  <a:pt x="70" y="885"/>
                </a:lnTo>
                <a:lnTo>
                  <a:pt x="47" y="892"/>
                </a:lnTo>
                <a:lnTo>
                  <a:pt x="59" y="969"/>
                </a:lnTo>
                <a:lnTo>
                  <a:pt x="0" y="113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5" name="Freeform 14"/>
          <p:cNvSpPr>
            <a:spLocks noChangeAspect="1"/>
          </p:cNvSpPr>
          <p:nvPr/>
        </p:nvSpPr>
        <p:spPr bwMode="gray">
          <a:xfrm>
            <a:off x="4019009" y="6615945"/>
            <a:ext cx="88550" cy="89032"/>
          </a:xfrm>
          <a:custGeom>
            <a:avLst/>
            <a:gdLst>
              <a:gd name="T0" fmla="*/ 0 w 121"/>
              <a:gd name="T1" fmla="*/ 0 h 106"/>
              <a:gd name="T2" fmla="*/ 0 w 121"/>
              <a:gd name="T3" fmla="*/ 1 h 106"/>
              <a:gd name="T4" fmla="*/ 0 w 121"/>
              <a:gd name="T5" fmla="*/ 1 h 106"/>
              <a:gd name="T6" fmla="*/ 0 w 121"/>
              <a:gd name="T7" fmla="*/ 1 h 106"/>
              <a:gd name="T8" fmla="*/ 0 w 121"/>
              <a:gd name="T9" fmla="*/ 0 h 106"/>
              <a:gd name="T10" fmla="*/ 0 60000 65536"/>
              <a:gd name="T11" fmla="*/ 0 60000 65536"/>
              <a:gd name="T12" fmla="*/ 0 60000 65536"/>
              <a:gd name="T13" fmla="*/ 0 60000 65536"/>
              <a:gd name="T14" fmla="*/ 0 60000 65536"/>
              <a:gd name="T15" fmla="*/ 0 w 121"/>
              <a:gd name="T16" fmla="*/ 0 h 106"/>
              <a:gd name="T17" fmla="*/ 121 w 121"/>
              <a:gd name="T18" fmla="*/ 106 h 106"/>
            </a:gdLst>
            <a:ahLst/>
            <a:cxnLst>
              <a:cxn ang="T10">
                <a:pos x="T0" y="T1"/>
              </a:cxn>
              <a:cxn ang="T11">
                <a:pos x="T2" y="T3"/>
              </a:cxn>
              <a:cxn ang="T12">
                <a:pos x="T4" y="T5"/>
              </a:cxn>
              <a:cxn ang="T13">
                <a:pos x="T6" y="T7"/>
              </a:cxn>
              <a:cxn ang="T14">
                <a:pos x="T8" y="T9"/>
              </a:cxn>
            </a:cxnLst>
            <a:rect l="T15" t="T16" r="T17" b="T18"/>
            <a:pathLst>
              <a:path w="121" h="106">
                <a:moveTo>
                  <a:pt x="0" y="0"/>
                </a:moveTo>
                <a:lnTo>
                  <a:pt x="3" y="106"/>
                </a:lnTo>
                <a:lnTo>
                  <a:pt x="121" y="95"/>
                </a:lnTo>
                <a:lnTo>
                  <a:pt x="27" y="52"/>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6" name="Freeform 15"/>
          <p:cNvSpPr>
            <a:spLocks noChangeAspect="1"/>
          </p:cNvSpPr>
          <p:nvPr/>
        </p:nvSpPr>
        <p:spPr bwMode="gray">
          <a:xfrm>
            <a:off x="8710620" y="5262979"/>
            <a:ext cx="1046797" cy="874419"/>
          </a:xfrm>
          <a:custGeom>
            <a:avLst/>
            <a:gdLst>
              <a:gd name="T0" fmla="*/ 0 w 1403"/>
              <a:gd name="T1" fmla="*/ 1 h 1052"/>
              <a:gd name="T2" fmla="*/ 0 w 1403"/>
              <a:gd name="T3" fmla="*/ 1 h 1052"/>
              <a:gd name="T4" fmla="*/ 0 w 1403"/>
              <a:gd name="T5" fmla="*/ 1 h 1052"/>
              <a:gd name="T6" fmla="*/ 0 w 1403"/>
              <a:gd name="T7" fmla="*/ 1 h 1052"/>
              <a:gd name="T8" fmla="*/ 0 w 1403"/>
              <a:gd name="T9" fmla="*/ 1 h 1052"/>
              <a:gd name="T10" fmla="*/ 0 w 1403"/>
              <a:gd name="T11" fmla="*/ 1 h 1052"/>
              <a:gd name="T12" fmla="*/ 0 w 1403"/>
              <a:gd name="T13" fmla="*/ 1 h 1052"/>
              <a:gd name="T14" fmla="*/ 0 w 1403"/>
              <a:gd name="T15" fmla="*/ 1 h 1052"/>
              <a:gd name="T16" fmla="*/ 0 w 1403"/>
              <a:gd name="T17" fmla="*/ 1 h 1052"/>
              <a:gd name="T18" fmla="*/ 0 w 1403"/>
              <a:gd name="T19" fmla="*/ 1 h 1052"/>
              <a:gd name="T20" fmla="*/ 0 w 1403"/>
              <a:gd name="T21" fmla="*/ 1 h 1052"/>
              <a:gd name="T22" fmla="*/ 0 w 1403"/>
              <a:gd name="T23" fmla="*/ 1 h 1052"/>
              <a:gd name="T24" fmla="*/ 0 w 1403"/>
              <a:gd name="T25" fmla="*/ 1 h 1052"/>
              <a:gd name="T26" fmla="*/ 0 w 1403"/>
              <a:gd name="T27" fmla="*/ 1 h 1052"/>
              <a:gd name="T28" fmla="*/ 0 w 1403"/>
              <a:gd name="T29" fmla="*/ 1 h 1052"/>
              <a:gd name="T30" fmla="*/ 0 w 1403"/>
              <a:gd name="T31" fmla="*/ 1 h 1052"/>
              <a:gd name="T32" fmla="*/ 0 w 1403"/>
              <a:gd name="T33" fmla="*/ 1 h 1052"/>
              <a:gd name="T34" fmla="*/ 0 w 1403"/>
              <a:gd name="T35" fmla="*/ 1 h 1052"/>
              <a:gd name="T36" fmla="*/ 0 w 1403"/>
              <a:gd name="T37" fmla="*/ 1 h 1052"/>
              <a:gd name="T38" fmla="*/ 0 w 1403"/>
              <a:gd name="T39" fmla="*/ 1 h 1052"/>
              <a:gd name="T40" fmla="*/ 0 w 1403"/>
              <a:gd name="T41" fmla="*/ 1 h 1052"/>
              <a:gd name="T42" fmla="*/ 0 w 1403"/>
              <a:gd name="T43" fmla="*/ 1 h 1052"/>
              <a:gd name="T44" fmla="*/ 0 w 1403"/>
              <a:gd name="T45" fmla="*/ 1 h 1052"/>
              <a:gd name="T46" fmla="*/ 0 w 1403"/>
              <a:gd name="T47" fmla="*/ 1 h 1052"/>
              <a:gd name="T48" fmla="*/ 0 w 1403"/>
              <a:gd name="T49" fmla="*/ 1 h 1052"/>
              <a:gd name="T50" fmla="*/ 0 w 1403"/>
              <a:gd name="T51" fmla="*/ 1 h 1052"/>
              <a:gd name="T52" fmla="*/ 0 w 1403"/>
              <a:gd name="T53" fmla="*/ 1 h 1052"/>
              <a:gd name="T54" fmla="*/ 0 w 1403"/>
              <a:gd name="T55" fmla="*/ 1 h 1052"/>
              <a:gd name="T56" fmla="*/ 0 w 1403"/>
              <a:gd name="T57" fmla="*/ 1 h 1052"/>
              <a:gd name="T58" fmla="*/ 0 w 1403"/>
              <a:gd name="T59" fmla="*/ 1 h 1052"/>
              <a:gd name="T60" fmla="*/ 0 w 1403"/>
              <a:gd name="T61" fmla="*/ 1 h 1052"/>
              <a:gd name="T62" fmla="*/ 0 w 1403"/>
              <a:gd name="T63" fmla="*/ 1 h 1052"/>
              <a:gd name="T64" fmla="*/ 0 w 1403"/>
              <a:gd name="T65" fmla="*/ 1 h 1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3"/>
              <a:gd name="T100" fmla="*/ 0 h 1052"/>
              <a:gd name="T101" fmla="*/ 1403 w 1403"/>
              <a:gd name="T102" fmla="*/ 1052 h 1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3" h="1052">
                <a:moveTo>
                  <a:pt x="0" y="554"/>
                </a:moveTo>
                <a:lnTo>
                  <a:pt x="24" y="563"/>
                </a:lnTo>
                <a:lnTo>
                  <a:pt x="10" y="532"/>
                </a:lnTo>
                <a:lnTo>
                  <a:pt x="37" y="549"/>
                </a:lnTo>
                <a:lnTo>
                  <a:pt x="9" y="488"/>
                </a:lnTo>
                <a:lnTo>
                  <a:pt x="27" y="395"/>
                </a:lnTo>
                <a:lnTo>
                  <a:pt x="35" y="420"/>
                </a:lnTo>
                <a:lnTo>
                  <a:pt x="122" y="348"/>
                </a:lnTo>
                <a:lnTo>
                  <a:pt x="268" y="313"/>
                </a:lnTo>
                <a:lnTo>
                  <a:pt x="318" y="258"/>
                </a:lnTo>
                <a:lnTo>
                  <a:pt x="317" y="224"/>
                </a:lnTo>
                <a:lnTo>
                  <a:pt x="336" y="198"/>
                </a:lnTo>
                <a:lnTo>
                  <a:pt x="358" y="240"/>
                </a:lnTo>
                <a:lnTo>
                  <a:pt x="358" y="195"/>
                </a:lnTo>
                <a:lnTo>
                  <a:pt x="391" y="204"/>
                </a:lnTo>
                <a:lnTo>
                  <a:pt x="393" y="170"/>
                </a:lnTo>
                <a:lnTo>
                  <a:pt x="445" y="119"/>
                </a:lnTo>
                <a:lnTo>
                  <a:pt x="501" y="121"/>
                </a:lnTo>
                <a:lnTo>
                  <a:pt x="512" y="173"/>
                </a:lnTo>
                <a:lnTo>
                  <a:pt x="534" y="143"/>
                </a:lnTo>
                <a:lnTo>
                  <a:pt x="576" y="160"/>
                </a:lnTo>
                <a:lnTo>
                  <a:pt x="560" y="126"/>
                </a:lnTo>
                <a:lnTo>
                  <a:pt x="593" y="71"/>
                </a:lnTo>
                <a:lnTo>
                  <a:pt x="675" y="50"/>
                </a:lnTo>
                <a:lnTo>
                  <a:pt x="654" y="14"/>
                </a:lnTo>
                <a:lnTo>
                  <a:pt x="813" y="59"/>
                </a:lnTo>
                <a:lnTo>
                  <a:pt x="779" y="152"/>
                </a:lnTo>
                <a:lnTo>
                  <a:pt x="937" y="248"/>
                </a:lnTo>
                <a:lnTo>
                  <a:pt x="976" y="211"/>
                </a:lnTo>
                <a:lnTo>
                  <a:pt x="993" y="49"/>
                </a:lnTo>
                <a:lnTo>
                  <a:pt x="1031" y="0"/>
                </a:lnTo>
                <a:lnTo>
                  <a:pt x="1064" y="124"/>
                </a:lnTo>
                <a:lnTo>
                  <a:pt x="1119" y="152"/>
                </a:lnTo>
                <a:lnTo>
                  <a:pt x="1155" y="295"/>
                </a:lnTo>
                <a:lnTo>
                  <a:pt x="1240" y="340"/>
                </a:lnTo>
                <a:lnTo>
                  <a:pt x="1271" y="420"/>
                </a:lnTo>
                <a:lnTo>
                  <a:pt x="1303" y="415"/>
                </a:lnTo>
                <a:lnTo>
                  <a:pt x="1310" y="458"/>
                </a:lnTo>
                <a:lnTo>
                  <a:pt x="1380" y="519"/>
                </a:lnTo>
                <a:lnTo>
                  <a:pt x="1403" y="630"/>
                </a:lnTo>
                <a:lnTo>
                  <a:pt x="1387" y="738"/>
                </a:lnTo>
                <a:lnTo>
                  <a:pt x="1325" y="831"/>
                </a:lnTo>
                <a:lnTo>
                  <a:pt x="1281" y="987"/>
                </a:lnTo>
                <a:lnTo>
                  <a:pt x="1201" y="1004"/>
                </a:lnTo>
                <a:lnTo>
                  <a:pt x="1153" y="1034"/>
                </a:lnTo>
                <a:lnTo>
                  <a:pt x="1156" y="1052"/>
                </a:lnTo>
                <a:lnTo>
                  <a:pt x="1106" y="999"/>
                </a:lnTo>
                <a:lnTo>
                  <a:pt x="1052" y="1037"/>
                </a:lnTo>
                <a:lnTo>
                  <a:pt x="986" y="1020"/>
                </a:lnTo>
                <a:lnTo>
                  <a:pt x="933" y="982"/>
                </a:lnTo>
                <a:lnTo>
                  <a:pt x="909" y="902"/>
                </a:lnTo>
                <a:lnTo>
                  <a:pt x="868" y="911"/>
                </a:lnTo>
                <a:lnTo>
                  <a:pt x="867" y="859"/>
                </a:lnTo>
                <a:lnTo>
                  <a:pt x="854" y="893"/>
                </a:lnTo>
                <a:lnTo>
                  <a:pt x="826" y="894"/>
                </a:lnTo>
                <a:lnTo>
                  <a:pt x="856" y="791"/>
                </a:lnTo>
                <a:lnTo>
                  <a:pt x="794" y="889"/>
                </a:lnTo>
                <a:lnTo>
                  <a:pt x="766" y="869"/>
                </a:lnTo>
                <a:lnTo>
                  <a:pt x="734" y="793"/>
                </a:lnTo>
                <a:lnTo>
                  <a:pt x="631" y="750"/>
                </a:lnTo>
                <a:lnTo>
                  <a:pt x="444" y="783"/>
                </a:lnTo>
                <a:lnTo>
                  <a:pt x="367" y="839"/>
                </a:lnTo>
                <a:lnTo>
                  <a:pt x="238" y="843"/>
                </a:lnTo>
                <a:lnTo>
                  <a:pt x="165" y="892"/>
                </a:lnTo>
                <a:lnTo>
                  <a:pt x="68" y="858"/>
                </a:lnTo>
                <a:lnTo>
                  <a:pt x="89" y="756"/>
                </a:lnTo>
                <a:lnTo>
                  <a:pt x="0" y="554"/>
                </a:lnTo>
                <a:close/>
              </a:path>
            </a:pathLst>
          </a:custGeom>
          <a:solidFill>
            <a:srgbClr val="FFC000"/>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7" name="Freeform 16"/>
          <p:cNvSpPr>
            <a:spLocks noChangeAspect="1"/>
          </p:cNvSpPr>
          <p:nvPr/>
        </p:nvSpPr>
        <p:spPr bwMode="gray">
          <a:xfrm>
            <a:off x="9529715" y="6186683"/>
            <a:ext cx="91713" cy="96981"/>
          </a:xfrm>
          <a:custGeom>
            <a:avLst/>
            <a:gdLst>
              <a:gd name="T0" fmla="*/ 0 w 122"/>
              <a:gd name="T1" fmla="*/ 1 h 119"/>
              <a:gd name="T2" fmla="*/ 0 w 122"/>
              <a:gd name="T3" fmla="*/ 0 h 119"/>
              <a:gd name="T4" fmla="*/ 0 w 122"/>
              <a:gd name="T5" fmla="*/ 1 h 119"/>
              <a:gd name="T6" fmla="*/ 0 w 122"/>
              <a:gd name="T7" fmla="*/ 1 h 119"/>
              <a:gd name="T8" fmla="*/ 0 w 122"/>
              <a:gd name="T9" fmla="*/ 1 h 119"/>
              <a:gd name="T10" fmla="*/ 0 w 122"/>
              <a:gd name="T11" fmla="*/ 1 h 119"/>
              <a:gd name="T12" fmla="*/ 0 w 122"/>
              <a:gd name="T13" fmla="*/ 1 h 119"/>
              <a:gd name="T14" fmla="*/ 0 w 122"/>
              <a:gd name="T15" fmla="*/ 1 h 119"/>
              <a:gd name="T16" fmla="*/ 0 w 122"/>
              <a:gd name="T17" fmla="*/ 1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19"/>
              <a:gd name="T29" fmla="*/ 122 w 122"/>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19">
                <a:moveTo>
                  <a:pt x="0" y="20"/>
                </a:moveTo>
                <a:lnTo>
                  <a:pt x="2" y="0"/>
                </a:lnTo>
                <a:lnTo>
                  <a:pt x="63" y="17"/>
                </a:lnTo>
                <a:lnTo>
                  <a:pt x="110" y="3"/>
                </a:lnTo>
                <a:lnTo>
                  <a:pt x="122" y="32"/>
                </a:lnTo>
                <a:lnTo>
                  <a:pt x="122" y="67"/>
                </a:lnTo>
                <a:lnTo>
                  <a:pt x="75" y="119"/>
                </a:lnTo>
                <a:lnTo>
                  <a:pt x="45" y="116"/>
                </a:lnTo>
                <a:lnTo>
                  <a:pt x="0" y="2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8" name="Freeform 17"/>
          <p:cNvSpPr>
            <a:spLocks noChangeAspect="1"/>
          </p:cNvSpPr>
          <p:nvPr/>
        </p:nvSpPr>
        <p:spPr bwMode="gray">
          <a:xfrm>
            <a:off x="6033540" y="3436238"/>
            <a:ext cx="199240" cy="84263"/>
          </a:xfrm>
          <a:custGeom>
            <a:avLst/>
            <a:gdLst>
              <a:gd name="T0" fmla="*/ 0 w 265"/>
              <a:gd name="T1" fmla="*/ 1 h 102"/>
              <a:gd name="T2" fmla="*/ 0 w 265"/>
              <a:gd name="T3" fmla="*/ 1 h 102"/>
              <a:gd name="T4" fmla="*/ 0 w 265"/>
              <a:gd name="T5" fmla="*/ 1 h 102"/>
              <a:gd name="T6" fmla="*/ 0 w 265"/>
              <a:gd name="T7" fmla="*/ 1 h 102"/>
              <a:gd name="T8" fmla="*/ 0 w 265"/>
              <a:gd name="T9" fmla="*/ 1 h 102"/>
              <a:gd name="T10" fmla="*/ 0 w 265"/>
              <a:gd name="T11" fmla="*/ 1 h 102"/>
              <a:gd name="T12" fmla="*/ 0 w 265"/>
              <a:gd name="T13" fmla="*/ 1 h 102"/>
              <a:gd name="T14" fmla="*/ 0 w 265"/>
              <a:gd name="T15" fmla="*/ 1 h 102"/>
              <a:gd name="T16" fmla="*/ 0 w 265"/>
              <a:gd name="T17" fmla="*/ 0 h 102"/>
              <a:gd name="T18" fmla="*/ 0 w 265"/>
              <a:gd name="T19" fmla="*/ 1 h 102"/>
              <a:gd name="T20" fmla="*/ 0 w 265"/>
              <a:gd name="T21" fmla="*/ 1 h 102"/>
              <a:gd name="T22" fmla="*/ 0 w 265"/>
              <a:gd name="T23" fmla="*/ 1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102"/>
              <a:gd name="T38" fmla="*/ 265 w 265"/>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102">
                <a:moveTo>
                  <a:pt x="0" y="58"/>
                </a:moveTo>
                <a:lnTo>
                  <a:pt x="3" y="63"/>
                </a:lnTo>
                <a:lnTo>
                  <a:pt x="5" y="81"/>
                </a:lnTo>
                <a:lnTo>
                  <a:pt x="34" y="85"/>
                </a:lnTo>
                <a:lnTo>
                  <a:pt x="88" y="75"/>
                </a:lnTo>
                <a:lnTo>
                  <a:pt x="146" y="102"/>
                </a:lnTo>
                <a:lnTo>
                  <a:pt x="230" y="83"/>
                </a:lnTo>
                <a:lnTo>
                  <a:pt x="265" y="32"/>
                </a:lnTo>
                <a:lnTo>
                  <a:pt x="250" y="0"/>
                </a:lnTo>
                <a:lnTo>
                  <a:pt x="148" y="3"/>
                </a:lnTo>
                <a:lnTo>
                  <a:pt x="116" y="56"/>
                </a:lnTo>
                <a:lnTo>
                  <a:pt x="0" y="5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9" name="Freeform 18"/>
          <p:cNvSpPr>
            <a:spLocks noChangeAspect="1"/>
          </p:cNvSpPr>
          <p:nvPr/>
        </p:nvSpPr>
        <p:spPr bwMode="gray">
          <a:xfrm>
            <a:off x="8059139" y="4177109"/>
            <a:ext cx="123338" cy="170115"/>
          </a:xfrm>
          <a:custGeom>
            <a:avLst/>
            <a:gdLst>
              <a:gd name="T0" fmla="*/ 0 w 166"/>
              <a:gd name="T1" fmla="*/ 1 h 206"/>
              <a:gd name="T2" fmla="*/ 0 w 166"/>
              <a:gd name="T3" fmla="*/ 1 h 206"/>
              <a:gd name="T4" fmla="*/ 0 w 166"/>
              <a:gd name="T5" fmla="*/ 1 h 206"/>
              <a:gd name="T6" fmla="*/ 0 w 166"/>
              <a:gd name="T7" fmla="*/ 1 h 206"/>
              <a:gd name="T8" fmla="*/ 0 w 166"/>
              <a:gd name="T9" fmla="*/ 1 h 206"/>
              <a:gd name="T10" fmla="*/ 0 w 166"/>
              <a:gd name="T11" fmla="*/ 1 h 206"/>
              <a:gd name="T12" fmla="*/ 0 w 166"/>
              <a:gd name="T13" fmla="*/ 1 h 206"/>
              <a:gd name="T14" fmla="*/ 0 w 166"/>
              <a:gd name="T15" fmla="*/ 1 h 206"/>
              <a:gd name="T16" fmla="*/ 0 w 166"/>
              <a:gd name="T17" fmla="*/ 1 h 206"/>
              <a:gd name="T18" fmla="*/ 0 w 166"/>
              <a:gd name="T19" fmla="*/ 1 h 206"/>
              <a:gd name="T20" fmla="*/ 0 w 166"/>
              <a:gd name="T21" fmla="*/ 1 h 206"/>
              <a:gd name="T22" fmla="*/ 0 w 166"/>
              <a:gd name="T23" fmla="*/ 1 h 206"/>
              <a:gd name="T24" fmla="*/ 0 w 166"/>
              <a:gd name="T25" fmla="*/ 1 h 206"/>
              <a:gd name="T26" fmla="*/ 0 w 166"/>
              <a:gd name="T27" fmla="*/ 0 h 206"/>
              <a:gd name="T28" fmla="*/ 0 w 166"/>
              <a:gd name="T29" fmla="*/ 1 h 206"/>
              <a:gd name="T30" fmla="*/ 0 w 166"/>
              <a:gd name="T31" fmla="*/ 1 h 206"/>
              <a:gd name="T32" fmla="*/ 0 w 166"/>
              <a:gd name="T33" fmla="*/ 1 h 2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206"/>
              <a:gd name="T53" fmla="*/ 166 w 166"/>
              <a:gd name="T54" fmla="*/ 206 h 2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206">
                <a:moveTo>
                  <a:pt x="0" y="61"/>
                </a:moveTo>
                <a:lnTo>
                  <a:pt x="23" y="83"/>
                </a:lnTo>
                <a:lnTo>
                  <a:pt x="37" y="179"/>
                </a:lnTo>
                <a:lnTo>
                  <a:pt x="78" y="173"/>
                </a:lnTo>
                <a:lnTo>
                  <a:pt x="102" y="131"/>
                </a:lnTo>
                <a:lnTo>
                  <a:pt x="132" y="140"/>
                </a:lnTo>
                <a:lnTo>
                  <a:pt x="152" y="206"/>
                </a:lnTo>
                <a:lnTo>
                  <a:pt x="166" y="169"/>
                </a:lnTo>
                <a:lnTo>
                  <a:pt x="148" y="102"/>
                </a:lnTo>
                <a:lnTo>
                  <a:pt x="132" y="127"/>
                </a:lnTo>
                <a:lnTo>
                  <a:pt x="110" y="94"/>
                </a:lnTo>
                <a:lnTo>
                  <a:pt x="150" y="53"/>
                </a:lnTo>
                <a:lnTo>
                  <a:pt x="72" y="47"/>
                </a:lnTo>
                <a:lnTo>
                  <a:pt x="22" y="0"/>
                </a:lnTo>
                <a:lnTo>
                  <a:pt x="6" y="26"/>
                </a:lnTo>
                <a:lnTo>
                  <a:pt x="24" y="47"/>
                </a:lnTo>
                <a:lnTo>
                  <a:pt x="0" y="6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 name="Freeform 19"/>
          <p:cNvSpPr>
            <a:spLocks noChangeAspect="1"/>
          </p:cNvSpPr>
          <p:nvPr/>
        </p:nvSpPr>
        <p:spPr bwMode="gray">
          <a:xfrm>
            <a:off x="5869088" y="3337667"/>
            <a:ext cx="82225" cy="66773"/>
          </a:xfrm>
          <a:custGeom>
            <a:avLst/>
            <a:gdLst>
              <a:gd name="T0" fmla="*/ 0 w 112"/>
              <a:gd name="T1" fmla="*/ 1 h 81"/>
              <a:gd name="T2" fmla="*/ 0 w 112"/>
              <a:gd name="T3" fmla="*/ 1 h 81"/>
              <a:gd name="T4" fmla="*/ 0 w 112"/>
              <a:gd name="T5" fmla="*/ 0 h 81"/>
              <a:gd name="T6" fmla="*/ 0 w 112"/>
              <a:gd name="T7" fmla="*/ 1 h 81"/>
              <a:gd name="T8" fmla="*/ 0 w 112"/>
              <a:gd name="T9" fmla="*/ 1 h 81"/>
              <a:gd name="T10" fmla="*/ 0 w 112"/>
              <a:gd name="T11" fmla="*/ 1 h 81"/>
              <a:gd name="T12" fmla="*/ 0 w 112"/>
              <a:gd name="T13" fmla="*/ 1 h 81"/>
              <a:gd name="T14" fmla="*/ 0 60000 65536"/>
              <a:gd name="T15" fmla="*/ 0 60000 65536"/>
              <a:gd name="T16" fmla="*/ 0 60000 65536"/>
              <a:gd name="T17" fmla="*/ 0 60000 65536"/>
              <a:gd name="T18" fmla="*/ 0 60000 65536"/>
              <a:gd name="T19" fmla="*/ 0 60000 65536"/>
              <a:gd name="T20" fmla="*/ 0 60000 65536"/>
              <a:gd name="T21" fmla="*/ 0 w 112"/>
              <a:gd name="T22" fmla="*/ 0 h 81"/>
              <a:gd name="T23" fmla="*/ 112 w 112"/>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81">
                <a:moveTo>
                  <a:pt x="0" y="15"/>
                </a:moveTo>
                <a:lnTo>
                  <a:pt x="26" y="4"/>
                </a:lnTo>
                <a:lnTo>
                  <a:pt x="76" y="0"/>
                </a:lnTo>
                <a:lnTo>
                  <a:pt x="110" y="33"/>
                </a:lnTo>
                <a:lnTo>
                  <a:pt x="112" y="58"/>
                </a:lnTo>
                <a:lnTo>
                  <a:pt x="99" y="81"/>
                </a:lnTo>
                <a:lnTo>
                  <a:pt x="0" y="15"/>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1" name="Freeform 20"/>
          <p:cNvSpPr>
            <a:spLocks noChangeAspect="1"/>
          </p:cNvSpPr>
          <p:nvPr/>
        </p:nvSpPr>
        <p:spPr bwMode="gray">
          <a:xfrm>
            <a:off x="8086020" y="4123055"/>
            <a:ext cx="77482" cy="49286"/>
          </a:xfrm>
          <a:custGeom>
            <a:avLst/>
            <a:gdLst>
              <a:gd name="T0" fmla="*/ 0 w 105"/>
              <a:gd name="T1" fmla="*/ 1 h 59"/>
              <a:gd name="T2" fmla="*/ 0 w 105"/>
              <a:gd name="T3" fmla="*/ 1 h 59"/>
              <a:gd name="T4" fmla="*/ 0 w 105"/>
              <a:gd name="T5" fmla="*/ 1 h 59"/>
              <a:gd name="T6" fmla="*/ 0 w 105"/>
              <a:gd name="T7" fmla="*/ 1 h 59"/>
              <a:gd name="T8" fmla="*/ 0 w 105"/>
              <a:gd name="T9" fmla="*/ 0 h 59"/>
              <a:gd name="T10" fmla="*/ 0 w 105"/>
              <a:gd name="T11" fmla="*/ 1 h 59"/>
              <a:gd name="T12" fmla="*/ 0 60000 65536"/>
              <a:gd name="T13" fmla="*/ 0 60000 65536"/>
              <a:gd name="T14" fmla="*/ 0 60000 65536"/>
              <a:gd name="T15" fmla="*/ 0 60000 65536"/>
              <a:gd name="T16" fmla="*/ 0 60000 65536"/>
              <a:gd name="T17" fmla="*/ 0 60000 65536"/>
              <a:gd name="T18" fmla="*/ 0 w 105"/>
              <a:gd name="T19" fmla="*/ 0 h 59"/>
              <a:gd name="T20" fmla="*/ 105 w 10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05" h="59">
                <a:moveTo>
                  <a:pt x="0" y="36"/>
                </a:moveTo>
                <a:lnTo>
                  <a:pt x="13" y="59"/>
                </a:lnTo>
                <a:lnTo>
                  <a:pt x="105" y="49"/>
                </a:lnTo>
                <a:lnTo>
                  <a:pt x="99" y="17"/>
                </a:lnTo>
                <a:lnTo>
                  <a:pt x="34" y="0"/>
                </a:lnTo>
                <a:lnTo>
                  <a:pt x="0" y="3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2" name="Freeform 21"/>
          <p:cNvSpPr>
            <a:spLocks noChangeAspect="1"/>
          </p:cNvSpPr>
          <p:nvPr/>
        </p:nvSpPr>
        <p:spPr bwMode="gray">
          <a:xfrm>
            <a:off x="3992128" y="5226412"/>
            <a:ext cx="309928" cy="392693"/>
          </a:xfrm>
          <a:custGeom>
            <a:avLst/>
            <a:gdLst>
              <a:gd name="T0" fmla="*/ 0 w 415"/>
              <a:gd name="T1" fmla="*/ 1 h 471"/>
              <a:gd name="T2" fmla="*/ 0 w 415"/>
              <a:gd name="T3" fmla="*/ 1 h 471"/>
              <a:gd name="T4" fmla="*/ 0 w 415"/>
              <a:gd name="T5" fmla="*/ 1 h 471"/>
              <a:gd name="T6" fmla="*/ 0 w 415"/>
              <a:gd name="T7" fmla="*/ 1 h 471"/>
              <a:gd name="T8" fmla="*/ 0 w 415"/>
              <a:gd name="T9" fmla="*/ 1 h 471"/>
              <a:gd name="T10" fmla="*/ 0 w 415"/>
              <a:gd name="T11" fmla="*/ 1 h 471"/>
              <a:gd name="T12" fmla="*/ 0 w 415"/>
              <a:gd name="T13" fmla="*/ 1 h 471"/>
              <a:gd name="T14" fmla="*/ 0 w 415"/>
              <a:gd name="T15" fmla="*/ 1 h 471"/>
              <a:gd name="T16" fmla="*/ 0 w 415"/>
              <a:gd name="T17" fmla="*/ 1 h 471"/>
              <a:gd name="T18" fmla="*/ 0 w 415"/>
              <a:gd name="T19" fmla="*/ 1 h 471"/>
              <a:gd name="T20" fmla="*/ 0 w 415"/>
              <a:gd name="T21" fmla="*/ 1 h 471"/>
              <a:gd name="T22" fmla="*/ 0 w 415"/>
              <a:gd name="T23" fmla="*/ 1 h 471"/>
              <a:gd name="T24" fmla="*/ 0 w 415"/>
              <a:gd name="T25" fmla="*/ 1 h 471"/>
              <a:gd name="T26" fmla="*/ 0 w 415"/>
              <a:gd name="T27" fmla="*/ 1 h 471"/>
              <a:gd name="T28" fmla="*/ 0 w 415"/>
              <a:gd name="T29" fmla="*/ 1 h 471"/>
              <a:gd name="T30" fmla="*/ 0 w 415"/>
              <a:gd name="T31" fmla="*/ 1 h 471"/>
              <a:gd name="T32" fmla="*/ 0 w 415"/>
              <a:gd name="T33" fmla="*/ 1 h 471"/>
              <a:gd name="T34" fmla="*/ 0 w 415"/>
              <a:gd name="T35" fmla="*/ 1 h 471"/>
              <a:gd name="T36" fmla="*/ 0 w 415"/>
              <a:gd name="T37" fmla="*/ 1 h 471"/>
              <a:gd name="T38" fmla="*/ 0 w 415"/>
              <a:gd name="T39" fmla="*/ 1 h 471"/>
              <a:gd name="T40" fmla="*/ 0 w 415"/>
              <a:gd name="T41" fmla="*/ 1 h 471"/>
              <a:gd name="T42" fmla="*/ 0 w 415"/>
              <a:gd name="T43" fmla="*/ 0 h 471"/>
              <a:gd name="T44" fmla="*/ 0 w 415"/>
              <a:gd name="T45" fmla="*/ 1 h 471"/>
              <a:gd name="T46" fmla="*/ 0 w 415"/>
              <a:gd name="T47" fmla="*/ 1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5"/>
              <a:gd name="T73" fmla="*/ 0 h 471"/>
              <a:gd name="T74" fmla="*/ 415 w 415"/>
              <a:gd name="T75" fmla="*/ 471 h 4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5" h="471">
                <a:moveTo>
                  <a:pt x="0" y="48"/>
                </a:moveTo>
                <a:lnTo>
                  <a:pt x="30" y="98"/>
                </a:lnTo>
                <a:lnTo>
                  <a:pt x="9" y="204"/>
                </a:lnTo>
                <a:lnTo>
                  <a:pt x="30" y="217"/>
                </a:lnTo>
                <a:lnTo>
                  <a:pt x="20" y="232"/>
                </a:lnTo>
                <a:lnTo>
                  <a:pt x="2" y="276"/>
                </a:lnTo>
                <a:lnTo>
                  <a:pt x="38" y="339"/>
                </a:lnTo>
                <a:lnTo>
                  <a:pt x="60" y="467"/>
                </a:lnTo>
                <a:lnTo>
                  <a:pt x="84" y="471"/>
                </a:lnTo>
                <a:lnTo>
                  <a:pt x="121" y="431"/>
                </a:lnTo>
                <a:lnTo>
                  <a:pt x="186" y="464"/>
                </a:lnTo>
                <a:lnTo>
                  <a:pt x="189" y="440"/>
                </a:lnTo>
                <a:lnTo>
                  <a:pt x="245" y="449"/>
                </a:lnTo>
                <a:lnTo>
                  <a:pt x="266" y="356"/>
                </a:lnTo>
                <a:lnTo>
                  <a:pt x="368" y="339"/>
                </a:lnTo>
                <a:lnTo>
                  <a:pt x="402" y="371"/>
                </a:lnTo>
                <a:lnTo>
                  <a:pt x="415" y="298"/>
                </a:lnTo>
                <a:lnTo>
                  <a:pt x="392" y="237"/>
                </a:lnTo>
                <a:lnTo>
                  <a:pt x="334" y="234"/>
                </a:lnTo>
                <a:lnTo>
                  <a:pt x="309" y="141"/>
                </a:lnTo>
                <a:lnTo>
                  <a:pt x="155" y="80"/>
                </a:lnTo>
                <a:lnTo>
                  <a:pt x="146" y="0"/>
                </a:lnTo>
                <a:lnTo>
                  <a:pt x="42" y="50"/>
                </a:lnTo>
                <a:lnTo>
                  <a:pt x="0" y="4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3" name="Freeform 22"/>
          <p:cNvSpPr>
            <a:spLocks noChangeAspect="1"/>
          </p:cNvSpPr>
          <p:nvPr/>
        </p:nvSpPr>
        <p:spPr bwMode="gray">
          <a:xfrm>
            <a:off x="3887765" y="4805102"/>
            <a:ext cx="1002522" cy="1151053"/>
          </a:xfrm>
          <a:custGeom>
            <a:avLst/>
            <a:gdLst>
              <a:gd name="T0" fmla="*/ 0 w 1354"/>
              <a:gd name="T1" fmla="*/ 1 h 1384"/>
              <a:gd name="T2" fmla="*/ 0 w 1354"/>
              <a:gd name="T3" fmla="*/ 1 h 1384"/>
              <a:gd name="T4" fmla="*/ 0 w 1354"/>
              <a:gd name="T5" fmla="*/ 1 h 1384"/>
              <a:gd name="T6" fmla="*/ 0 w 1354"/>
              <a:gd name="T7" fmla="*/ 1 h 1384"/>
              <a:gd name="T8" fmla="*/ 0 w 1354"/>
              <a:gd name="T9" fmla="*/ 1 h 1384"/>
              <a:gd name="T10" fmla="*/ 0 w 1354"/>
              <a:gd name="T11" fmla="*/ 1 h 1384"/>
              <a:gd name="T12" fmla="*/ 0 w 1354"/>
              <a:gd name="T13" fmla="*/ 1 h 1384"/>
              <a:gd name="T14" fmla="*/ 0 w 1354"/>
              <a:gd name="T15" fmla="*/ 1 h 1384"/>
              <a:gd name="T16" fmla="*/ 0 w 1354"/>
              <a:gd name="T17" fmla="*/ 1 h 1384"/>
              <a:gd name="T18" fmla="*/ 0 w 1354"/>
              <a:gd name="T19" fmla="*/ 1 h 1384"/>
              <a:gd name="T20" fmla="*/ 0 w 1354"/>
              <a:gd name="T21" fmla="*/ 1 h 1384"/>
              <a:gd name="T22" fmla="*/ 0 w 1354"/>
              <a:gd name="T23" fmla="*/ 1 h 1384"/>
              <a:gd name="T24" fmla="*/ 0 w 1354"/>
              <a:gd name="T25" fmla="*/ 1 h 1384"/>
              <a:gd name="T26" fmla="*/ 0 w 1354"/>
              <a:gd name="T27" fmla="*/ 1 h 1384"/>
              <a:gd name="T28" fmla="*/ 0 w 1354"/>
              <a:gd name="T29" fmla="*/ 1 h 1384"/>
              <a:gd name="T30" fmla="*/ 0 w 1354"/>
              <a:gd name="T31" fmla="*/ 1 h 1384"/>
              <a:gd name="T32" fmla="*/ 0 w 1354"/>
              <a:gd name="T33" fmla="*/ 1 h 1384"/>
              <a:gd name="T34" fmla="*/ 0 w 1354"/>
              <a:gd name="T35" fmla="*/ 1 h 1384"/>
              <a:gd name="T36" fmla="*/ 0 w 1354"/>
              <a:gd name="T37" fmla="*/ 1 h 1384"/>
              <a:gd name="T38" fmla="*/ 0 w 1354"/>
              <a:gd name="T39" fmla="*/ 1 h 1384"/>
              <a:gd name="T40" fmla="*/ 0 w 1354"/>
              <a:gd name="T41" fmla="*/ 1 h 1384"/>
              <a:gd name="T42" fmla="*/ 0 w 1354"/>
              <a:gd name="T43" fmla="*/ 1 h 1384"/>
              <a:gd name="T44" fmla="*/ 0 w 1354"/>
              <a:gd name="T45" fmla="*/ 1 h 1384"/>
              <a:gd name="T46" fmla="*/ 0 w 1354"/>
              <a:gd name="T47" fmla="*/ 1 h 1384"/>
              <a:gd name="T48" fmla="*/ 0 w 1354"/>
              <a:gd name="T49" fmla="*/ 1 h 1384"/>
              <a:gd name="T50" fmla="*/ 0 w 1354"/>
              <a:gd name="T51" fmla="*/ 1 h 1384"/>
              <a:gd name="T52" fmla="*/ 0 w 1354"/>
              <a:gd name="T53" fmla="*/ 1 h 1384"/>
              <a:gd name="T54" fmla="*/ 0 w 1354"/>
              <a:gd name="T55" fmla="*/ 0 h 1384"/>
              <a:gd name="T56" fmla="*/ 0 w 1354"/>
              <a:gd name="T57" fmla="*/ 1 h 1384"/>
              <a:gd name="T58" fmla="*/ 0 w 1354"/>
              <a:gd name="T59" fmla="*/ 1 h 1384"/>
              <a:gd name="T60" fmla="*/ 0 w 1354"/>
              <a:gd name="T61" fmla="*/ 1 h 1384"/>
              <a:gd name="T62" fmla="*/ 0 w 1354"/>
              <a:gd name="T63" fmla="*/ 1 h 1384"/>
              <a:gd name="T64" fmla="*/ 0 w 1354"/>
              <a:gd name="T65" fmla="*/ 1 h 1384"/>
              <a:gd name="T66" fmla="*/ 0 w 1354"/>
              <a:gd name="T67" fmla="*/ 1 h 1384"/>
              <a:gd name="T68" fmla="*/ 0 w 1354"/>
              <a:gd name="T69" fmla="*/ 1 h 1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4"/>
              <a:gd name="T106" fmla="*/ 0 h 1384"/>
              <a:gd name="T107" fmla="*/ 1354 w 1354"/>
              <a:gd name="T108" fmla="*/ 1384 h 1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4" h="1384">
                <a:moveTo>
                  <a:pt x="0" y="438"/>
                </a:moveTo>
                <a:lnTo>
                  <a:pt x="30" y="502"/>
                </a:lnTo>
                <a:lnTo>
                  <a:pt x="77" y="524"/>
                </a:lnTo>
                <a:lnTo>
                  <a:pt x="114" y="499"/>
                </a:lnTo>
                <a:lnTo>
                  <a:pt x="114" y="557"/>
                </a:lnTo>
                <a:lnTo>
                  <a:pt x="145" y="557"/>
                </a:lnTo>
                <a:lnTo>
                  <a:pt x="187" y="559"/>
                </a:lnTo>
                <a:lnTo>
                  <a:pt x="291" y="509"/>
                </a:lnTo>
                <a:lnTo>
                  <a:pt x="300" y="589"/>
                </a:lnTo>
                <a:lnTo>
                  <a:pt x="454" y="650"/>
                </a:lnTo>
                <a:lnTo>
                  <a:pt x="479" y="743"/>
                </a:lnTo>
                <a:lnTo>
                  <a:pt x="537" y="746"/>
                </a:lnTo>
                <a:lnTo>
                  <a:pt x="560" y="807"/>
                </a:lnTo>
                <a:lnTo>
                  <a:pt x="547" y="880"/>
                </a:lnTo>
                <a:lnTo>
                  <a:pt x="556" y="949"/>
                </a:lnTo>
                <a:lnTo>
                  <a:pt x="628" y="962"/>
                </a:lnTo>
                <a:lnTo>
                  <a:pt x="638" y="1009"/>
                </a:lnTo>
                <a:lnTo>
                  <a:pt x="673" y="1018"/>
                </a:lnTo>
                <a:lnTo>
                  <a:pt x="667" y="1080"/>
                </a:lnTo>
                <a:lnTo>
                  <a:pt x="695" y="1081"/>
                </a:lnTo>
                <a:lnTo>
                  <a:pt x="700" y="1134"/>
                </a:lnTo>
                <a:lnTo>
                  <a:pt x="564" y="1251"/>
                </a:lnTo>
                <a:lnTo>
                  <a:pt x="590" y="1244"/>
                </a:lnTo>
                <a:lnTo>
                  <a:pt x="695" y="1316"/>
                </a:lnTo>
                <a:lnTo>
                  <a:pt x="716" y="1347"/>
                </a:lnTo>
                <a:lnTo>
                  <a:pt x="707" y="1384"/>
                </a:lnTo>
                <a:lnTo>
                  <a:pt x="874" y="1178"/>
                </a:lnTo>
                <a:lnTo>
                  <a:pt x="883" y="1074"/>
                </a:lnTo>
                <a:lnTo>
                  <a:pt x="1017" y="980"/>
                </a:lnTo>
                <a:lnTo>
                  <a:pt x="1099" y="980"/>
                </a:lnTo>
                <a:lnTo>
                  <a:pt x="1133" y="947"/>
                </a:lnTo>
                <a:lnTo>
                  <a:pt x="1201" y="789"/>
                </a:lnTo>
                <a:lnTo>
                  <a:pt x="1210" y="635"/>
                </a:lnTo>
                <a:lnTo>
                  <a:pt x="1342" y="488"/>
                </a:lnTo>
                <a:lnTo>
                  <a:pt x="1354" y="423"/>
                </a:lnTo>
                <a:lnTo>
                  <a:pt x="1333" y="360"/>
                </a:lnTo>
                <a:lnTo>
                  <a:pt x="1280" y="351"/>
                </a:lnTo>
                <a:lnTo>
                  <a:pt x="1192" y="285"/>
                </a:lnTo>
                <a:lnTo>
                  <a:pt x="1022" y="271"/>
                </a:lnTo>
                <a:lnTo>
                  <a:pt x="1006" y="230"/>
                </a:lnTo>
                <a:lnTo>
                  <a:pt x="929" y="201"/>
                </a:lnTo>
                <a:lnTo>
                  <a:pt x="898" y="202"/>
                </a:lnTo>
                <a:lnTo>
                  <a:pt x="852" y="262"/>
                </a:lnTo>
                <a:lnTo>
                  <a:pt x="850" y="241"/>
                </a:lnTo>
                <a:lnTo>
                  <a:pt x="777" y="251"/>
                </a:lnTo>
                <a:lnTo>
                  <a:pt x="808" y="239"/>
                </a:lnTo>
                <a:lnTo>
                  <a:pt x="779" y="192"/>
                </a:lnTo>
                <a:lnTo>
                  <a:pt x="833" y="125"/>
                </a:lnTo>
                <a:lnTo>
                  <a:pt x="776" y="39"/>
                </a:lnTo>
                <a:lnTo>
                  <a:pt x="724" y="107"/>
                </a:lnTo>
                <a:lnTo>
                  <a:pt x="675" y="102"/>
                </a:lnTo>
                <a:lnTo>
                  <a:pt x="603" y="112"/>
                </a:lnTo>
                <a:lnTo>
                  <a:pt x="504" y="126"/>
                </a:lnTo>
                <a:lnTo>
                  <a:pt x="486" y="91"/>
                </a:lnTo>
                <a:lnTo>
                  <a:pt x="493" y="25"/>
                </a:lnTo>
                <a:lnTo>
                  <a:pt x="461" y="0"/>
                </a:lnTo>
                <a:lnTo>
                  <a:pt x="376" y="42"/>
                </a:lnTo>
                <a:lnTo>
                  <a:pt x="316" y="30"/>
                </a:lnTo>
                <a:lnTo>
                  <a:pt x="333" y="95"/>
                </a:lnTo>
                <a:lnTo>
                  <a:pt x="366" y="103"/>
                </a:lnTo>
                <a:lnTo>
                  <a:pt x="283" y="151"/>
                </a:lnTo>
                <a:lnTo>
                  <a:pt x="242" y="134"/>
                </a:lnTo>
                <a:lnTo>
                  <a:pt x="223" y="109"/>
                </a:lnTo>
                <a:lnTo>
                  <a:pt x="140" y="123"/>
                </a:lnTo>
                <a:lnTo>
                  <a:pt x="165" y="158"/>
                </a:lnTo>
                <a:lnTo>
                  <a:pt x="132" y="161"/>
                </a:lnTo>
                <a:lnTo>
                  <a:pt x="152" y="222"/>
                </a:lnTo>
                <a:lnTo>
                  <a:pt x="136" y="322"/>
                </a:lnTo>
                <a:lnTo>
                  <a:pt x="48" y="357"/>
                </a:lnTo>
                <a:lnTo>
                  <a:pt x="0" y="438"/>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4" name="Freeform 23"/>
          <p:cNvSpPr>
            <a:spLocks noChangeAspect="1"/>
          </p:cNvSpPr>
          <p:nvPr/>
        </p:nvSpPr>
        <p:spPr bwMode="gray">
          <a:xfrm>
            <a:off x="3486123" y="4417177"/>
            <a:ext cx="25300" cy="76313"/>
          </a:xfrm>
          <a:custGeom>
            <a:avLst/>
            <a:gdLst>
              <a:gd name="T0" fmla="*/ 0 w 28"/>
              <a:gd name="T1" fmla="*/ 1 h 92"/>
              <a:gd name="T2" fmla="*/ 1 w 28"/>
              <a:gd name="T3" fmla="*/ 1 h 92"/>
              <a:gd name="T4" fmla="*/ 1 w 28"/>
              <a:gd name="T5" fmla="*/ 0 h 92"/>
              <a:gd name="T6" fmla="*/ 0 w 28"/>
              <a:gd name="T7" fmla="*/ 1 h 92"/>
              <a:gd name="T8" fmla="*/ 0 60000 65536"/>
              <a:gd name="T9" fmla="*/ 0 60000 65536"/>
              <a:gd name="T10" fmla="*/ 0 60000 65536"/>
              <a:gd name="T11" fmla="*/ 0 60000 65536"/>
              <a:gd name="T12" fmla="*/ 0 w 28"/>
              <a:gd name="T13" fmla="*/ 0 h 92"/>
              <a:gd name="T14" fmla="*/ 28 w 28"/>
              <a:gd name="T15" fmla="*/ 92 h 92"/>
            </a:gdLst>
            <a:ahLst/>
            <a:cxnLst>
              <a:cxn ang="T8">
                <a:pos x="T0" y="T1"/>
              </a:cxn>
              <a:cxn ang="T9">
                <a:pos x="T2" y="T3"/>
              </a:cxn>
              <a:cxn ang="T10">
                <a:pos x="T4" y="T5"/>
              </a:cxn>
              <a:cxn ang="T11">
                <a:pos x="T6" y="T7"/>
              </a:cxn>
            </a:cxnLst>
            <a:rect l="T12" t="T13" r="T14" b="T15"/>
            <a:pathLst>
              <a:path w="28" h="92">
                <a:moveTo>
                  <a:pt x="0" y="20"/>
                </a:moveTo>
                <a:lnTo>
                  <a:pt x="11" y="92"/>
                </a:lnTo>
                <a:lnTo>
                  <a:pt x="28" y="0"/>
                </a:lnTo>
                <a:lnTo>
                  <a:pt x="0" y="2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5" name="Freeform 24"/>
          <p:cNvSpPr>
            <a:spLocks noChangeAspect="1"/>
          </p:cNvSpPr>
          <p:nvPr/>
        </p:nvSpPr>
        <p:spPr bwMode="gray">
          <a:xfrm>
            <a:off x="6370349" y="3601582"/>
            <a:ext cx="161289" cy="101750"/>
          </a:xfrm>
          <a:custGeom>
            <a:avLst/>
            <a:gdLst>
              <a:gd name="T0" fmla="*/ 0 w 216"/>
              <a:gd name="T1" fmla="*/ 1 h 122"/>
              <a:gd name="T2" fmla="*/ 0 w 216"/>
              <a:gd name="T3" fmla="*/ 0 h 122"/>
              <a:gd name="T4" fmla="*/ 0 w 216"/>
              <a:gd name="T5" fmla="*/ 1 h 122"/>
              <a:gd name="T6" fmla="*/ 0 w 216"/>
              <a:gd name="T7" fmla="*/ 1 h 122"/>
              <a:gd name="T8" fmla="*/ 0 w 216"/>
              <a:gd name="T9" fmla="*/ 1 h 122"/>
              <a:gd name="T10" fmla="*/ 0 w 216"/>
              <a:gd name="T11" fmla="*/ 1 h 122"/>
              <a:gd name="T12" fmla="*/ 0 w 216"/>
              <a:gd name="T13" fmla="*/ 1 h 122"/>
              <a:gd name="T14" fmla="*/ 0 w 216"/>
              <a:gd name="T15" fmla="*/ 1 h 122"/>
              <a:gd name="T16" fmla="*/ 0 w 216"/>
              <a:gd name="T17" fmla="*/ 1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
              <a:gd name="T28" fmla="*/ 0 h 122"/>
              <a:gd name="T29" fmla="*/ 216 w 2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 h="122">
                <a:moveTo>
                  <a:pt x="0" y="84"/>
                </a:moveTo>
                <a:lnTo>
                  <a:pt x="12" y="0"/>
                </a:lnTo>
                <a:lnTo>
                  <a:pt x="216" y="19"/>
                </a:lnTo>
                <a:lnTo>
                  <a:pt x="178" y="70"/>
                </a:lnTo>
                <a:lnTo>
                  <a:pt x="194" y="97"/>
                </a:lnTo>
                <a:lnTo>
                  <a:pt x="139" y="101"/>
                </a:lnTo>
                <a:lnTo>
                  <a:pt x="106" y="122"/>
                </a:lnTo>
                <a:lnTo>
                  <a:pt x="21" y="120"/>
                </a:lnTo>
                <a:lnTo>
                  <a:pt x="0" y="8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6" name="Freeform 25"/>
          <p:cNvSpPr>
            <a:spLocks noChangeAspect="1"/>
          </p:cNvSpPr>
          <p:nvPr/>
        </p:nvSpPr>
        <p:spPr bwMode="gray">
          <a:xfrm>
            <a:off x="8174572" y="4127824"/>
            <a:ext cx="230865" cy="535781"/>
          </a:xfrm>
          <a:custGeom>
            <a:avLst/>
            <a:gdLst>
              <a:gd name="T0" fmla="*/ 0 w 313"/>
              <a:gd name="T1" fmla="*/ 1 h 644"/>
              <a:gd name="T2" fmla="*/ 0 w 313"/>
              <a:gd name="T3" fmla="*/ 1 h 644"/>
              <a:gd name="T4" fmla="*/ 0 w 313"/>
              <a:gd name="T5" fmla="*/ 1 h 644"/>
              <a:gd name="T6" fmla="*/ 0 w 313"/>
              <a:gd name="T7" fmla="*/ 1 h 644"/>
              <a:gd name="T8" fmla="*/ 0 w 313"/>
              <a:gd name="T9" fmla="*/ 0 h 644"/>
              <a:gd name="T10" fmla="*/ 0 w 313"/>
              <a:gd name="T11" fmla="*/ 1 h 644"/>
              <a:gd name="T12" fmla="*/ 0 w 313"/>
              <a:gd name="T13" fmla="*/ 1 h 644"/>
              <a:gd name="T14" fmla="*/ 0 w 313"/>
              <a:gd name="T15" fmla="*/ 1 h 644"/>
              <a:gd name="T16" fmla="*/ 0 w 313"/>
              <a:gd name="T17" fmla="*/ 1 h 644"/>
              <a:gd name="T18" fmla="*/ 0 w 313"/>
              <a:gd name="T19" fmla="*/ 1 h 644"/>
              <a:gd name="T20" fmla="*/ 0 w 313"/>
              <a:gd name="T21" fmla="*/ 1 h 644"/>
              <a:gd name="T22" fmla="*/ 0 w 313"/>
              <a:gd name="T23" fmla="*/ 1 h 644"/>
              <a:gd name="T24" fmla="*/ 0 w 313"/>
              <a:gd name="T25" fmla="*/ 1 h 644"/>
              <a:gd name="T26" fmla="*/ 0 w 313"/>
              <a:gd name="T27" fmla="*/ 1 h 644"/>
              <a:gd name="T28" fmla="*/ 0 w 313"/>
              <a:gd name="T29" fmla="*/ 1 h 644"/>
              <a:gd name="T30" fmla="*/ 0 w 313"/>
              <a:gd name="T31" fmla="*/ 1 h 644"/>
              <a:gd name="T32" fmla="*/ 0 w 313"/>
              <a:gd name="T33" fmla="*/ 1 h 644"/>
              <a:gd name="T34" fmla="*/ 0 w 313"/>
              <a:gd name="T35" fmla="*/ 1 h 644"/>
              <a:gd name="T36" fmla="*/ 0 w 313"/>
              <a:gd name="T37" fmla="*/ 1 h 644"/>
              <a:gd name="T38" fmla="*/ 0 w 313"/>
              <a:gd name="T39" fmla="*/ 1 h 644"/>
              <a:gd name="T40" fmla="*/ 0 w 313"/>
              <a:gd name="T41" fmla="*/ 1 h 644"/>
              <a:gd name="T42" fmla="*/ 0 w 313"/>
              <a:gd name="T43" fmla="*/ 1 h 644"/>
              <a:gd name="T44" fmla="*/ 0 w 313"/>
              <a:gd name="T45" fmla="*/ 1 h 644"/>
              <a:gd name="T46" fmla="*/ 0 w 313"/>
              <a:gd name="T47" fmla="*/ 1 h 6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3"/>
              <a:gd name="T73" fmla="*/ 0 h 644"/>
              <a:gd name="T74" fmla="*/ 313 w 313"/>
              <a:gd name="T75" fmla="*/ 644 h 6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3" h="644">
                <a:moveTo>
                  <a:pt x="0" y="265"/>
                </a:moveTo>
                <a:lnTo>
                  <a:pt x="14" y="228"/>
                </a:lnTo>
                <a:lnTo>
                  <a:pt x="105" y="60"/>
                </a:lnTo>
                <a:lnTo>
                  <a:pt x="166" y="37"/>
                </a:lnTo>
                <a:lnTo>
                  <a:pt x="181" y="0"/>
                </a:lnTo>
                <a:lnTo>
                  <a:pt x="224" y="21"/>
                </a:lnTo>
                <a:lnTo>
                  <a:pt x="225" y="54"/>
                </a:lnTo>
                <a:lnTo>
                  <a:pt x="187" y="157"/>
                </a:lnTo>
                <a:lnTo>
                  <a:pt x="227" y="148"/>
                </a:lnTo>
                <a:lnTo>
                  <a:pt x="247" y="219"/>
                </a:lnTo>
                <a:lnTo>
                  <a:pt x="313" y="238"/>
                </a:lnTo>
                <a:lnTo>
                  <a:pt x="280" y="271"/>
                </a:lnTo>
                <a:lnTo>
                  <a:pt x="206" y="314"/>
                </a:lnTo>
                <a:lnTo>
                  <a:pt x="187" y="355"/>
                </a:lnTo>
                <a:lnTo>
                  <a:pt x="227" y="433"/>
                </a:lnTo>
                <a:lnTo>
                  <a:pt x="211" y="479"/>
                </a:lnTo>
                <a:lnTo>
                  <a:pt x="260" y="581"/>
                </a:lnTo>
                <a:lnTo>
                  <a:pt x="225" y="644"/>
                </a:lnTo>
                <a:lnTo>
                  <a:pt x="189" y="424"/>
                </a:lnTo>
                <a:lnTo>
                  <a:pt x="159" y="389"/>
                </a:lnTo>
                <a:lnTo>
                  <a:pt x="109" y="448"/>
                </a:lnTo>
                <a:lnTo>
                  <a:pt x="71" y="436"/>
                </a:lnTo>
                <a:lnTo>
                  <a:pt x="77" y="356"/>
                </a:lnTo>
                <a:lnTo>
                  <a:pt x="0" y="265"/>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7" name="Freeform 26"/>
          <p:cNvSpPr>
            <a:spLocks noChangeAspect="1"/>
          </p:cNvSpPr>
          <p:nvPr/>
        </p:nvSpPr>
        <p:spPr bwMode="gray">
          <a:xfrm>
            <a:off x="8438643" y="4531647"/>
            <a:ext cx="129663" cy="122419"/>
          </a:xfrm>
          <a:custGeom>
            <a:avLst/>
            <a:gdLst>
              <a:gd name="T0" fmla="*/ 0 w 174"/>
              <a:gd name="T1" fmla="*/ 1 h 149"/>
              <a:gd name="T2" fmla="*/ 0 w 174"/>
              <a:gd name="T3" fmla="*/ 1 h 149"/>
              <a:gd name="T4" fmla="*/ 0 w 174"/>
              <a:gd name="T5" fmla="*/ 1 h 149"/>
              <a:gd name="T6" fmla="*/ 0 w 174"/>
              <a:gd name="T7" fmla="*/ 1 h 149"/>
              <a:gd name="T8" fmla="*/ 0 w 174"/>
              <a:gd name="T9" fmla="*/ 1 h 149"/>
              <a:gd name="T10" fmla="*/ 0 w 174"/>
              <a:gd name="T11" fmla="*/ 0 h 149"/>
              <a:gd name="T12" fmla="*/ 0 w 174"/>
              <a:gd name="T13" fmla="*/ 1 h 149"/>
              <a:gd name="T14" fmla="*/ 0 w 174"/>
              <a:gd name="T15" fmla="*/ 1 h 149"/>
              <a:gd name="T16" fmla="*/ 0 w 174"/>
              <a:gd name="T17" fmla="*/ 1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49"/>
              <a:gd name="T29" fmla="*/ 174 w 174"/>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49">
                <a:moveTo>
                  <a:pt x="0" y="30"/>
                </a:moveTo>
                <a:lnTo>
                  <a:pt x="13" y="104"/>
                </a:lnTo>
                <a:lnTo>
                  <a:pt x="36" y="143"/>
                </a:lnTo>
                <a:lnTo>
                  <a:pt x="70" y="149"/>
                </a:lnTo>
                <a:lnTo>
                  <a:pt x="174" y="79"/>
                </a:lnTo>
                <a:lnTo>
                  <a:pt x="170" y="0"/>
                </a:lnTo>
                <a:lnTo>
                  <a:pt x="91" y="12"/>
                </a:lnTo>
                <a:lnTo>
                  <a:pt x="24" y="9"/>
                </a:lnTo>
                <a:lnTo>
                  <a:pt x="0" y="3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8" name="Freeform 27"/>
          <p:cNvSpPr>
            <a:spLocks noChangeAspect="1"/>
          </p:cNvSpPr>
          <p:nvPr/>
        </p:nvSpPr>
        <p:spPr bwMode="gray">
          <a:xfrm>
            <a:off x="2151538" y="2428271"/>
            <a:ext cx="2204282" cy="1257574"/>
          </a:xfrm>
          <a:custGeom>
            <a:avLst/>
            <a:gdLst>
              <a:gd name="T0" fmla="*/ 0 w 2963"/>
              <a:gd name="T1" fmla="*/ 1 h 1511"/>
              <a:gd name="T2" fmla="*/ 0 w 2963"/>
              <a:gd name="T3" fmla="*/ 1 h 1511"/>
              <a:gd name="T4" fmla="*/ 0 w 2963"/>
              <a:gd name="T5" fmla="*/ 1 h 1511"/>
              <a:gd name="T6" fmla="*/ 0 w 2963"/>
              <a:gd name="T7" fmla="*/ 1 h 1511"/>
              <a:gd name="T8" fmla="*/ 0 w 2963"/>
              <a:gd name="T9" fmla="*/ 1 h 1511"/>
              <a:gd name="T10" fmla="*/ 0 w 2963"/>
              <a:gd name="T11" fmla="*/ 1 h 1511"/>
              <a:gd name="T12" fmla="*/ 0 w 2963"/>
              <a:gd name="T13" fmla="*/ 1 h 1511"/>
              <a:gd name="T14" fmla="*/ 0 w 2963"/>
              <a:gd name="T15" fmla="*/ 1 h 1511"/>
              <a:gd name="T16" fmla="*/ 0 w 2963"/>
              <a:gd name="T17" fmla="*/ 1 h 1511"/>
              <a:gd name="T18" fmla="*/ 0 w 2963"/>
              <a:gd name="T19" fmla="*/ 1 h 1511"/>
              <a:gd name="T20" fmla="*/ 0 w 2963"/>
              <a:gd name="T21" fmla="*/ 1 h 1511"/>
              <a:gd name="T22" fmla="*/ 0 w 2963"/>
              <a:gd name="T23" fmla="*/ 1 h 1511"/>
              <a:gd name="T24" fmla="*/ 0 w 2963"/>
              <a:gd name="T25" fmla="*/ 0 h 1511"/>
              <a:gd name="T26" fmla="*/ 0 w 2963"/>
              <a:gd name="T27" fmla="*/ 1 h 1511"/>
              <a:gd name="T28" fmla="*/ 0 w 2963"/>
              <a:gd name="T29" fmla="*/ 1 h 1511"/>
              <a:gd name="T30" fmla="*/ 0 w 2963"/>
              <a:gd name="T31" fmla="*/ 1 h 1511"/>
              <a:gd name="T32" fmla="*/ 0 w 2963"/>
              <a:gd name="T33" fmla="*/ 1 h 1511"/>
              <a:gd name="T34" fmla="*/ 0 w 2963"/>
              <a:gd name="T35" fmla="*/ 1 h 1511"/>
              <a:gd name="T36" fmla="*/ 0 w 2963"/>
              <a:gd name="T37" fmla="*/ 1 h 1511"/>
              <a:gd name="T38" fmla="*/ 0 w 2963"/>
              <a:gd name="T39" fmla="*/ 1 h 1511"/>
              <a:gd name="T40" fmla="*/ 0 w 2963"/>
              <a:gd name="T41" fmla="*/ 1 h 1511"/>
              <a:gd name="T42" fmla="*/ 0 w 2963"/>
              <a:gd name="T43" fmla="*/ 1 h 1511"/>
              <a:gd name="T44" fmla="*/ 0 w 2963"/>
              <a:gd name="T45" fmla="*/ 1 h 1511"/>
              <a:gd name="T46" fmla="*/ 0 w 2963"/>
              <a:gd name="T47" fmla="*/ 1 h 1511"/>
              <a:gd name="T48" fmla="*/ 0 w 2963"/>
              <a:gd name="T49" fmla="*/ 1 h 1511"/>
              <a:gd name="T50" fmla="*/ 0 w 2963"/>
              <a:gd name="T51" fmla="*/ 1 h 1511"/>
              <a:gd name="T52" fmla="*/ 0 w 2963"/>
              <a:gd name="T53" fmla="*/ 1 h 1511"/>
              <a:gd name="T54" fmla="*/ 0 w 2963"/>
              <a:gd name="T55" fmla="*/ 1 h 1511"/>
              <a:gd name="T56" fmla="*/ 0 w 2963"/>
              <a:gd name="T57" fmla="*/ 1 h 1511"/>
              <a:gd name="T58" fmla="*/ 0 w 2963"/>
              <a:gd name="T59" fmla="*/ 1 h 1511"/>
              <a:gd name="T60" fmla="*/ 0 w 2963"/>
              <a:gd name="T61" fmla="*/ 1 h 1511"/>
              <a:gd name="T62" fmla="*/ 0 w 2963"/>
              <a:gd name="T63" fmla="*/ 1 h 1511"/>
              <a:gd name="T64" fmla="*/ 0 w 2963"/>
              <a:gd name="T65" fmla="*/ 1 h 1511"/>
              <a:gd name="T66" fmla="*/ 0 w 2963"/>
              <a:gd name="T67" fmla="*/ 1 h 1511"/>
              <a:gd name="T68" fmla="*/ 0 w 2963"/>
              <a:gd name="T69" fmla="*/ 1 h 1511"/>
              <a:gd name="T70" fmla="*/ 0 w 2963"/>
              <a:gd name="T71" fmla="*/ 1 h 1511"/>
              <a:gd name="T72" fmla="*/ 0 w 2963"/>
              <a:gd name="T73" fmla="*/ 1 h 1511"/>
              <a:gd name="T74" fmla="*/ 0 w 2963"/>
              <a:gd name="T75" fmla="*/ 1 h 1511"/>
              <a:gd name="T76" fmla="*/ 0 w 2963"/>
              <a:gd name="T77" fmla="*/ 1 h 1511"/>
              <a:gd name="T78" fmla="*/ 0 w 2963"/>
              <a:gd name="T79" fmla="*/ 1 h 1511"/>
              <a:gd name="T80" fmla="*/ 0 w 2963"/>
              <a:gd name="T81" fmla="*/ 1 h 1511"/>
              <a:gd name="T82" fmla="*/ 0 w 2963"/>
              <a:gd name="T83" fmla="*/ 1 h 1511"/>
              <a:gd name="T84" fmla="*/ 0 w 2963"/>
              <a:gd name="T85" fmla="*/ 1 h 1511"/>
              <a:gd name="T86" fmla="*/ 0 w 2963"/>
              <a:gd name="T87" fmla="*/ 1 h 1511"/>
              <a:gd name="T88" fmla="*/ 0 w 2963"/>
              <a:gd name="T89" fmla="*/ 1 h 1511"/>
              <a:gd name="T90" fmla="*/ 0 w 2963"/>
              <a:gd name="T91" fmla="*/ 1 h 1511"/>
              <a:gd name="T92" fmla="*/ 0 w 2963"/>
              <a:gd name="T93" fmla="*/ 1 h 1511"/>
              <a:gd name="T94" fmla="*/ 0 w 2963"/>
              <a:gd name="T95" fmla="*/ 1 h 1511"/>
              <a:gd name="T96" fmla="*/ 0 w 2963"/>
              <a:gd name="T97" fmla="*/ 1 h 1511"/>
              <a:gd name="T98" fmla="*/ 0 w 2963"/>
              <a:gd name="T99" fmla="*/ 1 h 1511"/>
              <a:gd name="T100" fmla="*/ 0 w 2963"/>
              <a:gd name="T101" fmla="*/ 1 h 1511"/>
              <a:gd name="T102" fmla="*/ 0 w 2963"/>
              <a:gd name="T103" fmla="*/ 1 h 1511"/>
              <a:gd name="T104" fmla="*/ 0 w 2963"/>
              <a:gd name="T105" fmla="*/ 1 h 1511"/>
              <a:gd name="T106" fmla="*/ 0 w 2963"/>
              <a:gd name="T107" fmla="*/ 1 h 1511"/>
              <a:gd name="T108" fmla="*/ 0 w 2963"/>
              <a:gd name="T109" fmla="*/ 1 h 1511"/>
              <a:gd name="T110" fmla="*/ 0 w 2963"/>
              <a:gd name="T111" fmla="*/ 1 h 1511"/>
              <a:gd name="T112" fmla="*/ 0 w 2963"/>
              <a:gd name="T113" fmla="*/ 1 h 1511"/>
              <a:gd name="T114" fmla="*/ 0 w 2963"/>
              <a:gd name="T115" fmla="*/ 1 h 1511"/>
              <a:gd name="T116" fmla="*/ 0 w 2963"/>
              <a:gd name="T117" fmla="*/ 1 h 1511"/>
              <a:gd name="T118" fmla="*/ 0 w 2963"/>
              <a:gd name="T119" fmla="*/ 1 h 15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63"/>
              <a:gd name="T181" fmla="*/ 0 h 1511"/>
              <a:gd name="T182" fmla="*/ 2963 w 2963"/>
              <a:gd name="T183" fmla="*/ 1511 h 15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63" h="1511">
                <a:moveTo>
                  <a:pt x="0" y="671"/>
                </a:moveTo>
                <a:lnTo>
                  <a:pt x="0" y="140"/>
                </a:lnTo>
                <a:lnTo>
                  <a:pt x="236" y="211"/>
                </a:lnTo>
                <a:lnTo>
                  <a:pt x="222" y="181"/>
                </a:lnTo>
                <a:lnTo>
                  <a:pt x="247" y="164"/>
                </a:lnTo>
                <a:lnTo>
                  <a:pt x="391" y="107"/>
                </a:lnTo>
                <a:lnTo>
                  <a:pt x="280" y="178"/>
                </a:lnTo>
                <a:lnTo>
                  <a:pt x="344" y="157"/>
                </a:lnTo>
                <a:lnTo>
                  <a:pt x="344" y="172"/>
                </a:lnTo>
                <a:lnTo>
                  <a:pt x="465" y="109"/>
                </a:lnTo>
                <a:lnTo>
                  <a:pt x="449" y="88"/>
                </a:lnTo>
                <a:lnTo>
                  <a:pt x="527" y="163"/>
                </a:lnTo>
                <a:lnTo>
                  <a:pt x="577" y="119"/>
                </a:lnTo>
                <a:lnTo>
                  <a:pt x="572" y="163"/>
                </a:lnTo>
                <a:lnTo>
                  <a:pt x="636" y="131"/>
                </a:lnTo>
                <a:lnTo>
                  <a:pt x="812" y="186"/>
                </a:lnTo>
                <a:lnTo>
                  <a:pt x="892" y="185"/>
                </a:lnTo>
                <a:lnTo>
                  <a:pt x="937" y="216"/>
                </a:lnTo>
                <a:lnTo>
                  <a:pt x="883" y="242"/>
                </a:lnTo>
                <a:lnTo>
                  <a:pt x="915" y="255"/>
                </a:lnTo>
                <a:lnTo>
                  <a:pt x="1073" y="240"/>
                </a:lnTo>
                <a:lnTo>
                  <a:pt x="1143" y="284"/>
                </a:lnTo>
                <a:lnTo>
                  <a:pt x="1152" y="315"/>
                </a:lnTo>
                <a:lnTo>
                  <a:pt x="1170" y="295"/>
                </a:lnTo>
                <a:lnTo>
                  <a:pt x="1143" y="255"/>
                </a:lnTo>
                <a:lnTo>
                  <a:pt x="1217" y="205"/>
                </a:lnTo>
                <a:lnTo>
                  <a:pt x="1145" y="236"/>
                </a:lnTo>
                <a:lnTo>
                  <a:pt x="1119" y="222"/>
                </a:lnTo>
                <a:lnTo>
                  <a:pt x="1208" y="183"/>
                </a:lnTo>
                <a:lnTo>
                  <a:pt x="1257" y="238"/>
                </a:lnTo>
                <a:lnTo>
                  <a:pt x="1309" y="236"/>
                </a:lnTo>
                <a:lnTo>
                  <a:pt x="1342" y="260"/>
                </a:lnTo>
                <a:lnTo>
                  <a:pt x="1480" y="255"/>
                </a:lnTo>
                <a:lnTo>
                  <a:pt x="1476" y="238"/>
                </a:lnTo>
                <a:lnTo>
                  <a:pt x="1514" y="268"/>
                </a:lnTo>
                <a:lnTo>
                  <a:pt x="1520" y="242"/>
                </a:lnTo>
                <a:lnTo>
                  <a:pt x="1491" y="251"/>
                </a:lnTo>
                <a:lnTo>
                  <a:pt x="1468" y="220"/>
                </a:lnTo>
                <a:lnTo>
                  <a:pt x="1519" y="216"/>
                </a:lnTo>
                <a:lnTo>
                  <a:pt x="1539" y="240"/>
                </a:lnTo>
                <a:lnTo>
                  <a:pt x="1559" y="233"/>
                </a:lnTo>
                <a:lnTo>
                  <a:pt x="1551" y="271"/>
                </a:lnTo>
                <a:lnTo>
                  <a:pt x="1587" y="290"/>
                </a:lnTo>
                <a:lnTo>
                  <a:pt x="1578" y="238"/>
                </a:lnTo>
                <a:lnTo>
                  <a:pt x="1647" y="207"/>
                </a:lnTo>
                <a:lnTo>
                  <a:pt x="1629" y="181"/>
                </a:lnTo>
                <a:lnTo>
                  <a:pt x="1609" y="200"/>
                </a:lnTo>
                <a:lnTo>
                  <a:pt x="1644" y="154"/>
                </a:lnTo>
                <a:lnTo>
                  <a:pt x="1543" y="121"/>
                </a:lnTo>
                <a:lnTo>
                  <a:pt x="1553" y="44"/>
                </a:lnTo>
                <a:lnTo>
                  <a:pt x="1578" y="46"/>
                </a:lnTo>
                <a:lnTo>
                  <a:pt x="1590" y="0"/>
                </a:lnTo>
                <a:lnTo>
                  <a:pt x="1666" y="44"/>
                </a:lnTo>
                <a:lnTo>
                  <a:pt x="1667" y="72"/>
                </a:lnTo>
                <a:lnTo>
                  <a:pt x="1718" y="113"/>
                </a:lnTo>
                <a:lnTo>
                  <a:pt x="1687" y="112"/>
                </a:lnTo>
                <a:lnTo>
                  <a:pt x="1700" y="126"/>
                </a:lnTo>
                <a:lnTo>
                  <a:pt x="1680" y="143"/>
                </a:lnTo>
                <a:lnTo>
                  <a:pt x="1742" y="154"/>
                </a:lnTo>
                <a:lnTo>
                  <a:pt x="1723" y="163"/>
                </a:lnTo>
                <a:lnTo>
                  <a:pt x="1759" y="229"/>
                </a:lnTo>
                <a:lnTo>
                  <a:pt x="1790" y="170"/>
                </a:lnTo>
                <a:lnTo>
                  <a:pt x="1834" y="194"/>
                </a:lnTo>
                <a:lnTo>
                  <a:pt x="1846" y="231"/>
                </a:lnTo>
                <a:lnTo>
                  <a:pt x="1825" y="242"/>
                </a:lnTo>
                <a:lnTo>
                  <a:pt x="1865" y="290"/>
                </a:lnTo>
                <a:lnTo>
                  <a:pt x="1890" y="279"/>
                </a:lnTo>
                <a:lnTo>
                  <a:pt x="1920" y="206"/>
                </a:lnTo>
                <a:lnTo>
                  <a:pt x="1956" y="198"/>
                </a:lnTo>
                <a:lnTo>
                  <a:pt x="1929" y="136"/>
                </a:lnTo>
                <a:lnTo>
                  <a:pt x="2028" y="141"/>
                </a:lnTo>
                <a:lnTo>
                  <a:pt x="2069" y="178"/>
                </a:lnTo>
                <a:lnTo>
                  <a:pt x="2053" y="196"/>
                </a:lnTo>
                <a:lnTo>
                  <a:pt x="2072" y="206"/>
                </a:lnTo>
                <a:lnTo>
                  <a:pt x="2029" y="217"/>
                </a:lnTo>
                <a:lnTo>
                  <a:pt x="2068" y="298"/>
                </a:lnTo>
                <a:lnTo>
                  <a:pt x="2003" y="340"/>
                </a:lnTo>
                <a:lnTo>
                  <a:pt x="1980" y="321"/>
                </a:lnTo>
                <a:lnTo>
                  <a:pt x="1991" y="349"/>
                </a:lnTo>
                <a:lnTo>
                  <a:pt x="1891" y="329"/>
                </a:lnTo>
                <a:lnTo>
                  <a:pt x="1910" y="356"/>
                </a:lnTo>
                <a:lnTo>
                  <a:pt x="1870" y="395"/>
                </a:lnTo>
                <a:lnTo>
                  <a:pt x="1768" y="365"/>
                </a:lnTo>
                <a:lnTo>
                  <a:pt x="1806" y="398"/>
                </a:lnTo>
                <a:lnTo>
                  <a:pt x="1879" y="405"/>
                </a:lnTo>
                <a:lnTo>
                  <a:pt x="1828" y="470"/>
                </a:lnTo>
                <a:lnTo>
                  <a:pt x="1775" y="466"/>
                </a:lnTo>
                <a:lnTo>
                  <a:pt x="1749" y="502"/>
                </a:lnTo>
                <a:lnTo>
                  <a:pt x="1653" y="471"/>
                </a:lnTo>
                <a:lnTo>
                  <a:pt x="1742" y="502"/>
                </a:lnTo>
                <a:lnTo>
                  <a:pt x="1751" y="529"/>
                </a:lnTo>
                <a:lnTo>
                  <a:pt x="1687" y="541"/>
                </a:lnTo>
                <a:lnTo>
                  <a:pt x="1700" y="547"/>
                </a:lnTo>
                <a:lnTo>
                  <a:pt x="1682" y="549"/>
                </a:lnTo>
                <a:lnTo>
                  <a:pt x="1682" y="576"/>
                </a:lnTo>
                <a:lnTo>
                  <a:pt x="1611" y="613"/>
                </a:lnTo>
                <a:lnTo>
                  <a:pt x="1596" y="734"/>
                </a:lnTo>
                <a:lnTo>
                  <a:pt x="1623" y="762"/>
                </a:lnTo>
                <a:lnTo>
                  <a:pt x="1661" y="746"/>
                </a:lnTo>
                <a:lnTo>
                  <a:pt x="1678" y="839"/>
                </a:lnTo>
                <a:lnTo>
                  <a:pt x="1733" y="821"/>
                </a:lnTo>
                <a:lnTo>
                  <a:pt x="1798" y="847"/>
                </a:lnTo>
                <a:lnTo>
                  <a:pt x="1930" y="914"/>
                </a:lnTo>
                <a:lnTo>
                  <a:pt x="1920" y="941"/>
                </a:lnTo>
                <a:lnTo>
                  <a:pt x="1935" y="920"/>
                </a:lnTo>
                <a:lnTo>
                  <a:pt x="2035" y="926"/>
                </a:lnTo>
                <a:lnTo>
                  <a:pt x="2035" y="1028"/>
                </a:lnTo>
                <a:lnTo>
                  <a:pt x="2066" y="1062"/>
                </a:lnTo>
                <a:lnTo>
                  <a:pt x="2044" y="1069"/>
                </a:lnTo>
                <a:lnTo>
                  <a:pt x="2094" y="1088"/>
                </a:lnTo>
                <a:lnTo>
                  <a:pt x="2079" y="1119"/>
                </a:lnTo>
                <a:lnTo>
                  <a:pt x="2127" y="1118"/>
                </a:lnTo>
                <a:lnTo>
                  <a:pt x="2192" y="1063"/>
                </a:lnTo>
                <a:lnTo>
                  <a:pt x="2164" y="1051"/>
                </a:lnTo>
                <a:lnTo>
                  <a:pt x="2127" y="954"/>
                </a:lnTo>
                <a:lnTo>
                  <a:pt x="2250" y="870"/>
                </a:lnTo>
                <a:lnTo>
                  <a:pt x="2232" y="870"/>
                </a:lnTo>
                <a:lnTo>
                  <a:pt x="2205" y="771"/>
                </a:lnTo>
                <a:lnTo>
                  <a:pt x="2161" y="746"/>
                </a:lnTo>
                <a:lnTo>
                  <a:pt x="2219" y="705"/>
                </a:lnTo>
                <a:lnTo>
                  <a:pt x="2198" y="683"/>
                </a:lnTo>
                <a:lnTo>
                  <a:pt x="2208" y="647"/>
                </a:lnTo>
                <a:lnTo>
                  <a:pt x="2182" y="641"/>
                </a:lnTo>
                <a:lnTo>
                  <a:pt x="2208" y="604"/>
                </a:lnTo>
                <a:lnTo>
                  <a:pt x="2179" y="581"/>
                </a:lnTo>
                <a:lnTo>
                  <a:pt x="2195" y="551"/>
                </a:lnTo>
                <a:lnTo>
                  <a:pt x="2289" y="571"/>
                </a:lnTo>
                <a:lnTo>
                  <a:pt x="2331" y="554"/>
                </a:lnTo>
                <a:lnTo>
                  <a:pt x="2411" y="604"/>
                </a:lnTo>
                <a:lnTo>
                  <a:pt x="2411" y="626"/>
                </a:lnTo>
                <a:lnTo>
                  <a:pt x="2479" y="630"/>
                </a:lnTo>
                <a:lnTo>
                  <a:pt x="2485" y="680"/>
                </a:lnTo>
                <a:lnTo>
                  <a:pt x="2424" y="682"/>
                </a:lnTo>
                <a:lnTo>
                  <a:pt x="2477" y="690"/>
                </a:lnTo>
                <a:lnTo>
                  <a:pt x="2494" y="721"/>
                </a:lnTo>
                <a:lnTo>
                  <a:pt x="2437" y="763"/>
                </a:lnTo>
                <a:lnTo>
                  <a:pt x="2519" y="741"/>
                </a:lnTo>
                <a:lnTo>
                  <a:pt x="2523" y="779"/>
                </a:lnTo>
                <a:lnTo>
                  <a:pt x="2488" y="795"/>
                </a:lnTo>
                <a:lnTo>
                  <a:pt x="2538" y="756"/>
                </a:lnTo>
                <a:lnTo>
                  <a:pt x="2544" y="781"/>
                </a:lnTo>
                <a:lnTo>
                  <a:pt x="2590" y="743"/>
                </a:lnTo>
                <a:lnTo>
                  <a:pt x="2599" y="763"/>
                </a:lnTo>
                <a:lnTo>
                  <a:pt x="2632" y="711"/>
                </a:lnTo>
                <a:lnTo>
                  <a:pt x="2621" y="700"/>
                </a:lnTo>
                <a:lnTo>
                  <a:pt x="2658" y="671"/>
                </a:lnTo>
                <a:lnTo>
                  <a:pt x="2699" y="726"/>
                </a:lnTo>
                <a:lnTo>
                  <a:pt x="2664" y="739"/>
                </a:lnTo>
                <a:lnTo>
                  <a:pt x="2702" y="732"/>
                </a:lnTo>
                <a:lnTo>
                  <a:pt x="2716" y="755"/>
                </a:lnTo>
                <a:lnTo>
                  <a:pt x="2691" y="762"/>
                </a:lnTo>
                <a:lnTo>
                  <a:pt x="2725" y="766"/>
                </a:lnTo>
                <a:lnTo>
                  <a:pt x="2702" y="783"/>
                </a:lnTo>
                <a:lnTo>
                  <a:pt x="2726" y="779"/>
                </a:lnTo>
                <a:lnTo>
                  <a:pt x="2744" y="804"/>
                </a:lnTo>
                <a:lnTo>
                  <a:pt x="2732" y="815"/>
                </a:lnTo>
                <a:lnTo>
                  <a:pt x="2766" y="834"/>
                </a:lnTo>
                <a:lnTo>
                  <a:pt x="2713" y="855"/>
                </a:lnTo>
                <a:lnTo>
                  <a:pt x="2752" y="855"/>
                </a:lnTo>
                <a:lnTo>
                  <a:pt x="2743" y="875"/>
                </a:lnTo>
                <a:lnTo>
                  <a:pt x="2802" y="893"/>
                </a:lnTo>
                <a:lnTo>
                  <a:pt x="2824" y="940"/>
                </a:lnTo>
                <a:lnTo>
                  <a:pt x="2845" y="922"/>
                </a:lnTo>
                <a:lnTo>
                  <a:pt x="2903" y="953"/>
                </a:lnTo>
                <a:lnTo>
                  <a:pt x="2776" y="993"/>
                </a:lnTo>
                <a:lnTo>
                  <a:pt x="2802" y="1014"/>
                </a:lnTo>
                <a:lnTo>
                  <a:pt x="2910" y="970"/>
                </a:lnTo>
                <a:lnTo>
                  <a:pt x="2910" y="1008"/>
                </a:lnTo>
                <a:lnTo>
                  <a:pt x="2959" y="1001"/>
                </a:lnTo>
                <a:lnTo>
                  <a:pt x="2963" y="1019"/>
                </a:lnTo>
                <a:lnTo>
                  <a:pt x="2941" y="1019"/>
                </a:lnTo>
                <a:lnTo>
                  <a:pt x="2963" y="1064"/>
                </a:lnTo>
                <a:lnTo>
                  <a:pt x="2814" y="1154"/>
                </a:lnTo>
                <a:lnTo>
                  <a:pt x="2596" y="1154"/>
                </a:lnTo>
                <a:lnTo>
                  <a:pt x="2505" y="1215"/>
                </a:lnTo>
                <a:lnTo>
                  <a:pt x="2430" y="1305"/>
                </a:lnTo>
                <a:lnTo>
                  <a:pt x="2505" y="1237"/>
                </a:lnTo>
                <a:lnTo>
                  <a:pt x="2622" y="1196"/>
                </a:lnTo>
                <a:lnTo>
                  <a:pt x="2664" y="1228"/>
                </a:lnTo>
                <a:lnTo>
                  <a:pt x="2588" y="1251"/>
                </a:lnTo>
                <a:lnTo>
                  <a:pt x="2648" y="1265"/>
                </a:lnTo>
                <a:lnTo>
                  <a:pt x="2632" y="1292"/>
                </a:lnTo>
                <a:lnTo>
                  <a:pt x="2678" y="1342"/>
                </a:lnTo>
                <a:lnTo>
                  <a:pt x="2769" y="1360"/>
                </a:lnTo>
                <a:lnTo>
                  <a:pt x="2793" y="1298"/>
                </a:lnTo>
                <a:lnTo>
                  <a:pt x="2793" y="1336"/>
                </a:lnTo>
                <a:lnTo>
                  <a:pt x="2818" y="1332"/>
                </a:lnTo>
                <a:lnTo>
                  <a:pt x="2775" y="1372"/>
                </a:lnTo>
                <a:lnTo>
                  <a:pt x="2667" y="1399"/>
                </a:lnTo>
                <a:lnTo>
                  <a:pt x="2630" y="1446"/>
                </a:lnTo>
                <a:lnTo>
                  <a:pt x="2599" y="1404"/>
                </a:lnTo>
                <a:lnTo>
                  <a:pt x="2700" y="1368"/>
                </a:lnTo>
                <a:lnTo>
                  <a:pt x="2648" y="1369"/>
                </a:lnTo>
                <a:lnTo>
                  <a:pt x="2658" y="1342"/>
                </a:lnTo>
                <a:lnTo>
                  <a:pt x="2570" y="1374"/>
                </a:lnTo>
                <a:lnTo>
                  <a:pt x="2544" y="1353"/>
                </a:lnTo>
                <a:lnTo>
                  <a:pt x="2544" y="1298"/>
                </a:lnTo>
                <a:lnTo>
                  <a:pt x="2486" y="1280"/>
                </a:lnTo>
                <a:lnTo>
                  <a:pt x="2444" y="1370"/>
                </a:lnTo>
                <a:lnTo>
                  <a:pt x="2266" y="1404"/>
                </a:lnTo>
                <a:lnTo>
                  <a:pt x="2145" y="1440"/>
                </a:lnTo>
                <a:lnTo>
                  <a:pt x="2124" y="1457"/>
                </a:lnTo>
                <a:lnTo>
                  <a:pt x="2153" y="1461"/>
                </a:lnTo>
                <a:lnTo>
                  <a:pt x="2159" y="1474"/>
                </a:lnTo>
                <a:lnTo>
                  <a:pt x="2011" y="1511"/>
                </a:lnTo>
                <a:lnTo>
                  <a:pt x="2019" y="1494"/>
                </a:lnTo>
                <a:lnTo>
                  <a:pt x="2029" y="1483"/>
                </a:lnTo>
                <a:lnTo>
                  <a:pt x="2034" y="1465"/>
                </a:lnTo>
                <a:lnTo>
                  <a:pt x="2056" y="1452"/>
                </a:lnTo>
                <a:lnTo>
                  <a:pt x="2061" y="1372"/>
                </a:lnTo>
                <a:lnTo>
                  <a:pt x="2086" y="1399"/>
                </a:lnTo>
                <a:lnTo>
                  <a:pt x="2129" y="1390"/>
                </a:lnTo>
                <a:lnTo>
                  <a:pt x="2091" y="1342"/>
                </a:lnTo>
                <a:lnTo>
                  <a:pt x="1964" y="1319"/>
                </a:lnTo>
                <a:lnTo>
                  <a:pt x="1959" y="1319"/>
                </a:lnTo>
                <a:lnTo>
                  <a:pt x="1946" y="1255"/>
                </a:lnTo>
                <a:lnTo>
                  <a:pt x="1920" y="1259"/>
                </a:lnTo>
                <a:lnTo>
                  <a:pt x="1898" y="1222"/>
                </a:lnTo>
                <a:lnTo>
                  <a:pt x="1870" y="1220"/>
                </a:lnTo>
                <a:lnTo>
                  <a:pt x="1870" y="1242"/>
                </a:lnTo>
                <a:lnTo>
                  <a:pt x="1837" y="1209"/>
                </a:lnTo>
                <a:lnTo>
                  <a:pt x="1777" y="1255"/>
                </a:lnTo>
                <a:lnTo>
                  <a:pt x="1613" y="1222"/>
                </a:lnTo>
                <a:lnTo>
                  <a:pt x="1592" y="1190"/>
                </a:lnTo>
                <a:lnTo>
                  <a:pt x="1590" y="1211"/>
                </a:lnTo>
                <a:lnTo>
                  <a:pt x="635" y="1211"/>
                </a:lnTo>
                <a:lnTo>
                  <a:pt x="620" y="1177"/>
                </a:lnTo>
                <a:lnTo>
                  <a:pt x="569" y="1166"/>
                </a:lnTo>
                <a:lnTo>
                  <a:pt x="571" y="1144"/>
                </a:lnTo>
                <a:lnTo>
                  <a:pt x="465" y="1113"/>
                </a:lnTo>
                <a:lnTo>
                  <a:pt x="477" y="1097"/>
                </a:lnTo>
                <a:lnTo>
                  <a:pt x="452" y="1055"/>
                </a:lnTo>
                <a:lnTo>
                  <a:pt x="426" y="1051"/>
                </a:lnTo>
                <a:lnTo>
                  <a:pt x="367" y="960"/>
                </a:lnTo>
                <a:lnTo>
                  <a:pt x="377" y="932"/>
                </a:lnTo>
                <a:lnTo>
                  <a:pt x="380" y="882"/>
                </a:lnTo>
                <a:lnTo>
                  <a:pt x="314" y="855"/>
                </a:lnTo>
                <a:lnTo>
                  <a:pt x="191" y="695"/>
                </a:lnTo>
                <a:lnTo>
                  <a:pt x="121" y="740"/>
                </a:lnTo>
                <a:lnTo>
                  <a:pt x="103" y="719"/>
                </a:lnTo>
                <a:lnTo>
                  <a:pt x="98" y="715"/>
                </a:lnTo>
                <a:lnTo>
                  <a:pt x="63" y="671"/>
                </a:lnTo>
                <a:lnTo>
                  <a:pt x="0" y="671"/>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9" name="Freeform 28"/>
          <p:cNvSpPr>
            <a:spLocks noChangeAspect="1"/>
          </p:cNvSpPr>
          <p:nvPr/>
        </p:nvSpPr>
        <p:spPr bwMode="gray">
          <a:xfrm>
            <a:off x="2543691" y="2282004"/>
            <a:ext cx="268815" cy="189192"/>
          </a:xfrm>
          <a:custGeom>
            <a:avLst/>
            <a:gdLst>
              <a:gd name="T0" fmla="*/ 0 w 362"/>
              <a:gd name="T1" fmla="*/ 1 h 225"/>
              <a:gd name="T2" fmla="*/ 0 w 362"/>
              <a:gd name="T3" fmla="*/ 1 h 225"/>
              <a:gd name="T4" fmla="*/ 0 w 362"/>
              <a:gd name="T5" fmla="*/ 1 h 225"/>
              <a:gd name="T6" fmla="*/ 0 w 362"/>
              <a:gd name="T7" fmla="*/ 1 h 225"/>
              <a:gd name="T8" fmla="*/ 0 w 362"/>
              <a:gd name="T9" fmla="*/ 0 h 225"/>
              <a:gd name="T10" fmla="*/ 0 w 362"/>
              <a:gd name="T11" fmla="*/ 1 h 225"/>
              <a:gd name="T12" fmla="*/ 0 w 362"/>
              <a:gd name="T13" fmla="*/ 1 h 225"/>
              <a:gd name="T14" fmla="*/ 0 w 362"/>
              <a:gd name="T15" fmla="*/ 1 h 225"/>
              <a:gd name="T16" fmla="*/ 0 w 362"/>
              <a:gd name="T17" fmla="*/ 1 h 225"/>
              <a:gd name="T18" fmla="*/ 0 w 362"/>
              <a:gd name="T19" fmla="*/ 1 h 225"/>
              <a:gd name="T20" fmla="*/ 0 w 362"/>
              <a:gd name="T21" fmla="*/ 1 h 225"/>
              <a:gd name="T22" fmla="*/ 0 w 362"/>
              <a:gd name="T23" fmla="*/ 1 h 225"/>
              <a:gd name="T24" fmla="*/ 0 w 362"/>
              <a:gd name="T25" fmla="*/ 1 h 2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2"/>
              <a:gd name="T40" fmla="*/ 0 h 225"/>
              <a:gd name="T41" fmla="*/ 362 w 362"/>
              <a:gd name="T42" fmla="*/ 225 h 2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2" h="225">
                <a:moveTo>
                  <a:pt x="0" y="170"/>
                </a:moveTo>
                <a:lnTo>
                  <a:pt x="15" y="141"/>
                </a:lnTo>
                <a:lnTo>
                  <a:pt x="67" y="47"/>
                </a:lnTo>
                <a:lnTo>
                  <a:pt x="42" y="9"/>
                </a:lnTo>
                <a:lnTo>
                  <a:pt x="155" y="0"/>
                </a:lnTo>
                <a:lnTo>
                  <a:pt x="232" y="37"/>
                </a:lnTo>
                <a:lnTo>
                  <a:pt x="283" y="15"/>
                </a:lnTo>
                <a:lnTo>
                  <a:pt x="362" y="69"/>
                </a:lnTo>
                <a:lnTo>
                  <a:pt x="195" y="151"/>
                </a:lnTo>
                <a:lnTo>
                  <a:pt x="181" y="201"/>
                </a:lnTo>
                <a:lnTo>
                  <a:pt x="99" y="225"/>
                </a:lnTo>
                <a:lnTo>
                  <a:pt x="62" y="185"/>
                </a:lnTo>
                <a:lnTo>
                  <a:pt x="0" y="17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0" name="Freeform 29"/>
          <p:cNvSpPr>
            <a:spLocks noChangeAspect="1"/>
          </p:cNvSpPr>
          <p:nvPr/>
        </p:nvSpPr>
        <p:spPr bwMode="gray">
          <a:xfrm>
            <a:off x="2621172" y="2111890"/>
            <a:ext cx="186590" cy="101750"/>
          </a:xfrm>
          <a:custGeom>
            <a:avLst/>
            <a:gdLst>
              <a:gd name="T0" fmla="*/ 0 w 254"/>
              <a:gd name="T1" fmla="*/ 1 h 127"/>
              <a:gd name="T2" fmla="*/ 0 w 254"/>
              <a:gd name="T3" fmla="*/ 1 h 127"/>
              <a:gd name="T4" fmla="*/ 0 w 254"/>
              <a:gd name="T5" fmla="*/ 1 h 127"/>
              <a:gd name="T6" fmla="*/ 0 w 254"/>
              <a:gd name="T7" fmla="*/ 1 h 127"/>
              <a:gd name="T8" fmla="*/ 0 w 254"/>
              <a:gd name="T9" fmla="*/ 1 h 127"/>
              <a:gd name="T10" fmla="*/ 0 w 254"/>
              <a:gd name="T11" fmla="*/ 1 h 127"/>
              <a:gd name="T12" fmla="*/ 0 w 254"/>
              <a:gd name="T13" fmla="*/ 1 h 127"/>
              <a:gd name="T14" fmla="*/ 0 w 254"/>
              <a:gd name="T15" fmla="*/ 1 h 127"/>
              <a:gd name="T16" fmla="*/ 0 w 254"/>
              <a:gd name="T17" fmla="*/ 1 h 127"/>
              <a:gd name="T18" fmla="*/ 0 w 254"/>
              <a:gd name="T19" fmla="*/ 1 h 127"/>
              <a:gd name="T20" fmla="*/ 0 w 254"/>
              <a:gd name="T21" fmla="*/ 1 h 127"/>
              <a:gd name="T22" fmla="*/ 0 w 254"/>
              <a:gd name="T23" fmla="*/ 1 h 127"/>
              <a:gd name="T24" fmla="*/ 0 w 254"/>
              <a:gd name="T25" fmla="*/ 1 h 127"/>
              <a:gd name="T26" fmla="*/ 0 w 254"/>
              <a:gd name="T27" fmla="*/ 0 h 127"/>
              <a:gd name="T28" fmla="*/ 0 w 254"/>
              <a:gd name="T29" fmla="*/ 1 h 127"/>
              <a:gd name="T30" fmla="*/ 0 w 254"/>
              <a:gd name="T31" fmla="*/ 1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27"/>
              <a:gd name="T50" fmla="*/ 254 w 254"/>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27">
                <a:moveTo>
                  <a:pt x="0" y="96"/>
                </a:moveTo>
                <a:lnTo>
                  <a:pt x="58" y="115"/>
                </a:lnTo>
                <a:lnTo>
                  <a:pt x="73" y="95"/>
                </a:lnTo>
                <a:lnTo>
                  <a:pt x="85" y="127"/>
                </a:lnTo>
                <a:lnTo>
                  <a:pt x="112" y="113"/>
                </a:lnTo>
                <a:lnTo>
                  <a:pt x="108" y="84"/>
                </a:lnTo>
                <a:lnTo>
                  <a:pt x="135" y="101"/>
                </a:lnTo>
                <a:lnTo>
                  <a:pt x="151" y="55"/>
                </a:lnTo>
                <a:lnTo>
                  <a:pt x="174" y="52"/>
                </a:lnTo>
                <a:lnTo>
                  <a:pt x="183" y="94"/>
                </a:lnTo>
                <a:lnTo>
                  <a:pt x="237" y="62"/>
                </a:lnTo>
                <a:lnTo>
                  <a:pt x="220" y="26"/>
                </a:lnTo>
                <a:lnTo>
                  <a:pt x="254" y="18"/>
                </a:lnTo>
                <a:lnTo>
                  <a:pt x="218" y="0"/>
                </a:lnTo>
                <a:lnTo>
                  <a:pt x="126" y="18"/>
                </a:lnTo>
                <a:lnTo>
                  <a:pt x="0" y="9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1" name="Freeform 30"/>
          <p:cNvSpPr>
            <a:spLocks noChangeAspect="1"/>
          </p:cNvSpPr>
          <p:nvPr/>
        </p:nvSpPr>
        <p:spPr bwMode="gray">
          <a:xfrm>
            <a:off x="2719211" y="2351958"/>
            <a:ext cx="466473" cy="254376"/>
          </a:xfrm>
          <a:custGeom>
            <a:avLst/>
            <a:gdLst>
              <a:gd name="T0" fmla="*/ 0 w 627"/>
              <a:gd name="T1" fmla="*/ 1 h 307"/>
              <a:gd name="T2" fmla="*/ 0 w 627"/>
              <a:gd name="T3" fmla="*/ 1 h 307"/>
              <a:gd name="T4" fmla="*/ 0 w 627"/>
              <a:gd name="T5" fmla="*/ 1 h 307"/>
              <a:gd name="T6" fmla="*/ 0 w 627"/>
              <a:gd name="T7" fmla="*/ 1 h 307"/>
              <a:gd name="T8" fmla="*/ 0 w 627"/>
              <a:gd name="T9" fmla="*/ 0 h 307"/>
              <a:gd name="T10" fmla="*/ 0 w 627"/>
              <a:gd name="T11" fmla="*/ 1 h 307"/>
              <a:gd name="T12" fmla="*/ 0 w 627"/>
              <a:gd name="T13" fmla="*/ 1 h 307"/>
              <a:gd name="T14" fmla="*/ 0 w 627"/>
              <a:gd name="T15" fmla="*/ 1 h 307"/>
              <a:gd name="T16" fmla="*/ 0 w 627"/>
              <a:gd name="T17" fmla="*/ 1 h 307"/>
              <a:gd name="T18" fmla="*/ 0 w 627"/>
              <a:gd name="T19" fmla="*/ 1 h 307"/>
              <a:gd name="T20" fmla="*/ 0 w 627"/>
              <a:gd name="T21" fmla="*/ 1 h 307"/>
              <a:gd name="T22" fmla="*/ 0 w 627"/>
              <a:gd name="T23" fmla="*/ 1 h 307"/>
              <a:gd name="T24" fmla="*/ 0 w 627"/>
              <a:gd name="T25" fmla="*/ 1 h 307"/>
              <a:gd name="T26" fmla="*/ 0 w 627"/>
              <a:gd name="T27" fmla="*/ 1 h 307"/>
              <a:gd name="T28" fmla="*/ 0 w 627"/>
              <a:gd name="T29" fmla="*/ 1 h 307"/>
              <a:gd name="T30" fmla="*/ 0 w 627"/>
              <a:gd name="T31" fmla="*/ 1 h 307"/>
              <a:gd name="T32" fmla="*/ 0 w 627"/>
              <a:gd name="T33" fmla="*/ 1 h 307"/>
              <a:gd name="T34" fmla="*/ 0 w 627"/>
              <a:gd name="T35" fmla="*/ 1 h 307"/>
              <a:gd name="T36" fmla="*/ 0 w 627"/>
              <a:gd name="T37" fmla="*/ 1 h 307"/>
              <a:gd name="T38" fmla="*/ 0 w 627"/>
              <a:gd name="T39" fmla="*/ 1 h 307"/>
              <a:gd name="T40" fmla="*/ 0 w 627"/>
              <a:gd name="T41" fmla="*/ 1 h 307"/>
              <a:gd name="T42" fmla="*/ 0 w 627"/>
              <a:gd name="T43" fmla="*/ 1 h 307"/>
              <a:gd name="T44" fmla="*/ 0 w 627"/>
              <a:gd name="T45" fmla="*/ 1 h 307"/>
              <a:gd name="T46" fmla="*/ 0 w 627"/>
              <a:gd name="T47" fmla="*/ 1 h 307"/>
              <a:gd name="T48" fmla="*/ 0 w 627"/>
              <a:gd name="T49" fmla="*/ 1 h 307"/>
              <a:gd name="T50" fmla="*/ 0 w 627"/>
              <a:gd name="T51" fmla="*/ 1 h 307"/>
              <a:gd name="T52" fmla="*/ 0 w 627"/>
              <a:gd name="T53" fmla="*/ 1 h 307"/>
              <a:gd name="T54" fmla="*/ 0 w 627"/>
              <a:gd name="T55" fmla="*/ 1 h 307"/>
              <a:gd name="T56" fmla="*/ 0 w 627"/>
              <a:gd name="T57" fmla="*/ 1 h 307"/>
              <a:gd name="T58" fmla="*/ 0 w 627"/>
              <a:gd name="T59" fmla="*/ 1 h 307"/>
              <a:gd name="T60" fmla="*/ 0 w 627"/>
              <a:gd name="T61" fmla="*/ 1 h 307"/>
              <a:gd name="T62" fmla="*/ 0 w 627"/>
              <a:gd name="T63" fmla="*/ 1 h 307"/>
              <a:gd name="T64" fmla="*/ 0 w 627"/>
              <a:gd name="T65" fmla="*/ 1 h 307"/>
              <a:gd name="T66" fmla="*/ 0 w 627"/>
              <a:gd name="T67" fmla="*/ 1 h 307"/>
              <a:gd name="T68" fmla="*/ 0 w 627"/>
              <a:gd name="T69" fmla="*/ 1 h 307"/>
              <a:gd name="T70" fmla="*/ 0 w 627"/>
              <a:gd name="T71" fmla="*/ 1 h 307"/>
              <a:gd name="T72" fmla="*/ 0 w 627"/>
              <a:gd name="T73" fmla="*/ 1 h 307"/>
              <a:gd name="T74" fmla="*/ 0 w 627"/>
              <a:gd name="T75" fmla="*/ 1 h 307"/>
              <a:gd name="T76" fmla="*/ 0 w 627"/>
              <a:gd name="T77" fmla="*/ 1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7"/>
              <a:gd name="T118" fmla="*/ 0 h 307"/>
              <a:gd name="T119" fmla="*/ 627 w 627"/>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7" h="307">
                <a:moveTo>
                  <a:pt x="0" y="99"/>
                </a:moveTo>
                <a:lnTo>
                  <a:pt x="32" y="74"/>
                </a:lnTo>
                <a:lnTo>
                  <a:pt x="16" y="61"/>
                </a:lnTo>
                <a:lnTo>
                  <a:pt x="91" y="17"/>
                </a:lnTo>
                <a:lnTo>
                  <a:pt x="152" y="0"/>
                </a:lnTo>
                <a:lnTo>
                  <a:pt x="172" y="31"/>
                </a:lnTo>
                <a:lnTo>
                  <a:pt x="151" y="50"/>
                </a:lnTo>
                <a:lnTo>
                  <a:pt x="206" y="24"/>
                </a:lnTo>
                <a:lnTo>
                  <a:pt x="267" y="45"/>
                </a:lnTo>
                <a:lnTo>
                  <a:pt x="245" y="68"/>
                </a:lnTo>
                <a:lnTo>
                  <a:pt x="316" y="52"/>
                </a:lnTo>
                <a:lnTo>
                  <a:pt x="296" y="27"/>
                </a:lnTo>
                <a:lnTo>
                  <a:pt x="324" y="30"/>
                </a:lnTo>
                <a:lnTo>
                  <a:pt x="381" y="112"/>
                </a:lnTo>
                <a:lnTo>
                  <a:pt x="400" y="93"/>
                </a:lnTo>
                <a:lnTo>
                  <a:pt x="377" y="2"/>
                </a:lnTo>
                <a:lnTo>
                  <a:pt x="423" y="5"/>
                </a:lnTo>
                <a:lnTo>
                  <a:pt x="474" y="35"/>
                </a:lnTo>
                <a:lnTo>
                  <a:pt x="502" y="149"/>
                </a:lnTo>
                <a:lnTo>
                  <a:pt x="627" y="203"/>
                </a:lnTo>
                <a:lnTo>
                  <a:pt x="625" y="232"/>
                </a:lnTo>
                <a:lnTo>
                  <a:pt x="591" y="220"/>
                </a:lnTo>
                <a:lnTo>
                  <a:pt x="553" y="239"/>
                </a:lnTo>
                <a:lnTo>
                  <a:pt x="606" y="264"/>
                </a:lnTo>
                <a:lnTo>
                  <a:pt x="558" y="289"/>
                </a:lnTo>
                <a:lnTo>
                  <a:pt x="477" y="277"/>
                </a:lnTo>
                <a:lnTo>
                  <a:pt x="431" y="245"/>
                </a:lnTo>
                <a:lnTo>
                  <a:pt x="328" y="297"/>
                </a:lnTo>
                <a:lnTo>
                  <a:pt x="198" y="307"/>
                </a:lnTo>
                <a:lnTo>
                  <a:pt x="173" y="259"/>
                </a:lnTo>
                <a:lnTo>
                  <a:pt x="102" y="255"/>
                </a:lnTo>
                <a:lnTo>
                  <a:pt x="57" y="214"/>
                </a:lnTo>
                <a:lnTo>
                  <a:pt x="238" y="188"/>
                </a:lnTo>
                <a:lnTo>
                  <a:pt x="49" y="176"/>
                </a:lnTo>
                <a:lnTo>
                  <a:pt x="25" y="150"/>
                </a:lnTo>
                <a:lnTo>
                  <a:pt x="121" y="121"/>
                </a:lnTo>
                <a:lnTo>
                  <a:pt x="32" y="126"/>
                </a:lnTo>
                <a:lnTo>
                  <a:pt x="39" y="112"/>
                </a:lnTo>
                <a:lnTo>
                  <a:pt x="0" y="9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2" name="Freeform 31"/>
          <p:cNvSpPr>
            <a:spLocks noChangeAspect="1"/>
          </p:cNvSpPr>
          <p:nvPr/>
        </p:nvSpPr>
        <p:spPr bwMode="gray">
          <a:xfrm>
            <a:off x="2753999" y="2146867"/>
            <a:ext cx="314671" cy="141497"/>
          </a:xfrm>
          <a:custGeom>
            <a:avLst/>
            <a:gdLst>
              <a:gd name="T0" fmla="*/ 0 w 424"/>
              <a:gd name="T1" fmla="*/ 1 h 170"/>
              <a:gd name="T2" fmla="*/ 0 w 424"/>
              <a:gd name="T3" fmla="*/ 1 h 170"/>
              <a:gd name="T4" fmla="*/ 0 w 424"/>
              <a:gd name="T5" fmla="*/ 1 h 170"/>
              <a:gd name="T6" fmla="*/ 0 w 424"/>
              <a:gd name="T7" fmla="*/ 1 h 170"/>
              <a:gd name="T8" fmla="*/ 0 w 424"/>
              <a:gd name="T9" fmla="*/ 1 h 170"/>
              <a:gd name="T10" fmla="*/ 0 w 424"/>
              <a:gd name="T11" fmla="*/ 1 h 170"/>
              <a:gd name="T12" fmla="*/ 0 w 424"/>
              <a:gd name="T13" fmla="*/ 1 h 170"/>
              <a:gd name="T14" fmla="*/ 0 w 424"/>
              <a:gd name="T15" fmla="*/ 1 h 170"/>
              <a:gd name="T16" fmla="*/ 0 w 424"/>
              <a:gd name="T17" fmla="*/ 1 h 170"/>
              <a:gd name="T18" fmla="*/ 0 w 424"/>
              <a:gd name="T19" fmla="*/ 1 h 170"/>
              <a:gd name="T20" fmla="*/ 0 w 424"/>
              <a:gd name="T21" fmla="*/ 1 h 170"/>
              <a:gd name="T22" fmla="*/ 0 w 424"/>
              <a:gd name="T23" fmla="*/ 1 h 170"/>
              <a:gd name="T24" fmla="*/ 0 w 424"/>
              <a:gd name="T25" fmla="*/ 1 h 170"/>
              <a:gd name="T26" fmla="*/ 0 w 424"/>
              <a:gd name="T27" fmla="*/ 1 h 170"/>
              <a:gd name="T28" fmla="*/ 0 w 424"/>
              <a:gd name="T29" fmla="*/ 1 h 170"/>
              <a:gd name="T30" fmla="*/ 0 w 424"/>
              <a:gd name="T31" fmla="*/ 1 h 170"/>
              <a:gd name="T32" fmla="*/ 0 w 424"/>
              <a:gd name="T33" fmla="*/ 0 h 170"/>
              <a:gd name="T34" fmla="*/ 0 w 424"/>
              <a:gd name="T35" fmla="*/ 1 h 170"/>
              <a:gd name="T36" fmla="*/ 0 w 424"/>
              <a:gd name="T37" fmla="*/ 1 h 170"/>
              <a:gd name="T38" fmla="*/ 0 w 424"/>
              <a:gd name="T39" fmla="*/ 1 h 170"/>
              <a:gd name="T40" fmla="*/ 0 w 424"/>
              <a:gd name="T41" fmla="*/ 1 h 170"/>
              <a:gd name="T42" fmla="*/ 0 w 424"/>
              <a:gd name="T43" fmla="*/ 1 h 170"/>
              <a:gd name="T44" fmla="*/ 0 w 424"/>
              <a:gd name="T45" fmla="*/ 1 h 170"/>
              <a:gd name="T46" fmla="*/ 0 w 424"/>
              <a:gd name="T47" fmla="*/ 1 h 170"/>
              <a:gd name="T48" fmla="*/ 0 w 424"/>
              <a:gd name="T49" fmla="*/ 1 h 170"/>
              <a:gd name="T50" fmla="*/ 0 w 424"/>
              <a:gd name="T51" fmla="*/ 1 h 170"/>
              <a:gd name="T52" fmla="*/ 0 w 424"/>
              <a:gd name="T53" fmla="*/ 1 h 170"/>
              <a:gd name="T54" fmla="*/ 0 w 424"/>
              <a:gd name="T55" fmla="*/ 1 h 170"/>
              <a:gd name="T56" fmla="*/ 0 w 424"/>
              <a:gd name="T57" fmla="*/ 1 h 170"/>
              <a:gd name="T58" fmla="*/ 0 w 424"/>
              <a:gd name="T59" fmla="*/ 1 h 170"/>
              <a:gd name="T60" fmla="*/ 0 w 424"/>
              <a:gd name="T61" fmla="*/ 1 h 170"/>
              <a:gd name="T62" fmla="*/ 0 w 424"/>
              <a:gd name="T63" fmla="*/ 1 h 170"/>
              <a:gd name="T64" fmla="*/ 0 w 424"/>
              <a:gd name="T65" fmla="*/ 1 h 170"/>
              <a:gd name="T66" fmla="*/ 0 w 424"/>
              <a:gd name="T67" fmla="*/ 1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4"/>
              <a:gd name="T103" fmla="*/ 0 h 170"/>
              <a:gd name="T104" fmla="*/ 424 w 42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4" h="170">
                <a:moveTo>
                  <a:pt x="0" y="113"/>
                </a:moveTo>
                <a:lnTo>
                  <a:pt x="15" y="99"/>
                </a:lnTo>
                <a:lnTo>
                  <a:pt x="89" y="83"/>
                </a:lnTo>
                <a:lnTo>
                  <a:pt x="15" y="86"/>
                </a:lnTo>
                <a:lnTo>
                  <a:pt x="100" y="69"/>
                </a:lnTo>
                <a:lnTo>
                  <a:pt x="31" y="69"/>
                </a:lnTo>
                <a:lnTo>
                  <a:pt x="37" y="50"/>
                </a:lnTo>
                <a:lnTo>
                  <a:pt x="102" y="49"/>
                </a:lnTo>
                <a:lnTo>
                  <a:pt x="57" y="45"/>
                </a:lnTo>
                <a:lnTo>
                  <a:pt x="93" y="28"/>
                </a:lnTo>
                <a:lnTo>
                  <a:pt x="178" y="49"/>
                </a:lnTo>
                <a:lnTo>
                  <a:pt x="221" y="92"/>
                </a:lnTo>
                <a:lnTo>
                  <a:pt x="302" y="94"/>
                </a:lnTo>
                <a:lnTo>
                  <a:pt x="270" y="69"/>
                </a:lnTo>
                <a:lnTo>
                  <a:pt x="288" y="52"/>
                </a:lnTo>
                <a:lnTo>
                  <a:pt x="253" y="32"/>
                </a:lnTo>
                <a:lnTo>
                  <a:pt x="309" y="0"/>
                </a:lnTo>
                <a:lnTo>
                  <a:pt x="333" y="38"/>
                </a:lnTo>
                <a:lnTo>
                  <a:pt x="316" y="55"/>
                </a:lnTo>
                <a:lnTo>
                  <a:pt x="347" y="60"/>
                </a:lnTo>
                <a:lnTo>
                  <a:pt x="336" y="80"/>
                </a:lnTo>
                <a:lnTo>
                  <a:pt x="376" y="85"/>
                </a:lnTo>
                <a:lnTo>
                  <a:pt x="397" y="59"/>
                </a:lnTo>
                <a:lnTo>
                  <a:pt x="424" y="90"/>
                </a:lnTo>
                <a:lnTo>
                  <a:pt x="403" y="127"/>
                </a:lnTo>
                <a:lnTo>
                  <a:pt x="311" y="125"/>
                </a:lnTo>
                <a:lnTo>
                  <a:pt x="172" y="170"/>
                </a:lnTo>
                <a:lnTo>
                  <a:pt x="115" y="147"/>
                </a:lnTo>
                <a:lnTo>
                  <a:pt x="233" y="109"/>
                </a:lnTo>
                <a:lnTo>
                  <a:pt x="132" y="132"/>
                </a:lnTo>
                <a:lnTo>
                  <a:pt x="149" y="101"/>
                </a:lnTo>
                <a:lnTo>
                  <a:pt x="97" y="134"/>
                </a:lnTo>
                <a:lnTo>
                  <a:pt x="37" y="125"/>
                </a:lnTo>
                <a:lnTo>
                  <a:pt x="0" y="11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3" name="Freeform 32"/>
          <p:cNvSpPr>
            <a:spLocks noChangeAspect="1"/>
          </p:cNvSpPr>
          <p:nvPr/>
        </p:nvSpPr>
        <p:spPr bwMode="gray">
          <a:xfrm>
            <a:off x="3068670" y="1999011"/>
            <a:ext cx="162871" cy="92211"/>
          </a:xfrm>
          <a:custGeom>
            <a:avLst/>
            <a:gdLst>
              <a:gd name="T0" fmla="*/ 0 w 220"/>
              <a:gd name="T1" fmla="*/ 0 h 106"/>
              <a:gd name="T2" fmla="*/ 0 w 220"/>
              <a:gd name="T3" fmla="*/ 1 h 106"/>
              <a:gd name="T4" fmla="*/ 0 w 220"/>
              <a:gd name="T5" fmla="*/ 1 h 106"/>
              <a:gd name="T6" fmla="*/ 0 w 220"/>
              <a:gd name="T7" fmla="*/ 1 h 106"/>
              <a:gd name="T8" fmla="*/ 0 w 220"/>
              <a:gd name="T9" fmla="*/ 1 h 106"/>
              <a:gd name="T10" fmla="*/ 0 w 220"/>
              <a:gd name="T11" fmla="*/ 1 h 106"/>
              <a:gd name="T12" fmla="*/ 0 w 220"/>
              <a:gd name="T13" fmla="*/ 1 h 106"/>
              <a:gd name="T14" fmla="*/ 0 w 220"/>
              <a:gd name="T15" fmla="*/ 1 h 106"/>
              <a:gd name="T16" fmla="*/ 0 w 220"/>
              <a:gd name="T17" fmla="*/ 1 h 106"/>
              <a:gd name="T18" fmla="*/ 0 w 220"/>
              <a:gd name="T19" fmla="*/ 1 h 106"/>
              <a:gd name="T20" fmla="*/ 0 w 220"/>
              <a:gd name="T21" fmla="*/ 1 h 106"/>
              <a:gd name="T22" fmla="*/ 0 w 220"/>
              <a:gd name="T23" fmla="*/ 0 h 106"/>
              <a:gd name="T24" fmla="*/ 0 w 220"/>
              <a:gd name="T25" fmla="*/ 0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06"/>
              <a:gd name="T41" fmla="*/ 220 w 220"/>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06">
                <a:moveTo>
                  <a:pt x="0" y="0"/>
                </a:moveTo>
                <a:lnTo>
                  <a:pt x="18" y="38"/>
                </a:lnTo>
                <a:lnTo>
                  <a:pt x="72" y="38"/>
                </a:lnTo>
                <a:lnTo>
                  <a:pt x="55" y="46"/>
                </a:lnTo>
                <a:lnTo>
                  <a:pt x="67" y="59"/>
                </a:lnTo>
                <a:lnTo>
                  <a:pt x="21" y="65"/>
                </a:lnTo>
                <a:lnTo>
                  <a:pt x="98" y="79"/>
                </a:lnTo>
                <a:lnTo>
                  <a:pt x="220" y="106"/>
                </a:lnTo>
                <a:lnTo>
                  <a:pt x="202" y="45"/>
                </a:lnTo>
                <a:lnTo>
                  <a:pt x="113" y="8"/>
                </a:lnTo>
                <a:lnTo>
                  <a:pt x="84" y="24"/>
                </a:lnTo>
                <a:lnTo>
                  <a:pt x="76" y="0"/>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4" name="Freeform 33"/>
          <p:cNvSpPr>
            <a:spLocks noChangeAspect="1"/>
          </p:cNvSpPr>
          <p:nvPr/>
        </p:nvSpPr>
        <p:spPr bwMode="gray">
          <a:xfrm>
            <a:off x="3146152" y="2170714"/>
            <a:ext cx="128082" cy="84263"/>
          </a:xfrm>
          <a:custGeom>
            <a:avLst/>
            <a:gdLst>
              <a:gd name="T0" fmla="*/ 0 w 177"/>
              <a:gd name="T1" fmla="*/ 0 h 107"/>
              <a:gd name="T2" fmla="*/ 0 w 177"/>
              <a:gd name="T3" fmla="*/ 0 h 107"/>
              <a:gd name="T4" fmla="*/ 0 w 177"/>
              <a:gd name="T5" fmla="*/ 0 h 107"/>
              <a:gd name="T6" fmla="*/ 0 w 177"/>
              <a:gd name="T7" fmla="*/ 0 h 107"/>
              <a:gd name="T8" fmla="*/ 0 w 177"/>
              <a:gd name="T9" fmla="*/ 0 h 107"/>
              <a:gd name="T10" fmla="*/ 0 w 177"/>
              <a:gd name="T11" fmla="*/ 0 h 107"/>
              <a:gd name="T12" fmla="*/ 0 w 177"/>
              <a:gd name="T13" fmla="*/ 0 h 107"/>
              <a:gd name="T14" fmla="*/ 0 w 177"/>
              <a:gd name="T15" fmla="*/ 0 h 107"/>
              <a:gd name="T16" fmla="*/ 0 w 177"/>
              <a:gd name="T17" fmla="*/ 0 h 107"/>
              <a:gd name="T18" fmla="*/ 0 w 177"/>
              <a:gd name="T19" fmla="*/ 0 h 107"/>
              <a:gd name="T20" fmla="*/ 0 w 177"/>
              <a:gd name="T21" fmla="*/ 0 h 107"/>
              <a:gd name="T22" fmla="*/ 0 w 177"/>
              <a:gd name="T23" fmla="*/ 0 h 107"/>
              <a:gd name="T24" fmla="*/ 0 w 177"/>
              <a:gd name="T25" fmla="*/ 0 h 107"/>
              <a:gd name="T26" fmla="*/ 0 w 177"/>
              <a:gd name="T27" fmla="*/ 0 h 107"/>
              <a:gd name="T28" fmla="*/ 0 w 177"/>
              <a:gd name="T29" fmla="*/ 0 h 107"/>
              <a:gd name="T30" fmla="*/ 0 w 177"/>
              <a:gd name="T31" fmla="*/ 0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107"/>
              <a:gd name="T50" fmla="*/ 177 w 177"/>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107">
                <a:moveTo>
                  <a:pt x="0" y="69"/>
                </a:moveTo>
                <a:lnTo>
                  <a:pt x="20" y="44"/>
                </a:lnTo>
                <a:lnTo>
                  <a:pt x="54" y="49"/>
                </a:lnTo>
                <a:lnTo>
                  <a:pt x="11" y="23"/>
                </a:lnTo>
                <a:lnTo>
                  <a:pt x="21" y="7"/>
                </a:lnTo>
                <a:lnTo>
                  <a:pt x="92" y="41"/>
                </a:lnTo>
                <a:lnTo>
                  <a:pt x="52" y="5"/>
                </a:lnTo>
                <a:lnTo>
                  <a:pt x="158" y="0"/>
                </a:lnTo>
                <a:lnTo>
                  <a:pt x="177" y="79"/>
                </a:lnTo>
                <a:lnTo>
                  <a:pt x="156" y="66"/>
                </a:lnTo>
                <a:lnTo>
                  <a:pt x="153" y="107"/>
                </a:lnTo>
                <a:lnTo>
                  <a:pt x="68" y="102"/>
                </a:lnTo>
                <a:lnTo>
                  <a:pt x="85" y="91"/>
                </a:lnTo>
                <a:lnTo>
                  <a:pt x="63" y="76"/>
                </a:lnTo>
                <a:lnTo>
                  <a:pt x="124" y="55"/>
                </a:lnTo>
                <a:lnTo>
                  <a:pt x="0" y="6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5" name="Freeform 34"/>
          <p:cNvSpPr>
            <a:spLocks noChangeAspect="1"/>
          </p:cNvSpPr>
          <p:nvPr/>
        </p:nvSpPr>
        <p:spPr bwMode="gray">
          <a:xfrm>
            <a:off x="3149315" y="2321750"/>
            <a:ext cx="150221" cy="138317"/>
          </a:xfrm>
          <a:custGeom>
            <a:avLst/>
            <a:gdLst>
              <a:gd name="T0" fmla="*/ 0 w 206"/>
              <a:gd name="T1" fmla="*/ 1 h 169"/>
              <a:gd name="T2" fmla="*/ 0 w 206"/>
              <a:gd name="T3" fmla="*/ 1 h 169"/>
              <a:gd name="T4" fmla="*/ 0 w 206"/>
              <a:gd name="T5" fmla="*/ 1 h 169"/>
              <a:gd name="T6" fmla="*/ 0 w 206"/>
              <a:gd name="T7" fmla="*/ 1 h 169"/>
              <a:gd name="T8" fmla="*/ 0 w 206"/>
              <a:gd name="T9" fmla="*/ 1 h 169"/>
              <a:gd name="T10" fmla="*/ 0 w 206"/>
              <a:gd name="T11" fmla="*/ 1 h 169"/>
              <a:gd name="T12" fmla="*/ 0 w 206"/>
              <a:gd name="T13" fmla="*/ 1 h 169"/>
              <a:gd name="T14" fmla="*/ 0 w 206"/>
              <a:gd name="T15" fmla="*/ 1 h 169"/>
              <a:gd name="T16" fmla="*/ 0 w 206"/>
              <a:gd name="T17" fmla="*/ 0 h 169"/>
              <a:gd name="T18" fmla="*/ 0 w 206"/>
              <a:gd name="T19" fmla="*/ 1 h 169"/>
              <a:gd name="T20" fmla="*/ 0 w 206"/>
              <a:gd name="T21" fmla="*/ 1 h 169"/>
              <a:gd name="T22" fmla="*/ 0 w 206"/>
              <a:gd name="T23" fmla="*/ 1 h 169"/>
              <a:gd name="T24" fmla="*/ 0 w 206"/>
              <a:gd name="T25" fmla="*/ 1 h 169"/>
              <a:gd name="T26" fmla="*/ 0 w 206"/>
              <a:gd name="T27" fmla="*/ 1 h 169"/>
              <a:gd name="T28" fmla="*/ 0 w 206"/>
              <a:gd name="T29" fmla="*/ 1 h 169"/>
              <a:gd name="T30" fmla="*/ 0 w 206"/>
              <a:gd name="T31" fmla="*/ 1 h 1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
              <a:gd name="T49" fmla="*/ 0 h 169"/>
              <a:gd name="T50" fmla="*/ 206 w 206"/>
              <a:gd name="T51" fmla="*/ 169 h 1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 h="169">
                <a:moveTo>
                  <a:pt x="0" y="85"/>
                </a:moveTo>
                <a:lnTo>
                  <a:pt x="10" y="63"/>
                </a:lnTo>
                <a:lnTo>
                  <a:pt x="79" y="76"/>
                </a:lnTo>
                <a:lnTo>
                  <a:pt x="69" y="49"/>
                </a:lnTo>
                <a:lnTo>
                  <a:pt x="87" y="51"/>
                </a:lnTo>
                <a:lnTo>
                  <a:pt x="42" y="36"/>
                </a:lnTo>
                <a:lnTo>
                  <a:pt x="63" y="28"/>
                </a:lnTo>
                <a:lnTo>
                  <a:pt x="43" y="15"/>
                </a:lnTo>
                <a:lnTo>
                  <a:pt x="174" y="0"/>
                </a:lnTo>
                <a:lnTo>
                  <a:pt x="179" y="37"/>
                </a:lnTo>
                <a:lnTo>
                  <a:pt x="139" y="68"/>
                </a:lnTo>
                <a:lnTo>
                  <a:pt x="199" y="76"/>
                </a:lnTo>
                <a:lnTo>
                  <a:pt x="206" y="136"/>
                </a:lnTo>
                <a:lnTo>
                  <a:pt x="118" y="169"/>
                </a:lnTo>
                <a:lnTo>
                  <a:pt x="79" y="121"/>
                </a:lnTo>
                <a:lnTo>
                  <a:pt x="0" y="85"/>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6" name="Freeform 35"/>
          <p:cNvSpPr>
            <a:spLocks noChangeAspect="1"/>
          </p:cNvSpPr>
          <p:nvPr/>
        </p:nvSpPr>
        <p:spPr bwMode="gray">
          <a:xfrm>
            <a:off x="3255260" y="2026038"/>
            <a:ext cx="93294" cy="69954"/>
          </a:xfrm>
          <a:custGeom>
            <a:avLst/>
            <a:gdLst>
              <a:gd name="T0" fmla="*/ 0 w 124"/>
              <a:gd name="T1" fmla="*/ 0 h 86"/>
              <a:gd name="T2" fmla="*/ 0 w 124"/>
              <a:gd name="T3" fmla="*/ 1 h 86"/>
              <a:gd name="T4" fmla="*/ 0 w 124"/>
              <a:gd name="T5" fmla="*/ 1 h 86"/>
              <a:gd name="T6" fmla="*/ 0 w 124"/>
              <a:gd name="T7" fmla="*/ 1 h 86"/>
              <a:gd name="T8" fmla="*/ 0 w 124"/>
              <a:gd name="T9" fmla="*/ 1 h 86"/>
              <a:gd name="T10" fmla="*/ 0 w 124"/>
              <a:gd name="T11" fmla="*/ 1 h 86"/>
              <a:gd name="T12" fmla="*/ 0 w 124"/>
              <a:gd name="T13" fmla="*/ 1 h 86"/>
              <a:gd name="T14" fmla="*/ 0 w 124"/>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86"/>
              <a:gd name="T26" fmla="*/ 124 w 124"/>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86">
                <a:moveTo>
                  <a:pt x="0" y="0"/>
                </a:moveTo>
                <a:lnTo>
                  <a:pt x="14" y="51"/>
                </a:lnTo>
                <a:lnTo>
                  <a:pt x="52" y="54"/>
                </a:lnTo>
                <a:lnTo>
                  <a:pt x="19" y="61"/>
                </a:lnTo>
                <a:lnTo>
                  <a:pt x="35" y="86"/>
                </a:lnTo>
                <a:lnTo>
                  <a:pt x="112" y="71"/>
                </a:lnTo>
                <a:lnTo>
                  <a:pt x="124" y="43"/>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7" name="Freeform 36"/>
          <p:cNvSpPr>
            <a:spLocks noChangeAspect="1"/>
          </p:cNvSpPr>
          <p:nvPr/>
        </p:nvSpPr>
        <p:spPr bwMode="gray">
          <a:xfrm>
            <a:off x="3288466" y="2132557"/>
            <a:ext cx="445917" cy="155805"/>
          </a:xfrm>
          <a:custGeom>
            <a:avLst/>
            <a:gdLst>
              <a:gd name="T0" fmla="*/ 0 w 598"/>
              <a:gd name="T1" fmla="*/ 1 h 188"/>
              <a:gd name="T2" fmla="*/ 0 w 598"/>
              <a:gd name="T3" fmla="*/ 0 h 188"/>
              <a:gd name="T4" fmla="*/ 0 w 598"/>
              <a:gd name="T5" fmla="*/ 1 h 188"/>
              <a:gd name="T6" fmla="*/ 0 w 598"/>
              <a:gd name="T7" fmla="*/ 1 h 188"/>
              <a:gd name="T8" fmla="*/ 0 w 598"/>
              <a:gd name="T9" fmla="*/ 1 h 188"/>
              <a:gd name="T10" fmla="*/ 0 w 598"/>
              <a:gd name="T11" fmla="*/ 1 h 188"/>
              <a:gd name="T12" fmla="*/ 0 w 598"/>
              <a:gd name="T13" fmla="*/ 1 h 188"/>
              <a:gd name="T14" fmla="*/ 0 w 598"/>
              <a:gd name="T15" fmla="*/ 1 h 188"/>
              <a:gd name="T16" fmla="*/ 0 w 598"/>
              <a:gd name="T17" fmla="*/ 1 h 188"/>
              <a:gd name="T18" fmla="*/ 0 w 598"/>
              <a:gd name="T19" fmla="*/ 1 h 188"/>
              <a:gd name="T20" fmla="*/ 0 w 598"/>
              <a:gd name="T21" fmla="*/ 1 h 188"/>
              <a:gd name="T22" fmla="*/ 0 w 598"/>
              <a:gd name="T23" fmla="*/ 1 h 188"/>
              <a:gd name="T24" fmla="*/ 0 w 598"/>
              <a:gd name="T25" fmla="*/ 1 h 188"/>
              <a:gd name="T26" fmla="*/ 0 w 598"/>
              <a:gd name="T27" fmla="*/ 1 h 188"/>
              <a:gd name="T28" fmla="*/ 0 w 598"/>
              <a:gd name="T29" fmla="*/ 1 h 188"/>
              <a:gd name="T30" fmla="*/ 0 w 598"/>
              <a:gd name="T31" fmla="*/ 1 h 188"/>
              <a:gd name="T32" fmla="*/ 0 w 598"/>
              <a:gd name="T33" fmla="*/ 1 h 188"/>
              <a:gd name="T34" fmla="*/ 0 w 598"/>
              <a:gd name="T35" fmla="*/ 1 h 188"/>
              <a:gd name="T36" fmla="*/ 0 w 598"/>
              <a:gd name="T37" fmla="*/ 1 h 188"/>
              <a:gd name="T38" fmla="*/ 0 w 598"/>
              <a:gd name="T39" fmla="*/ 1 h 188"/>
              <a:gd name="T40" fmla="*/ 0 w 598"/>
              <a:gd name="T41" fmla="*/ 1 h 188"/>
              <a:gd name="T42" fmla="*/ 0 w 598"/>
              <a:gd name="T43" fmla="*/ 1 h 188"/>
              <a:gd name="T44" fmla="*/ 0 w 598"/>
              <a:gd name="T45" fmla="*/ 1 h 188"/>
              <a:gd name="T46" fmla="*/ 0 w 598"/>
              <a:gd name="T47" fmla="*/ 1 h 188"/>
              <a:gd name="T48" fmla="*/ 0 w 598"/>
              <a:gd name="T49" fmla="*/ 1 h 188"/>
              <a:gd name="T50" fmla="*/ 0 w 598"/>
              <a:gd name="T51" fmla="*/ 1 h 188"/>
              <a:gd name="T52" fmla="*/ 0 w 598"/>
              <a:gd name="T53" fmla="*/ 1 h 188"/>
              <a:gd name="T54" fmla="*/ 0 w 598"/>
              <a:gd name="T55" fmla="*/ 1 h 188"/>
              <a:gd name="T56" fmla="*/ 0 w 598"/>
              <a:gd name="T57" fmla="*/ 1 h 188"/>
              <a:gd name="T58" fmla="*/ 0 w 598"/>
              <a:gd name="T59" fmla="*/ 1 h 188"/>
              <a:gd name="T60" fmla="*/ 0 w 598"/>
              <a:gd name="T61" fmla="*/ 1 h 188"/>
              <a:gd name="T62" fmla="*/ 0 w 598"/>
              <a:gd name="T63" fmla="*/ 1 h 1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8"/>
              <a:gd name="T97" fmla="*/ 0 h 188"/>
              <a:gd name="T98" fmla="*/ 598 w 598"/>
              <a:gd name="T99" fmla="*/ 188 h 1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8" h="188">
                <a:moveTo>
                  <a:pt x="0" y="30"/>
                </a:moveTo>
                <a:lnTo>
                  <a:pt x="36" y="0"/>
                </a:lnTo>
                <a:lnTo>
                  <a:pt x="90" y="16"/>
                </a:lnTo>
                <a:lnTo>
                  <a:pt x="126" y="30"/>
                </a:lnTo>
                <a:lnTo>
                  <a:pt x="115" y="51"/>
                </a:lnTo>
                <a:lnTo>
                  <a:pt x="183" y="33"/>
                </a:lnTo>
                <a:lnTo>
                  <a:pt x="227" y="51"/>
                </a:lnTo>
                <a:lnTo>
                  <a:pt x="189" y="51"/>
                </a:lnTo>
                <a:lnTo>
                  <a:pt x="265" y="66"/>
                </a:lnTo>
                <a:lnTo>
                  <a:pt x="183" y="72"/>
                </a:lnTo>
                <a:lnTo>
                  <a:pt x="227" y="84"/>
                </a:lnTo>
                <a:lnTo>
                  <a:pt x="194" y="100"/>
                </a:lnTo>
                <a:lnTo>
                  <a:pt x="236" y="87"/>
                </a:lnTo>
                <a:lnTo>
                  <a:pt x="272" y="125"/>
                </a:lnTo>
                <a:lnTo>
                  <a:pt x="281" y="108"/>
                </a:lnTo>
                <a:lnTo>
                  <a:pt x="391" y="125"/>
                </a:lnTo>
                <a:lnTo>
                  <a:pt x="505" y="89"/>
                </a:lnTo>
                <a:lnTo>
                  <a:pt x="598" y="131"/>
                </a:lnTo>
                <a:lnTo>
                  <a:pt x="568" y="150"/>
                </a:lnTo>
                <a:lnTo>
                  <a:pt x="578" y="182"/>
                </a:lnTo>
                <a:lnTo>
                  <a:pt x="524" y="188"/>
                </a:lnTo>
                <a:lnTo>
                  <a:pt x="463" y="159"/>
                </a:lnTo>
                <a:lnTo>
                  <a:pt x="463" y="182"/>
                </a:lnTo>
                <a:lnTo>
                  <a:pt x="430" y="186"/>
                </a:lnTo>
                <a:lnTo>
                  <a:pt x="296" y="188"/>
                </a:lnTo>
                <a:lnTo>
                  <a:pt x="281" y="163"/>
                </a:lnTo>
                <a:lnTo>
                  <a:pt x="248" y="186"/>
                </a:lnTo>
                <a:lnTo>
                  <a:pt x="208" y="163"/>
                </a:lnTo>
                <a:lnTo>
                  <a:pt x="180" y="178"/>
                </a:lnTo>
                <a:lnTo>
                  <a:pt x="128" y="56"/>
                </a:lnTo>
                <a:lnTo>
                  <a:pt x="67" y="67"/>
                </a:lnTo>
                <a:lnTo>
                  <a:pt x="0" y="3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8" name="Freeform 37"/>
          <p:cNvSpPr>
            <a:spLocks noChangeAspect="1"/>
          </p:cNvSpPr>
          <p:nvPr/>
        </p:nvSpPr>
        <p:spPr bwMode="gray">
          <a:xfrm>
            <a:off x="3305860" y="1865462"/>
            <a:ext cx="292534" cy="208271"/>
          </a:xfrm>
          <a:custGeom>
            <a:avLst/>
            <a:gdLst>
              <a:gd name="T0" fmla="*/ 0 w 390"/>
              <a:gd name="T1" fmla="*/ 1 h 252"/>
              <a:gd name="T2" fmla="*/ 0 w 390"/>
              <a:gd name="T3" fmla="*/ 1 h 252"/>
              <a:gd name="T4" fmla="*/ 0 w 390"/>
              <a:gd name="T5" fmla="*/ 1 h 252"/>
              <a:gd name="T6" fmla="*/ 0 w 390"/>
              <a:gd name="T7" fmla="*/ 1 h 252"/>
              <a:gd name="T8" fmla="*/ 0 w 390"/>
              <a:gd name="T9" fmla="*/ 0 h 252"/>
              <a:gd name="T10" fmla="*/ 0 w 390"/>
              <a:gd name="T11" fmla="*/ 1 h 252"/>
              <a:gd name="T12" fmla="*/ 0 w 390"/>
              <a:gd name="T13" fmla="*/ 1 h 252"/>
              <a:gd name="T14" fmla="*/ 0 w 390"/>
              <a:gd name="T15" fmla="*/ 1 h 252"/>
              <a:gd name="T16" fmla="*/ 0 w 390"/>
              <a:gd name="T17" fmla="*/ 1 h 252"/>
              <a:gd name="T18" fmla="*/ 0 w 390"/>
              <a:gd name="T19" fmla="*/ 1 h 252"/>
              <a:gd name="T20" fmla="*/ 0 w 390"/>
              <a:gd name="T21" fmla="*/ 1 h 252"/>
              <a:gd name="T22" fmla="*/ 0 w 390"/>
              <a:gd name="T23" fmla="*/ 1 h 252"/>
              <a:gd name="T24" fmla="*/ 0 w 390"/>
              <a:gd name="T25" fmla="*/ 1 h 252"/>
              <a:gd name="T26" fmla="*/ 0 w 390"/>
              <a:gd name="T27" fmla="*/ 1 h 252"/>
              <a:gd name="T28" fmla="*/ 0 w 390"/>
              <a:gd name="T29" fmla="*/ 1 h 252"/>
              <a:gd name="T30" fmla="*/ 0 w 390"/>
              <a:gd name="T31" fmla="*/ 1 h 252"/>
              <a:gd name="T32" fmla="*/ 0 w 390"/>
              <a:gd name="T33" fmla="*/ 1 h 252"/>
              <a:gd name="T34" fmla="*/ 0 w 390"/>
              <a:gd name="T35" fmla="*/ 1 h 252"/>
              <a:gd name="T36" fmla="*/ 0 w 390"/>
              <a:gd name="T37" fmla="*/ 1 h 252"/>
              <a:gd name="T38" fmla="*/ 0 w 390"/>
              <a:gd name="T39" fmla="*/ 1 h 252"/>
              <a:gd name="T40" fmla="*/ 0 w 390"/>
              <a:gd name="T41" fmla="*/ 1 h 252"/>
              <a:gd name="T42" fmla="*/ 0 w 390"/>
              <a:gd name="T43" fmla="*/ 1 h 252"/>
              <a:gd name="T44" fmla="*/ 0 w 390"/>
              <a:gd name="T45" fmla="*/ 1 h 252"/>
              <a:gd name="T46" fmla="*/ 0 w 390"/>
              <a:gd name="T47" fmla="*/ 1 h 252"/>
              <a:gd name="T48" fmla="*/ 0 w 390"/>
              <a:gd name="T49" fmla="*/ 1 h 252"/>
              <a:gd name="T50" fmla="*/ 0 w 390"/>
              <a:gd name="T51" fmla="*/ 1 h 252"/>
              <a:gd name="T52" fmla="*/ 0 w 390"/>
              <a:gd name="T53" fmla="*/ 1 h 252"/>
              <a:gd name="T54" fmla="*/ 0 w 390"/>
              <a:gd name="T55" fmla="*/ 1 h 252"/>
              <a:gd name="T56" fmla="*/ 0 w 390"/>
              <a:gd name="T57" fmla="*/ 1 h 252"/>
              <a:gd name="T58" fmla="*/ 0 w 390"/>
              <a:gd name="T59" fmla="*/ 1 h 252"/>
              <a:gd name="T60" fmla="*/ 0 w 390"/>
              <a:gd name="T61" fmla="*/ 1 h 252"/>
              <a:gd name="T62" fmla="*/ 0 w 390"/>
              <a:gd name="T63" fmla="*/ 1 h 252"/>
              <a:gd name="T64" fmla="*/ 0 w 390"/>
              <a:gd name="T65" fmla="*/ 1 h 252"/>
              <a:gd name="T66" fmla="*/ 0 w 390"/>
              <a:gd name="T67" fmla="*/ 1 h 252"/>
              <a:gd name="T68" fmla="*/ 0 w 390"/>
              <a:gd name="T69" fmla="*/ 1 h 252"/>
              <a:gd name="T70" fmla="*/ 0 w 390"/>
              <a:gd name="T71" fmla="*/ 1 h 252"/>
              <a:gd name="T72" fmla="*/ 0 w 390"/>
              <a:gd name="T73" fmla="*/ 1 h 252"/>
              <a:gd name="T74" fmla="*/ 0 w 390"/>
              <a:gd name="T75" fmla="*/ 1 h 2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0"/>
              <a:gd name="T115" fmla="*/ 0 h 252"/>
              <a:gd name="T116" fmla="*/ 390 w 390"/>
              <a:gd name="T117" fmla="*/ 252 h 2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0" h="252">
                <a:moveTo>
                  <a:pt x="0" y="78"/>
                </a:moveTo>
                <a:lnTo>
                  <a:pt x="94" y="65"/>
                </a:lnTo>
                <a:lnTo>
                  <a:pt x="44" y="31"/>
                </a:lnTo>
                <a:lnTo>
                  <a:pt x="127" y="15"/>
                </a:lnTo>
                <a:lnTo>
                  <a:pt x="61" y="0"/>
                </a:lnTo>
                <a:lnTo>
                  <a:pt x="165" y="18"/>
                </a:lnTo>
                <a:lnTo>
                  <a:pt x="196" y="66"/>
                </a:lnTo>
                <a:lnTo>
                  <a:pt x="250" y="67"/>
                </a:lnTo>
                <a:lnTo>
                  <a:pt x="270" y="100"/>
                </a:lnTo>
                <a:lnTo>
                  <a:pt x="274" y="77"/>
                </a:lnTo>
                <a:lnTo>
                  <a:pt x="302" y="78"/>
                </a:lnTo>
                <a:lnTo>
                  <a:pt x="290" y="100"/>
                </a:lnTo>
                <a:lnTo>
                  <a:pt x="321" y="116"/>
                </a:lnTo>
                <a:lnTo>
                  <a:pt x="302" y="138"/>
                </a:lnTo>
                <a:lnTo>
                  <a:pt x="363" y="136"/>
                </a:lnTo>
                <a:lnTo>
                  <a:pt x="390" y="169"/>
                </a:lnTo>
                <a:lnTo>
                  <a:pt x="316" y="180"/>
                </a:lnTo>
                <a:lnTo>
                  <a:pt x="296" y="210"/>
                </a:lnTo>
                <a:lnTo>
                  <a:pt x="281" y="179"/>
                </a:lnTo>
                <a:lnTo>
                  <a:pt x="262" y="251"/>
                </a:lnTo>
                <a:lnTo>
                  <a:pt x="214" y="213"/>
                </a:lnTo>
                <a:lnTo>
                  <a:pt x="239" y="252"/>
                </a:lnTo>
                <a:lnTo>
                  <a:pt x="147" y="246"/>
                </a:lnTo>
                <a:lnTo>
                  <a:pt x="119" y="226"/>
                </a:lnTo>
                <a:lnTo>
                  <a:pt x="162" y="223"/>
                </a:lnTo>
                <a:lnTo>
                  <a:pt x="116" y="217"/>
                </a:lnTo>
                <a:lnTo>
                  <a:pt x="103" y="204"/>
                </a:lnTo>
                <a:lnTo>
                  <a:pt x="127" y="203"/>
                </a:lnTo>
                <a:lnTo>
                  <a:pt x="88" y="187"/>
                </a:lnTo>
                <a:lnTo>
                  <a:pt x="212" y="164"/>
                </a:lnTo>
                <a:lnTo>
                  <a:pt x="61" y="169"/>
                </a:lnTo>
                <a:lnTo>
                  <a:pt x="34" y="144"/>
                </a:lnTo>
                <a:lnTo>
                  <a:pt x="88" y="133"/>
                </a:lnTo>
                <a:lnTo>
                  <a:pt x="6" y="116"/>
                </a:lnTo>
                <a:lnTo>
                  <a:pt x="25" y="115"/>
                </a:lnTo>
                <a:lnTo>
                  <a:pt x="1" y="98"/>
                </a:lnTo>
                <a:lnTo>
                  <a:pt x="94" y="98"/>
                </a:lnTo>
                <a:lnTo>
                  <a:pt x="0" y="7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9" name="Freeform 38"/>
          <p:cNvSpPr>
            <a:spLocks noChangeAspect="1"/>
          </p:cNvSpPr>
          <p:nvPr/>
        </p:nvSpPr>
        <p:spPr bwMode="gray">
          <a:xfrm>
            <a:off x="3305860" y="2224770"/>
            <a:ext cx="71157" cy="54055"/>
          </a:xfrm>
          <a:custGeom>
            <a:avLst/>
            <a:gdLst>
              <a:gd name="T0" fmla="*/ 0 w 94"/>
              <a:gd name="T1" fmla="*/ 1 h 65"/>
              <a:gd name="T2" fmla="*/ 0 w 94"/>
              <a:gd name="T3" fmla="*/ 0 h 65"/>
              <a:gd name="T4" fmla="*/ 0 w 94"/>
              <a:gd name="T5" fmla="*/ 1 h 65"/>
              <a:gd name="T6" fmla="*/ 0 w 94"/>
              <a:gd name="T7" fmla="*/ 1 h 65"/>
              <a:gd name="T8" fmla="*/ 0 w 94"/>
              <a:gd name="T9" fmla="*/ 1 h 65"/>
              <a:gd name="T10" fmla="*/ 0 60000 65536"/>
              <a:gd name="T11" fmla="*/ 0 60000 65536"/>
              <a:gd name="T12" fmla="*/ 0 60000 65536"/>
              <a:gd name="T13" fmla="*/ 0 60000 65536"/>
              <a:gd name="T14" fmla="*/ 0 60000 65536"/>
              <a:gd name="T15" fmla="*/ 0 w 94"/>
              <a:gd name="T16" fmla="*/ 0 h 65"/>
              <a:gd name="T17" fmla="*/ 94 w 94"/>
              <a:gd name="T18" fmla="*/ 65 h 65"/>
            </a:gdLst>
            <a:ahLst/>
            <a:cxnLst>
              <a:cxn ang="T10">
                <a:pos x="T0" y="T1"/>
              </a:cxn>
              <a:cxn ang="T11">
                <a:pos x="T2" y="T3"/>
              </a:cxn>
              <a:cxn ang="T12">
                <a:pos x="T4" y="T5"/>
              </a:cxn>
              <a:cxn ang="T13">
                <a:pos x="T6" y="T7"/>
              </a:cxn>
              <a:cxn ang="T14">
                <a:pos x="T8" y="T9"/>
              </a:cxn>
            </a:cxnLst>
            <a:rect l="T15" t="T16" r="T17" b="T18"/>
            <a:pathLst>
              <a:path w="94" h="65">
                <a:moveTo>
                  <a:pt x="0" y="44"/>
                </a:moveTo>
                <a:lnTo>
                  <a:pt x="16" y="0"/>
                </a:lnTo>
                <a:lnTo>
                  <a:pt x="77" y="13"/>
                </a:lnTo>
                <a:lnTo>
                  <a:pt x="94" y="65"/>
                </a:lnTo>
                <a:lnTo>
                  <a:pt x="0" y="4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40" name="Freeform 39"/>
          <p:cNvSpPr>
            <a:spLocks noChangeAspect="1"/>
          </p:cNvSpPr>
          <p:nvPr/>
        </p:nvSpPr>
        <p:spPr bwMode="gray">
          <a:xfrm>
            <a:off x="3307441" y="2095992"/>
            <a:ext cx="77482" cy="19079"/>
          </a:xfrm>
          <a:custGeom>
            <a:avLst/>
            <a:gdLst>
              <a:gd name="T0" fmla="*/ 0 w 107"/>
              <a:gd name="T1" fmla="*/ 1 h 22"/>
              <a:gd name="T2" fmla="*/ 0 w 107"/>
              <a:gd name="T3" fmla="*/ 1 h 22"/>
              <a:gd name="T4" fmla="*/ 0 w 107"/>
              <a:gd name="T5" fmla="*/ 1 h 22"/>
              <a:gd name="T6" fmla="*/ 0 w 107"/>
              <a:gd name="T7" fmla="*/ 0 h 22"/>
              <a:gd name="T8" fmla="*/ 0 w 107"/>
              <a:gd name="T9" fmla="*/ 1 h 22"/>
              <a:gd name="T10" fmla="*/ 0 60000 65536"/>
              <a:gd name="T11" fmla="*/ 0 60000 65536"/>
              <a:gd name="T12" fmla="*/ 0 60000 65536"/>
              <a:gd name="T13" fmla="*/ 0 60000 65536"/>
              <a:gd name="T14" fmla="*/ 0 60000 65536"/>
              <a:gd name="T15" fmla="*/ 0 w 107"/>
              <a:gd name="T16" fmla="*/ 0 h 22"/>
              <a:gd name="T17" fmla="*/ 107 w 107"/>
              <a:gd name="T18" fmla="*/ 22 h 22"/>
            </a:gdLst>
            <a:ahLst/>
            <a:cxnLst>
              <a:cxn ang="T10">
                <a:pos x="T0" y="T1"/>
              </a:cxn>
              <a:cxn ang="T11">
                <a:pos x="T2" y="T3"/>
              </a:cxn>
              <a:cxn ang="T12">
                <a:pos x="T4" y="T5"/>
              </a:cxn>
              <a:cxn ang="T13">
                <a:pos x="T6" y="T7"/>
              </a:cxn>
              <a:cxn ang="T14">
                <a:pos x="T8" y="T9"/>
              </a:cxn>
            </a:cxnLst>
            <a:rect l="T15" t="T16" r="T17" b="T18"/>
            <a:pathLst>
              <a:path w="107" h="22">
                <a:moveTo>
                  <a:pt x="0" y="8"/>
                </a:moveTo>
                <a:lnTo>
                  <a:pt x="25" y="22"/>
                </a:lnTo>
                <a:lnTo>
                  <a:pt x="107" y="8"/>
                </a:lnTo>
                <a:lnTo>
                  <a:pt x="29" y="0"/>
                </a:lnTo>
                <a:lnTo>
                  <a:pt x="0" y="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41" name="Freeform 40"/>
          <p:cNvSpPr>
            <a:spLocks noChangeAspect="1"/>
          </p:cNvSpPr>
          <p:nvPr/>
        </p:nvSpPr>
        <p:spPr bwMode="gray">
          <a:xfrm>
            <a:off x="3320091" y="2312212"/>
            <a:ext cx="137571" cy="111290"/>
          </a:xfrm>
          <a:custGeom>
            <a:avLst/>
            <a:gdLst>
              <a:gd name="T0" fmla="*/ 0 w 186"/>
              <a:gd name="T1" fmla="*/ 1 h 133"/>
              <a:gd name="T2" fmla="*/ 0 w 186"/>
              <a:gd name="T3" fmla="*/ 1 h 133"/>
              <a:gd name="T4" fmla="*/ 0 w 186"/>
              <a:gd name="T5" fmla="*/ 1 h 133"/>
              <a:gd name="T6" fmla="*/ 0 w 186"/>
              <a:gd name="T7" fmla="*/ 1 h 133"/>
              <a:gd name="T8" fmla="*/ 0 w 186"/>
              <a:gd name="T9" fmla="*/ 1 h 133"/>
              <a:gd name="T10" fmla="*/ 0 w 186"/>
              <a:gd name="T11" fmla="*/ 1 h 133"/>
              <a:gd name="T12" fmla="*/ 0 w 186"/>
              <a:gd name="T13" fmla="*/ 1 h 133"/>
              <a:gd name="T14" fmla="*/ 0 w 186"/>
              <a:gd name="T15" fmla="*/ 1 h 133"/>
              <a:gd name="T16" fmla="*/ 0 w 186"/>
              <a:gd name="T17" fmla="*/ 1 h 133"/>
              <a:gd name="T18" fmla="*/ 0 w 186"/>
              <a:gd name="T19" fmla="*/ 0 h 133"/>
              <a:gd name="T20" fmla="*/ 0 w 186"/>
              <a:gd name="T21" fmla="*/ 1 h 133"/>
              <a:gd name="T22" fmla="*/ 0 w 186"/>
              <a:gd name="T23" fmla="*/ 1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33"/>
              <a:gd name="T38" fmla="*/ 186 w 186"/>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33">
                <a:moveTo>
                  <a:pt x="0" y="21"/>
                </a:moveTo>
                <a:lnTo>
                  <a:pt x="5" y="84"/>
                </a:lnTo>
                <a:lnTo>
                  <a:pt x="24" y="95"/>
                </a:lnTo>
                <a:lnTo>
                  <a:pt x="17" y="131"/>
                </a:lnTo>
                <a:lnTo>
                  <a:pt x="46" y="133"/>
                </a:lnTo>
                <a:lnTo>
                  <a:pt x="76" y="104"/>
                </a:lnTo>
                <a:lnTo>
                  <a:pt x="46" y="84"/>
                </a:lnTo>
                <a:lnTo>
                  <a:pt x="122" y="84"/>
                </a:lnTo>
                <a:lnTo>
                  <a:pt x="186" y="8"/>
                </a:lnTo>
                <a:lnTo>
                  <a:pt x="14" y="0"/>
                </a:lnTo>
                <a:lnTo>
                  <a:pt x="38" y="24"/>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42" name="Freeform 41"/>
          <p:cNvSpPr>
            <a:spLocks noChangeAspect="1"/>
          </p:cNvSpPr>
          <p:nvPr/>
        </p:nvSpPr>
        <p:spPr bwMode="gray">
          <a:xfrm>
            <a:off x="3414967" y="1741454"/>
            <a:ext cx="796957" cy="449929"/>
          </a:xfrm>
          <a:custGeom>
            <a:avLst/>
            <a:gdLst>
              <a:gd name="T0" fmla="*/ 0 w 1066"/>
              <a:gd name="T1" fmla="*/ 1 h 543"/>
              <a:gd name="T2" fmla="*/ 0 w 1066"/>
              <a:gd name="T3" fmla="*/ 1 h 543"/>
              <a:gd name="T4" fmla="*/ 0 w 1066"/>
              <a:gd name="T5" fmla="*/ 1 h 543"/>
              <a:gd name="T6" fmla="*/ 0 w 1066"/>
              <a:gd name="T7" fmla="*/ 1 h 543"/>
              <a:gd name="T8" fmla="*/ 0 w 1066"/>
              <a:gd name="T9" fmla="*/ 1 h 543"/>
              <a:gd name="T10" fmla="*/ 0 w 1066"/>
              <a:gd name="T11" fmla="*/ 1 h 543"/>
              <a:gd name="T12" fmla="*/ 0 w 1066"/>
              <a:gd name="T13" fmla="*/ 1 h 543"/>
              <a:gd name="T14" fmla="*/ 0 w 1066"/>
              <a:gd name="T15" fmla="*/ 1 h 543"/>
              <a:gd name="T16" fmla="*/ 0 w 1066"/>
              <a:gd name="T17" fmla="*/ 1 h 543"/>
              <a:gd name="T18" fmla="*/ 0 w 1066"/>
              <a:gd name="T19" fmla="*/ 1 h 543"/>
              <a:gd name="T20" fmla="*/ 0 w 1066"/>
              <a:gd name="T21" fmla="*/ 1 h 543"/>
              <a:gd name="T22" fmla="*/ 0 w 1066"/>
              <a:gd name="T23" fmla="*/ 1 h 543"/>
              <a:gd name="T24" fmla="*/ 0 w 1066"/>
              <a:gd name="T25" fmla="*/ 1 h 543"/>
              <a:gd name="T26" fmla="*/ 0 w 1066"/>
              <a:gd name="T27" fmla="*/ 1 h 543"/>
              <a:gd name="T28" fmla="*/ 0 w 1066"/>
              <a:gd name="T29" fmla="*/ 1 h 543"/>
              <a:gd name="T30" fmla="*/ 0 w 1066"/>
              <a:gd name="T31" fmla="*/ 1 h 543"/>
              <a:gd name="T32" fmla="*/ 0 w 1066"/>
              <a:gd name="T33" fmla="*/ 1 h 543"/>
              <a:gd name="T34" fmla="*/ 0 w 1066"/>
              <a:gd name="T35" fmla="*/ 1 h 543"/>
              <a:gd name="T36" fmla="*/ 0 w 1066"/>
              <a:gd name="T37" fmla="*/ 1 h 543"/>
              <a:gd name="T38" fmla="*/ 0 w 1066"/>
              <a:gd name="T39" fmla="*/ 1 h 543"/>
              <a:gd name="T40" fmla="*/ 0 w 1066"/>
              <a:gd name="T41" fmla="*/ 1 h 543"/>
              <a:gd name="T42" fmla="*/ 0 w 1066"/>
              <a:gd name="T43" fmla="*/ 1 h 543"/>
              <a:gd name="T44" fmla="*/ 0 w 1066"/>
              <a:gd name="T45" fmla="*/ 1 h 543"/>
              <a:gd name="T46" fmla="*/ 0 w 1066"/>
              <a:gd name="T47" fmla="*/ 1 h 543"/>
              <a:gd name="T48" fmla="*/ 0 w 1066"/>
              <a:gd name="T49" fmla="*/ 1 h 543"/>
              <a:gd name="T50" fmla="*/ 0 w 1066"/>
              <a:gd name="T51" fmla="*/ 1 h 543"/>
              <a:gd name="T52" fmla="*/ 0 w 1066"/>
              <a:gd name="T53" fmla="*/ 1 h 543"/>
              <a:gd name="T54" fmla="*/ 0 w 1066"/>
              <a:gd name="T55" fmla="*/ 1 h 543"/>
              <a:gd name="T56" fmla="*/ 0 w 1066"/>
              <a:gd name="T57" fmla="*/ 1 h 543"/>
              <a:gd name="T58" fmla="*/ 0 w 1066"/>
              <a:gd name="T59" fmla="*/ 1 h 543"/>
              <a:gd name="T60" fmla="*/ 0 w 1066"/>
              <a:gd name="T61" fmla="*/ 1 h 543"/>
              <a:gd name="T62" fmla="*/ 0 w 1066"/>
              <a:gd name="T63" fmla="*/ 1 h 543"/>
              <a:gd name="T64" fmla="*/ 0 w 1066"/>
              <a:gd name="T65" fmla="*/ 1 h 543"/>
              <a:gd name="T66" fmla="*/ 0 w 1066"/>
              <a:gd name="T67" fmla="*/ 1 h 543"/>
              <a:gd name="T68" fmla="*/ 0 w 1066"/>
              <a:gd name="T69" fmla="*/ 1 h 543"/>
              <a:gd name="T70" fmla="*/ 0 w 1066"/>
              <a:gd name="T71" fmla="*/ 1 h 543"/>
              <a:gd name="T72" fmla="*/ 0 w 1066"/>
              <a:gd name="T73" fmla="*/ 1 h 543"/>
              <a:gd name="T74" fmla="*/ 0 w 1066"/>
              <a:gd name="T75" fmla="*/ 0 h 543"/>
              <a:gd name="T76" fmla="*/ 0 w 1066"/>
              <a:gd name="T77" fmla="*/ 1 h 543"/>
              <a:gd name="T78" fmla="*/ 0 w 1066"/>
              <a:gd name="T79" fmla="*/ 1 h 543"/>
              <a:gd name="T80" fmla="*/ 0 w 1066"/>
              <a:gd name="T81" fmla="*/ 1 h 543"/>
              <a:gd name="T82" fmla="*/ 0 w 1066"/>
              <a:gd name="T83" fmla="*/ 1 h 543"/>
              <a:gd name="T84" fmla="*/ 0 w 1066"/>
              <a:gd name="T85" fmla="*/ 1 h 543"/>
              <a:gd name="T86" fmla="*/ 0 w 1066"/>
              <a:gd name="T87" fmla="*/ 1 h 5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6"/>
              <a:gd name="T133" fmla="*/ 0 h 543"/>
              <a:gd name="T134" fmla="*/ 1066 w 1066"/>
              <a:gd name="T135" fmla="*/ 543 h 5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6" h="543">
                <a:moveTo>
                  <a:pt x="0" y="128"/>
                </a:moveTo>
                <a:lnTo>
                  <a:pt x="93" y="128"/>
                </a:lnTo>
                <a:lnTo>
                  <a:pt x="60" y="148"/>
                </a:lnTo>
                <a:lnTo>
                  <a:pt x="192" y="133"/>
                </a:lnTo>
                <a:lnTo>
                  <a:pt x="77" y="148"/>
                </a:lnTo>
                <a:lnTo>
                  <a:pt x="114" y="157"/>
                </a:lnTo>
                <a:lnTo>
                  <a:pt x="75" y="159"/>
                </a:lnTo>
                <a:lnTo>
                  <a:pt x="90" y="174"/>
                </a:lnTo>
                <a:lnTo>
                  <a:pt x="260" y="153"/>
                </a:lnTo>
                <a:lnTo>
                  <a:pt x="93" y="185"/>
                </a:lnTo>
                <a:lnTo>
                  <a:pt x="166" y="212"/>
                </a:lnTo>
                <a:lnTo>
                  <a:pt x="232" y="173"/>
                </a:lnTo>
                <a:lnTo>
                  <a:pt x="344" y="166"/>
                </a:lnTo>
                <a:lnTo>
                  <a:pt x="226" y="181"/>
                </a:lnTo>
                <a:lnTo>
                  <a:pt x="198" y="212"/>
                </a:lnTo>
                <a:lnTo>
                  <a:pt x="268" y="215"/>
                </a:lnTo>
                <a:lnTo>
                  <a:pt x="344" y="184"/>
                </a:lnTo>
                <a:lnTo>
                  <a:pt x="292" y="213"/>
                </a:lnTo>
                <a:lnTo>
                  <a:pt x="344" y="213"/>
                </a:lnTo>
                <a:lnTo>
                  <a:pt x="422" y="191"/>
                </a:lnTo>
                <a:lnTo>
                  <a:pt x="412" y="161"/>
                </a:lnTo>
                <a:lnTo>
                  <a:pt x="499" y="137"/>
                </a:lnTo>
                <a:lnTo>
                  <a:pt x="437" y="188"/>
                </a:lnTo>
                <a:lnTo>
                  <a:pt x="572" y="179"/>
                </a:lnTo>
                <a:lnTo>
                  <a:pt x="297" y="229"/>
                </a:lnTo>
                <a:lnTo>
                  <a:pt x="361" y="281"/>
                </a:lnTo>
                <a:lnTo>
                  <a:pt x="415" y="281"/>
                </a:lnTo>
                <a:lnTo>
                  <a:pt x="386" y="292"/>
                </a:lnTo>
                <a:lnTo>
                  <a:pt x="280" y="237"/>
                </a:lnTo>
                <a:lnTo>
                  <a:pt x="191" y="229"/>
                </a:lnTo>
                <a:lnTo>
                  <a:pt x="187" y="251"/>
                </a:lnTo>
                <a:lnTo>
                  <a:pt x="229" y="263"/>
                </a:lnTo>
                <a:lnTo>
                  <a:pt x="190" y="272"/>
                </a:lnTo>
                <a:lnTo>
                  <a:pt x="297" y="329"/>
                </a:lnTo>
                <a:lnTo>
                  <a:pt x="253" y="333"/>
                </a:lnTo>
                <a:lnTo>
                  <a:pt x="362" y="336"/>
                </a:lnTo>
                <a:lnTo>
                  <a:pt x="301" y="350"/>
                </a:lnTo>
                <a:lnTo>
                  <a:pt x="334" y="369"/>
                </a:lnTo>
                <a:lnTo>
                  <a:pt x="236" y="339"/>
                </a:lnTo>
                <a:lnTo>
                  <a:pt x="179" y="351"/>
                </a:lnTo>
                <a:lnTo>
                  <a:pt x="157" y="400"/>
                </a:lnTo>
                <a:lnTo>
                  <a:pt x="212" y="384"/>
                </a:lnTo>
                <a:lnTo>
                  <a:pt x="203" y="401"/>
                </a:lnTo>
                <a:lnTo>
                  <a:pt x="224" y="401"/>
                </a:lnTo>
                <a:lnTo>
                  <a:pt x="256" y="365"/>
                </a:lnTo>
                <a:lnTo>
                  <a:pt x="245" y="394"/>
                </a:lnTo>
                <a:lnTo>
                  <a:pt x="276" y="399"/>
                </a:lnTo>
                <a:lnTo>
                  <a:pt x="216" y="412"/>
                </a:lnTo>
                <a:lnTo>
                  <a:pt x="253" y="413"/>
                </a:lnTo>
                <a:lnTo>
                  <a:pt x="224" y="424"/>
                </a:lnTo>
                <a:lnTo>
                  <a:pt x="249" y="444"/>
                </a:lnTo>
                <a:lnTo>
                  <a:pt x="292" y="444"/>
                </a:lnTo>
                <a:lnTo>
                  <a:pt x="334" y="405"/>
                </a:lnTo>
                <a:lnTo>
                  <a:pt x="260" y="461"/>
                </a:lnTo>
                <a:lnTo>
                  <a:pt x="190" y="420"/>
                </a:lnTo>
                <a:lnTo>
                  <a:pt x="127" y="427"/>
                </a:lnTo>
                <a:lnTo>
                  <a:pt x="181" y="470"/>
                </a:lnTo>
                <a:lnTo>
                  <a:pt x="90" y="494"/>
                </a:lnTo>
                <a:lnTo>
                  <a:pt x="99" y="526"/>
                </a:lnTo>
                <a:lnTo>
                  <a:pt x="116" y="497"/>
                </a:lnTo>
                <a:lnTo>
                  <a:pt x="119" y="526"/>
                </a:lnTo>
                <a:lnTo>
                  <a:pt x="182" y="512"/>
                </a:lnTo>
                <a:lnTo>
                  <a:pt x="226" y="538"/>
                </a:lnTo>
                <a:lnTo>
                  <a:pt x="258" y="537"/>
                </a:lnTo>
                <a:lnTo>
                  <a:pt x="235" y="515"/>
                </a:lnTo>
                <a:lnTo>
                  <a:pt x="297" y="522"/>
                </a:lnTo>
                <a:lnTo>
                  <a:pt x="292" y="503"/>
                </a:lnTo>
                <a:lnTo>
                  <a:pt x="320" y="526"/>
                </a:lnTo>
                <a:lnTo>
                  <a:pt x="336" y="521"/>
                </a:lnTo>
                <a:lnTo>
                  <a:pt x="328" y="505"/>
                </a:lnTo>
                <a:lnTo>
                  <a:pt x="378" y="521"/>
                </a:lnTo>
                <a:lnTo>
                  <a:pt x="379" y="543"/>
                </a:lnTo>
                <a:lnTo>
                  <a:pt x="470" y="521"/>
                </a:lnTo>
                <a:lnTo>
                  <a:pt x="487" y="489"/>
                </a:lnTo>
                <a:lnTo>
                  <a:pt x="445" y="497"/>
                </a:lnTo>
                <a:lnTo>
                  <a:pt x="445" y="468"/>
                </a:lnTo>
                <a:lnTo>
                  <a:pt x="344" y="467"/>
                </a:lnTo>
                <a:lnTo>
                  <a:pt x="478" y="460"/>
                </a:lnTo>
                <a:lnTo>
                  <a:pt x="498" y="438"/>
                </a:lnTo>
                <a:lnTo>
                  <a:pt x="478" y="411"/>
                </a:lnTo>
                <a:lnTo>
                  <a:pt x="555" y="412"/>
                </a:lnTo>
                <a:lnTo>
                  <a:pt x="571" y="401"/>
                </a:lnTo>
                <a:lnTo>
                  <a:pt x="519" y="394"/>
                </a:lnTo>
                <a:lnTo>
                  <a:pt x="588" y="391"/>
                </a:lnTo>
                <a:lnTo>
                  <a:pt x="542" y="373"/>
                </a:lnTo>
                <a:lnTo>
                  <a:pt x="598" y="361"/>
                </a:lnTo>
                <a:lnTo>
                  <a:pt x="594" y="347"/>
                </a:lnTo>
                <a:lnTo>
                  <a:pt x="492" y="339"/>
                </a:lnTo>
                <a:lnTo>
                  <a:pt x="550" y="327"/>
                </a:lnTo>
                <a:lnTo>
                  <a:pt x="490" y="323"/>
                </a:lnTo>
                <a:lnTo>
                  <a:pt x="598" y="333"/>
                </a:lnTo>
                <a:lnTo>
                  <a:pt x="602" y="318"/>
                </a:lnTo>
                <a:lnTo>
                  <a:pt x="489" y="312"/>
                </a:lnTo>
                <a:lnTo>
                  <a:pt x="636" y="292"/>
                </a:lnTo>
                <a:lnTo>
                  <a:pt x="597" y="274"/>
                </a:lnTo>
                <a:lnTo>
                  <a:pt x="702" y="281"/>
                </a:lnTo>
                <a:lnTo>
                  <a:pt x="735" y="251"/>
                </a:lnTo>
                <a:lnTo>
                  <a:pt x="682" y="248"/>
                </a:lnTo>
                <a:lnTo>
                  <a:pt x="751" y="246"/>
                </a:lnTo>
                <a:lnTo>
                  <a:pt x="742" y="224"/>
                </a:lnTo>
                <a:lnTo>
                  <a:pt x="775" y="229"/>
                </a:lnTo>
                <a:lnTo>
                  <a:pt x="954" y="139"/>
                </a:lnTo>
                <a:lnTo>
                  <a:pt x="756" y="171"/>
                </a:lnTo>
                <a:lnTo>
                  <a:pt x="866" y="133"/>
                </a:lnTo>
                <a:lnTo>
                  <a:pt x="799" y="137"/>
                </a:lnTo>
                <a:lnTo>
                  <a:pt x="784" y="120"/>
                </a:lnTo>
                <a:lnTo>
                  <a:pt x="907" y="128"/>
                </a:lnTo>
                <a:lnTo>
                  <a:pt x="1066" y="82"/>
                </a:lnTo>
                <a:lnTo>
                  <a:pt x="1065" y="60"/>
                </a:lnTo>
                <a:lnTo>
                  <a:pt x="998" y="60"/>
                </a:lnTo>
                <a:lnTo>
                  <a:pt x="982" y="22"/>
                </a:lnTo>
                <a:lnTo>
                  <a:pt x="799" y="39"/>
                </a:lnTo>
                <a:lnTo>
                  <a:pt x="878" y="14"/>
                </a:lnTo>
                <a:lnTo>
                  <a:pt x="635" y="0"/>
                </a:lnTo>
                <a:lnTo>
                  <a:pt x="615" y="18"/>
                </a:lnTo>
                <a:lnTo>
                  <a:pt x="632" y="28"/>
                </a:lnTo>
                <a:lnTo>
                  <a:pt x="588" y="10"/>
                </a:lnTo>
                <a:lnTo>
                  <a:pt x="479" y="11"/>
                </a:lnTo>
                <a:lnTo>
                  <a:pt x="556" y="48"/>
                </a:lnTo>
                <a:lnTo>
                  <a:pt x="530" y="60"/>
                </a:lnTo>
                <a:lnTo>
                  <a:pt x="490" y="21"/>
                </a:lnTo>
                <a:lnTo>
                  <a:pt x="390" y="17"/>
                </a:lnTo>
                <a:lnTo>
                  <a:pt x="411" y="34"/>
                </a:lnTo>
                <a:lnTo>
                  <a:pt x="335" y="28"/>
                </a:lnTo>
                <a:lnTo>
                  <a:pt x="372" y="54"/>
                </a:lnTo>
                <a:lnTo>
                  <a:pt x="313" y="38"/>
                </a:lnTo>
                <a:lnTo>
                  <a:pt x="331" y="54"/>
                </a:lnTo>
                <a:lnTo>
                  <a:pt x="296" y="60"/>
                </a:lnTo>
                <a:lnTo>
                  <a:pt x="373" y="95"/>
                </a:lnTo>
                <a:lnTo>
                  <a:pt x="207" y="55"/>
                </a:lnTo>
                <a:lnTo>
                  <a:pt x="165" y="84"/>
                </a:lnTo>
                <a:lnTo>
                  <a:pt x="230" y="97"/>
                </a:lnTo>
                <a:lnTo>
                  <a:pt x="119" y="87"/>
                </a:lnTo>
                <a:lnTo>
                  <a:pt x="0" y="12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43" name="Freeform 42"/>
          <p:cNvSpPr>
            <a:spLocks noChangeAspect="1"/>
          </p:cNvSpPr>
          <p:nvPr/>
        </p:nvSpPr>
        <p:spPr bwMode="gray">
          <a:xfrm>
            <a:off x="3465567" y="2324931"/>
            <a:ext cx="740032" cy="586656"/>
          </a:xfrm>
          <a:custGeom>
            <a:avLst/>
            <a:gdLst>
              <a:gd name="T0" fmla="*/ 0 w 997"/>
              <a:gd name="T1" fmla="*/ 1 h 707"/>
              <a:gd name="T2" fmla="*/ 0 w 997"/>
              <a:gd name="T3" fmla="*/ 0 h 707"/>
              <a:gd name="T4" fmla="*/ 0 w 997"/>
              <a:gd name="T5" fmla="*/ 1 h 707"/>
              <a:gd name="T6" fmla="*/ 0 w 997"/>
              <a:gd name="T7" fmla="*/ 1 h 707"/>
              <a:gd name="T8" fmla="*/ 0 w 997"/>
              <a:gd name="T9" fmla="*/ 1 h 707"/>
              <a:gd name="T10" fmla="*/ 0 w 997"/>
              <a:gd name="T11" fmla="*/ 1 h 707"/>
              <a:gd name="T12" fmla="*/ 0 w 997"/>
              <a:gd name="T13" fmla="*/ 1 h 707"/>
              <a:gd name="T14" fmla="*/ 0 w 997"/>
              <a:gd name="T15" fmla="*/ 1 h 707"/>
              <a:gd name="T16" fmla="*/ 0 w 997"/>
              <a:gd name="T17" fmla="*/ 1 h 707"/>
              <a:gd name="T18" fmla="*/ 0 w 997"/>
              <a:gd name="T19" fmla="*/ 1 h 707"/>
              <a:gd name="T20" fmla="*/ 0 w 997"/>
              <a:gd name="T21" fmla="*/ 1 h 707"/>
              <a:gd name="T22" fmla="*/ 0 w 997"/>
              <a:gd name="T23" fmla="*/ 1 h 707"/>
              <a:gd name="T24" fmla="*/ 0 w 997"/>
              <a:gd name="T25" fmla="*/ 1 h 707"/>
              <a:gd name="T26" fmla="*/ 0 w 997"/>
              <a:gd name="T27" fmla="*/ 1 h 707"/>
              <a:gd name="T28" fmla="*/ 0 w 997"/>
              <a:gd name="T29" fmla="*/ 1 h 707"/>
              <a:gd name="T30" fmla="*/ 0 w 997"/>
              <a:gd name="T31" fmla="*/ 1 h 707"/>
              <a:gd name="T32" fmla="*/ 0 w 997"/>
              <a:gd name="T33" fmla="*/ 1 h 707"/>
              <a:gd name="T34" fmla="*/ 0 w 997"/>
              <a:gd name="T35" fmla="*/ 1 h 707"/>
              <a:gd name="T36" fmla="*/ 0 w 997"/>
              <a:gd name="T37" fmla="*/ 1 h 707"/>
              <a:gd name="T38" fmla="*/ 0 w 997"/>
              <a:gd name="T39" fmla="*/ 1 h 707"/>
              <a:gd name="T40" fmla="*/ 0 w 997"/>
              <a:gd name="T41" fmla="*/ 1 h 707"/>
              <a:gd name="T42" fmla="*/ 0 w 997"/>
              <a:gd name="T43" fmla="*/ 1 h 707"/>
              <a:gd name="T44" fmla="*/ 0 w 997"/>
              <a:gd name="T45" fmla="*/ 1 h 707"/>
              <a:gd name="T46" fmla="*/ 0 w 997"/>
              <a:gd name="T47" fmla="*/ 1 h 707"/>
              <a:gd name="T48" fmla="*/ 0 w 997"/>
              <a:gd name="T49" fmla="*/ 1 h 707"/>
              <a:gd name="T50" fmla="*/ 0 w 997"/>
              <a:gd name="T51" fmla="*/ 1 h 707"/>
              <a:gd name="T52" fmla="*/ 0 w 997"/>
              <a:gd name="T53" fmla="*/ 1 h 707"/>
              <a:gd name="T54" fmla="*/ 0 w 997"/>
              <a:gd name="T55" fmla="*/ 1 h 707"/>
              <a:gd name="T56" fmla="*/ 0 w 997"/>
              <a:gd name="T57" fmla="*/ 1 h 707"/>
              <a:gd name="T58" fmla="*/ 0 w 997"/>
              <a:gd name="T59" fmla="*/ 1 h 707"/>
              <a:gd name="T60" fmla="*/ 0 w 997"/>
              <a:gd name="T61" fmla="*/ 1 h 707"/>
              <a:gd name="T62" fmla="*/ 0 w 997"/>
              <a:gd name="T63" fmla="*/ 1 h 707"/>
              <a:gd name="T64" fmla="*/ 0 w 997"/>
              <a:gd name="T65" fmla="*/ 1 h 707"/>
              <a:gd name="T66" fmla="*/ 0 w 997"/>
              <a:gd name="T67" fmla="*/ 1 h 707"/>
              <a:gd name="T68" fmla="*/ 0 w 997"/>
              <a:gd name="T69" fmla="*/ 1 h 707"/>
              <a:gd name="T70" fmla="*/ 0 w 997"/>
              <a:gd name="T71" fmla="*/ 1 h 707"/>
              <a:gd name="T72" fmla="*/ 0 w 997"/>
              <a:gd name="T73" fmla="*/ 1 h 707"/>
              <a:gd name="T74" fmla="*/ 0 w 997"/>
              <a:gd name="T75" fmla="*/ 1 h 707"/>
              <a:gd name="T76" fmla="*/ 0 w 997"/>
              <a:gd name="T77" fmla="*/ 1 h 707"/>
              <a:gd name="T78" fmla="*/ 0 w 997"/>
              <a:gd name="T79" fmla="*/ 1 h 707"/>
              <a:gd name="T80" fmla="*/ 0 w 997"/>
              <a:gd name="T81" fmla="*/ 1 h 707"/>
              <a:gd name="T82" fmla="*/ 0 w 997"/>
              <a:gd name="T83" fmla="*/ 1 h 707"/>
              <a:gd name="T84" fmla="*/ 0 w 997"/>
              <a:gd name="T85" fmla="*/ 1 h 707"/>
              <a:gd name="T86" fmla="*/ 0 w 997"/>
              <a:gd name="T87" fmla="*/ 1 h 707"/>
              <a:gd name="T88" fmla="*/ 0 w 997"/>
              <a:gd name="T89" fmla="*/ 1 h 707"/>
              <a:gd name="T90" fmla="*/ 0 w 997"/>
              <a:gd name="T91" fmla="*/ 1 h 707"/>
              <a:gd name="T92" fmla="*/ 0 w 997"/>
              <a:gd name="T93" fmla="*/ 1 h 707"/>
              <a:gd name="T94" fmla="*/ 0 w 997"/>
              <a:gd name="T95" fmla="*/ 1 h 707"/>
              <a:gd name="T96" fmla="*/ 0 w 997"/>
              <a:gd name="T97" fmla="*/ 1 h 707"/>
              <a:gd name="T98" fmla="*/ 0 w 997"/>
              <a:gd name="T99" fmla="*/ 1 h 707"/>
              <a:gd name="T100" fmla="*/ 0 w 997"/>
              <a:gd name="T101" fmla="*/ 1 h 707"/>
              <a:gd name="T102" fmla="*/ 0 w 997"/>
              <a:gd name="T103" fmla="*/ 1 h 707"/>
              <a:gd name="T104" fmla="*/ 0 w 997"/>
              <a:gd name="T105" fmla="*/ 1 h 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7"/>
              <a:gd name="T160" fmla="*/ 0 h 707"/>
              <a:gd name="T161" fmla="*/ 997 w 997"/>
              <a:gd name="T162" fmla="*/ 707 h 7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7" h="707">
                <a:moveTo>
                  <a:pt x="0" y="158"/>
                </a:moveTo>
                <a:lnTo>
                  <a:pt x="8" y="82"/>
                </a:lnTo>
                <a:lnTo>
                  <a:pt x="49" y="25"/>
                </a:lnTo>
                <a:lnTo>
                  <a:pt x="119" y="0"/>
                </a:lnTo>
                <a:lnTo>
                  <a:pt x="176" y="10"/>
                </a:lnTo>
                <a:lnTo>
                  <a:pt x="115" y="82"/>
                </a:lnTo>
                <a:lnTo>
                  <a:pt x="131" y="125"/>
                </a:lnTo>
                <a:lnTo>
                  <a:pt x="176" y="167"/>
                </a:lnTo>
                <a:lnTo>
                  <a:pt x="119" y="183"/>
                </a:lnTo>
                <a:lnTo>
                  <a:pt x="179" y="182"/>
                </a:lnTo>
                <a:lnTo>
                  <a:pt x="186" y="144"/>
                </a:lnTo>
                <a:lnTo>
                  <a:pt x="142" y="122"/>
                </a:lnTo>
                <a:lnTo>
                  <a:pt x="179" y="98"/>
                </a:lnTo>
                <a:lnTo>
                  <a:pt x="151" y="63"/>
                </a:lnTo>
                <a:lnTo>
                  <a:pt x="209" y="72"/>
                </a:lnTo>
                <a:lnTo>
                  <a:pt x="157" y="55"/>
                </a:lnTo>
                <a:lnTo>
                  <a:pt x="217" y="59"/>
                </a:lnTo>
                <a:lnTo>
                  <a:pt x="175" y="34"/>
                </a:lnTo>
                <a:lnTo>
                  <a:pt x="224" y="37"/>
                </a:lnTo>
                <a:lnTo>
                  <a:pt x="255" y="10"/>
                </a:lnTo>
                <a:lnTo>
                  <a:pt x="295" y="8"/>
                </a:lnTo>
                <a:lnTo>
                  <a:pt x="297" y="41"/>
                </a:lnTo>
                <a:lnTo>
                  <a:pt x="327" y="55"/>
                </a:lnTo>
                <a:lnTo>
                  <a:pt x="316" y="125"/>
                </a:lnTo>
                <a:lnTo>
                  <a:pt x="355" y="92"/>
                </a:lnTo>
                <a:lnTo>
                  <a:pt x="378" y="106"/>
                </a:lnTo>
                <a:lnTo>
                  <a:pt x="432" y="73"/>
                </a:lnTo>
                <a:lnTo>
                  <a:pt x="515" y="92"/>
                </a:lnTo>
                <a:lnTo>
                  <a:pt x="549" y="125"/>
                </a:lnTo>
                <a:lnTo>
                  <a:pt x="525" y="144"/>
                </a:lnTo>
                <a:lnTo>
                  <a:pt x="574" y="136"/>
                </a:lnTo>
                <a:lnTo>
                  <a:pt x="558" y="156"/>
                </a:lnTo>
                <a:lnTo>
                  <a:pt x="587" y="167"/>
                </a:lnTo>
                <a:lnTo>
                  <a:pt x="611" y="142"/>
                </a:lnTo>
                <a:lnTo>
                  <a:pt x="648" y="155"/>
                </a:lnTo>
                <a:lnTo>
                  <a:pt x="658" y="176"/>
                </a:lnTo>
                <a:lnTo>
                  <a:pt x="626" y="182"/>
                </a:lnTo>
                <a:lnTo>
                  <a:pt x="675" y="182"/>
                </a:lnTo>
                <a:lnTo>
                  <a:pt x="668" y="209"/>
                </a:lnTo>
                <a:lnTo>
                  <a:pt x="702" y="194"/>
                </a:lnTo>
                <a:lnTo>
                  <a:pt x="680" y="217"/>
                </a:lnTo>
                <a:lnTo>
                  <a:pt x="751" y="211"/>
                </a:lnTo>
                <a:lnTo>
                  <a:pt x="712" y="235"/>
                </a:lnTo>
                <a:lnTo>
                  <a:pt x="745" y="235"/>
                </a:lnTo>
                <a:lnTo>
                  <a:pt x="732" y="252"/>
                </a:lnTo>
                <a:lnTo>
                  <a:pt x="763" y="229"/>
                </a:lnTo>
                <a:lnTo>
                  <a:pt x="795" y="253"/>
                </a:lnTo>
                <a:lnTo>
                  <a:pt x="738" y="274"/>
                </a:lnTo>
                <a:lnTo>
                  <a:pt x="821" y="291"/>
                </a:lnTo>
                <a:lnTo>
                  <a:pt x="749" y="296"/>
                </a:lnTo>
                <a:lnTo>
                  <a:pt x="777" y="308"/>
                </a:lnTo>
                <a:lnTo>
                  <a:pt x="755" y="330"/>
                </a:lnTo>
                <a:lnTo>
                  <a:pt x="838" y="372"/>
                </a:lnTo>
                <a:lnTo>
                  <a:pt x="878" y="364"/>
                </a:lnTo>
                <a:lnTo>
                  <a:pt x="898" y="414"/>
                </a:lnTo>
                <a:lnTo>
                  <a:pt x="940" y="411"/>
                </a:lnTo>
                <a:lnTo>
                  <a:pt x="933" y="432"/>
                </a:lnTo>
                <a:lnTo>
                  <a:pt x="997" y="444"/>
                </a:lnTo>
                <a:lnTo>
                  <a:pt x="988" y="471"/>
                </a:lnTo>
                <a:lnTo>
                  <a:pt x="958" y="466"/>
                </a:lnTo>
                <a:lnTo>
                  <a:pt x="971" y="483"/>
                </a:lnTo>
                <a:lnTo>
                  <a:pt x="955" y="507"/>
                </a:lnTo>
                <a:lnTo>
                  <a:pt x="926" y="496"/>
                </a:lnTo>
                <a:lnTo>
                  <a:pt x="921" y="546"/>
                </a:lnTo>
                <a:lnTo>
                  <a:pt x="807" y="454"/>
                </a:lnTo>
                <a:lnTo>
                  <a:pt x="765" y="463"/>
                </a:lnTo>
                <a:lnTo>
                  <a:pt x="795" y="484"/>
                </a:lnTo>
                <a:lnTo>
                  <a:pt x="772" y="507"/>
                </a:lnTo>
                <a:lnTo>
                  <a:pt x="790" y="506"/>
                </a:lnTo>
                <a:lnTo>
                  <a:pt x="815" y="551"/>
                </a:lnTo>
                <a:lnTo>
                  <a:pt x="870" y="562"/>
                </a:lnTo>
                <a:lnTo>
                  <a:pt x="865" y="588"/>
                </a:lnTo>
                <a:lnTo>
                  <a:pt x="896" y="610"/>
                </a:lnTo>
                <a:lnTo>
                  <a:pt x="880" y="672"/>
                </a:lnTo>
                <a:lnTo>
                  <a:pt x="738" y="609"/>
                </a:lnTo>
                <a:lnTo>
                  <a:pt x="832" y="707"/>
                </a:lnTo>
                <a:lnTo>
                  <a:pt x="653" y="652"/>
                </a:lnTo>
                <a:lnTo>
                  <a:pt x="628" y="619"/>
                </a:lnTo>
                <a:lnTo>
                  <a:pt x="652" y="616"/>
                </a:lnTo>
                <a:lnTo>
                  <a:pt x="595" y="597"/>
                </a:lnTo>
                <a:lnTo>
                  <a:pt x="578" y="559"/>
                </a:lnTo>
                <a:lnTo>
                  <a:pt x="533" y="546"/>
                </a:lnTo>
                <a:lnTo>
                  <a:pt x="531" y="572"/>
                </a:lnTo>
                <a:lnTo>
                  <a:pt x="504" y="559"/>
                </a:lnTo>
                <a:lnTo>
                  <a:pt x="465" y="583"/>
                </a:lnTo>
                <a:lnTo>
                  <a:pt x="415" y="559"/>
                </a:lnTo>
                <a:lnTo>
                  <a:pt x="442" y="516"/>
                </a:lnTo>
                <a:lnTo>
                  <a:pt x="574" y="516"/>
                </a:lnTo>
                <a:lnTo>
                  <a:pt x="542" y="473"/>
                </a:lnTo>
                <a:lnTo>
                  <a:pt x="617" y="411"/>
                </a:lnTo>
                <a:lnTo>
                  <a:pt x="564" y="328"/>
                </a:lnTo>
                <a:lnTo>
                  <a:pt x="527" y="320"/>
                </a:lnTo>
                <a:lnTo>
                  <a:pt x="548" y="306"/>
                </a:lnTo>
                <a:lnTo>
                  <a:pt x="466" y="329"/>
                </a:lnTo>
                <a:lnTo>
                  <a:pt x="465" y="304"/>
                </a:lnTo>
                <a:lnTo>
                  <a:pt x="496" y="291"/>
                </a:lnTo>
                <a:lnTo>
                  <a:pt x="433" y="259"/>
                </a:lnTo>
                <a:lnTo>
                  <a:pt x="432" y="233"/>
                </a:lnTo>
                <a:lnTo>
                  <a:pt x="377" y="220"/>
                </a:lnTo>
                <a:lnTo>
                  <a:pt x="390" y="254"/>
                </a:lnTo>
                <a:lnTo>
                  <a:pt x="294" y="242"/>
                </a:lnTo>
                <a:lnTo>
                  <a:pt x="318" y="262"/>
                </a:lnTo>
                <a:lnTo>
                  <a:pt x="66" y="227"/>
                </a:lnTo>
                <a:lnTo>
                  <a:pt x="22" y="182"/>
                </a:lnTo>
                <a:lnTo>
                  <a:pt x="101" y="184"/>
                </a:lnTo>
                <a:lnTo>
                  <a:pt x="0" y="15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44" name="Freeform 43"/>
          <p:cNvSpPr>
            <a:spLocks noChangeAspect="1"/>
          </p:cNvSpPr>
          <p:nvPr/>
        </p:nvSpPr>
        <p:spPr bwMode="gray">
          <a:xfrm>
            <a:off x="3539887" y="2731933"/>
            <a:ext cx="170777" cy="127188"/>
          </a:xfrm>
          <a:custGeom>
            <a:avLst/>
            <a:gdLst>
              <a:gd name="T0" fmla="*/ 0 w 231"/>
              <a:gd name="T1" fmla="*/ 1 h 154"/>
              <a:gd name="T2" fmla="*/ 0 w 231"/>
              <a:gd name="T3" fmla="*/ 1 h 154"/>
              <a:gd name="T4" fmla="*/ 0 w 231"/>
              <a:gd name="T5" fmla="*/ 0 h 154"/>
              <a:gd name="T6" fmla="*/ 0 w 231"/>
              <a:gd name="T7" fmla="*/ 1 h 154"/>
              <a:gd name="T8" fmla="*/ 0 w 231"/>
              <a:gd name="T9" fmla="*/ 1 h 154"/>
              <a:gd name="T10" fmla="*/ 0 w 231"/>
              <a:gd name="T11" fmla="*/ 1 h 154"/>
              <a:gd name="T12" fmla="*/ 0 w 231"/>
              <a:gd name="T13" fmla="*/ 1 h 154"/>
              <a:gd name="T14" fmla="*/ 0 w 231"/>
              <a:gd name="T15" fmla="*/ 1 h 154"/>
              <a:gd name="T16" fmla="*/ 0 w 231"/>
              <a:gd name="T17" fmla="*/ 1 h 154"/>
              <a:gd name="T18" fmla="*/ 0 w 231"/>
              <a:gd name="T19" fmla="*/ 1 h 154"/>
              <a:gd name="T20" fmla="*/ 0 w 231"/>
              <a:gd name="T21" fmla="*/ 1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
              <a:gd name="T34" fmla="*/ 0 h 154"/>
              <a:gd name="T35" fmla="*/ 231 w 231"/>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 h="154">
                <a:moveTo>
                  <a:pt x="0" y="126"/>
                </a:moveTo>
                <a:lnTo>
                  <a:pt x="34" y="95"/>
                </a:lnTo>
                <a:lnTo>
                  <a:pt x="56" y="0"/>
                </a:lnTo>
                <a:lnTo>
                  <a:pt x="75" y="34"/>
                </a:lnTo>
                <a:lnTo>
                  <a:pt x="128" y="43"/>
                </a:lnTo>
                <a:lnTo>
                  <a:pt x="231" y="112"/>
                </a:lnTo>
                <a:lnTo>
                  <a:pt x="217" y="137"/>
                </a:lnTo>
                <a:lnTo>
                  <a:pt x="124" y="104"/>
                </a:lnTo>
                <a:lnTo>
                  <a:pt x="67" y="154"/>
                </a:lnTo>
                <a:lnTo>
                  <a:pt x="52" y="112"/>
                </a:lnTo>
                <a:lnTo>
                  <a:pt x="0" y="12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45" name="Freeform 44"/>
          <p:cNvSpPr>
            <a:spLocks noChangeAspect="1"/>
          </p:cNvSpPr>
          <p:nvPr/>
        </p:nvSpPr>
        <p:spPr bwMode="gray">
          <a:xfrm>
            <a:off x="4260943" y="3332898"/>
            <a:ext cx="170777" cy="182834"/>
          </a:xfrm>
          <a:custGeom>
            <a:avLst/>
            <a:gdLst>
              <a:gd name="T0" fmla="*/ 0 w 234"/>
              <a:gd name="T1" fmla="*/ 1 h 223"/>
              <a:gd name="T2" fmla="*/ 0 w 234"/>
              <a:gd name="T3" fmla="*/ 1 h 223"/>
              <a:gd name="T4" fmla="*/ 0 w 234"/>
              <a:gd name="T5" fmla="*/ 0 h 223"/>
              <a:gd name="T6" fmla="*/ 0 w 234"/>
              <a:gd name="T7" fmla="*/ 1 h 223"/>
              <a:gd name="T8" fmla="*/ 0 w 234"/>
              <a:gd name="T9" fmla="*/ 1 h 223"/>
              <a:gd name="T10" fmla="*/ 0 w 234"/>
              <a:gd name="T11" fmla="*/ 1 h 223"/>
              <a:gd name="T12" fmla="*/ 0 w 234"/>
              <a:gd name="T13" fmla="*/ 1 h 223"/>
              <a:gd name="T14" fmla="*/ 0 w 234"/>
              <a:gd name="T15" fmla="*/ 1 h 223"/>
              <a:gd name="T16" fmla="*/ 0 w 234"/>
              <a:gd name="T17" fmla="*/ 1 h 223"/>
              <a:gd name="T18" fmla="*/ 0 w 234"/>
              <a:gd name="T19" fmla="*/ 1 h 223"/>
              <a:gd name="T20" fmla="*/ 0 w 234"/>
              <a:gd name="T21" fmla="*/ 1 h 223"/>
              <a:gd name="T22" fmla="*/ 0 w 234"/>
              <a:gd name="T23" fmla="*/ 1 h 223"/>
              <a:gd name="T24" fmla="*/ 0 w 234"/>
              <a:gd name="T25" fmla="*/ 1 h 223"/>
              <a:gd name="T26" fmla="*/ 0 w 234"/>
              <a:gd name="T27" fmla="*/ 1 h 223"/>
              <a:gd name="T28" fmla="*/ 0 w 234"/>
              <a:gd name="T29" fmla="*/ 1 h 223"/>
              <a:gd name="T30" fmla="*/ 0 w 234"/>
              <a:gd name="T31" fmla="*/ 1 h 223"/>
              <a:gd name="T32" fmla="*/ 0 w 234"/>
              <a:gd name="T33" fmla="*/ 1 h 223"/>
              <a:gd name="T34" fmla="*/ 0 w 234"/>
              <a:gd name="T35" fmla="*/ 1 h 223"/>
              <a:gd name="T36" fmla="*/ 0 w 234"/>
              <a:gd name="T37" fmla="*/ 1 h 223"/>
              <a:gd name="T38" fmla="*/ 0 w 234"/>
              <a:gd name="T39" fmla="*/ 1 h 223"/>
              <a:gd name="T40" fmla="*/ 0 w 234"/>
              <a:gd name="T41" fmla="*/ 1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23"/>
              <a:gd name="T65" fmla="*/ 234 w 234"/>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23">
                <a:moveTo>
                  <a:pt x="0" y="174"/>
                </a:moveTo>
                <a:lnTo>
                  <a:pt x="95" y="11"/>
                </a:lnTo>
                <a:lnTo>
                  <a:pt x="133" y="0"/>
                </a:lnTo>
                <a:lnTo>
                  <a:pt x="89" y="87"/>
                </a:lnTo>
                <a:lnTo>
                  <a:pt x="119" y="68"/>
                </a:lnTo>
                <a:lnTo>
                  <a:pt x="138" y="104"/>
                </a:lnTo>
                <a:lnTo>
                  <a:pt x="201" y="104"/>
                </a:lnTo>
                <a:lnTo>
                  <a:pt x="187" y="139"/>
                </a:lnTo>
                <a:lnTo>
                  <a:pt x="219" y="136"/>
                </a:lnTo>
                <a:lnTo>
                  <a:pt x="197" y="172"/>
                </a:lnTo>
                <a:lnTo>
                  <a:pt x="226" y="151"/>
                </a:lnTo>
                <a:lnTo>
                  <a:pt x="234" y="185"/>
                </a:lnTo>
                <a:lnTo>
                  <a:pt x="203" y="223"/>
                </a:lnTo>
                <a:lnTo>
                  <a:pt x="201" y="196"/>
                </a:lnTo>
                <a:lnTo>
                  <a:pt x="186" y="210"/>
                </a:lnTo>
                <a:lnTo>
                  <a:pt x="186" y="167"/>
                </a:lnTo>
                <a:lnTo>
                  <a:pt x="128" y="210"/>
                </a:lnTo>
                <a:lnTo>
                  <a:pt x="161" y="181"/>
                </a:lnTo>
                <a:lnTo>
                  <a:pt x="115" y="185"/>
                </a:lnTo>
                <a:lnTo>
                  <a:pt x="126" y="168"/>
                </a:lnTo>
                <a:lnTo>
                  <a:pt x="0" y="17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46" name="Freeform 45"/>
          <p:cNvSpPr>
            <a:spLocks noChangeAspect="1"/>
          </p:cNvSpPr>
          <p:nvPr/>
        </p:nvSpPr>
        <p:spPr bwMode="gray">
          <a:xfrm>
            <a:off x="7855156" y="4673143"/>
            <a:ext cx="45856" cy="108111"/>
          </a:xfrm>
          <a:custGeom>
            <a:avLst/>
            <a:gdLst>
              <a:gd name="T0" fmla="*/ 0 w 65"/>
              <a:gd name="T1" fmla="*/ 0 h 130"/>
              <a:gd name="T2" fmla="*/ 0 w 65"/>
              <a:gd name="T3" fmla="*/ 1 h 130"/>
              <a:gd name="T4" fmla="*/ 0 w 65"/>
              <a:gd name="T5" fmla="*/ 1 h 130"/>
              <a:gd name="T6" fmla="*/ 0 w 65"/>
              <a:gd name="T7" fmla="*/ 1 h 130"/>
              <a:gd name="T8" fmla="*/ 0 w 65"/>
              <a:gd name="T9" fmla="*/ 0 h 130"/>
              <a:gd name="T10" fmla="*/ 0 60000 65536"/>
              <a:gd name="T11" fmla="*/ 0 60000 65536"/>
              <a:gd name="T12" fmla="*/ 0 60000 65536"/>
              <a:gd name="T13" fmla="*/ 0 60000 65536"/>
              <a:gd name="T14" fmla="*/ 0 60000 65536"/>
              <a:gd name="T15" fmla="*/ 0 w 65"/>
              <a:gd name="T16" fmla="*/ 0 h 130"/>
              <a:gd name="T17" fmla="*/ 65 w 65"/>
              <a:gd name="T18" fmla="*/ 130 h 130"/>
            </a:gdLst>
            <a:ahLst/>
            <a:cxnLst>
              <a:cxn ang="T10">
                <a:pos x="T0" y="T1"/>
              </a:cxn>
              <a:cxn ang="T11">
                <a:pos x="T2" y="T3"/>
              </a:cxn>
              <a:cxn ang="T12">
                <a:pos x="T4" y="T5"/>
              </a:cxn>
              <a:cxn ang="T13">
                <a:pos x="T6" y="T7"/>
              </a:cxn>
              <a:cxn ang="T14">
                <a:pos x="T8" y="T9"/>
              </a:cxn>
            </a:cxnLst>
            <a:rect l="T15" t="T16" r="T17" b="T18"/>
            <a:pathLst>
              <a:path w="65" h="130">
                <a:moveTo>
                  <a:pt x="0" y="0"/>
                </a:moveTo>
                <a:lnTo>
                  <a:pt x="11" y="130"/>
                </a:lnTo>
                <a:lnTo>
                  <a:pt x="65" y="107"/>
                </a:lnTo>
                <a:lnTo>
                  <a:pt x="39" y="31"/>
                </a:lnTo>
                <a:lnTo>
                  <a:pt x="0" y="0"/>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47" name="Freeform 46"/>
          <p:cNvSpPr>
            <a:spLocks noChangeAspect="1"/>
          </p:cNvSpPr>
          <p:nvPr/>
        </p:nvSpPr>
        <p:spPr bwMode="gray">
          <a:xfrm>
            <a:off x="3841909" y="5458531"/>
            <a:ext cx="211890" cy="1201928"/>
          </a:xfrm>
          <a:custGeom>
            <a:avLst/>
            <a:gdLst>
              <a:gd name="T0" fmla="*/ 0 w 289"/>
              <a:gd name="T1" fmla="*/ 1 h 1450"/>
              <a:gd name="T2" fmla="*/ 0 w 289"/>
              <a:gd name="T3" fmla="*/ 1 h 1450"/>
              <a:gd name="T4" fmla="*/ 0 w 289"/>
              <a:gd name="T5" fmla="*/ 1 h 1450"/>
              <a:gd name="T6" fmla="*/ 0 w 289"/>
              <a:gd name="T7" fmla="*/ 1 h 1450"/>
              <a:gd name="T8" fmla="*/ 0 w 289"/>
              <a:gd name="T9" fmla="*/ 1 h 1450"/>
              <a:gd name="T10" fmla="*/ 0 w 289"/>
              <a:gd name="T11" fmla="*/ 1 h 1450"/>
              <a:gd name="T12" fmla="*/ 0 w 289"/>
              <a:gd name="T13" fmla="*/ 1 h 1450"/>
              <a:gd name="T14" fmla="*/ 0 w 289"/>
              <a:gd name="T15" fmla="*/ 1 h 1450"/>
              <a:gd name="T16" fmla="*/ 0 w 289"/>
              <a:gd name="T17" fmla="*/ 1 h 1450"/>
              <a:gd name="T18" fmla="*/ 0 w 289"/>
              <a:gd name="T19" fmla="*/ 1 h 1450"/>
              <a:gd name="T20" fmla="*/ 0 w 289"/>
              <a:gd name="T21" fmla="*/ 1 h 1450"/>
              <a:gd name="T22" fmla="*/ 0 w 289"/>
              <a:gd name="T23" fmla="*/ 1 h 1450"/>
              <a:gd name="T24" fmla="*/ 0 w 289"/>
              <a:gd name="T25" fmla="*/ 0 h 1450"/>
              <a:gd name="T26" fmla="*/ 0 w 289"/>
              <a:gd name="T27" fmla="*/ 1 h 1450"/>
              <a:gd name="T28" fmla="*/ 0 w 289"/>
              <a:gd name="T29" fmla="*/ 1 h 1450"/>
              <a:gd name="T30" fmla="*/ 0 w 289"/>
              <a:gd name="T31" fmla="*/ 1 h 1450"/>
              <a:gd name="T32" fmla="*/ 0 w 289"/>
              <a:gd name="T33" fmla="*/ 1 h 1450"/>
              <a:gd name="T34" fmla="*/ 0 w 289"/>
              <a:gd name="T35" fmla="*/ 1 h 1450"/>
              <a:gd name="T36" fmla="*/ 0 w 289"/>
              <a:gd name="T37" fmla="*/ 1 h 1450"/>
              <a:gd name="T38" fmla="*/ 0 w 289"/>
              <a:gd name="T39" fmla="*/ 1 h 1450"/>
              <a:gd name="T40" fmla="*/ 0 w 289"/>
              <a:gd name="T41" fmla="*/ 1 h 1450"/>
              <a:gd name="T42" fmla="*/ 0 w 289"/>
              <a:gd name="T43" fmla="*/ 1 h 1450"/>
              <a:gd name="T44" fmla="*/ 0 w 289"/>
              <a:gd name="T45" fmla="*/ 1 h 1450"/>
              <a:gd name="T46" fmla="*/ 0 w 289"/>
              <a:gd name="T47" fmla="*/ 1 h 1450"/>
              <a:gd name="T48" fmla="*/ 0 w 289"/>
              <a:gd name="T49" fmla="*/ 1 h 1450"/>
              <a:gd name="T50" fmla="*/ 0 w 289"/>
              <a:gd name="T51" fmla="*/ 1 h 1450"/>
              <a:gd name="T52" fmla="*/ 0 w 289"/>
              <a:gd name="T53" fmla="*/ 1 h 1450"/>
              <a:gd name="T54" fmla="*/ 0 w 289"/>
              <a:gd name="T55" fmla="*/ 1 h 1450"/>
              <a:gd name="T56" fmla="*/ 0 w 289"/>
              <a:gd name="T57" fmla="*/ 1 h 1450"/>
              <a:gd name="T58" fmla="*/ 0 w 289"/>
              <a:gd name="T59" fmla="*/ 1 h 1450"/>
              <a:gd name="T60" fmla="*/ 0 w 289"/>
              <a:gd name="T61" fmla="*/ 1 h 1450"/>
              <a:gd name="T62" fmla="*/ 0 w 289"/>
              <a:gd name="T63" fmla="*/ 1 h 1450"/>
              <a:gd name="T64" fmla="*/ 0 w 289"/>
              <a:gd name="T65" fmla="*/ 1 h 1450"/>
              <a:gd name="T66" fmla="*/ 0 w 289"/>
              <a:gd name="T67" fmla="*/ 1 h 1450"/>
              <a:gd name="T68" fmla="*/ 0 w 289"/>
              <a:gd name="T69" fmla="*/ 1 h 1450"/>
              <a:gd name="T70" fmla="*/ 0 w 289"/>
              <a:gd name="T71" fmla="*/ 1 h 1450"/>
              <a:gd name="T72" fmla="*/ 0 w 289"/>
              <a:gd name="T73" fmla="*/ 1 h 1450"/>
              <a:gd name="T74" fmla="*/ 0 w 289"/>
              <a:gd name="T75" fmla="*/ 1 h 1450"/>
              <a:gd name="T76" fmla="*/ 0 w 289"/>
              <a:gd name="T77" fmla="*/ 1 h 1450"/>
              <a:gd name="T78" fmla="*/ 0 w 289"/>
              <a:gd name="T79" fmla="*/ 1 h 1450"/>
              <a:gd name="T80" fmla="*/ 0 w 289"/>
              <a:gd name="T81" fmla="*/ 1 h 1450"/>
              <a:gd name="T82" fmla="*/ 0 w 289"/>
              <a:gd name="T83" fmla="*/ 1 h 1450"/>
              <a:gd name="T84" fmla="*/ 0 w 289"/>
              <a:gd name="T85" fmla="*/ 1 h 1450"/>
              <a:gd name="T86" fmla="*/ 0 w 289"/>
              <a:gd name="T87" fmla="*/ 1 h 1450"/>
              <a:gd name="T88" fmla="*/ 0 w 289"/>
              <a:gd name="T89" fmla="*/ 1 h 1450"/>
              <a:gd name="T90" fmla="*/ 0 w 289"/>
              <a:gd name="T91" fmla="*/ 1 h 1450"/>
              <a:gd name="T92" fmla="*/ 0 w 289"/>
              <a:gd name="T93" fmla="*/ 1 h 1450"/>
              <a:gd name="T94" fmla="*/ 0 w 289"/>
              <a:gd name="T95" fmla="*/ 1 h 14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9"/>
              <a:gd name="T145" fmla="*/ 0 h 1450"/>
              <a:gd name="T146" fmla="*/ 289 w 289"/>
              <a:gd name="T147" fmla="*/ 1450 h 14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9" h="1450">
                <a:moveTo>
                  <a:pt x="0" y="1133"/>
                </a:moveTo>
                <a:lnTo>
                  <a:pt x="22" y="1094"/>
                </a:lnTo>
                <a:lnTo>
                  <a:pt x="62" y="1122"/>
                </a:lnTo>
                <a:lnTo>
                  <a:pt x="98" y="1047"/>
                </a:lnTo>
                <a:lnTo>
                  <a:pt x="85" y="1019"/>
                </a:lnTo>
                <a:lnTo>
                  <a:pt x="114" y="916"/>
                </a:lnTo>
                <a:lnTo>
                  <a:pt x="60" y="908"/>
                </a:lnTo>
                <a:lnTo>
                  <a:pt x="69" y="742"/>
                </a:lnTo>
                <a:lnTo>
                  <a:pt x="140" y="569"/>
                </a:lnTo>
                <a:lnTo>
                  <a:pt x="139" y="424"/>
                </a:lnTo>
                <a:lnTo>
                  <a:pt x="189" y="147"/>
                </a:lnTo>
                <a:lnTo>
                  <a:pt x="173" y="25"/>
                </a:lnTo>
                <a:lnTo>
                  <a:pt x="207" y="0"/>
                </a:lnTo>
                <a:lnTo>
                  <a:pt x="243" y="63"/>
                </a:lnTo>
                <a:lnTo>
                  <a:pt x="265" y="191"/>
                </a:lnTo>
                <a:lnTo>
                  <a:pt x="289" y="195"/>
                </a:lnTo>
                <a:lnTo>
                  <a:pt x="285" y="238"/>
                </a:lnTo>
                <a:lnTo>
                  <a:pt x="247" y="256"/>
                </a:lnTo>
                <a:lnTo>
                  <a:pt x="249" y="340"/>
                </a:lnTo>
                <a:lnTo>
                  <a:pt x="207" y="387"/>
                </a:lnTo>
                <a:lnTo>
                  <a:pt x="174" y="506"/>
                </a:lnTo>
                <a:lnTo>
                  <a:pt x="199" y="619"/>
                </a:lnTo>
                <a:lnTo>
                  <a:pt x="154" y="715"/>
                </a:lnTo>
                <a:lnTo>
                  <a:pt x="123" y="953"/>
                </a:lnTo>
                <a:lnTo>
                  <a:pt x="147" y="1040"/>
                </a:lnTo>
                <a:lnTo>
                  <a:pt x="124" y="1047"/>
                </a:lnTo>
                <a:lnTo>
                  <a:pt x="136" y="1124"/>
                </a:lnTo>
                <a:lnTo>
                  <a:pt x="77" y="1286"/>
                </a:lnTo>
                <a:lnTo>
                  <a:pt x="82" y="1313"/>
                </a:lnTo>
                <a:lnTo>
                  <a:pt x="112" y="1303"/>
                </a:lnTo>
                <a:lnTo>
                  <a:pt x="123" y="1365"/>
                </a:lnTo>
                <a:lnTo>
                  <a:pt x="249" y="1378"/>
                </a:lnTo>
                <a:lnTo>
                  <a:pt x="164" y="1402"/>
                </a:lnTo>
                <a:lnTo>
                  <a:pt x="154" y="1450"/>
                </a:lnTo>
                <a:lnTo>
                  <a:pt x="118" y="1436"/>
                </a:lnTo>
                <a:lnTo>
                  <a:pt x="158" y="1407"/>
                </a:lnTo>
                <a:lnTo>
                  <a:pt x="97" y="1393"/>
                </a:lnTo>
                <a:lnTo>
                  <a:pt x="90" y="1342"/>
                </a:lnTo>
                <a:lnTo>
                  <a:pt x="74" y="1367"/>
                </a:lnTo>
                <a:lnTo>
                  <a:pt x="52" y="1319"/>
                </a:lnTo>
                <a:lnTo>
                  <a:pt x="63" y="1305"/>
                </a:lnTo>
                <a:lnTo>
                  <a:pt x="36" y="1283"/>
                </a:lnTo>
                <a:lnTo>
                  <a:pt x="60" y="1256"/>
                </a:lnTo>
                <a:lnTo>
                  <a:pt x="37" y="1187"/>
                </a:lnTo>
                <a:lnTo>
                  <a:pt x="81" y="1194"/>
                </a:lnTo>
                <a:lnTo>
                  <a:pt x="37" y="1157"/>
                </a:lnTo>
                <a:lnTo>
                  <a:pt x="47" y="1130"/>
                </a:lnTo>
                <a:lnTo>
                  <a:pt x="0" y="1133"/>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48" name="Freeform 47"/>
          <p:cNvSpPr>
            <a:spLocks noChangeAspect="1"/>
          </p:cNvSpPr>
          <p:nvPr/>
        </p:nvSpPr>
        <p:spPr bwMode="gray">
          <a:xfrm>
            <a:off x="3854559" y="6466498"/>
            <a:ext cx="14231" cy="46106"/>
          </a:xfrm>
          <a:custGeom>
            <a:avLst/>
            <a:gdLst>
              <a:gd name="T0" fmla="*/ 0 w 22"/>
              <a:gd name="T1" fmla="*/ 1 h 53"/>
              <a:gd name="T2" fmla="*/ 0 w 22"/>
              <a:gd name="T3" fmla="*/ 0 h 53"/>
              <a:gd name="T4" fmla="*/ 0 w 22"/>
              <a:gd name="T5" fmla="*/ 1 h 53"/>
              <a:gd name="T6" fmla="*/ 0 w 22"/>
              <a:gd name="T7" fmla="*/ 1 h 53"/>
              <a:gd name="T8" fmla="*/ 0 60000 65536"/>
              <a:gd name="T9" fmla="*/ 0 60000 65536"/>
              <a:gd name="T10" fmla="*/ 0 60000 65536"/>
              <a:gd name="T11" fmla="*/ 0 60000 65536"/>
              <a:gd name="T12" fmla="*/ 0 w 22"/>
              <a:gd name="T13" fmla="*/ 0 h 53"/>
              <a:gd name="T14" fmla="*/ 22 w 22"/>
              <a:gd name="T15" fmla="*/ 53 h 53"/>
            </a:gdLst>
            <a:ahLst/>
            <a:cxnLst>
              <a:cxn ang="T8">
                <a:pos x="T0" y="T1"/>
              </a:cxn>
              <a:cxn ang="T9">
                <a:pos x="T2" y="T3"/>
              </a:cxn>
              <a:cxn ang="T10">
                <a:pos x="T4" y="T5"/>
              </a:cxn>
              <a:cxn ang="T11">
                <a:pos x="T6" y="T7"/>
              </a:cxn>
            </a:cxnLst>
            <a:rect l="T12" t="T13" r="T14" b="T15"/>
            <a:pathLst>
              <a:path w="22" h="53">
                <a:moveTo>
                  <a:pt x="0" y="25"/>
                </a:moveTo>
                <a:lnTo>
                  <a:pt x="9" y="0"/>
                </a:lnTo>
                <a:lnTo>
                  <a:pt x="22" y="53"/>
                </a:lnTo>
                <a:lnTo>
                  <a:pt x="0" y="25"/>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49" name="Freeform 48"/>
          <p:cNvSpPr>
            <a:spLocks noChangeAspect="1"/>
          </p:cNvSpPr>
          <p:nvPr/>
        </p:nvSpPr>
        <p:spPr bwMode="gray">
          <a:xfrm>
            <a:off x="3868790" y="6221660"/>
            <a:ext cx="18975" cy="55644"/>
          </a:xfrm>
          <a:custGeom>
            <a:avLst/>
            <a:gdLst>
              <a:gd name="T0" fmla="*/ 0 w 20"/>
              <a:gd name="T1" fmla="*/ 1 h 70"/>
              <a:gd name="T2" fmla="*/ 1 w 20"/>
              <a:gd name="T3" fmla="*/ 0 h 70"/>
              <a:gd name="T4" fmla="*/ 1 w 20"/>
              <a:gd name="T5" fmla="*/ 1 h 70"/>
              <a:gd name="T6" fmla="*/ 0 w 20"/>
              <a:gd name="T7" fmla="*/ 1 h 70"/>
              <a:gd name="T8" fmla="*/ 0 60000 65536"/>
              <a:gd name="T9" fmla="*/ 0 60000 65536"/>
              <a:gd name="T10" fmla="*/ 0 60000 65536"/>
              <a:gd name="T11" fmla="*/ 0 60000 65536"/>
              <a:gd name="T12" fmla="*/ 0 w 20"/>
              <a:gd name="T13" fmla="*/ 0 h 70"/>
              <a:gd name="T14" fmla="*/ 20 w 20"/>
              <a:gd name="T15" fmla="*/ 70 h 70"/>
            </a:gdLst>
            <a:ahLst/>
            <a:cxnLst>
              <a:cxn ang="T8">
                <a:pos x="T0" y="T1"/>
              </a:cxn>
              <a:cxn ang="T9">
                <a:pos x="T2" y="T3"/>
              </a:cxn>
              <a:cxn ang="T10">
                <a:pos x="T4" y="T5"/>
              </a:cxn>
              <a:cxn ang="T11">
                <a:pos x="T6" y="T7"/>
              </a:cxn>
            </a:cxnLst>
            <a:rect l="T12" t="T13" r="T14" b="T15"/>
            <a:pathLst>
              <a:path w="20" h="70">
                <a:moveTo>
                  <a:pt x="0" y="59"/>
                </a:moveTo>
                <a:lnTo>
                  <a:pt x="20" y="0"/>
                </a:lnTo>
                <a:lnTo>
                  <a:pt x="20" y="70"/>
                </a:lnTo>
                <a:lnTo>
                  <a:pt x="0" y="5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50" name="Freeform 49"/>
          <p:cNvSpPr>
            <a:spLocks noChangeAspect="1"/>
          </p:cNvSpPr>
          <p:nvPr/>
        </p:nvSpPr>
        <p:spPr bwMode="gray">
          <a:xfrm>
            <a:off x="3889346" y="6647741"/>
            <a:ext cx="36369" cy="22258"/>
          </a:xfrm>
          <a:custGeom>
            <a:avLst/>
            <a:gdLst>
              <a:gd name="T0" fmla="*/ 0 w 46"/>
              <a:gd name="T1" fmla="*/ 0 h 29"/>
              <a:gd name="T2" fmla="*/ 1 w 46"/>
              <a:gd name="T3" fmla="*/ 0 h 29"/>
              <a:gd name="T4" fmla="*/ 1 w 46"/>
              <a:gd name="T5" fmla="*/ 0 h 29"/>
              <a:gd name="T6" fmla="*/ 0 w 46"/>
              <a:gd name="T7" fmla="*/ 0 h 29"/>
              <a:gd name="T8" fmla="*/ 0 60000 65536"/>
              <a:gd name="T9" fmla="*/ 0 60000 65536"/>
              <a:gd name="T10" fmla="*/ 0 60000 65536"/>
              <a:gd name="T11" fmla="*/ 0 60000 65536"/>
              <a:gd name="T12" fmla="*/ 0 w 46"/>
              <a:gd name="T13" fmla="*/ 0 h 29"/>
              <a:gd name="T14" fmla="*/ 46 w 46"/>
              <a:gd name="T15" fmla="*/ 29 h 29"/>
            </a:gdLst>
            <a:ahLst/>
            <a:cxnLst>
              <a:cxn ang="T8">
                <a:pos x="T0" y="T1"/>
              </a:cxn>
              <a:cxn ang="T9">
                <a:pos x="T2" y="T3"/>
              </a:cxn>
              <a:cxn ang="T10">
                <a:pos x="T4" y="T5"/>
              </a:cxn>
              <a:cxn ang="T11">
                <a:pos x="T6" y="T7"/>
              </a:cxn>
            </a:cxnLst>
            <a:rect l="T12" t="T13" r="T14" b="T15"/>
            <a:pathLst>
              <a:path w="46" h="29">
                <a:moveTo>
                  <a:pt x="0" y="0"/>
                </a:moveTo>
                <a:lnTo>
                  <a:pt x="44" y="7"/>
                </a:lnTo>
                <a:lnTo>
                  <a:pt x="46" y="29"/>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51" name="Freeform 50"/>
          <p:cNvSpPr>
            <a:spLocks noChangeAspect="1"/>
          </p:cNvSpPr>
          <p:nvPr/>
        </p:nvSpPr>
        <p:spPr bwMode="gray">
          <a:xfrm>
            <a:off x="3895671" y="6588916"/>
            <a:ext cx="53763" cy="58825"/>
          </a:xfrm>
          <a:custGeom>
            <a:avLst/>
            <a:gdLst>
              <a:gd name="T0" fmla="*/ 0 w 68"/>
              <a:gd name="T1" fmla="*/ 1 h 69"/>
              <a:gd name="T2" fmla="*/ 1 w 68"/>
              <a:gd name="T3" fmla="*/ 0 h 69"/>
              <a:gd name="T4" fmla="*/ 1 w 68"/>
              <a:gd name="T5" fmla="*/ 1 h 69"/>
              <a:gd name="T6" fmla="*/ 1 w 68"/>
              <a:gd name="T7" fmla="*/ 1 h 69"/>
              <a:gd name="T8" fmla="*/ 1 w 68"/>
              <a:gd name="T9" fmla="*/ 1 h 69"/>
              <a:gd name="T10" fmla="*/ 0 w 68"/>
              <a:gd name="T11" fmla="*/ 1 h 69"/>
              <a:gd name="T12" fmla="*/ 0 60000 65536"/>
              <a:gd name="T13" fmla="*/ 0 60000 65536"/>
              <a:gd name="T14" fmla="*/ 0 60000 65536"/>
              <a:gd name="T15" fmla="*/ 0 60000 65536"/>
              <a:gd name="T16" fmla="*/ 0 60000 65536"/>
              <a:gd name="T17" fmla="*/ 0 60000 65536"/>
              <a:gd name="T18" fmla="*/ 0 w 68"/>
              <a:gd name="T19" fmla="*/ 0 h 69"/>
              <a:gd name="T20" fmla="*/ 68 w 6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8" h="69">
                <a:moveTo>
                  <a:pt x="0" y="11"/>
                </a:moveTo>
                <a:lnTo>
                  <a:pt x="18" y="0"/>
                </a:lnTo>
                <a:lnTo>
                  <a:pt x="17" y="31"/>
                </a:lnTo>
                <a:lnTo>
                  <a:pt x="68" y="43"/>
                </a:lnTo>
                <a:lnTo>
                  <a:pt x="35" y="69"/>
                </a:lnTo>
                <a:lnTo>
                  <a:pt x="0" y="1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52" name="Freeform 51"/>
          <p:cNvSpPr>
            <a:spLocks noChangeAspect="1"/>
          </p:cNvSpPr>
          <p:nvPr/>
        </p:nvSpPr>
        <p:spPr bwMode="gray">
          <a:xfrm>
            <a:off x="3932040" y="6665229"/>
            <a:ext cx="30044" cy="14308"/>
          </a:xfrm>
          <a:custGeom>
            <a:avLst/>
            <a:gdLst>
              <a:gd name="T0" fmla="*/ 0 w 38"/>
              <a:gd name="T1" fmla="*/ 1 h 17"/>
              <a:gd name="T2" fmla="*/ 1 w 38"/>
              <a:gd name="T3" fmla="*/ 0 h 17"/>
              <a:gd name="T4" fmla="*/ 1 w 38"/>
              <a:gd name="T5" fmla="*/ 1 h 17"/>
              <a:gd name="T6" fmla="*/ 0 w 38"/>
              <a:gd name="T7" fmla="*/ 1 h 17"/>
              <a:gd name="T8" fmla="*/ 0 60000 65536"/>
              <a:gd name="T9" fmla="*/ 0 60000 65536"/>
              <a:gd name="T10" fmla="*/ 0 60000 65536"/>
              <a:gd name="T11" fmla="*/ 0 60000 65536"/>
              <a:gd name="T12" fmla="*/ 0 w 38"/>
              <a:gd name="T13" fmla="*/ 0 h 17"/>
              <a:gd name="T14" fmla="*/ 38 w 38"/>
              <a:gd name="T15" fmla="*/ 17 h 17"/>
            </a:gdLst>
            <a:ahLst/>
            <a:cxnLst>
              <a:cxn ang="T8">
                <a:pos x="T0" y="T1"/>
              </a:cxn>
              <a:cxn ang="T9">
                <a:pos x="T2" y="T3"/>
              </a:cxn>
              <a:cxn ang="T10">
                <a:pos x="T4" y="T5"/>
              </a:cxn>
              <a:cxn ang="T11">
                <a:pos x="T6" y="T7"/>
              </a:cxn>
            </a:cxnLst>
            <a:rect l="T12" t="T13" r="T14" b="T15"/>
            <a:pathLst>
              <a:path w="38" h="17">
                <a:moveTo>
                  <a:pt x="0" y="13"/>
                </a:moveTo>
                <a:lnTo>
                  <a:pt x="9" y="0"/>
                </a:lnTo>
                <a:lnTo>
                  <a:pt x="38" y="17"/>
                </a:lnTo>
                <a:lnTo>
                  <a:pt x="0" y="1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53" name="Freeform 52"/>
          <p:cNvSpPr>
            <a:spLocks noChangeAspect="1"/>
          </p:cNvSpPr>
          <p:nvPr/>
        </p:nvSpPr>
        <p:spPr bwMode="gray">
          <a:xfrm>
            <a:off x="3952597" y="6615945"/>
            <a:ext cx="66413" cy="89032"/>
          </a:xfrm>
          <a:custGeom>
            <a:avLst/>
            <a:gdLst>
              <a:gd name="T0" fmla="*/ 0 w 96"/>
              <a:gd name="T1" fmla="*/ 1 h 106"/>
              <a:gd name="T2" fmla="*/ 0 w 96"/>
              <a:gd name="T3" fmla="*/ 1 h 106"/>
              <a:gd name="T4" fmla="*/ 0 w 96"/>
              <a:gd name="T5" fmla="*/ 1 h 106"/>
              <a:gd name="T6" fmla="*/ 0 w 96"/>
              <a:gd name="T7" fmla="*/ 1 h 106"/>
              <a:gd name="T8" fmla="*/ 0 w 96"/>
              <a:gd name="T9" fmla="*/ 1 h 106"/>
              <a:gd name="T10" fmla="*/ 0 w 96"/>
              <a:gd name="T11" fmla="*/ 1 h 106"/>
              <a:gd name="T12" fmla="*/ 0 w 96"/>
              <a:gd name="T13" fmla="*/ 1 h 106"/>
              <a:gd name="T14" fmla="*/ 0 w 96"/>
              <a:gd name="T15" fmla="*/ 0 h 106"/>
              <a:gd name="T16" fmla="*/ 0 w 96"/>
              <a:gd name="T17" fmla="*/ 1 h 106"/>
              <a:gd name="T18" fmla="*/ 0 w 96"/>
              <a:gd name="T19" fmla="*/ 1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6"/>
              <a:gd name="T32" fmla="*/ 96 w 96"/>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6">
                <a:moveTo>
                  <a:pt x="0" y="87"/>
                </a:moveTo>
                <a:lnTo>
                  <a:pt x="16" y="71"/>
                </a:lnTo>
                <a:lnTo>
                  <a:pt x="67" y="81"/>
                </a:lnTo>
                <a:lnTo>
                  <a:pt x="44" y="54"/>
                </a:lnTo>
                <a:lnTo>
                  <a:pt x="69" y="37"/>
                </a:lnTo>
                <a:lnTo>
                  <a:pt x="32" y="32"/>
                </a:lnTo>
                <a:lnTo>
                  <a:pt x="32" y="6"/>
                </a:lnTo>
                <a:lnTo>
                  <a:pt x="93" y="0"/>
                </a:lnTo>
                <a:lnTo>
                  <a:pt x="96" y="106"/>
                </a:lnTo>
                <a:lnTo>
                  <a:pt x="0" y="8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54" name="Freeform 53"/>
          <p:cNvSpPr>
            <a:spLocks noChangeAspect="1"/>
          </p:cNvSpPr>
          <p:nvPr/>
        </p:nvSpPr>
        <p:spPr bwMode="gray">
          <a:xfrm>
            <a:off x="3985803" y="6717695"/>
            <a:ext cx="53763" cy="17488"/>
          </a:xfrm>
          <a:custGeom>
            <a:avLst/>
            <a:gdLst>
              <a:gd name="T0" fmla="*/ 0 w 71"/>
              <a:gd name="T1" fmla="*/ 0 h 21"/>
              <a:gd name="T2" fmla="*/ 0 w 71"/>
              <a:gd name="T3" fmla="*/ 1 h 21"/>
              <a:gd name="T4" fmla="*/ 0 w 71"/>
              <a:gd name="T5" fmla="*/ 1 h 21"/>
              <a:gd name="T6" fmla="*/ 0 w 71"/>
              <a:gd name="T7" fmla="*/ 0 h 21"/>
              <a:gd name="T8" fmla="*/ 0 60000 65536"/>
              <a:gd name="T9" fmla="*/ 0 60000 65536"/>
              <a:gd name="T10" fmla="*/ 0 60000 65536"/>
              <a:gd name="T11" fmla="*/ 0 60000 65536"/>
              <a:gd name="T12" fmla="*/ 0 w 71"/>
              <a:gd name="T13" fmla="*/ 0 h 21"/>
              <a:gd name="T14" fmla="*/ 71 w 71"/>
              <a:gd name="T15" fmla="*/ 21 h 21"/>
            </a:gdLst>
            <a:ahLst/>
            <a:cxnLst>
              <a:cxn ang="T8">
                <a:pos x="T0" y="T1"/>
              </a:cxn>
              <a:cxn ang="T9">
                <a:pos x="T2" y="T3"/>
              </a:cxn>
              <a:cxn ang="T10">
                <a:pos x="T4" y="T5"/>
              </a:cxn>
              <a:cxn ang="T11">
                <a:pos x="T6" y="T7"/>
              </a:cxn>
            </a:cxnLst>
            <a:rect l="T12" t="T13" r="T14" b="T15"/>
            <a:pathLst>
              <a:path w="71" h="21">
                <a:moveTo>
                  <a:pt x="0" y="0"/>
                </a:moveTo>
                <a:lnTo>
                  <a:pt x="64" y="5"/>
                </a:lnTo>
                <a:lnTo>
                  <a:pt x="71" y="21"/>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55" name="Freeform 54"/>
          <p:cNvSpPr>
            <a:spLocks noChangeAspect="1"/>
          </p:cNvSpPr>
          <p:nvPr/>
        </p:nvSpPr>
        <p:spPr bwMode="gray">
          <a:xfrm>
            <a:off x="4036403" y="6704976"/>
            <a:ext cx="25300" cy="12719"/>
          </a:xfrm>
          <a:custGeom>
            <a:avLst/>
            <a:gdLst>
              <a:gd name="T0" fmla="*/ 0 w 33"/>
              <a:gd name="T1" fmla="*/ 1 h 15"/>
              <a:gd name="T2" fmla="*/ 0 w 33"/>
              <a:gd name="T3" fmla="*/ 0 h 15"/>
              <a:gd name="T4" fmla="*/ 0 w 33"/>
              <a:gd name="T5" fmla="*/ 1 h 15"/>
              <a:gd name="T6" fmla="*/ 0 w 33"/>
              <a:gd name="T7" fmla="*/ 1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0" y="15"/>
                </a:moveTo>
                <a:lnTo>
                  <a:pt x="7" y="0"/>
                </a:lnTo>
                <a:lnTo>
                  <a:pt x="33" y="15"/>
                </a:lnTo>
                <a:lnTo>
                  <a:pt x="0" y="15"/>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56" name="Freeform 55"/>
          <p:cNvSpPr>
            <a:spLocks noChangeAspect="1"/>
          </p:cNvSpPr>
          <p:nvPr/>
        </p:nvSpPr>
        <p:spPr bwMode="gray">
          <a:xfrm>
            <a:off x="7693867" y="3256585"/>
            <a:ext cx="1581264" cy="1112897"/>
          </a:xfrm>
          <a:custGeom>
            <a:avLst/>
            <a:gdLst>
              <a:gd name="T0" fmla="*/ 0 w 2124"/>
              <a:gd name="T1" fmla="*/ 1 h 1337"/>
              <a:gd name="T2" fmla="*/ 0 w 2124"/>
              <a:gd name="T3" fmla="*/ 1 h 1337"/>
              <a:gd name="T4" fmla="*/ 0 w 2124"/>
              <a:gd name="T5" fmla="*/ 1 h 1337"/>
              <a:gd name="T6" fmla="*/ 0 w 2124"/>
              <a:gd name="T7" fmla="*/ 1 h 1337"/>
              <a:gd name="T8" fmla="*/ 0 w 2124"/>
              <a:gd name="T9" fmla="*/ 1 h 1337"/>
              <a:gd name="T10" fmla="*/ 0 w 2124"/>
              <a:gd name="T11" fmla="*/ 1 h 1337"/>
              <a:gd name="T12" fmla="*/ 0 w 2124"/>
              <a:gd name="T13" fmla="*/ 1 h 1337"/>
              <a:gd name="T14" fmla="*/ 0 w 2124"/>
              <a:gd name="T15" fmla="*/ 1 h 1337"/>
              <a:gd name="T16" fmla="*/ 0 w 2124"/>
              <a:gd name="T17" fmla="*/ 1 h 1337"/>
              <a:gd name="T18" fmla="*/ 0 w 2124"/>
              <a:gd name="T19" fmla="*/ 1 h 1337"/>
              <a:gd name="T20" fmla="*/ 0 w 2124"/>
              <a:gd name="T21" fmla="*/ 1 h 1337"/>
              <a:gd name="T22" fmla="*/ 0 w 2124"/>
              <a:gd name="T23" fmla="*/ 1 h 1337"/>
              <a:gd name="T24" fmla="*/ 0 w 2124"/>
              <a:gd name="T25" fmla="*/ 1 h 1337"/>
              <a:gd name="T26" fmla="*/ 0 w 2124"/>
              <a:gd name="T27" fmla="*/ 1 h 1337"/>
              <a:gd name="T28" fmla="*/ 0 w 2124"/>
              <a:gd name="T29" fmla="*/ 1 h 1337"/>
              <a:gd name="T30" fmla="*/ 0 w 2124"/>
              <a:gd name="T31" fmla="*/ 1 h 1337"/>
              <a:gd name="T32" fmla="*/ 0 w 2124"/>
              <a:gd name="T33" fmla="*/ 1 h 1337"/>
              <a:gd name="T34" fmla="*/ 0 w 2124"/>
              <a:gd name="T35" fmla="*/ 1 h 1337"/>
              <a:gd name="T36" fmla="*/ 0 w 2124"/>
              <a:gd name="T37" fmla="*/ 1 h 1337"/>
              <a:gd name="T38" fmla="*/ 0 w 2124"/>
              <a:gd name="T39" fmla="*/ 1 h 1337"/>
              <a:gd name="T40" fmla="*/ 0 w 2124"/>
              <a:gd name="T41" fmla="*/ 1 h 1337"/>
              <a:gd name="T42" fmla="*/ 0 w 2124"/>
              <a:gd name="T43" fmla="*/ 1 h 1337"/>
              <a:gd name="T44" fmla="*/ 0 w 2124"/>
              <a:gd name="T45" fmla="*/ 1 h 1337"/>
              <a:gd name="T46" fmla="*/ 0 w 2124"/>
              <a:gd name="T47" fmla="*/ 1 h 1337"/>
              <a:gd name="T48" fmla="*/ 0 w 2124"/>
              <a:gd name="T49" fmla="*/ 1 h 1337"/>
              <a:gd name="T50" fmla="*/ 0 w 2124"/>
              <a:gd name="T51" fmla="*/ 1 h 1337"/>
              <a:gd name="T52" fmla="*/ 0 w 2124"/>
              <a:gd name="T53" fmla="*/ 1 h 1337"/>
              <a:gd name="T54" fmla="*/ 0 w 2124"/>
              <a:gd name="T55" fmla="*/ 1 h 1337"/>
              <a:gd name="T56" fmla="*/ 0 w 2124"/>
              <a:gd name="T57" fmla="*/ 1 h 1337"/>
              <a:gd name="T58" fmla="*/ 0 w 2124"/>
              <a:gd name="T59" fmla="*/ 1 h 1337"/>
              <a:gd name="T60" fmla="*/ 0 w 2124"/>
              <a:gd name="T61" fmla="*/ 1 h 1337"/>
              <a:gd name="T62" fmla="*/ 0 w 2124"/>
              <a:gd name="T63" fmla="*/ 1 h 1337"/>
              <a:gd name="T64" fmla="*/ 0 w 2124"/>
              <a:gd name="T65" fmla="*/ 1 h 1337"/>
              <a:gd name="T66" fmla="*/ 0 w 2124"/>
              <a:gd name="T67" fmla="*/ 1 h 1337"/>
              <a:gd name="T68" fmla="*/ 0 w 2124"/>
              <a:gd name="T69" fmla="*/ 1 h 1337"/>
              <a:gd name="T70" fmla="*/ 0 w 2124"/>
              <a:gd name="T71" fmla="*/ 1 h 1337"/>
              <a:gd name="T72" fmla="*/ 0 w 2124"/>
              <a:gd name="T73" fmla="*/ 1 h 1337"/>
              <a:gd name="T74" fmla="*/ 0 w 2124"/>
              <a:gd name="T75" fmla="*/ 1 h 1337"/>
              <a:gd name="T76" fmla="*/ 0 w 2124"/>
              <a:gd name="T77" fmla="*/ 1 h 1337"/>
              <a:gd name="T78" fmla="*/ 0 w 2124"/>
              <a:gd name="T79" fmla="*/ 1 h 1337"/>
              <a:gd name="T80" fmla="*/ 0 w 2124"/>
              <a:gd name="T81" fmla="*/ 1 h 1337"/>
              <a:gd name="T82" fmla="*/ 0 w 2124"/>
              <a:gd name="T83" fmla="*/ 1 h 1337"/>
              <a:gd name="T84" fmla="*/ 0 w 2124"/>
              <a:gd name="T85" fmla="*/ 1 h 1337"/>
              <a:gd name="T86" fmla="*/ 0 w 2124"/>
              <a:gd name="T87" fmla="*/ 1 h 1337"/>
              <a:gd name="T88" fmla="*/ 0 w 2124"/>
              <a:gd name="T89" fmla="*/ 1 h 1337"/>
              <a:gd name="T90" fmla="*/ 0 w 2124"/>
              <a:gd name="T91" fmla="*/ 1 h 1337"/>
              <a:gd name="T92" fmla="*/ 0 w 2124"/>
              <a:gd name="T93" fmla="*/ 1 h 1337"/>
              <a:gd name="T94" fmla="*/ 0 w 2124"/>
              <a:gd name="T95" fmla="*/ 1 h 1337"/>
              <a:gd name="T96" fmla="*/ 0 w 2124"/>
              <a:gd name="T97" fmla="*/ 1 h 1337"/>
              <a:gd name="T98" fmla="*/ 0 w 2124"/>
              <a:gd name="T99" fmla="*/ 1 h 1337"/>
              <a:gd name="T100" fmla="*/ 0 w 2124"/>
              <a:gd name="T101" fmla="*/ 1 h 1337"/>
              <a:gd name="T102" fmla="*/ 0 w 2124"/>
              <a:gd name="T103" fmla="*/ 1 h 13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24"/>
              <a:gd name="T157" fmla="*/ 0 h 1337"/>
              <a:gd name="T158" fmla="*/ 2124 w 2124"/>
              <a:gd name="T159" fmla="*/ 1337 h 13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24" h="1337">
                <a:moveTo>
                  <a:pt x="0" y="636"/>
                </a:moveTo>
                <a:lnTo>
                  <a:pt x="12" y="585"/>
                </a:lnTo>
                <a:lnTo>
                  <a:pt x="89" y="574"/>
                </a:lnTo>
                <a:lnTo>
                  <a:pt x="223" y="503"/>
                </a:lnTo>
                <a:lnTo>
                  <a:pt x="243" y="449"/>
                </a:lnTo>
                <a:lnTo>
                  <a:pt x="216" y="387"/>
                </a:lnTo>
                <a:lnTo>
                  <a:pt x="300" y="369"/>
                </a:lnTo>
                <a:lnTo>
                  <a:pt x="324" y="285"/>
                </a:lnTo>
                <a:lnTo>
                  <a:pt x="412" y="289"/>
                </a:lnTo>
                <a:lnTo>
                  <a:pt x="422" y="235"/>
                </a:lnTo>
                <a:lnTo>
                  <a:pt x="489" y="206"/>
                </a:lnTo>
                <a:lnTo>
                  <a:pt x="525" y="253"/>
                </a:lnTo>
                <a:lnTo>
                  <a:pt x="573" y="270"/>
                </a:lnTo>
                <a:lnTo>
                  <a:pt x="594" y="369"/>
                </a:lnTo>
                <a:lnTo>
                  <a:pt x="747" y="407"/>
                </a:lnTo>
                <a:lnTo>
                  <a:pt x="810" y="475"/>
                </a:lnTo>
                <a:lnTo>
                  <a:pt x="936" y="471"/>
                </a:lnTo>
                <a:lnTo>
                  <a:pt x="1080" y="524"/>
                </a:lnTo>
                <a:lnTo>
                  <a:pt x="1269" y="475"/>
                </a:lnTo>
                <a:lnTo>
                  <a:pt x="1328" y="437"/>
                </a:lnTo>
                <a:lnTo>
                  <a:pt x="1328" y="383"/>
                </a:lnTo>
                <a:lnTo>
                  <a:pt x="1380" y="389"/>
                </a:lnTo>
                <a:lnTo>
                  <a:pt x="1497" y="312"/>
                </a:lnTo>
                <a:lnTo>
                  <a:pt x="1590" y="307"/>
                </a:lnTo>
                <a:lnTo>
                  <a:pt x="1546" y="248"/>
                </a:lnTo>
                <a:lnTo>
                  <a:pt x="1456" y="264"/>
                </a:lnTo>
                <a:lnTo>
                  <a:pt x="1455" y="199"/>
                </a:lnTo>
                <a:lnTo>
                  <a:pt x="1478" y="163"/>
                </a:lnTo>
                <a:lnTo>
                  <a:pt x="1531" y="184"/>
                </a:lnTo>
                <a:lnTo>
                  <a:pt x="1581" y="160"/>
                </a:lnTo>
                <a:lnTo>
                  <a:pt x="1632" y="72"/>
                </a:lnTo>
                <a:lnTo>
                  <a:pt x="1608" y="41"/>
                </a:lnTo>
                <a:lnTo>
                  <a:pt x="1734" y="0"/>
                </a:lnTo>
                <a:lnTo>
                  <a:pt x="1804" y="27"/>
                </a:lnTo>
                <a:lnTo>
                  <a:pt x="1868" y="176"/>
                </a:lnTo>
                <a:lnTo>
                  <a:pt x="1974" y="209"/>
                </a:lnTo>
                <a:lnTo>
                  <a:pt x="1994" y="263"/>
                </a:lnTo>
                <a:lnTo>
                  <a:pt x="2124" y="229"/>
                </a:lnTo>
                <a:lnTo>
                  <a:pt x="2064" y="373"/>
                </a:lnTo>
                <a:lnTo>
                  <a:pt x="1988" y="395"/>
                </a:lnTo>
                <a:lnTo>
                  <a:pt x="1998" y="449"/>
                </a:lnTo>
                <a:lnTo>
                  <a:pt x="1974" y="482"/>
                </a:lnTo>
                <a:lnTo>
                  <a:pt x="1960" y="471"/>
                </a:lnTo>
                <a:lnTo>
                  <a:pt x="1894" y="510"/>
                </a:lnTo>
                <a:lnTo>
                  <a:pt x="1894" y="533"/>
                </a:lnTo>
                <a:lnTo>
                  <a:pt x="1846" y="526"/>
                </a:lnTo>
                <a:lnTo>
                  <a:pt x="1758" y="591"/>
                </a:lnTo>
                <a:lnTo>
                  <a:pt x="1656" y="642"/>
                </a:lnTo>
                <a:lnTo>
                  <a:pt x="1686" y="574"/>
                </a:lnTo>
                <a:lnTo>
                  <a:pt x="1672" y="549"/>
                </a:lnTo>
                <a:lnTo>
                  <a:pt x="1531" y="628"/>
                </a:lnTo>
                <a:lnTo>
                  <a:pt x="1527" y="650"/>
                </a:lnTo>
                <a:lnTo>
                  <a:pt x="1574" y="701"/>
                </a:lnTo>
                <a:lnTo>
                  <a:pt x="1635" y="679"/>
                </a:lnTo>
                <a:lnTo>
                  <a:pt x="1700" y="697"/>
                </a:lnTo>
                <a:lnTo>
                  <a:pt x="1614" y="738"/>
                </a:lnTo>
                <a:lnTo>
                  <a:pt x="1582" y="794"/>
                </a:lnTo>
                <a:lnTo>
                  <a:pt x="1674" y="915"/>
                </a:lnTo>
                <a:lnTo>
                  <a:pt x="1612" y="904"/>
                </a:lnTo>
                <a:lnTo>
                  <a:pt x="1674" y="945"/>
                </a:lnTo>
                <a:lnTo>
                  <a:pt x="1613" y="972"/>
                </a:lnTo>
                <a:lnTo>
                  <a:pt x="1676" y="983"/>
                </a:lnTo>
                <a:lnTo>
                  <a:pt x="1559" y="1178"/>
                </a:lnTo>
                <a:lnTo>
                  <a:pt x="1481" y="1235"/>
                </a:lnTo>
                <a:lnTo>
                  <a:pt x="1405" y="1254"/>
                </a:lnTo>
                <a:lnTo>
                  <a:pt x="1400" y="1255"/>
                </a:lnTo>
                <a:lnTo>
                  <a:pt x="1380" y="1244"/>
                </a:lnTo>
                <a:lnTo>
                  <a:pt x="1361" y="1277"/>
                </a:lnTo>
                <a:lnTo>
                  <a:pt x="1270" y="1296"/>
                </a:lnTo>
                <a:lnTo>
                  <a:pt x="1264" y="1337"/>
                </a:lnTo>
                <a:lnTo>
                  <a:pt x="1248" y="1288"/>
                </a:lnTo>
                <a:lnTo>
                  <a:pt x="1187" y="1290"/>
                </a:lnTo>
                <a:lnTo>
                  <a:pt x="1092" y="1230"/>
                </a:lnTo>
                <a:lnTo>
                  <a:pt x="989" y="1256"/>
                </a:lnTo>
                <a:lnTo>
                  <a:pt x="968" y="1257"/>
                </a:lnTo>
                <a:lnTo>
                  <a:pt x="971" y="1296"/>
                </a:lnTo>
                <a:lnTo>
                  <a:pt x="955" y="1287"/>
                </a:lnTo>
                <a:lnTo>
                  <a:pt x="889" y="1268"/>
                </a:lnTo>
                <a:lnTo>
                  <a:pt x="869" y="1197"/>
                </a:lnTo>
                <a:lnTo>
                  <a:pt x="829" y="1206"/>
                </a:lnTo>
                <a:lnTo>
                  <a:pt x="867" y="1103"/>
                </a:lnTo>
                <a:lnTo>
                  <a:pt x="866" y="1070"/>
                </a:lnTo>
                <a:lnTo>
                  <a:pt x="823" y="1049"/>
                </a:lnTo>
                <a:lnTo>
                  <a:pt x="786" y="1035"/>
                </a:lnTo>
                <a:lnTo>
                  <a:pt x="775" y="998"/>
                </a:lnTo>
                <a:lnTo>
                  <a:pt x="626" y="1060"/>
                </a:lnTo>
                <a:lnTo>
                  <a:pt x="561" y="1043"/>
                </a:lnTo>
                <a:lnTo>
                  <a:pt x="527" y="1079"/>
                </a:lnTo>
                <a:lnTo>
                  <a:pt x="522" y="1053"/>
                </a:lnTo>
                <a:lnTo>
                  <a:pt x="499" y="1059"/>
                </a:lnTo>
                <a:lnTo>
                  <a:pt x="424" y="1059"/>
                </a:lnTo>
                <a:lnTo>
                  <a:pt x="365" y="1005"/>
                </a:lnTo>
                <a:lnTo>
                  <a:pt x="255" y="969"/>
                </a:lnTo>
                <a:lnTo>
                  <a:pt x="183" y="943"/>
                </a:lnTo>
                <a:lnTo>
                  <a:pt x="166" y="883"/>
                </a:lnTo>
                <a:lnTo>
                  <a:pt x="204" y="876"/>
                </a:lnTo>
                <a:lnTo>
                  <a:pt x="181" y="828"/>
                </a:lnTo>
                <a:lnTo>
                  <a:pt x="230" y="769"/>
                </a:lnTo>
                <a:lnTo>
                  <a:pt x="192" y="749"/>
                </a:lnTo>
                <a:lnTo>
                  <a:pt x="138" y="771"/>
                </a:lnTo>
                <a:lnTo>
                  <a:pt x="31" y="706"/>
                </a:lnTo>
                <a:lnTo>
                  <a:pt x="35" y="697"/>
                </a:lnTo>
                <a:lnTo>
                  <a:pt x="36" y="651"/>
                </a:lnTo>
                <a:lnTo>
                  <a:pt x="0" y="636"/>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57" name="Freeform 56"/>
          <p:cNvSpPr>
            <a:spLocks noChangeAspect="1"/>
          </p:cNvSpPr>
          <p:nvPr/>
        </p:nvSpPr>
        <p:spPr bwMode="gray">
          <a:xfrm>
            <a:off x="8598350" y="4377431"/>
            <a:ext cx="55344" cy="49286"/>
          </a:xfrm>
          <a:custGeom>
            <a:avLst/>
            <a:gdLst>
              <a:gd name="T0" fmla="*/ 0 w 75"/>
              <a:gd name="T1" fmla="*/ 0 h 64"/>
              <a:gd name="T2" fmla="*/ 0 w 75"/>
              <a:gd name="T3" fmla="*/ 0 h 64"/>
              <a:gd name="T4" fmla="*/ 0 w 75"/>
              <a:gd name="T5" fmla="*/ 0 h 64"/>
              <a:gd name="T6" fmla="*/ 0 w 75"/>
              <a:gd name="T7" fmla="*/ 0 h 64"/>
              <a:gd name="T8" fmla="*/ 0 w 75"/>
              <a:gd name="T9" fmla="*/ 0 h 64"/>
              <a:gd name="T10" fmla="*/ 0 60000 65536"/>
              <a:gd name="T11" fmla="*/ 0 60000 65536"/>
              <a:gd name="T12" fmla="*/ 0 60000 65536"/>
              <a:gd name="T13" fmla="*/ 0 60000 65536"/>
              <a:gd name="T14" fmla="*/ 0 60000 65536"/>
              <a:gd name="T15" fmla="*/ 0 w 75"/>
              <a:gd name="T16" fmla="*/ 0 h 64"/>
              <a:gd name="T17" fmla="*/ 75 w 75"/>
              <a:gd name="T18" fmla="*/ 64 h 64"/>
            </a:gdLst>
            <a:ahLst/>
            <a:cxnLst>
              <a:cxn ang="T10">
                <a:pos x="T0" y="T1"/>
              </a:cxn>
              <a:cxn ang="T11">
                <a:pos x="T2" y="T3"/>
              </a:cxn>
              <a:cxn ang="T12">
                <a:pos x="T4" y="T5"/>
              </a:cxn>
              <a:cxn ang="T13">
                <a:pos x="T6" y="T7"/>
              </a:cxn>
              <a:cxn ang="T14">
                <a:pos x="T8" y="T9"/>
              </a:cxn>
            </a:cxnLst>
            <a:rect l="T15" t="T16" r="T17" b="T18"/>
            <a:pathLst>
              <a:path w="75" h="64">
                <a:moveTo>
                  <a:pt x="0" y="51"/>
                </a:moveTo>
                <a:lnTo>
                  <a:pt x="24" y="0"/>
                </a:lnTo>
                <a:lnTo>
                  <a:pt x="75" y="11"/>
                </a:lnTo>
                <a:lnTo>
                  <a:pt x="34" y="64"/>
                </a:lnTo>
                <a:lnTo>
                  <a:pt x="0" y="5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58" name="Freeform 57"/>
          <p:cNvSpPr>
            <a:spLocks noChangeAspect="1"/>
          </p:cNvSpPr>
          <p:nvPr/>
        </p:nvSpPr>
        <p:spPr bwMode="gray">
          <a:xfrm>
            <a:off x="8892465" y="4224805"/>
            <a:ext cx="47438" cy="93801"/>
          </a:xfrm>
          <a:custGeom>
            <a:avLst/>
            <a:gdLst>
              <a:gd name="T0" fmla="*/ 0 w 63"/>
              <a:gd name="T1" fmla="*/ 1 h 114"/>
              <a:gd name="T2" fmla="*/ 0 w 63"/>
              <a:gd name="T3" fmla="*/ 1 h 114"/>
              <a:gd name="T4" fmla="*/ 0 w 63"/>
              <a:gd name="T5" fmla="*/ 0 h 114"/>
              <a:gd name="T6" fmla="*/ 0 w 63"/>
              <a:gd name="T7" fmla="*/ 1 h 114"/>
              <a:gd name="T8" fmla="*/ 0 w 63"/>
              <a:gd name="T9" fmla="*/ 1 h 114"/>
              <a:gd name="T10" fmla="*/ 0 60000 65536"/>
              <a:gd name="T11" fmla="*/ 0 60000 65536"/>
              <a:gd name="T12" fmla="*/ 0 60000 65536"/>
              <a:gd name="T13" fmla="*/ 0 60000 65536"/>
              <a:gd name="T14" fmla="*/ 0 60000 65536"/>
              <a:gd name="T15" fmla="*/ 0 w 63"/>
              <a:gd name="T16" fmla="*/ 0 h 114"/>
              <a:gd name="T17" fmla="*/ 63 w 63"/>
              <a:gd name="T18" fmla="*/ 114 h 114"/>
            </a:gdLst>
            <a:ahLst/>
            <a:cxnLst>
              <a:cxn ang="T10">
                <a:pos x="T0" y="T1"/>
              </a:cxn>
              <a:cxn ang="T11">
                <a:pos x="T2" y="T3"/>
              </a:cxn>
              <a:cxn ang="T12">
                <a:pos x="T4" y="T5"/>
              </a:cxn>
              <a:cxn ang="T13">
                <a:pos x="T6" y="T7"/>
              </a:cxn>
              <a:cxn ang="T14">
                <a:pos x="T8" y="T9"/>
              </a:cxn>
            </a:cxnLst>
            <a:rect l="T15" t="T16" r="T17" b="T18"/>
            <a:pathLst>
              <a:path w="63" h="114">
                <a:moveTo>
                  <a:pt x="0" y="47"/>
                </a:moveTo>
                <a:lnTo>
                  <a:pt x="25" y="114"/>
                </a:lnTo>
                <a:lnTo>
                  <a:pt x="63" y="0"/>
                </a:lnTo>
                <a:lnTo>
                  <a:pt x="30" y="1"/>
                </a:lnTo>
                <a:lnTo>
                  <a:pt x="0" y="47"/>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59" name="Freeform 58"/>
          <p:cNvSpPr>
            <a:spLocks noChangeAspect="1"/>
          </p:cNvSpPr>
          <p:nvPr/>
        </p:nvSpPr>
        <p:spPr bwMode="gray">
          <a:xfrm>
            <a:off x="3753357" y="4598420"/>
            <a:ext cx="314671" cy="478546"/>
          </a:xfrm>
          <a:custGeom>
            <a:avLst/>
            <a:gdLst>
              <a:gd name="T0" fmla="*/ 0 w 415"/>
              <a:gd name="T1" fmla="*/ 1 h 572"/>
              <a:gd name="T2" fmla="*/ 0 w 415"/>
              <a:gd name="T3" fmla="*/ 1 h 572"/>
              <a:gd name="T4" fmla="*/ 0 w 415"/>
              <a:gd name="T5" fmla="*/ 1 h 572"/>
              <a:gd name="T6" fmla="*/ 0 w 415"/>
              <a:gd name="T7" fmla="*/ 1 h 572"/>
              <a:gd name="T8" fmla="*/ 0 w 415"/>
              <a:gd name="T9" fmla="*/ 1 h 572"/>
              <a:gd name="T10" fmla="*/ 0 w 415"/>
              <a:gd name="T11" fmla="*/ 1 h 572"/>
              <a:gd name="T12" fmla="*/ 0 w 415"/>
              <a:gd name="T13" fmla="*/ 1 h 572"/>
              <a:gd name="T14" fmla="*/ 0 w 415"/>
              <a:gd name="T15" fmla="*/ 1 h 572"/>
              <a:gd name="T16" fmla="*/ 0 w 415"/>
              <a:gd name="T17" fmla="*/ 1 h 572"/>
              <a:gd name="T18" fmla="*/ 0 w 415"/>
              <a:gd name="T19" fmla="*/ 1 h 572"/>
              <a:gd name="T20" fmla="*/ 0 w 415"/>
              <a:gd name="T21" fmla="*/ 1 h 572"/>
              <a:gd name="T22" fmla="*/ 0 w 415"/>
              <a:gd name="T23" fmla="*/ 1 h 572"/>
              <a:gd name="T24" fmla="*/ 0 w 415"/>
              <a:gd name="T25" fmla="*/ 1 h 572"/>
              <a:gd name="T26" fmla="*/ 0 w 415"/>
              <a:gd name="T27" fmla="*/ 1 h 572"/>
              <a:gd name="T28" fmla="*/ 0 w 415"/>
              <a:gd name="T29" fmla="*/ 1 h 572"/>
              <a:gd name="T30" fmla="*/ 0 w 415"/>
              <a:gd name="T31" fmla="*/ 1 h 572"/>
              <a:gd name="T32" fmla="*/ 0 w 415"/>
              <a:gd name="T33" fmla="*/ 1 h 572"/>
              <a:gd name="T34" fmla="*/ 0 w 415"/>
              <a:gd name="T35" fmla="*/ 1 h 572"/>
              <a:gd name="T36" fmla="*/ 0 w 415"/>
              <a:gd name="T37" fmla="*/ 1 h 572"/>
              <a:gd name="T38" fmla="*/ 0 w 415"/>
              <a:gd name="T39" fmla="*/ 1 h 572"/>
              <a:gd name="T40" fmla="*/ 0 w 415"/>
              <a:gd name="T41" fmla="*/ 0 h 572"/>
              <a:gd name="T42" fmla="*/ 0 w 415"/>
              <a:gd name="T43" fmla="*/ 1 h 572"/>
              <a:gd name="T44" fmla="*/ 0 w 415"/>
              <a:gd name="T45" fmla="*/ 1 h 572"/>
              <a:gd name="T46" fmla="*/ 0 w 415"/>
              <a:gd name="T47" fmla="*/ 1 h 572"/>
              <a:gd name="T48" fmla="*/ 0 w 415"/>
              <a:gd name="T49" fmla="*/ 1 h 572"/>
              <a:gd name="T50" fmla="*/ 0 w 415"/>
              <a:gd name="T51" fmla="*/ 1 h 572"/>
              <a:gd name="T52" fmla="*/ 0 w 415"/>
              <a:gd name="T53" fmla="*/ 1 h 572"/>
              <a:gd name="T54" fmla="*/ 0 w 415"/>
              <a:gd name="T55" fmla="*/ 1 h 5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5"/>
              <a:gd name="T85" fmla="*/ 0 h 572"/>
              <a:gd name="T86" fmla="*/ 415 w 415"/>
              <a:gd name="T87" fmla="*/ 572 h 5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5" h="572">
                <a:moveTo>
                  <a:pt x="0" y="381"/>
                </a:moveTo>
                <a:lnTo>
                  <a:pt x="51" y="422"/>
                </a:lnTo>
                <a:lnTo>
                  <a:pt x="124" y="433"/>
                </a:lnTo>
                <a:lnTo>
                  <a:pt x="200" y="510"/>
                </a:lnTo>
                <a:lnTo>
                  <a:pt x="299" y="517"/>
                </a:lnTo>
                <a:lnTo>
                  <a:pt x="285" y="557"/>
                </a:lnTo>
                <a:lnTo>
                  <a:pt x="309" y="572"/>
                </a:lnTo>
                <a:lnTo>
                  <a:pt x="325" y="472"/>
                </a:lnTo>
                <a:lnTo>
                  <a:pt x="305" y="411"/>
                </a:lnTo>
                <a:lnTo>
                  <a:pt x="338" y="408"/>
                </a:lnTo>
                <a:lnTo>
                  <a:pt x="313" y="373"/>
                </a:lnTo>
                <a:lnTo>
                  <a:pt x="396" y="359"/>
                </a:lnTo>
                <a:lnTo>
                  <a:pt x="415" y="384"/>
                </a:lnTo>
                <a:lnTo>
                  <a:pt x="385" y="334"/>
                </a:lnTo>
                <a:lnTo>
                  <a:pt x="395" y="214"/>
                </a:lnTo>
                <a:lnTo>
                  <a:pt x="327" y="217"/>
                </a:lnTo>
                <a:lnTo>
                  <a:pt x="305" y="189"/>
                </a:lnTo>
                <a:lnTo>
                  <a:pt x="237" y="181"/>
                </a:lnTo>
                <a:lnTo>
                  <a:pt x="194" y="112"/>
                </a:lnTo>
                <a:lnTo>
                  <a:pt x="260" y="20"/>
                </a:lnTo>
                <a:lnTo>
                  <a:pt x="252" y="0"/>
                </a:lnTo>
                <a:lnTo>
                  <a:pt x="134" y="49"/>
                </a:lnTo>
                <a:lnTo>
                  <a:pt x="71" y="153"/>
                </a:lnTo>
                <a:lnTo>
                  <a:pt x="50" y="128"/>
                </a:lnTo>
                <a:lnTo>
                  <a:pt x="33" y="178"/>
                </a:lnTo>
                <a:lnTo>
                  <a:pt x="50" y="292"/>
                </a:lnTo>
                <a:lnTo>
                  <a:pt x="64" y="292"/>
                </a:lnTo>
                <a:lnTo>
                  <a:pt x="0" y="381"/>
                </a:lnTo>
                <a:close/>
              </a:path>
            </a:pathLst>
          </a:custGeom>
          <a:solidFill>
            <a:schemeClr val="bg1">
              <a:lumMod val="85000"/>
            </a:scheme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60" name="Freeform 59"/>
          <p:cNvSpPr>
            <a:spLocks noChangeAspect="1"/>
          </p:cNvSpPr>
          <p:nvPr/>
        </p:nvSpPr>
        <p:spPr bwMode="gray">
          <a:xfrm>
            <a:off x="3582581" y="4639757"/>
            <a:ext cx="77482" cy="79492"/>
          </a:xfrm>
          <a:custGeom>
            <a:avLst/>
            <a:gdLst>
              <a:gd name="T0" fmla="*/ 0 w 109"/>
              <a:gd name="T1" fmla="*/ 0 h 93"/>
              <a:gd name="T2" fmla="*/ 0 w 109"/>
              <a:gd name="T3" fmla="*/ 1 h 93"/>
              <a:gd name="T4" fmla="*/ 0 w 109"/>
              <a:gd name="T5" fmla="*/ 1 h 93"/>
              <a:gd name="T6" fmla="*/ 0 w 109"/>
              <a:gd name="T7" fmla="*/ 1 h 93"/>
              <a:gd name="T8" fmla="*/ 0 w 109"/>
              <a:gd name="T9" fmla="*/ 1 h 93"/>
              <a:gd name="T10" fmla="*/ 0 w 109"/>
              <a:gd name="T11" fmla="*/ 1 h 93"/>
              <a:gd name="T12" fmla="*/ 0 w 109"/>
              <a:gd name="T13" fmla="*/ 0 h 93"/>
              <a:gd name="T14" fmla="*/ 0 60000 65536"/>
              <a:gd name="T15" fmla="*/ 0 60000 65536"/>
              <a:gd name="T16" fmla="*/ 0 60000 65536"/>
              <a:gd name="T17" fmla="*/ 0 60000 65536"/>
              <a:gd name="T18" fmla="*/ 0 60000 65536"/>
              <a:gd name="T19" fmla="*/ 0 60000 65536"/>
              <a:gd name="T20" fmla="*/ 0 60000 65536"/>
              <a:gd name="T21" fmla="*/ 0 w 109"/>
              <a:gd name="T22" fmla="*/ 0 h 93"/>
              <a:gd name="T23" fmla="*/ 109 w 109"/>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93">
                <a:moveTo>
                  <a:pt x="0" y="0"/>
                </a:moveTo>
                <a:lnTo>
                  <a:pt x="1" y="37"/>
                </a:lnTo>
                <a:lnTo>
                  <a:pt x="25" y="31"/>
                </a:lnTo>
                <a:lnTo>
                  <a:pt x="93" y="93"/>
                </a:lnTo>
                <a:lnTo>
                  <a:pt x="109" y="47"/>
                </a:lnTo>
                <a:lnTo>
                  <a:pt x="72" y="4"/>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61" name="Freeform 60"/>
          <p:cNvSpPr>
            <a:spLocks noChangeAspect="1"/>
          </p:cNvSpPr>
          <p:nvPr/>
        </p:nvSpPr>
        <p:spPr bwMode="gray">
          <a:xfrm>
            <a:off x="3599975" y="4285219"/>
            <a:ext cx="276721" cy="93801"/>
          </a:xfrm>
          <a:custGeom>
            <a:avLst/>
            <a:gdLst>
              <a:gd name="T0" fmla="*/ 0 w 373"/>
              <a:gd name="T1" fmla="*/ 1 h 116"/>
              <a:gd name="T2" fmla="*/ 0 w 373"/>
              <a:gd name="T3" fmla="*/ 1 h 116"/>
              <a:gd name="T4" fmla="*/ 0 w 373"/>
              <a:gd name="T5" fmla="*/ 0 h 116"/>
              <a:gd name="T6" fmla="*/ 0 w 373"/>
              <a:gd name="T7" fmla="*/ 1 h 116"/>
              <a:gd name="T8" fmla="*/ 0 w 373"/>
              <a:gd name="T9" fmla="*/ 1 h 116"/>
              <a:gd name="T10" fmla="*/ 0 w 373"/>
              <a:gd name="T11" fmla="*/ 1 h 116"/>
              <a:gd name="T12" fmla="*/ 0 w 373"/>
              <a:gd name="T13" fmla="*/ 1 h 116"/>
              <a:gd name="T14" fmla="*/ 0 w 373"/>
              <a:gd name="T15" fmla="*/ 1 h 116"/>
              <a:gd name="T16" fmla="*/ 0 w 373"/>
              <a:gd name="T17" fmla="*/ 1 h 116"/>
              <a:gd name="T18" fmla="*/ 0 w 373"/>
              <a:gd name="T19" fmla="*/ 1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
              <a:gd name="T31" fmla="*/ 0 h 116"/>
              <a:gd name="T32" fmla="*/ 373 w 373"/>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 h="116">
                <a:moveTo>
                  <a:pt x="0" y="45"/>
                </a:moveTo>
                <a:lnTo>
                  <a:pt x="50" y="5"/>
                </a:lnTo>
                <a:lnTo>
                  <a:pt x="145" y="0"/>
                </a:lnTo>
                <a:lnTo>
                  <a:pt x="373" y="99"/>
                </a:lnTo>
                <a:lnTo>
                  <a:pt x="252" y="116"/>
                </a:lnTo>
                <a:lnTo>
                  <a:pt x="273" y="94"/>
                </a:lnTo>
                <a:lnTo>
                  <a:pt x="215" y="56"/>
                </a:lnTo>
                <a:lnTo>
                  <a:pt x="101" y="36"/>
                </a:lnTo>
                <a:lnTo>
                  <a:pt x="107" y="18"/>
                </a:lnTo>
                <a:lnTo>
                  <a:pt x="0" y="45"/>
                </a:lnTo>
                <a:close/>
              </a:path>
            </a:pathLst>
          </a:custGeom>
          <a:solidFill>
            <a:srgbClr val="FFCD00"/>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62" name="Freeform 61"/>
          <p:cNvSpPr>
            <a:spLocks noChangeAspect="1"/>
          </p:cNvSpPr>
          <p:nvPr/>
        </p:nvSpPr>
        <p:spPr bwMode="gray">
          <a:xfrm>
            <a:off x="6099953" y="3348796"/>
            <a:ext cx="270396" cy="127188"/>
          </a:xfrm>
          <a:custGeom>
            <a:avLst/>
            <a:gdLst>
              <a:gd name="T0" fmla="*/ 0 w 365"/>
              <a:gd name="T1" fmla="*/ 1 h 151"/>
              <a:gd name="T2" fmla="*/ 0 w 365"/>
              <a:gd name="T3" fmla="*/ 1 h 151"/>
              <a:gd name="T4" fmla="*/ 0 w 365"/>
              <a:gd name="T5" fmla="*/ 1 h 151"/>
              <a:gd name="T6" fmla="*/ 0 w 365"/>
              <a:gd name="T7" fmla="*/ 1 h 151"/>
              <a:gd name="T8" fmla="*/ 0 w 365"/>
              <a:gd name="T9" fmla="*/ 1 h 151"/>
              <a:gd name="T10" fmla="*/ 0 w 365"/>
              <a:gd name="T11" fmla="*/ 1 h 151"/>
              <a:gd name="T12" fmla="*/ 0 w 365"/>
              <a:gd name="T13" fmla="*/ 1 h 151"/>
              <a:gd name="T14" fmla="*/ 0 w 365"/>
              <a:gd name="T15" fmla="*/ 1 h 151"/>
              <a:gd name="T16" fmla="*/ 0 w 365"/>
              <a:gd name="T17" fmla="*/ 1 h 151"/>
              <a:gd name="T18" fmla="*/ 0 w 365"/>
              <a:gd name="T19" fmla="*/ 1 h 151"/>
              <a:gd name="T20" fmla="*/ 0 w 365"/>
              <a:gd name="T21" fmla="*/ 0 h 151"/>
              <a:gd name="T22" fmla="*/ 0 w 365"/>
              <a:gd name="T23" fmla="*/ 1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51"/>
              <a:gd name="T38" fmla="*/ 365 w 365"/>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51">
                <a:moveTo>
                  <a:pt x="0" y="37"/>
                </a:moveTo>
                <a:lnTo>
                  <a:pt x="63" y="107"/>
                </a:lnTo>
                <a:lnTo>
                  <a:pt x="165" y="104"/>
                </a:lnTo>
                <a:lnTo>
                  <a:pt x="180" y="136"/>
                </a:lnTo>
                <a:lnTo>
                  <a:pt x="227" y="151"/>
                </a:lnTo>
                <a:lnTo>
                  <a:pt x="307" y="116"/>
                </a:lnTo>
                <a:lnTo>
                  <a:pt x="354" y="124"/>
                </a:lnTo>
                <a:lnTo>
                  <a:pt x="365" y="92"/>
                </a:lnTo>
                <a:lnTo>
                  <a:pt x="277" y="83"/>
                </a:lnTo>
                <a:lnTo>
                  <a:pt x="96" y="15"/>
                </a:lnTo>
                <a:lnTo>
                  <a:pt x="77" y="0"/>
                </a:lnTo>
                <a:lnTo>
                  <a:pt x="0" y="37"/>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63" name="Freeform 62"/>
          <p:cNvSpPr>
            <a:spLocks noChangeAspect="1"/>
          </p:cNvSpPr>
          <p:nvPr/>
        </p:nvSpPr>
        <p:spPr bwMode="gray">
          <a:xfrm>
            <a:off x="6001915" y="3091240"/>
            <a:ext cx="67994" cy="112880"/>
          </a:xfrm>
          <a:custGeom>
            <a:avLst/>
            <a:gdLst>
              <a:gd name="T0" fmla="*/ 0 w 92"/>
              <a:gd name="T1" fmla="*/ 1 h 139"/>
              <a:gd name="T2" fmla="*/ 0 w 92"/>
              <a:gd name="T3" fmla="*/ 1 h 139"/>
              <a:gd name="T4" fmla="*/ 0 w 92"/>
              <a:gd name="T5" fmla="*/ 0 h 139"/>
              <a:gd name="T6" fmla="*/ 0 w 92"/>
              <a:gd name="T7" fmla="*/ 1 h 139"/>
              <a:gd name="T8" fmla="*/ 0 w 92"/>
              <a:gd name="T9" fmla="*/ 1 h 139"/>
              <a:gd name="T10" fmla="*/ 0 w 92"/>
              <a:gd name="T11" fmla="*/ 1 h 139"/>
              <a:gd name="T12" fmla="*/ 0 w 92"/>
              <a:gd name="T13" fmla="*/ 1 h 139"/>
              <a:gd name="T14" fmla="*/ 0 w 92"/>
              <a:gd name="T15" fmla="*/ 1 h 139"/>
              <a:gd name="T16" fmla="*/ 0 w 92"/>
              <a:gd name="T17" fmla="*/ 1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139"/>
              <a:gd name="T29" fmla="*/ 92 w 92"/>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139">
                <a:moveTo>
                  <a:pt x="0" y="106"/>
                </a:moveTo>
                <a:lnTo>
                  <a:pt x="7" y="38"/>
                </a:lnTo>
                <a:lnTo>
                  <a:pt x="80" y="0"/>
                </a:lnTo>
                <a:lnTo>
                  <a:pt x="66" y="54"/>
                </a:lnTo>
                <a:lnTo>
                  <a:pt x="92" y="69"/>
                </a:lnTo>
                <a:lnTo>
                  <a:pt x="47" y="99"/>
                </a:lnTo>
                <a:lnTo>
                  <a:pt x="46" y="139"/>
                </a:lnTo>
                <a:lnTo>
                  <a:pt x="18" y="139"/>
                </a:lnTo>
                <a:lnTo>
                  <a:pt x="0" y="106"/>
                </a:lnTo>
                <a:close/>
              </a:path>
            </a:pathLst>
          </a:custGeom>
          <a:solidFill>
            <a:srgbClr val="FFC000"/>
          </a:solidFill>
          <a:ln w="12700" cap="rnd">
            <a:no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64" name="Freeform 63"/>
          <p:cNvSpPr>
            <a:spLocks noChangeAspect="1"/>
          </p:cNvSpPr>
          <p:nvPr/>
        </p:nvSpPr>
        <p:spPr bwMode="gray">
          <a:xfrm>
            <a:off x="6079397" y="3153244"/>
            <a:ext cx="39531" cy="46106"/>
          </a:xfrm>
          <a:custGeom>
            <a:avLst/>
            <a:gdLst>
              <a:gd name="T0" fmla="*/ 0 w 55"/>
              <a:gd name="T1" fmla="*/ 1 h 58"/>
              <a:gd name="T2" fmla="*/ 0 w 55"/>
              <a:gd name="T3" fmla="*/ 1 h 58"/>
              <a:gd name="T4" fmla="*/ 0 w 55"/>
              <a:gd name="T5" fmla="*/ 1 h 58"/>
              <a:gd name="T6" fmla="*/ 0 w 55"/>
              <a:gd name="T7" fmla="*/ 0 h 58"/>
              <a:gd name="T8" fmla="*/ 0 w 55"/>
              <a:gd name="T9" fmla="*/ 1 h 58"/>
              <a:gd name="T10" fmla="*/ 0 60000 65536"/>
              <a:gd name="T11" fmla="*/ 0 60000 65536"/>
              <a:gd name="T12" fmla="*/ 0 60000 65536"/>
              <a:gd name="T13" fmla="*/ 0 60000 65536"/>
              <a:gd name="T14" fmla="*/ 0 60000 65536"/>
              <a:gd name="T15" fmla="*/ 0 w 55"/>
              <a:gd name="T16" fmla="*/ 0 h 58"/>
              <a:gd name="T17" fmla="*/ 55 w 55"/>
              <a:gd name="T18" fmla="*/ 58 h 58"/>
            </a:gdLst>
            <a:ahLst/>
            <a:cxnLst>
              <a:cxn ang="T10">
                <a:pos x="T0" y="T1"/>
              </a:cxn>
              <a:cxn ang="T11">
                <a:pos x="T2" y="T3"/>
              </a:cxn>
              <a:cxn ang="T12">
                <a:pos x="T4" y="T5"/>
              </a:cxn>
              <a:cxn ang="T13">
                <a:pos x="T6" y="T7"/>
              </a:cxn>
              <a:cxn ang="T14">
                <a:pos x="T8" y="T9"/>
              </a:cxn>
            </a:cxnLst>
            <a:rect l="T15" t="T16" r="T17" b="T18"/>
            <a:pathLst>
              <a:path w="55" h="58">
                <a:moveTo>
                  <a:pt x="0" y="29"/>
                </a:moveTo>
                <a:lnTo>
                  <a:pt x="41" y="58"/>
                </a:lnTo>
                <a:lnTo>
                  <a:pt x="55" y="28"/>
                </a:lnTo>
                <a:lnTo>
                  <a:pt x="45" y="0"/>
                </a:lnTo>
                <a:lnTo>
                  <a:pt x="0" y="29"/>
                </a:lnTo>
                <a:close/>
              </a:path>
            </a:pathLst>
          </a:custGeom>
          <a:solidFill>
            <a:srgbClr val="FFC000"/>
          </a:solidFill>
          <a:ln w="12700" cap="rnd">
            <a:no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65" name="Freeform 64"/>
          <p:cNvSpPr>
            <a:spLocks noChangeAspect="1"/>
          </p:cNvSpPr>
          <p:nvPr/>
        </p:nvSpPr>
        <p:spPr bwMode="gray">
          <a:xfrm>
            <a:off x="3936784" y="4379021"/>
            <a:ext cx="83807" cy="54055"/>
          </a:xfrm>
          <a:custGeom>
            <a:avLst/>
            <a:gdLst>
              <a:gd name="T0" fmla="*/ 0 w 117"/>
              <a:gd name="T1" fmla="*/ 0 h 66"/>
              <a:gd name="T2" fmla="*/ 0 w 117"/>
              <a:gd name="T3" fmla="*/ 1 h 66"/>
              <a:gd name="T4" fmla="*/ 0 w 117"/>
              <a:gd name="T5" fmla="*/ 1 h 66"/>
              <a:gd name="T6" fmla="*/ 0 w 117"/>
              <a:gd name="T7" fmla="*/ 1 h 66"/>
              <a:gd name="T8" fmla="*/ 0 w 117"/>
              <a:gd name="T9" fmla="*/ 0 h 66"/>
              <a:gd name="T10" fmla="*/ 0 60000 65536"/>
              <a:gd name="T11" fmla="*/ 0 60000 65536"/>
              <a:gd name="T12" fmla="*/ 0 60000 65536"/>
              <a:gd name="T13" fmla="*/ 0 60000 65536"/>
              <a:gd name="T14" fmla="*/ 0 60000 65536"/>
              <a:gd name="T15" fmla="*/ 0 w 117"/>
              <a:gd name="T16" fmla="*/ 0 h 66"/>
              <a:gd name="T17" fmla="*/ 117 w 117"/>
              <a:gd name="T18" fmla="*/ 66 h 66"/>
            </a:gdLst>
            <a:ahLst/>
            <a:cxnLst>
              <a:cxn ang="T10">
                <a:pos x="T0" y="T1"/>
              </a:cxn>
              <a:cxn ang="T11">
                <a:pos x="T2" y="T3"/>
              </a:cxn>
              <a:cxn ang="T12">
                <a:pos x="T4" y="T5"/>
              </a:cxn>
              <a:cxn ang="T13">
                <a:pos x="T6" y="T7"/>
              </a:cxn>
              <a:cxn ang="T14">
                <a:pos x="T8" y="T9"/>
              </a:cxn>
            </a:cxnLst>
            <a:rect l="T15" t="T16" r="T17" b="T18"/>
            <a:pathLst>
              <a:path w="117" h="66">
                <a:moveTo>
                  <a:pt x="0" y="0"/>
                </a:moveTo>
                <a:lnTo>
                  <a:pt x="0" y="66"/>
                </a:lnTo>
                <a:lnTo>
                  <a:pt x="117" y="46"/>
                </a:lnTo>
                <a:lnTo>
                  <a:pt x="66" y="8"/>
                </a:lnTo>
                <a:lnTo>
                  <a:pt x="0" y="0"/>
                </a:lnTo>
                <a:close/>
              </a:path>
            </a:pathLst>
          </a:custGeom>
          <a:solidFill>
            <a:srgbClr val="FFCD00"/>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66" name="Freeform 65"/>
          <p:cNvSpPr>
            <a:spLocks noChangeAspect="1"/>
          </p:cNvSpPr>
          <p:nvPr/>
        </p:nvSpPr>
        <p:spPr bwMode="gray">
          <a:xfrm>
            <a:off x="3704338" y="4914801"/>
            <a:ext cx="147058" cy="179653"/>
          </a:xfrm>
          <a:custGeom>
            <a:avLst/>
            <a:gdLst>
              <a:gd name="T0" fmla="*/ 0 w 193"/>
              <a:gd name="T1" fmla="*/ 1 h 215"/>
              <a:gd name="T2" fmla="*/ 0 w 193"/>
              <a:gd name="T3" fmla="*/ 1 h 215"/>
              <a:gd name="T4" fmla="*/ 0 w 193"/>
              <a:gd name="T5" fmla="*/ 1 h 215"/>
              <a:gd name="T6" fmla="*/ 0 w 193"/>
              <a:gd name="T7" fmla="*/ 1 h 215"/>
              <a:gd name="T8" fmla="*/ 0 w 193"/>
              <a:gd name="T9" fmla="*/ 1 h 215"/>
              <a:gd name="T10" fmla="*/ 0 w 193"/>
              <a:gd name="T11" fmla="*/ 1 h 215"/>
              <a:gd name="T12" fmla="*/ 0 w 193"/>
              <a:gd name="T13" fmla="*/ 1 h 215"/>
              <a:gd name="T14" fmla="*/ 0 w 193"/>
              <a:gd name="T15" fmla="*/ 1 h 215"/>
              <a:gd name="T16" fmla="*/ 0 w 193"/>
              <a:gd name="T17" fmla="*/ 1 h 215"/>
              <a:gd name="T18" fmla="*/ 0 w 193"/>
              <a:gd name="T19" fmla="*/ 1 h 215"/>
              <a:gd name="T20" fmla="*/ 0 w 193"/>
              <a:gd name="T21" fmla="*/ 0 h 215"/>
              <a:gd name="T22" fmla="*/ 0 w 193"/>
              <a:gd name="T23" fmla="*/ 1 h 215"/>
              <a:gd name="T24" fmla="*/ 0 w 193"/>
              <a:gd name="T25" fmla="*/ 1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
              <a:gd name="T40" fmla="*/ 0 h 215"/>
              <a:gd name="T41" fmla="*/ 193 w 193"/>
              <a:gd name="T42" fmla="*/ 215 h 2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 h="215">
                <a:moveTo>
                  <a:pt x="0" y="82"/>
                </a:moveTo>
                <a:lnTo>
                  <a:pt x="1" y="125"/>
                </a:lnTo>
                <a:lnTo>
                  <a:pt x="37" y="136"/>
                </a:lnTo>
                <a:lnTo>
                  <a:pt x="17" y="170"/>
                </a:lnTo>
                <a:lnTo>
                  <a:pt x="12" y="206"/>
                </a:lnTo>
                <a:lnTo>
                  <a:pt x="58" y="215"/>
                </a:lnTo>
                <a:lnTo>
                  <a:pt x="98" y="156"/>
                </a:lnTo>
                <a:lnTo>
                  <a:pt x="176" y="108"/>
                </a:lnTo>
                <a:lnTo>
                  <a:pt x="193" y="52"/>
                </a:lnTo>
                <a:lnTo>
                  <a:pt x="120" y="41"/>
                </a:lnTo>
                <a:lnTo>
                  <a:pt x="69" y="0"/>
                </a:lnTo>
                <a:lnTo>
                  <a:pt x="25" y="21"/>
                </a:lnTo>
                <a:lnTo>
                  <a:pt x="0" y="8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67" name="Freeform 66"/>
          <p:cNvSpPr>
            <a:spLocks noChangeAspect="1"/>
          </p:cNvSpPr>
          <p:nvPr/>
        </p:nvSpPr>
        <p:spPr bwMode="gray">
          <a:xfrm>
            <a:off x="3465567" y="4536416"/>
            <a:ext cx="61669" cy="31798"/>
          </a:xfrm>
          <a:custGeom>
            <a:avLst/>
            <a:gdLst>
              <a:gd name="T0" fmla="*/ 0 w 81"/>
              <a:gd name="T1" fmla="*/ 1 h 36"/>
              <a:gd name="T2" fmla="*/ 0 w 81"/>
              <a:gd name="T3" fmla="*/ 0 h 36"/>
              <a:gd name="T4" fmla="*/ 0 w 81"/>
              <a:gd name="T5" fmla="*/ 1 h 36"/>
              <a:gd name="T6" fmla="*/ 0 w 81"/>
              <a:gd name="T7" fmla="*/ 1 h 36"/>
              <a:gd name="T8" fmla="*/ 0 60000 65536"/>
              <a:gd name="T9" fmla="*/ 0 60000 65536"/>
              <a:gd name="T10" fmla="*/ 0 60000 65536"/>
              <a:gd name="T11" fmla="*/ 0 60000 65536"/>
              <a:gd name="T12" fmla="*/ 0 w 81"/>
              <a:gd name="T13" fmla="*/ 0 h 36"/>
              <a:gd name="T14" fmla="*/ 81 w 81"/>
              <a:gd name="T15" fmla="*/ 36 h 36"/>
            </a:gdLst>
            <a:ahLst/>
            <a:cxnLst>
              <a:cxn ang="T8">
                <a:pos x="T0" y="T1"/>
              </a:cxn>
              <a:cxn ang="T9">
                <a:pos x="T2" y="T3"/>
              </a:cxn>
              <a:cxn ang="T10">
                <a:pos x="T4" y="T5"/>
              </a:cxn>
              <a:cxn ang="T11">
                <a:pos x="T6" y="T7"/>
              </a:cxn>
            </a:cxnLst>
            <a:rect l="T12" t="T13" r="T14" b="T15"/>
            <a:pathLst>
              <a:path w="81" h="36">
                <a:moveTo>
                  <a:pt x="0" y="27"/>
                </a:moveTo>
                <a:lnTo>
                  <a:pt x="24" y="0"/>
                </a:lnTo>
                <a:lnTo>
                  <a:pt x="81" y="36"/>
                </a:lnTo>
                <a:lnTo>
                  <a:pt x="0" y="2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68" name="Freeform 67"/>
          <p:cNvSpPr>
            <a:spLocks noChangeAspect="1"/>
          </p:cNvSpPr>
          <p:nvPr/>
        </p:nvSpPr>
        <p:spPr bwMode="gray">
          <a:xfrm>
            <a:off x="4219830" y="6569838"/>
            <a:ext cx="41113" cy="22258"/>
          </a:xfrm>
          <a:custGeom>
            <a:avLst/>
            <a:gdLst>
              <a:gd name="T0" fmla="*/ 0 w 53"/>
              <a:gd name="T1" fmla="*/ 0 h 30"/>
              <a:gd name="T2" fmla="*/ 0 w 53"/>
              <a:gd name="T3" fmla="*/ 0 h 30"/>
              <a:gd name="T4" fmla="*/ 0 w 53"/>
              <a:gd name="T5" fmla="*/ 0 h 30"/>
              <a:gd name="T6" fmla="*/ 0 w 53"/>
              <a:gd name="T7" fmla="*/ 0 h 30"/>
              <a:gd name="T8" fmla="*/ 0 w 53"/>
              <a:gd name="T9" fmla="*/ 0 h 30"/>
              <a:gd name="T10" fmla="*/ 0 60000 65536"/>
              <a:gd name="T11" fmla="*/ 0 60000 65536"/>
              <a:gd name="T12" fmla="*/ 0 60000 65536"/>
              <a:gd name="T13" fmla="*/ 0 60000 65536"/>
              <a:gd name="T14" fmla="*/ 0 60000 65536"/>
              <a:gd name="T15" fmla="*/ 0 w 53"/>
              <a:gd name="T16" fmla="*/ 0 h 30"/>
              <a:gd name="T17" fmla="*/ 53 w 53"/>
              <a:gd name="T18" fmla="*/ 30 h 30"/>
            </a:gdLst>
            <a:ahLst/>
            <a:cxnLst>
              <a:cxn ang="T10">
                <a:pos x="T0" y="T1"/>
              </a:cxn>
              <a:cxn ang="T11">
                <a:pos x="T2" y="T3"/>
              </a:cxn>
              <a:cxn ang="T12">
                <a:pos x="T4" y="T5"/>
              </a:cxn>
              <a:cxn ang="T13">
                <a:pos x="T6" y="T7"/>
              </a:cxn>
              <a:cxn ang="T14">
                <a:pos x="T8" y="T9"/>
              </a:cxn>
            </a:cxnLst>
            <a:rect l="T15" t="T16" r="T17" b="T18"/>
            <a:pathLst>
              <a:path w="53" h="30">
                <a:moveTo>
                  <a:pt x="0" y="30"/>
                </a:moveTo>
                <a:lnTo>
                  <a:pt x="32" y="14"/>
                </a:lnTo>
                <a:lnTo>
                  <a:pt x="16" y="0"/>
                </a:lnTo>
                <a:lnTo>
                  <a:pt x="53" y="3"/>
                </a:lnTo>
                <a:lnTo>
                  <a:pt x="0" y="3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69" name="Freeform 68"/>
          <p:cNvSpPr>
            <a:spLocks noChangeAspect="1"/>
          </p:cNvSpPr>
          <p:nvPr/>
        </p:nvSpPr>
        <p:spPr bwMode="gray">
          <a:xfrm>
            <a:off x="4251455" y="6561889"/>
            <a:ext cx="47438" cy="33387"/>
          </a:xfrm>
          <a:custGeom>
            <a:avLst/>
            <a:gdLst>
              <a:gd name="T0" fmla="*/ 0 w 63"/>
              <a:gd name="T1" fmla="*/ 1 h 37"/>
              <a:gd name="T2" fmla="*/ 0 w 63"/>
              <a:gd name="T3" fmla="*/ 0 h 37"/>
              <a:gd name="T4" fmla="*/ 0 w 63"/>
              <a:gd name="T5" fmla="*/ 1 h 37"/>
              <a:gd name="T6" fmla="*/ 0 w 63"/>
              <a:gd name="T7" fmla="*/ 1 h 37"/>
              <a:gd name="T8" fmla="*/ 0 60000 65536"/>
              <a:gd name="T9" fmla="*/ 0 60000 65536"/>
              <a:gd name="T10" fmla="*/ 0 60000 65536"/>
              <a:gd name="T11" fmla="*/ 0 60000 65536"/>
              <a:gd name="T12" fmla="*/ 0 w 63"/>
              <a:gd name="T13" fmla="*/ 0 h 37"/>
              <a:gd name="T14" fmla="*/ 63 w 63"/>
              <a:gd name="T15" fmla="*/ 37 h 37"/>
            </a:gdLst>
            <a:ahLst/>
            <a:cxnLst>
              <a:cxn ang="T8">
                <a:pos x="T0" y="T1"/>
              </a:cxn>
              <a:cxn ang="T9">
                <a:pos x="T2" y="T3"/>
              </a:cxn>
              <a:cxn ang="T10">
                <a:pos x="T4" y="T5"/>
              </a:cxn>
              <a:cxn ang="T11">
                <a:pos x="T6" y="T7"/>
              </a:cxn>
            </a:cxnLst>
            <a:rect l="T12" t="T13" r="T14" b="T15"/>
            <a:pathLst>
              <a:path w="63" h="37">
                <a:moveTo>
                  <a:pt x="0" y="37"/>
                </a:moveTo>
                <a:lnTo>
                  <a:pt x="28" y="0"/>
                </a:lnTo>
                <a:lnTo>
                  <a:pt x="63" y="14"/>
                </a:lnTo>
                <a:lnTo>
                  <a:pt x="0" y="3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70" name="Freeform 69"/>
          <p:cNvSpPr>
            <a:spLocks noChangeAspect="1"/>
          </p:cNvSpPr>
          <p:nvPr/>
        </p:nvSpPr>
        <p:spPr bwMode="gray">
          <a:xfrm>
            <a:off x="6324493" y="2528432"/>
            <a:ext cx="278302" cy="470596"/>
          </a:xfrm>
          <a:custGeom>
            <a:avLst/>
            <a:gdLst>
              <a:gd name="T0" fmla="*/ 0 w 378"/>
              <a:gd name="T1" fmla="*/ 1 h 567"/>
              <a:gd name="T2" fmla="*/ 0 w 378"/>
              <a:gd name="T3" fmla="*/ 1 h 567"/>
              <a:gd name="T4" fmla="*/ 0 w 378"/>
              <a:gd name="T5" fmla="*/ 1 h 567"/>
              <a:gd name="T6" fmla="*/ 0 w 378"/>
              <a:gd name="T7" fmla="*/ 1 h 567"/>
              <a:gd name="T8" fmla="*/ 0 w 378"/>
              <a:gd name="T9" fmla="*/ 1 h 567"/>
              <a:gd name="T10" fmla="*/ 0 w 378"/>
              <a:gd name="T11" fmla="*/ 1 h 567"/>
              <a:gd name="T12" fmla="*/ 0 w 378"/>
              <a:gd name="T13" fmla="*/ 0 h 567"/>
              <a:gd name="T14" fmla="*/ 0 w 378"/>
              <a:gd name="T15" fmla="*/ 1 h 567"/>
              <a:gd name="T16" fmla="*/ 0 w 378"/>
              <a:gd name="T17" fmla="*/ 1 h 567"/>
              <a:gd name="T18" fmla="*/ 0 w 378"/>
              <a:gd name="T19" fmla="*/ 1 h 567"/>
              <a:gd name="T20" fmla="*/ 0 w 378"/>
              <a:gd name="T21" fmla="*/ 1 h 567"/>
              <a:gd name="T22" fmla="*/ 0 w 378"/>
              <a:gd name="T23" fmla="*/ 1 h 567"/>
              <a:gd name="T24" fmla="*/ 0 w 378"/>
              <a:gd name="T25" fmla="*/ 1 h 567"/>
              <a:gd name="T26" fmla="*/ 0 w 378"/>
              <a:gd name="T27" fmla="*/ 1 h 567"/>
              <a:gd name="T28" fmla="*/ 0 w 378"/>
              <a:gd name="T29" fmla="*/ 1 h 567"/>
              <a:gd name="T30" fmla="*/ 0 w 378"/>
              <a:gd name="T31" fmla="*/ 1 h 567"/>
              <a:gd name="T32" fmla="*/ 0 w 378"/>
              <a:gd name="T33" fmla="*/ 1 h 567"/>
              <a:gd name="T34" fmla="*/ 0 w 378"/>
              <a:gd name="T35" fmla="*/ 1 h 567"/>
              <a:gd name="T36" fmla="*/ 0 w 378"/>
              <a:gd name="T37" fmla="*/ 1 h 567"/>
              <a:gd name="T38" fmla="*/ 0 w 378"/>
              <a:gd name="T39" fmla="*/ 1 h 567"/>
              <a:gd name="T40" fmla="*/ 0 w 378"/>
              <a:gd name="T41" fmla="*/ 1 h 567"/>
              <a:gd name="T42" fmla="*/ 0 w 378"/>
              <a:gd name="T43" fmla="*/ 1 h 567"/>
              <a:gd name="T44" fmla="*/ 0 w 378"/>
              <a:gd name="T45" fmla="*/ 1 h 567"/>
              <a:gd name="T46" fmla="*/ 0 w 378"/>
              <a:gd name="T47" fmla="*/ 1 h 5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8"/>
              <a:gd name="T73" fmla="*/ 0 h 567"/>
              <a:gd name="T74" fmla="*/ 378 w 378"/>
              <a:gd name="T75" fmla="*/ 567 h 5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8" h="567">
                <a:moveTo>
                  <a:pt x="0" y="58"/>
                </a:moveTo>
                <a:lnTo>
                  <a:pt x="25" y="41"/>
                </a:lnTo>
                <a:lnTo>
                  <a:pt x="65" y="75"/>
                </a:lnTo>
                <a:lnTo>
                  <a:pt x="137" y="82"/>
                </a:lnTo>
                <a:lnTo>
                  <a:pt x="179" y="60"/>
                </a:lnTo>
                <a:lnTo>
                  <a:pt x="191" y="13"/>
                </a:lnTo>
                <a:lnTo>
                  <a:pt x="259" y="0"/>
                </a:lnTo>
                <a:lnTo>
                  <a:pt x="296" y="18"/>
                </a:lnTo>
                <a:lnTo>
                  <a:pt x="292" y="58"/>
                </a:lnTo>
                <a:lnTo>
                  <a:pt x="278" y="99"/>
                </a:lnTo>
                <a:lnTo>
                  <a:pt x="327" y="148"/>
                </a:lnTo>
                <a:lnTo>
                  <a:pt x="297" y="183"/>
                </a:lnTo>
                <a:lnTo>
                  <a:pt x="333" y="245"/>
                </a:lnTo>
                <a:lnTo>
                  <a:pt x="319" y="302"/>
                </a:lnTo>
                <a:lnTo>
                  <a:pt x="378" y="420"/>
                </a:lnTo>
                <a:lnTo>
                  <a:pt x="245" y="532"/>
                </a:lnTo>
                <a:lnTo>
                  <a:pt x="85" y="567"/>
                </a:lnTo>
                <a:lnTo>
                  <a:pt x="76" y="545"/>
                </a:lnTo>
                <a:lnTo>
                  <a:pt x="25" y="527"/>
                </a:lnTo>
                <a:lnTo>
                  <a:pt x="17" y="418"/>
                </a:lnTo>
                <a:lnTo>
                  <a:pt x="170" y="297"/>
                </a:lnTo>
                <a:lnTo>
                  <a:pt x="120" y="238"/>
                </a:lnTo>
                <a:lnTo>
                  <a:pt x="102" y="119"/>
                </a:lnTo>
                <a:lnTo>
                  <a:pt x="0" y="58"/>
                </a:lnTo>
                <a:close/>
              </a:path>
            </a:pathLst>
          </a:custGeom>
          <a:solidFill>
            <a:srgbClr val="FFC000"/>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71" name="Freeform 70"/>
          <p:cNvSpPr>
            <a:spLocks noChangeAspect="1"/>
          </p:cNvSpPr>
          <p:nvPr/>
        </p:nvSpPr>
        <p:spPr bwMode="gray">
          <a:xfrm>
            <a:off x="5674593" y="3348796"/>
            <a:ext cx="325740" cy="316381"/>
          </a:xfrm>
          <a:custGeom>
            <a:avLst/>
            <a:gdLst>
              <a:gd name="T0" fmla="*/ 0 w 438"/>
              <a:gd name="T1" fmla="*/ 1 h 380"/>
              <a:gd name="T2" fmla="*/ 0 w 438"/>
              <a:gd name="T3" fmla="*/ 1 h 380"/>
              <a:gd name="T4" fmla="*/ 0 w 438"/>
              <a:gd name="T5" fmla="*/ 1 h 380"/>
              <a:gd name="T6" fmla="*/ 0 w 438"/>
              <a:gd name="T7" fmla="*/ 1 h 380"/>
              <a:gd name="T8" fmla="*/ 0 w 438"/>
              <a:gd name="T9" fmla="*/ 1 h 380"/>
              <a:gd name="T10" fmla="*/ 0 w 438"/>
              <a:gd name="T11" fmla="*/ 1 h 380"/>
              <a:gd name="T12" fmla="*/ 0 w 438"/>
              <a:gd name="T13" fmla="*/ 1 h 380"/>
              <a:gd name="T14" fmla="*/ 0 w 438"/>
              <a:gd name="T15" fmla="*/ 1 h 380"/>
              <a:gd name="T16" fmla="*/ 0 w 438"/>
              <a:gd name="T17" fmla="*/ 1 h 380"/>
              <a:gd name="T18" fmla="*/ 0 w 438"/>
              <a:gd name="T19" fmla="*/ 1 h 380"/>
              <a:gd name="T20" fmla="*/ 0 w 438"/>
              <a:gd name="T21" fmla="*/ 1 h 380"/>
              <a:gd name="T22" fmla="*/ 0 w 438"/>
              <a:gd name="T23" fmla="*/ 1 h 380"/>
              <a:gd name="T24" fmla="*/ 0 w 438"/>
              <a:gd name="T25" fmla="*/ 1 h 380"/>
              <a:gd name="T26" fmla="*/ 0 w 438"/>
              <a:gd name="T27" fmla="*/ 1 h 380"/>
              <a:gd name="T28" fmla="*/ 0 w 438"/>
              <a:gd name="T29" fmla="*/ 1 h 380"/>
              <a:gd name="T30" fmla="*/ 0 w 438"/>
              <a:gd name="T31" fmla="*/ 1 h 380"/>
              <a:gd name="T32" fmla="*/ 0 w 438"/>
              <a:gd name="T33" fmla="*/ 1 h 380"/>
              <a:gd name="T34" fmla="*/ 0 w 438"/>
              <a:gd name="T35" fmla="*/ 1 h 380"/>
              <a:gd name="T36" fmla="*/ 0 w 438"/>
              <a:gd name="T37" fmla="*/ 1 h 380"/>
              <a:gd name="T38" fmla="*/ 0 w 438"/>
              <a:gd name="T39" fmla="*/ 1 h 380"/>
              <a:gd name="T40" fmla="*/ 0 w 438"/>
              <a:gd name="T41" fmla="*/ 1 h 380"/>
              <a:gd name="T42" fmla="*/ 0 w 438"/>
              <a:gd name="T43" fmla="*/ 0 h 380"/>
              <a:gd name="T44" fmla="*/ 0 w 438"/>
              <a:gd name="T45" fmla="*/ 1 h 380"/>
              <a:gd name="T46" fmla="*/ 0 w 438"/>
              <a:gd name="T47" fmla="*/ 1 h 380"/>
              <a:gd name="T48" fmla="*/ 0 w 438"/>
              <a:gd name="T49" fmla="*/ 1 h 380"/>
              <a:gd name="T50" fmla="*/ 0 w 438"/>
              <a:gd name="T51" fmla="*/ 1 h 380"/>
              <a:gd name="T52" fmla="*/ 0 w 438"/>
              <a:gd name="T53" fmla="*/ 1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8"/>
              <a:gd name="T82" fmla="*/ 0 h 380"/>
              <a:gd name="T83" fmla="*/ 438 w 438"/>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8" h="380">
                <a:moveTo>
                  <a:pt x="0" y="117"/>
                </a:moveTo>
                <a:lnTo>
                  <a:pt x="15" y="150"/>
                </a:lnTo>
                <a:lnTo>
                  <a:pt x="105" y="173"/>
                </a:lnTo>
                <a:lnTo>
                  <a:pt x="91" y="191"/>
                </a:lnTo>
                <a:lnTo>
                  <a:pt x="124" y="216"/>
                </a:lnTo>
                <a:lnTo>
                  <a:pt x="138" y="258"/>
                </a:lnTo>
                <a:lnTo>
                  <a:pt x="99" y="338"/>
                </a:lnTo>
                <a:lnTo>
                  <a:pt x="208" y="370"/>
                </a:lnTo>
                <a:lnTo>
                  <a:pt x="219" y="373"/>
                </a:lnTo>
                <a:lnTo>
                  <a:pt x="270" y="380"/>
                </a:lnTo>
                <a:lnTo>
                  <a:pt x="270" y="348"/>
                </a:lnTo>
                <a:lnTo>
                  <a:pt x="300" y="331"/>
                </a:lnTo>
                <a:lnTo>
                  <a:pt x="372" y="351"/>
                </a:lnTo>
                <a:lnTo>
                  <a:pt x="418" y="320"/>
                </a:lnTo>
                <a:lnTo>
                  <a:pt x="390" y="273"/>
                </a:lnTo>
                <a:lnTo>
                  <a:pt x="401" y="229"/>
                </a:lnTo>
                <a:lnTo>
                  <a:pt x="367" y="205"/>
                </a:lnTo>
                <a:lnTo>
                  <a:pt x="418" y="153"/>
                </a:lnTo>
                <a:lnTo>
                  <a:pt x="438" y="97"/>
                </a:lnTo>
                <a:lnTo>
                  <a:pt x="373" y="73"/>
                </a:lnTo>
                <a:lnTo>
                  <a:pt x="356" y="66"/>
                </a:lnTo>
                <a:lnTo>
                  <a:pt x="257" y="0"/>
                </a:lnTo>
                <a:lnTo>
                  <a:pt x="223" y="13"/>
                </a:lnTo>
                <a:lnTo>
                  <a:pt x="182" y="75"/>
                </a:lnTo>
                <a:lnTo>
                  <a:pt x="98" y="64"/>
                </a:lnTo>
                <a:lnTo>
                  <a:pt x="110" y="114"/>
                </a:lnTo>
                <a:lnTo>
                  <a:pt x="0" y="117"/>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72" name="Freeform 71"/>
          <p:cNvSpPr>
            <a:spLocks noChangeAspect="1"/>
          </p:cNvSpPr>
          <p:nvPr/>
        </p:nvSpPr>
        <p:spPr bwMode="gray">
          <a:xfrm>
            <a:off x="6012984" y="3641328"/>
            <a:ext cx="20556" cy="60415"/>
          </a:xfrm>
          <a:custGeom>
            <a:avLst/>
            <a:gdLst>
              <a:gd name="T0" fmla="*/ 0 w 27"/>
              <a:gd name="T1" fmla="*/ 1 h 71"/>
              <a:gd name="T2" fmla="*/ 0 w 27"/>
              <a:gd name="T3" fmla="*/ 1 h 71"/>
              <a:gd name="T4" fmla="*/ 0 w 27"/>
              <a:gd name="T5" fmla="*/ 0 h 71"/>
              <a:gd name="T6" fmla="*/ 0 w 27"/>
              <a:gd name="T7" fmla="*/ 1 h 71"/>
              <a:gd name="T8" fmla="*/ 0 60000 65536"/>
              <a:gd name="T9" fmla="*/ 0 60000 65536"/>
              <a:gd name="T10" fmla="*/ 0 60000 65536"/>
              <a:gd name="T11" fmla="*/ 0 60000 65536"/>
              <a:gd name="T12" fmla="*/ 0 w 27"/>
              <a:gd name="T13" fmla="*/ 0 h 71"/>
              <a:gd name="T14" fmla="*/ 27 w 27"/>
              <a:gd name="T15" fmla="*/ 71 h 71"/>
            </a:gdLst>
            <a:ahLst/>
            <a:cxnLst>
              <a:cxn ang="T8">
                <a:pos x="T0" y="T1"/>
              </a:cxn>
              <a:cxn ang="T9">
                <a:pos x="T2" y="T3"/>
              </a:cxn>
              <a:cxn ang="T10">
                <a:pos x="T4" y="T5"/>
              </a:cxn>
              <a:cxn ang="T11">
                <a:pos x="T6" y="T7"/>
              </a:cxn>
            </a:cxnLst>
            <a:rect l="T12" t="T13" r="T14" b="T15"/>
            <a:pathLst>
              <a:path w="27" h="71">
                <a:moveTo>
                  <a:pt x="0" y="36"/>
                </a:moveTo>
                <a:lnTo>
                  <a:pt x="25" y="71"/>
                </a:lnTo>
                <a:lnTo>
                  <a:pt x="27" y="0"/>
                </a:lnTo>
                <a:lnTo>
                  <a:pt x="0" y="3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73" name="Freeform 72"/>
          <p:cNvSpPr>
            <a:spLocks noChangeAspect="1"/>
          </p:cNvSpPr>
          <p:nvPr/>
        </p:nvSpPr>
        <p:spPr bwMode="gray">
          <a:xfrm>
            <a:off x="4389026" y="4793973"/>
            <a:ext cx="74319" cy="100161"/>
          </a:xfrm>
          <a:custGeom>
            <a:avLst/>
            <a:gdLst>
              <a:gd name="T0" fmla="*/ 0 w 101"/>
              <a:gd name="T1" fmla="*/ 1 h 119"/>
              <a:gd name="T2" fmla="*/ 0 w 101"/>
              <a:gd name="T3" fmla="*/ 0 h 119"/>
              <a:gd name="T4" fmla="*/ 0 w 101"/>
              <a:gd name="T5" fmla="*/ 1 h 119"/>
              <a:gd name="T6" fmla="*/ 0 w 101"/>
              <a:gd name="T7" fmla="*/ 1 h 119"/>
              <a:gd name="T8" fmla="*/ 0 w 101"/>
              <a:gd name="T9" fmla="*/ 1 h 119"/>
              <a:gd name="T10" fmla="*/ 0 60000 65536"/>
              <a:gd name="T11" fmla="*/ 0 60000 65536"/>
              <a:gd name="T12" fmla="*/ 0 60000 65536"/>
              <a:gd name="T13" fmla="*/ 0 60000 65536"/>
              <a:gd name="T14" fmla="*/ 0 60000 65536"/>
              <a:gd name="T15" fmla="*/ 0 w 101"/>
              <a:gd name="T16" fmla="*/ 0 h 119"/>
              <a:gd name="T17" fmla="*/ 101 w 101"/>
              <a:gd name="T18" fmla="*/ 119 h 119"/>
            </a:gdLst>
            <a:ahLst/>
            <a:cxnLst>
              <a:cxn ang="T10">
                <a:pos x="T0" y="T1"/>
              </a:cxn>
              <a:cxn ang="T11">
                <a:pos x="T2" y="T3"/>
              </a:cxn>
              <a:cxn ang="T12">
                <a:pos x="T4" y="T5"/>
              </a:cxn>
              <a:cxn ang="T13">
                <a:pos x="T6" y="T7"/>
              </a:cxn>
              <a:cxn ang="T14">
                <a:pos x="T8" y="T9"/>
              </a:cxn>
            </a:cxnLst>
            <a:rect l="T15" t="T16" r="T17" b="T18"/>
            <a:pathLst>
              <a:path w="101" h="119">
                <a:moveTo>
                  <a:pt x="0" y="114"/>
                </a:moveTo>
                <a:lnTo>
                  <a:pt x="15" y="0"/>
                </a:lnTo>
                <a:lnTo>
                  <a:pt x="101" y="51"/>
                </a:lnTo>
                <a:lnTo>
                  <a:pt x="49" y="119"/>
                </a:lnTo>
                <a:lnTo>
                  <a:pt x="0" y="11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74" name="Freeform 73"/>
          <p:cNvSpPr>
            <a:spLocks noChangeAspect="1"/>
          </p:cNvSpPr>
          <p:nvPr/>
        </p:nvSpPr>
        <p:spPr bwMode="gray">
          <a:xfrm>
            <a:off x="5943408" y="3204120"/>
            <a:ext cx="224540" cy="279814"/>
          </a:xfrm>
          <a:custGeom>
            <a:avLst/>
            <a:gdLst>
              <a:gd name="T0" fmla="*/ 0 w 302"/>
              <a:gd name="T1" fmla="*/ 1 h 335"/>
              <a:gd name="T2" fmla="*/ 0 w 302"/>
              <a:gd name="T3" fmla="*/ 1 h 335"/>
              <a:gd name="T4" fmla="*/ 0 w 302"/>
              <a:gd name="T5" fmla="*/ 1 h 335"/>
              <a:gd name="T6" fmla="*/ 0 w 302"/>
              <a:gd name="T7" fmla="*/ 1 h 335"/>
              <a:gd name="T8" fmla="*/ 0 w 302"/>
              <a:gd name="T9" fmla="*/ 1 h 335"/>
              <a:gd name="T10" fmla="*/ 0 w 302"/>
              <a:gd name="T11" fmla="*/ 1 h 335"/>
              <a:gd name="T12" fmla="*/ 0 w 302"/>
              <a:gd name="T13" fmla="*/ 1 h 335"/>
              <a:gd name="T14" fmla="*/ 0 w 302"/>
              <a:gd name="T15" fmla="*/ 1 h 335"/>
              <a:gd name="T16" fmla="*/ 0 w 302"/>
              <a:gd name="T17" fmla="*/ 1 h 335"/>
              <a:gd name="T18" fmla="*/ 0 w 302"/>
              <a:gd name="T19" fmla="*/ 1 h 335"/>
              <a:gd name="T20" fmla="*/ 0 w 302"/>
              <a:gd name="T21" fmla="*/ 1 h 335"/>
              <a:gd name="T22" fmla="*/ 0 w 302"/>
              <a:gd name="T23" fmla="*/ 1 h 335"/>
              <a:gd name="T24" fmla="*/ 0 w 302"/>
              <a:gd name="T25" fmla="*/ 1 h 335"/>
              <a:gd name="T26" fmla="*/ 0 w 302"/>
              <a:gd name="T27" fmla="*/ 1 h 335"/>
              <a:gd name="T28" fmla="*/ 0 w 302"/>
              <a:gd name="T29" fmla="*/ 1 h 335"/>
              <a:gd name="T30" fmla="*/ 0 w 302"/>
              <a:gd name="T31" fmla="*/ 1 h 335"/>
              <a:gd name="T32" fmla="*/ 0 w 302"/>
              <a:gd name="T33" fmla="*/ 0 h 335"/>
              <a:gd name="T34" fmla="*/ 0 w 302"/>
              <a:gd name="T35" fmla="*/ 0 h 335"/>
              <a:gd name="T36" fmla="*/ 0 w 302"/>
              <a:gd name="T37" fmla="*/ 1 h 335"/>
              <a:gd name="T38" fmla="*/ 0 w 302"/>
              <a:gd name="T39" fmla="*/ 1 h 335"/>
              <a:gd name="T40" fmla="*/ 0 w 302"/>
              <a:gd name="T41" fmla="*/ 1 h 335"/>
              <a:gd name="T42" fmla="*/ 0 w 302"/>
              <a:gd name="T43" fmla="*/ 1 h 335"/>
              <a:gd name="T44" fmla="*/ 0 w 302"/>
              <a:gd name="T45" fmla="*/ 1 h 3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2"/>
              <a:gd name="T70" fmla="*/ 0 h 335"/>
              <a:gd name="T71" fmla="*/ 302 w 302"/>
              <a:gd name="T72" fmla="*/ 335 h 3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2" h="335">
                <a:moveTo>
                  <a:pt x="0" y="138"/>
                </a:moveTo>
                <a:lnTo>
                  <a:pt x="2" y="192"/>
                </a:lnTo>
                <a:lnTo>
                  <a:pt x="4" y="217"/>
                </a:lnTo>
                <a:lnTo>
                  <a:pt x="8" y="247"/>
                </a:lnTo>
                <a:lnTo>
                  <a:pt x="73" y="271"/>
                </a:lnTo>
                <a:lnTo>
                  <a:pt x="53" y="327"/>
                </a:lnTo>
                <a:lnTo>
                  <a:pt x="121" y="335"/>
                </a:lnTo>
                <a:lnTo>
                  <a:pt x="237" y="333"/>
                </a:lnTo>
                <a:lnTo>
                  <a:pt x="269" y="280"/>
                </a:lnTo>
                <a:lnTo>
                  <a:pt x="206" y="210"/>
                </a:lnTo>
                <a:lnTo>
                  <a:pt x="282" y="173"/>
                </a:lnTo>
                <a:lnTo>
                  <a:pt x="302" y="184"/>
                </a:lnTo>
                <a:lnTo>
                  <a:pt x="282" y="51"/>
                </a:lnTo>
                <a:lnTo>
                  <a:pt x="226" y="18"/>
                </a:lnTo>
                <a:lnTo>
                  <a:pt x="165" y="40"/>
                </a:lnTo>
                <a:lnTo>
                  <a:pt x="173" y="25"/>
                </a:lnTo>
                <a:lnTo>
                  <a:pt x="121" y="0"/>
                </a:lnTo>
                <a:lnTo>
                  <a:pt x="93" y="0"/>
                </a:lnTo>
                <a:lnTo>
                  <a:pt x="91" y="73"/>
                </a:lnTo>
                <a:lnTo>
                  <a:pt x="60" y="53"/>
                </a:lnTo>
                <a:lnTo>
                  <a:pt x="41" y="77"/>
                </a:lnTo>
                <a:lnTo>
                  <a:pt x="36" y="121"/>
                </a:lnTo>
                <a:lnTo>
                  <a:pt x="0" y="138"/>
                </a:lnTo>
                <a:close/>
              </a:path>
            </a:pathLst>
          </a:custGeom>
          <a:solidFill>
            <a:schemeClr val="bg1">
              <a:lumMod val="85000"/>
            </a:scheme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75" name="Freeform 74"/>
          <p:cNvSpPr>
            <a:spLocks noChangeAspect="1"/>
          </p:cNvSpPr>
          <p:nvPr/>
        </p:nvSpPr>
        <p:spPr bwMode="gray">
          <a:xfrm>
            <a:off x="6310262" y="3685845"/>
            <a:ext cx="164452" cy="179653"/>
          </a:xfrm>
          <a:custGeom>
            <a:avLst/>
            <a:gdLst>
              <a:gd name="T0" fmla="*/ 0 w 216"/>
              <a:gd name="T1" fmla="*/ 1 h 216"/>
              <a:gd name="T2" fmla="*/ 0 w 216"/>
              <a:gd name="T3" fmla="*/ 1 h 216"/>
              <a:gd name="T4" fmla="*/ 0 w 216"/>
              <a:gd name="T5" fmla="*/ 1 h 216"/>
              <a:gd name="T6" fmla="*/ 0 w 216"/>
              <a:gd name="T7" fmla="*/ 1 h 216"/>
              <a:gd name="T8" fmla="*/ 0 w 216"/>
              <a:gd name="T9" fmla="*/ 0 h 216"/>
              <a:gd name="T10" fmla="*/ 0 w 216"/>
              <a:gd name="T11" fmla="*/ 1 h 216"/>
              <a:gd name="T12" fmla="*/ 0 w 216"/>
              <a:gd name="T13" fmla="*/ 1 h 216"/>
              <a:gd name="T14" fmla="*/ 0 w 216"/>
              <a:gd name="T15" fmla="*/ 1 h 216"/>
              <a:gd name="T16" fmla="*/ 0 w 216"/>
              <a:gd name="T17" fmla="*/ 1 h 216"/>
              <a:gd name="T18" fmla="*/ 0 w 216"/>
              <a:gd name="T19" fmla="*/ 1 h 216"/>
              <a:gd name="T20" fmla="*/ 0 w 216"/>
              <a:gd name="T21" fmla="*/ 1 h 216"/>
              <a:gd name="T22" fmla="*/ 0 w 216"/>
              <a:gd name="T23" fmla="*/ 1 h 216"/>
              <a:gd name="T24" fmla="*/ 0 w 216"/>
              <a:gd name="T25" fmla="*/ 1 h 216"/>
              <a:gd name="T26" fmla="*/ 0 w 216"/>
              <a:gd name="T27" fmla="*/ 1 h 216"/>
              <a:gd name="T28" fmla="*/ 0 w 216"/>
              <a:gd name="T29" fmla="*/ 1 h 216"/>
              <a:gd name="T30" fmla="*/ 0 w 216"/>
              <a:gd name="T31" fmla="*/ 1 h 216"/>
              <a:gd name="T32" fmla="*/ 0 w 216"/>
              <a:gd name="T33" fmla="*/ 1 h 216"/>
              <a:gd name="T34" fmla="*/ 0 w 216"/>
              <a:gd name="T35" fmla="*/ 1 h 216"/>
              <a:gd name="T36" fmla="*/ 0 w 216"/>
              <a:gd name="T37" fmla="*/ 1 h 216"/>
              <a:gd name="T38" fmla="*/ 0 w 216"/>
              <a:gd name="T39" fmla="*/ 1 h 2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16"/>
              <a:gd name="T62" fmla="*/ 216 w 216"/>
              <a:gd name="T63" fmla="*/ 216 h 2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16">
                <a:moveTo>
                  <a:pt x="0" y="87"/>
                </a:moveTo>
                <a:lnTo>
                  <a:pt x="29" y="38"/>
                </a:lnTo>
                <a:lnTo>
                  <a:pt x="98" y="19"/>
                </a:lnTo>
                <a:lnTo>
                  <a:pt x="183" y="21"/>
                </a:lnTo>
                <a:lnTo>
                  <a:pt x="216" y="0"/>
                </a:lnTo>
                <a:lnTo>
                  <a:pt x="205" y="45"/>
                </a:lnTo>
                <a:lnTo>
                  <a:pt x="146" y="35"/>
                </a:lnTo>
                <a:lnTo>
                  <a:pt x="116" y="73"/>
                </a:lnTo>
                <a:lnTo>
                  <a:pt x="85" y="52"/>
                </a:lnTo>
                <a:lnTo>
                  <a:pt x="107" y="110"/>
                </a:lnTo>
                <a:lnTo>
                  <a:pt x="79" y="121"/>
                </a:lnTo>
                <a:lnTo>
                  <a:pt x="133" y="145"/>
                </a:lnTo>
                <a:lnTo>
                  <a:pt x="133" y="169"/>
                </a:lnTo>
                <a:lnTo>
                  <a:pt x="89" y="175"/>
                </a:lnTo>
                <a:lnTo>
                  <a:pt x="104" y="216"/>
                </a:lnTo>
                <a:lnTo>
                  <a:pt x="51" y="203"/>
                </a:lnTo>
                <a:lnTo>
                  <a:pt x="35" y="164"/>
                </a:lnTo>
                <a:lnTo>
                  <a:pt x="105" y="148"/>
                </a:lnTo>
                <a:lnTo>
                  <a:pt x="35" y="142"/>
                </a:lnTo>
                <a:lnTo>
                  <a:pt x="0" y="87"/>
                </a:lnTo>
                <a:close/>
              </a:path>
            </a:pathLst>
          </a:custGeom>
          <a:solidFill>
            <a:schemeClr val="bg1">
              <a:lumMod val="85000"/>
            </a:scheme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76" name="Freeform 75"/>
          <p:cNvSpPr>
            <a:spLocks noChangeAspect="1"/>
          </p:cNvSpPr>
          <p:nvPr/>
        </p:nvSpPr>
        <p:spPr bwMode="gray">
          <a:xfrm>
            <a:off x="6400393" y="3895705"/>
            <a:ext cx="74319" cy="9539"/>
          </a:xfrm>
          <a:custGeom>
            <a:avLst/>
            <a:gdLst>
              <a:gd name="T0" fmla="*/ 0 w 101"/>
              <a:gd name="T1" fmla="*/ 0 h 14"/>
              <a:gd name="T2" fmla="*/ 0 w 101"/>
              <a:gd name="T3" fmla="*/ 0 h 14"/>
              <a:gd name="T4" fmla="*/ 0 w 101"/>
              <a:gd name="T5" fmla="*/ 0 h 14"/>
              <a:gd name="T6" fmla="*/ 0 w 101"/>
              <a:gd name="T7" fmla="*/ 0 h 14"/>
              <a:gd name="T8" fmla="*/ 0 w 101"/>
              <a:gd name="T9" fmla="*/ 0 h 14"/>
              <a:gd name="T10" fmla="*/ 0 60000 65536"/>
              <a:gd name="T11" fmla="*/ 0 60000 65536"/>
              <a:gd name="T12" fmla="*/ 0 60000 65536"/>
              <a:gd name="T13" fmla="*/ 0 60000 65536"/>
              <a:gd name="T14" fmla="*/ 0 60000 65536"/>
              <a:gd name="T15" fmla="*/ 0 w 101"/>
              <a:gd name="T16" fmla="*/ 0 h 14"/>
              <a:gd name="T17" fmla="*/ 101 w 101"/>
              <a:gd name="T18" fmla="*/ 14 h 14"/>
            </a:gdLst>
            <a:ahLst/>
            <a:cxnLst>
              <a:cxn ang="T10">
                <a:pos x="T0" y="T1"/>
              </a:cxn>
              <a:cxn ang="T11">
                <a:pos x="T2" y="T3"/>
              </a:cxn>
              <a:cxn ang="T12">
                <a:pos x="T4" y="T5"/>
              </a:cxn>
              <a:cxn ang="T13">
                <a:pos x="T6" y="T7"/>
              </a:cxn>
              <a:cxn ang="T14">
                <a:pos x="T8" y="T9"/>
              </a:cxn>
            </a:cxnLst>
            <a:rect l="T15" t="T16" r="T17" b="T18"/>
            <a:pathLst>
              <a:path w="101" h="14">
                <a:moveTo>
                  <a:pt x="0" y="14"/>
                </a:moveTo>
                <a:lnTo>
                  <a:pt x="8" y="0"/>
                </a:lnTo>
                <a:lnTo>
                  <a:pt x="101" y="14"/>
                </a:lnTo>
                <a:lnTo>
                  <a:pt x="33" y="14"/>
                </a:lnTo>
                <a:lnTo>
                  <a:pt x="0" y="1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77" name="Freeform 76"/>
          <p:cNvSpPr>
            <a:spLocks noChangeAspect="1"/>
          </p:cNvSpPr>
          <p:nvPr/>
        </p:nvSpPr>
        <p:spPr bwMode="gray">
          <a:xfrm>
            <a:off x="3906740" y="1711247"/>
            <a:ext cx="1571777" cy="1276652"/>
          </a:xfrm>
          <a:custGeom>
            <a:avLst/>
            <a:gdLst>
              <a:gd name="T0" fmla="*/ 0 w 2109"/>
              <a:gd name="T1" fmla="*/ 1 h 1540"/>
              <a:gd name="T2" fmla="*/ 0 w 2109"/>
              <a:gd name="T3" fmla="*/ 1 h 1540"/>
              <a:gd name="T4" fmla="*/ 0 w 2109"/>
              <a:gd name="T5" fmla="*/ 1 h 1540"/>
              <a:gd name="T6" fmla="*/ 0 w 2109"/>
              <a:gd name="T7" fmla="*/ 1 h 1540"/>
              <a:gd name="T8" fmla="*/ 0 w 2109"/>
              <a:gd name="T9" fmla="*/ 1 h 1540"/>
              <a:gd name="T10" fmla="*/ 0 w 2109"/>
              <a:gd name="T11" fmla="*/ 1 h 1540"/>
              <a:gd name="T12" fmla="*/ 0 w 2109"/>
              <a:gd name="T13" fmla="*/ 1 h 1540"/>
              <a:gd name="T14" fmla="*/ 0 w 2109"/>
              <a:gd name="T15" fmla="*/ 1 h 1540"/>
              <a:gd name="T16" fmla="*/ 0 w 2109"/>
              <a:gd name="T17" fmla="*/ 1 h 1540"/>
              <a:gd name="T18" fmla="*/ 0 w 2109"/>
              <a:gd name="T19" fmla="*/ 1 h 1540"/>
              <a:gd name="T20" fmla="*/ 0 w 2109"/>
              <a:gd name="T21" fmla="*/ 1 h 1540"/>
              <a:gd name="T22" fmla="*/ 0 w 2109"/>
              <a:gd name="T23" fmla="*/ 1 h 1540"/>
              <a:gd name="T24" fmla="*/ 0 w 2109"/>
              <a:gd name="T25" fmla="*/ 1 h 1540"/>
              <a:gd name="T26" fmla="*/ 0 w 2109"/>
              <a:gd name="T27" fmla="*/ 1 h 1540"/>
              <a:gd name="T28" fmla="*/ 0 w 2109"/>
              <a:gd name="T29" fmla="*/ 1 h 1540"/>
              <a:gd name="T30" fmla="*/ 0 w 2109"/>
              <a:gd name="T31" fmla="*/ 1 h 1540"/>
              <a:gd name="T32" fmla="*/ 0 w 2109"/>
              <a:gd name="T33" fmla="*/ 1 h 1540"/>
              <a:gd name="T34" fmla="*/ 0 w 2109"/>
              <a:gd name="T35" fmla="*/ 1 h 1540"/>
              <a:gd name="T36" fmla="*/ 0 w 2109"/>
              <a:gd name="T37" fmla="*/ 1 h 1540"/>
              <a:gd name="T38" fmla="*/ 0 w 2109"/>
              <a:gd name="T39" fmla="*/ 1 h 1540"/>
              <a:gd name="T40" fmla="*/ 0 w 2109"/>
              <a:gd name="T41" fmla="*/ 1 h 1540"/>
              <a:gd name="T42" fmla="*/ 0 w 2109"/>
              <a:gd name="T43" fmla="*/ 1 h 1540"/>
              <a:gd name="T44" fmla="*/ 0 w 2109"/>
              <a:gd name="T45" fmla="*/ 1 h 1540"/>
              <a:gd name="T46" fmla="*/ 0 w 2109"/>
              <a:gd name="T47" fmla="*/ 1 h 1540"/>
              <a:gd name="T48" fmla="*/ 0 w 2109"/>
              <a:gd name="T49" fmla="*/ 1 h 1540"/>
              <a:gd name="T50" fmla="*/ 0 w 2109"/>
              <a:gd name="T51" fmla="*/ 1 h 1540"/>
              <a:gd name="T52" fmla="*/ 0 w 2109"/>
              <a:gd name="T53" fmla="*/ 1 h 1540"/>
              <a:gd name="T54" fmla="*/ 0 w 2109"/>
              <a:gd name="T55" fmla="*/ 1 h 1540"/>
              <a:gd name="T56" fmla="*/ 0 w 2109"/>
              <a:gd name="T57" fmla="*/ 1 h 1540"/>
              <a:gd name="T58" fmla="*/ 0 w 2109"/>
              <a:gd name="T59" fmla="*/ 1 h 1540"/>
              <a:gd name="T60" fmla="*/ 0 w 2109"/>
              <a:gd name="T61" fmla="*/ 1 h 1540"/>
              <a:gd name="T62" fmla="*/ 0 w 2109"/>
              <a:gd name="T63" fmla="*/ 1 h 1540"/>
              <a:gd name="T64" fmla="*/ 0 w 2109"/>
              <a:gd name="T65" fmla="*/ 1 h 1540"/>
              <a:gd name="T66" fmla="*/ 0 w 2109"/>
              <a:gd name="T67" fmla="*/ 1 h 1540"/>
              <a:gd name="T68" fmla="*/ 0 w 2109"/>
              <a:gd name="T69" fmla="*/ 1 h 1540"/>
              <a:gd name="T70" fmla="*/ 0 w 2109"/>
              <a:gd name="T71" fmla="*/ 1 h 1540"/>
              <a:gd name="T72" fmla="*/ 0 w 2109"/>
              <a:gd name="T73" fmla="*/ 1 h 1540"/>
              <a:gd name="T74" fmla="*/ 0 w 2109"/>
              <a:gd name="T75" fmla="*/ 1 h 1540"/>
              <a:gd name="T76" fmla="*/ 0 w 2109"/>
              <a:gd name="T77" fmla="*/ 1 h 1540"/>
              <a:gd name="T78" fmla="*/ 0 w 2109"/>
              <a:gd name="T79" fmla="*/ 1 h 1540"/>
              <a:gd name="T80" fmla="*/ 0 w 2109"/>
              <a:gd name="T81" fmla="*/ 1 h 1540"/>
              <a:gd name="T82" fmla="*/ 0 w 2109"/>
              <a:gd name="T83" fmla="*/ 1 h 1540"/>
              <a:gd name="T84" fmla="*/ 0 w 2109"/>
              <a:gd name="T85" fmla="*/ 1 h 1540"/>
              <a:gd name="T86" fmla="*/ 0 w 2109"/>
              <a:gd name="T87" fmla="*/ 1 h 1540"/>
              <a:gd name="T88" fmla="*/ 0 w 2109"/>
              <a:gd name="T89" fmla="*/ 1 h 1540"/>
              <a:gd name="T90" fmla="*/ 0 w 2109"/>
              <a:gd name="T91" fmla="*/ 1 h 1540"/>
              <a:gd name="T92" fmla="*/ 0 w 2109"/>
              <a:gd name="T93" fmla="*/ 1 h 1540"/>
              <a:gd name="T94" fmla="*/ 0 w 2109"/>
              <a:gd name="T95" fmla="*/ 1 h 1540"/>
              <a:gd name="T96" fmla="*/ 0 w 2109"/>
              <a:gd name="T97" fmla="*/ 1 h 1540"/>
              <a:gd name="T98" fmla="*/ 0 w 2109"/>
              <a:gd name="T99" fmla="*/ 1 h 1540"/>
              <a:gd name="T100" fmla="*/ 0 w 2109"/>
              <a:gd name="T101" fmla="*/ 1 h 1540"/>
              <a:gd name="T102" fmla="*/ 0 w 2109"/>
              <a:gd name="T103" fmla="*/ 1 h 1540"/>
              <a:gd name="T104" fmla="*/ 0 w 2109"/>
              <a:gd name="T105" fmla="*/ 1 h 1540"/>
              <a:gd name="T106" fmla="*/ 0 w 2109"/>
              <a:gd name="T107" fmla="*/ 1 h 1540"/>
              <a:gd name="T108" fmla="*/ 0 w 2109"/>
              <a:gd name="T109" fmla="*/ 1 h 1540"/>
              <a:gd name="T110" fmla="*/ 0 w 2109"/>
              <a:gd name="T111" fmla="*/ 1 h 1540"/>
              <a:gd name="T112" fmla="*/ 0 w 2109"/>
              <a:gd name="T113" fmla="*/ 1 h 1540"/>
              <a:gd name="T114" fmla="*/ 0 w 2109"/>
              <a:gd name="T115" fmla="*/ 1 h 1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9"/>
              <a:gd name="T175" fmla="*/ 0 h 1540"/>
              <a:gd name="T176" fmla="*/ 2109 w 2109"/>
              <a:gd name="T177" fmla="*/ 1540 h 1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9" h="1540">
                <a:moveTo>
                  <a:pt x="0" y="432"/>
                </a:moveTo>
                <a:lnTo>
                  <a:pt x="12" y="409"/>
                </a:lnTo>
                <a:lnTo>
                  <a:pt x="149" y="365"/>
                </a:lnTo>
                <a:lnTo>
                  <a:pt x="236" y="365"/>
                </a:lnTo>
                <a:lnTo>
                  <a:pt x="285" y="330"/>
                </a:lnTo>
                <a:lnTo>
                  <a:pt x="270" y="319"/>
                </a:lnTo>
                <a:lnTo>
                  <a:pt x="301" y="307"/>
                </a:lnTo>
                <a:lnTo>
                  <a:pt x="275" y="299"/>
                </a:lnTo>
                <a:lnTo>
                  <a:pt x="321" y="285"/>
                </a:lnTo>
                <a:lnTo>
                  <a:pt x="304" y="273"/>
                </a:lnTo>
                <a:lnTo>
                  <a:pt x="243" y="296"/>
                </a:lnTo>
                <a:lnTo>
                  <a:pt x="183" y="267"/>
                </a:lnTo>
                <a:lnTo>
                  <a:pt x="260" y="250"/>
                </a:lnTo>
                <a:lnTo>
                  <a:pt x="303" y="201"/>
                </a:lnTo>
                <a:lnTo>
                  <a:pt x="397" y="199"/>
                </a:lnTo>
                <a:lnTo>
                  <a:pt x="393" y="146"/>
                </a:lnTo>
                <a:lnTo>
                  <a:pt x="463" y="144"/>
                </a:lnTo>
                <a:lnTo>
                  <a:pt x="534" y="182"/>
                </a:lnTo>
                <a:lnTo>
                  <a:pt x="450" y="133"/>
                </a:lnTo>
                <a:lnTo>
                  <a:pt x="609" y="100"/>
                </a:lnTo>
                <a:lnTo>
                  <a:pt x="648" y="124"/>
                </a:lnTo>
                <a:lnTo>
                  <a:pt x="653" y="170"/>
                </a:lnTo>
                <a:lnTo>
                  <a:pt x="674" y="131"/>
                </a:lnTo>
                <a:lnTo>
                  <a:pt x="776" y="159"/>
                </a:lnTo>
                <a:lnTo>
                  <a:pt x="741" y="136"/>
                </a:lnTo>
                <a:lnTo>
                  <a:pt x="790" y="140"/>
                </a:lnTo>
                <a:lnTo>
                  <a:pt x="747" y="113"/>
                </a:lnTo>
                <a:lnTo>
                  <a:pt x="735" y="92"/>
                </a:lnTo>
                <a:lnTo>
                  <a:pt x="758" y="87"/>
                </a:lnTo>
                <a:lnTo>
                  <a:pt x="961" y="152"/>
                </a:lnTo>
                <a:lnTo>
                  <a:pt x="945" y="131"/>
                </a:lnTo>
                <a:lnTo>
                  <a:pt x="989" y="127"/>
                </a:lnTo>
                <a:lnTo>
                  <a:pt x="961" y="109"/>
                </a:lnTo>
                <a:lnTo>
                  <a:pt x="1029" y="113"/>
                </a:lnTo>
                <a:lnTo>
                  <a:pt x="921" y="66"/>
                </a:lnTo>
                <a:lnTo>
                  <a:pt x="1118" y="92"/>
                </a:lnTo>
                <a:lnTo>
                  <a:pt x="1074" y="65"/>
                </a:lnTo>
                <a:lnTo>
                  <a:pt x="957" y="60"/>
                </a:lnTo>
                <a:lnTo>
                  <a:pt x="996" y="58"/>
                </a:lnTo>
                <a:lnTo>
                  <a:pt x="924" y="34"/>
                </a:lnTo>
                <a:lnTo>
                  <a:pt x="1009" y="41"/>
                </a:lnTo>
                <a:lnTo>
                  <a:pt x="974" y="31"/>
                </a:lnTo>
                <a:lnTo>
                  <a:pt x="1012" y="23"/>
                </a:lnTo>
                <a:lnTo>
                  <a:pt x="1157" y="66"/>
                </a:lnTo>
                <a:lnTo>
                  <a:pt x="1141" y="50"/>
                </a:lnTo>
                <a:lnTo>
                  <a:pt x="1204" y="34"/>
                </a:lnTo>
                <a:lnTo>
                  <a:pt x="1151" y="31"/>
                </a:lnTo>
                <a:lnTo>
                  <a:pt x="1149" y="9"/>
                </a:lnTo>
                <a:lnTo>
                  <a:pt x="1185" y="0"/>
                </a:lnTo>
                <a:lnTo>
                  <a:pt x="1574" y="10"/>
                </a:lnTo>
                <a:lnTo>
                  <a:pt x="1602" y="22"/>
                </a:lnTo>
                <a:lnTo>
                  <a:pt x="1591" y="31"/>
                </a:lnTo>
                <a:lnTo>
                  <a:pt x="1329" y="33"/>
                </a:lnTo>
                <a:lnTo>
                  <a:pt x="1360" y="44"/>
                </a:lnTo>
                <a:lnTo>
                  <a:pt x="1258" y="58"/>
                </a:lnTo>
                <a:lnTo>
                  <a:pt x="1626" y="34"/>
                </a:lnTo>
                <a:lnTo>
                  <a:pt x="1640" y="55"/>
                </a:lnTo>
                <a:lnTo>
                  <a:pt x="1591" y="67"/>
                </a:lnTo>
                <a:lnTo>
                  <a:pt x="1675" y="59"/>
                </a:lnTo>
                <a:lnTo>
                  <a:pt x="1772" y="83"/>
                </a:lnTo>
                <a:lnTo>
                  <a:pt x="1626" y="124"/>
                </a:lnTo>
                <a:lnTo>
                  <a:pt x="1392" y="120"/>
                </a:lnTo>
                <a:lnTo>
                  <a:pt x="1448" y="127"/>
                </a:lnTo>
                <a:lnTo>
                  <a:pt x="1349" y="144"/>
                </a:lnTo>
                <a:lnTo>
                  <a:pt x="1349" y="165"/>
                </a:lnTo>
                <a:lnTo>
                  <a:pt x="1607" y="133"/>
                </a:lnTo>
                <a:lnTo>
                  <a:pt x="1628" y="146"/>
                </a:lnTo>
                <a:lnTo>
                  <a:pt x="1574" y="177"/>
                </a:lnTo>
                <a:lnTo>
                  <a:pt x="1740" y="127"/>
                </a:lnTo>
                <a:lnTo>
                  <a:pt x="1749" y="175"/>
                </a:lnTo>
                <a:lnTo>
                  <a:pt x="1668" y="258"/>
                </a:lnTo>
                <a:lnTo>
                  <a:pt x="1827" y="163"/>
                </a:lnTo>
                <a:lnTo>
                  <a:pt x="1824" y="177"/>
                </a:lnTo>
                <a:lnTo>
                  <a:pt x="1900" y="176"/>
                </a:lnTo>
                <a:lnTo>
                  <a:pt x="1924" y="144"/>
                </a:lnTo>
                <a:lnTo>
                  <a:pt x="2007" y="140"/>
                </a:lnTo>
                <a:lnTo>
                  <a:pt x="2109" y="168"/>
                </a:lnTo>
                <a:lnTo>
                  <a:pt x="2009" y="209"/>
                </a:lnTo>
                <a:lnTo>
                  <a:pt x="2015" y="226"/>
                </a:lnTo>
                <a:lnTo>
                  <a:pt x="1787" y="250"/>
                </a:lnTo>
                <a:lnTo>
                  <a:pt x="1969" y="252"/>
                </a:lnTo>
                <a:lnTo>
                  <a:pt x="1820" y="286"/>
                </a:lnTo>
                <a:lnTo>
                  <a:pt x="1829" y="312"/>
                </a:lnTo>
                <a:lnTo>
                  <a:pt x="1930" y="286"/>
                </a:lnTo>
                <a:lnTo>
                  <a:pt x="1856" y="319"/>
                </a:lnTo>
                <a:lnTo>
                  <a:pt x="1847" y="361"/>
                </a:lnTo>
                <a:lnTo>
                  <a:pt x="1871" y="350"/>
                </a:lnTo>
                <a:lnTo>
                  <a:pt x="1801" y="388"/>
                </a:lnTo>
                <a:lnTo>
                  <a:pt x="1776" y="466"/>
                </a:lnTo>
                <a:lnTo>
                  <a:pt x="1813" y="449"/>
                </a:lnTo>
                <a:lnTo>
                  <a:pt x="1866" y="466"/>
                </a:lnTo>
                <a:lnTo>
                  <a:pt x="1818" y="466"/>
                </a:lnTo>
                <a:lnTo>
                  <a:pt x="1818" y="489"/>
                </a:lnTo>
                <a:lnTo>
                  <a:pt x="1898" y="499"/>
                </a:lnTo>
                <a:lnTo>
                  <a:pt x="1900" y="527"/>
                </a:lnTo>
                <a:lnTo>
                  <a:pt x="1780" y="522"/>
                </a:lnTo>
                <a:lnTo>
                  <a:pt x="1813" y="535"/>
                </a:lnTo>
                <a:lnTo>
                  <a:pt x="1746" y="543"/>
                </a:lnTo>
                <a:lnTo>
                  <a:pt x="1780" y="575"/>
                </a:lnTo>
                <a:lnTo>
                  <a:pt x="1842" y="576"/>
                </a:lnTo>
                <a:lnTo>
                  <a:pt x="1805" y="595"/>
                </a:lnTo>
                <a:lnTo>
                  <a:pt x="1854" y="612"/>
                </a:lnTo>
                <a:lnTo>
                  <a:pt x="1853" y="652"/>
                </a:lnTo>
                <a:lnTo>
                  <a:pt x="1763" y="628"/>
                </a:lnTo>
                <a:lnTo>
                  <a:pt x="1816" y="650"/>
                </a:lnTo>
                <a:lnTo>
                  <a:pt x="1784" y="663"/>
                </a:lnTo>
                <a:lnTo>
                  <a:pt x="1813" y="661"/>
                </a:lnTo>
                <a:lnTo>
                  <a:pt x="1805" y="686"/>
                </a:lnTo>
                <a:lnTo>
                  <a:pt x="1870" y="700"/>
                </a:lnTo>
                <a:lnTo>
                  <a:pt x="1768" y="692"/>
                </a:lnTo>
                <a:lnTo>
                  <a:pt x="1749" y="706"/>
                </a:lnTo>
                <a:lnTo>
                  <a:pt x="1827" y="738"/>
                </a:lnTo>
                <a:lnTo>
                  <a:pt x="1816" y="764"/>
                </a:lnTo>
                <a:lnTo>
                  <a:pt x="1754" y="780"/>
                </a:lnTo>
                <a:lnTo>
                  <a:pt x="1692" y="742"/>
                </a:lnTo>
                <a:lnTo>
                  <a:pt x="1599" y="776"/>
                </a:lnTo>
                <a:lnTo>
                  <a:pt x="1665" y="795"/>
                </a:lnTo>
                <a:lnTo>
                  <a:pt x="1602" y="813"/>
                </a:lnTo>
                <a:lnTo>
                  <a:pt x="1670" y="816"/>
                </a:lnTo>
                <a:lnTo>
                  <a:pt x="1648" y="855"/>
                </a:lnTo>
                <a:lnTo>
                  <a:pt x="1675" y="832"/>
                </a:lnTo>
                <a:lnTo>
                  <a:pt x="1749" y="864"/>
                </a:lnTo>
                <a:lnTo>
                  <a:pt x="1727" y="889"/>
                </a:lnTo>
                <a:lnTo>
                  <a:pt x="1768" y="879"/>
                </a:lnTo>
                <a:lnTo>
                  <a:pt x="1749" y="906"/>
                </a:lnTo>
                <a:lnTo>
                  <a:pt x="1778" y="894"/>
                </a:lnTo>
                <a:lnTo>
                  <a:pt x="1782" y="959"/>
                </a:lnTo>
                <a:lnTo>
                  <a:pt x="1749" y="934"/>
                </a:lnTo>
                <a:lnTo>
                  <a:pt x="1749" y="959"/>
                </a:lnTo>
                <a:lnTo>
                  <a:pt x="1717" y="958"/>
                </a:lnTo>
                <a:lnTo>
                  <a:pt x="1675" y="904"/>
                </a:lnTo>
                <a:lnTo>
                  <a:pt x="1575" y="873"/>
                </a:lnTo>
                <a:lnTo>
                  <a:pt x="1645" y="909"/>
                </a:lnTo>
                <a:lnTo>
                  <a:pt x="1552" y="928"/>
                </a:lnTo>
                <a:lnTo>
                  <a:pt x="1526" y="959"/>
                </a:lnTo>
                <a:lnTo>
                  <a:pt x="1612" y="966"/>
                </a:lnTo>
                <a:lnTo>
                  <a:pt x="1540" y="985"/>
                </a:lnTo>
                <a:lnTo>
                  <a:pt x="1650" y="963"/>
                </a:lnTo>
                <a:lnTo>
                  <a:pt x="1756" y="991"/>
                </a:lnTo>
                <a:lnTo>
                  <a:pt x="1618" y="1067"/>
                </a:lnTo>
                <a:lnTo>
                  <a:pt x="1483" y="1100"/>
                </a:lnTo>
                <a:lnTo>
                  <a:pt x="1434" y="1102"/>
                </a:lnTo>
                <a:lnTo>
                  <a:pt x="1404" y="1068"/>
                </a:lnTo>
                <a:lnTo>
                  <a:pt x="1420" y="1102"/>
                </a:lnTo>
                <a:lnTo>
                  <a:pt x="1379" y="1122"/>
                </a:lnTo>
                <a:lnTo>
                  <a:pt x="1329" y="1204"/>
                </a:lnTo>
                <a:lnTo>
                  <a:pt x="1288" y="1202"/>
                </a:lnTo>
                <a:lnTo>
                  <a:pt x="1279" y="1227"/>
                </a:lnTo>
                <a:lnTo>
                  <a:pt x="1239" y="1230"/>
                </a:lnTo>
                <a:lnTo>
                  <a:pt x="1219" y="1222"/>
                </a:lnTo>
                <a:lnTo>
                  <a:pt x="1246" y="1205"/>
                </a:lnTo>
                <a:lnTo>
                  <a:pt x="1218" y="1202"/>
                </a:lnTo>
                <a:lnTo>
                  <a:pt x="1203" y="1244"/>
                </a:lnTo>
                <a:lnTo>
                  <a:pt x="1140" y="1248"/>
                </a:lnTo>
                <a:lnTo>
                  <a:pt x="1141" y="1281"/>
                </a:lnTo>
                <a:lnTo>
                  <a:pt x="1102" y="1284"/>
                </a:lnTo>
                <a:lnTo>
                  <a:pt x="1136" y="1311"/>
                </a:lnTo>
                <a:lnTo>
                  <a:pt x="1091" y="1316"/>
                </a:lnTo>
                <a:lnTo>
                  <a:pt x="1126" y="1347"/>
                </a:lnTo>
                <a:lnTo>
                  <a:pt x="1094" y="1347"/>
                </a:lnTo>
                <a:lnTo>
                  <a:pt x="1119" y="1354"/>
                </a:lnTo>
                <a:lnTo>
                  <a:pt x="1094" y="1387"/>
                </a:lnTo>
                <a:lnTo>
                  <a:pt x="1074" y="1381"/>
                </a:lnTo>
                <a:lnTo>
                  <a:pt x="1091" y="1396"/>
                </a:lnTo>
                <a:lnTo>
                  <a:pt x="1048" y="1408"/>
                </a:lnTo>
                <a:lnTo>
                  <a:pt x="1074" y="1454"/>
                </a:lnTo>
                <a:lnTo>
                  <a:pt x="1048" y="1517"/>
                </a:lnTo>
                <a:lnTo>
                  <a:pt x="1016" y="1518"/>
                </a:lnTo>
                <a:lnTo>
                  <a:pt x="1040" y="1540"/>
                </a:lnTo>
                <a:lnTo>
                  <a:pt x="970" y="1540"/>
                </a:lnTo>
                <a:lnTo>
                  <a:pt x="961" y="1498"/>
                </a:lnTo>
                <a:lnTo>
                  <a:pt x="862" y="1503"/>
                </a:lnTo>
                <a:lnTo>
                  <a:pt x="885" y="1492"/>
                </a:lnTo>
                <a:lnTo>
                  <a:pt x="834" y="1475"/>
                </a:lnTo>
                <a:lnTo>
                  <a:pt x="859" y="1468"/>
                </a:lnTo>
                <a:lnTo>
                  <a:pt x="822" y="1468"/>
                </a:lnTo>
                <a:lnTo>
                  <a:pt x="835" y="1435"/>
                </a:lnTo>
                <a:lnTo>
                  <a:pt x="813" y="1442"/>
                </a:lnTo>
                <a:lnTo>
                  <a:pt x="747" y="1354"/>
                </a:lnTo>
                <a:lnTo>
                  <a:pt x="747" y="1327"/>
                </a:lnTo>
                <a:lnTo>
                  <a:pt x="796" y="1298"/>
                </a:lnTo>
                <a:lnTo>
                  <a:pt x="776" y="1289"/>
                </a:lnTo>
                <a:lnTo>
                  <a:pt x="726" y="1322"/>
                </a:lnTo>
                <a:lnTo>
                  <a:pt x="726" y="1256"/>
                </a:lnTo>
                <a:lnTo>
                  <a:pt x="680" y="1222"/>
                </a:lnTo>
                <a:lnTo>
                  <a:pt x="693" y="1169"/>
                </a:lnTo>
                <a:lnTo>
                  <a:pt x="665" y="1150"/>
                </a:lnTo>
                <a:lnTo>
                  <a:pt x="703" y="1104"/>
                </a:lnTo>
                <a:lnTo>
                  <a:pt x="680" y="1100"/>
                </a:lnTo>
                <a:lnTo>
                  <a:pt x="764" y="1100"/>
                </a:lnTo>
                <a:lnTo>
                  <a:pt x="756" y="1082"/>
                </a:lnTo>
                <a:lnTo>
                  <a:pt x="699" y="1084"/>
                </a:lnTo>
                <a:lnTo>
                  <a:pt x="785" y="1043"/>
                </a:lnTo>
                <a:lnTo>
                  <a:pt x="764" y="1030"/>
                </a:lnTo>
                <a:lnTo>
                  <a:pt x="785" y="985"/>
                </a:lnTo>
                <a:lnTo>
                  <a:pt x="715" y="983"/>
                </a:lnTo>
                <a:lnTo>
                  <a:pt x="637" y="947"/>
                </a:lnTo>
                <a:lnTo>
                  <a:pt x="776" y="966"/>
                </a:lnTo>
                <a:lnTo>
                  <a:pt x="752" y="950"/>
                </a:lnTo>
                <a:lnTo>
                  <a:pt x="776" y="943"/>
                </a:lnTo>
                <a:lnTo>
                  <a:pt x="721" y="916"/>
                </a:lnTo>
                <a:lnTo>
                  <a:pt x="741" y="904"/>
                </a:lnTo>
                <a:lnTo>
                  <a:pt x="711" y="914"/>
                </a:lnTo>
                <a:lnTo>
                  <a:pt x="730" y="895"/>
                </a:lnTo>
                <a:lnTo>
                  <a:pt x="694" y="897"/>
                </a:lnTo>
                <a:lnTo>
                  <a:pt x="735" y="882"/>
                </a:lnTo>
                <a:lnTo>
                  <a:pt x="674" y="861"/>
                </a:lnTo>
                <a:lnTo>
                  <a:pt x="660" y="895"/>
                </a:lnTo>
                <a:lnTo>
                  <a:pt x="609" y="897"/>
                </a:lnTo>
                <a:lnTo>
                  <a:pt x="599" y="882"/>
                </a:lnTo>
                <a:lnTo>
                  <a:pt x="633" y="861"/>
                </a:lnTo>
                <a:lnTo>
                  <a:pt x="606" y="861"/>
                </a:lnTo>
                <a:lnTo>
                  <a:pt x="637" y="804"/>
                </a:lnTo>
                <a:lnTo>
                  <a:pt x="601" y="794"/>
                </a:lnTo>
                <a:lnTo>
                  <a:pt x="619" y="768"/>
                </a:lnTo>
                <a:lnTo>
                  <a:pt x="562" y="697"/>
                </a:lnTo>
                <a:lnTo>
                  <a:pt x="581" y="696"/>
                </a:lnTo>
                <a:lnTo>
                  <a:pt x="504" y="635"/>
                </a:lnTo>
                <a:lnTo>
                  <a:pt x="504" y="612"/>
                </a:lnTo>
                <a:lnTo>
                  <a:pt x="419" y="582"/>
                </a:lnTo>
                <a:lnTo>
                  <a:pt x="340" y="565"/>
                </a:lnTo>
                <a:lnTo>
                  <a:pt x="269" y="593"/>
                </a:lnTo>
                <a:lnTo>
                  <a:pt x="210" y="575"/>
                </a:lnTo>
                <a:lnTo>
                  <a:pt x="232" y="598"/>
                </a:lnTo>
                <a:lnTo>
                  <a:pt x="170" y="587"/>
                </a:lnTo>
                <a:lnTo>
                  <a:pt x="117" y="564"/>
                </a:lnTo>
                <a:lnTo>
                  <a:pt x="170" y="543"/>
                </a:lnTo>
                <a:lnTo>
                  <a:pt x="53" y="522"/>
                </a:lnTo>
                <a:lnTo>
                  <a:pt x="96" y="502"/>
                </a:lnTo>
                <a:lnTo>
                  <a:pt x="236" y="508"/>
                </a:lnTo>
                <a:lnTo>
                  <a:pt x="253" y="500"/>
                </a:lnTo>
                <a:lnTo>
                  <a:pt x="228" y="488"/>
                </a:lnTo>
                <a:lnTo>
                  <a:pt x="252" y="476"/>
                </a:lnTo>
                <a:lnTo>
                  <a:pt x="126" y="484"/>
                </a:lnTo>
                <a:lnTo>
                  <a:pt x="0" y="43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78" name="Freeform 77"/>
          <p:cNvSpPr>
            <a:spLocks noChangeAspect="1"/>
          </p:cNvSpPr>
          <p:nvPr/>
        </p:nvSpPr>
        <p:spPr bwMode="gray">
          <a:xfrm>
            <a:off x="3410223" y="4434665"/>
            <a:ext cx="101200" cy="124009"/>
          </a:xfrm>
          <a:custGeom>
            <a:avLst/>
            <a:gdLst>
              <a:gd name="T0" fmla="*/ 0 w 137"/>
              <a:gd name="T1" fmla="*/ 1 h 150"/>
              <a:gd name="T2" fmla="*/ 0 w 137"/>
              <a:gd name="T3" fmla="*/ 1 h 150"/>
              <a:gd name="T4" fmla="*/ 0 w 137"/>
              <a:gd name="T5" fmla="*/ 1 h 150"/>
              <a:gd name="T6" fmla="*/ 0 w 137"/>
              <a:gd name="T7" fmla="*/ 1 h 150"/>
              <a:gd name="T8" fmla="*/ 0 w 137"/>
              <a:gd name="T9" fmla="*/ 0 h 150"/>
              <a:gd name="T10" fmla="*/ 0 w 137"/>
              <a:gd name="T11" fmla="*/ 1 h 150"/>
              <a:gd name="T12" fmla="*/ 0 w 137"/>
              <a:gd name="T13" fmla="*/ 1 h 150"/>
              <a:gd name="T14" fmla="*/ 0 w 137"/>
              <a:gd name="T15" fmla="*/ 1 h 150"/>
              <a:gd name="T16" fmla="*/ 0 w 137"/>
              <a:gd name="T17" fmla="*/ 1 h 150"/>
              <a:gd name="T18" fmla="*/ 0 w 137"/>
              <a:gd name="T19" fmla="*/ 1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150"/>
              <a:gd name="T32" fmla="*/ 137 w 137"/>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150">
                <a:moveTo>
                  <a:pt x="0" y="121"/>
                </a:moveTo>
                <a:lnTo>
                  <a:pt x="30" y="66"/>
                </a:lnTo>
                <a:lnTo>
                  <a:pt x="65" y="65"/>
                </a:lnTo>
                <a:lnTo>
                  <a:pt x="27" y="19"/>
                </a:lnTo>
                <a:lnTo>
                  <a:pt x="108" y="0"/>
                </a:lnTo>
                <a:lnTo>
                  <a:pt x="119" y="72"/>
                </a:lnTo>
                <a:lnTo>
                  <a:pt x="137" y="78"/>
                </a:lnTo>
                <a:lnTo>
                  <a:pt x="101" y="123"/>
                </a:lnTo>
                <a:lnTo>
                  <a:pt x="77" y="150"/>
                </a:lnTo>
                <a:lnTo>
                  <a:pt x="0" y="1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79" name="Freeform 78"/>
          <p:cNvSpPr>
            <a:spLocks noChangeAspect="1"/>
          </p:cNvSpPr>
          <p:nvPr/>
        </p:nvSpPr>
        <p:spPr bwMode="gray">
          <a:xfrm>
            <a:off x="4213505" y="4719249"/>
            <a:ext cx="121757" cy="189192"/>
          </a:xfrm>
          <a:custGeom>
            <a:avLst/>
            <a:gdLst>
              <a:gd name="T0" fmla="*/ 0 w 166"/>
              <a:gd name="T1" fmla="*/ 1 h 236"/>
              <a:gd name="T2" fmla="*/ 0 w 166"/>
              <a:gd name="T3" fmla="*/ 1 h 236"/>
              <a:gd name="T4" fmla="*/ 0 w 166"/>
              <a:gd name="T5" fmla="*/ 1 h 236"/>
              <a:gd name="T6" fmla="*/ 0 w 166"/>
              <a:gd name="T7" fmla="*/ 1 h 236"/>
              <a:gd name="T8" fmla="*/ 0 w 166"/>
              <a:gd name="T9" fmla="*/ 1 h 236"/>
              <a:gd name="T10" fmla="*/ 0 w 166"/>
              <a:gd name="T11" fmla="*/ 1 h 236"/>
              <a:gd name="T12" fmla="*/ 0 w 166"/>
              <a:gd name="T13" fmla="*/ 1 h 236"/>
              <a:gd name="T14" fmla="*/ 0 w 166"/>
              <a:gd name="T15" fmla="*/ 1 h 236"/>
              <a:gd name="T16" fmla="*/ 0 w 166"/>
              <a:gd name="T17" fmla="*/ 0 h 236"/>
              <a:gd name="T18" fmla="*/ 0 w 166"/>
              <a:gd name="T19" fmla="*/ 1 h 236"/>
              <a:gd name="T20" fmla="*/ 0 w 166"/>
              <a:gd name="T21" fmla="*/ 1 h 236"/>
              <a:gd name="T22" fmla="*/ 0 w 166"/>
              <a:gd name="T23" fmla="*/ 1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6"/>
              <a:gd name="T37" fmla="*/ 0 h 236"/>
              <a:gd name="T38" fmla="*/ 166 w 166"/>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6" h="236">
                <a:moveTo>
                  <a:pt x="0" y="77"/>
                </a:moveTo>
                <a:lnTo>
                  <a:pt x="24" y="110"/>
                </a:lnTo>
                <a:lnTo>
                  <a:pt x="56" y="135"/>
                </a:lnTo>
                <a:lnTo>
                  <a:pt x="49" y="201"/>
                </a:lnTo>
                <a:lnTo>
                  <a:pt x="67" y="236"/>
                </a:lnTo>
                <a:lnTo>
                  <a:pt x="166" y="222"/>
                </a:lnTo>
                <a:lnTo>
                  <a:pt x="110" y="149"/>
                </a:lnTo>
                <a:lnTo>
                  <a:pt x="149" y="86"/>
                </a:lnTo>
                <a:lnTo>
                  <a:pt x="50" y="0"/>
                </a:lnTo>
                <a:lnTo>
                  <a:pt x="17" y="25"/>
                </a:lnTo>
                <a:lnTo>
                  <a:pt x="31" y="48"/>
                </a:lnTo>
                <a:lnTo>
                  <a:pt x="0" y="7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80" name="Freeform 79"/>
          <p:cNvSpPr>
            <a:spLocks noChangeAspect="1"/>
          </p:cNvSpPr>
          <p:nvPr/>
        </p:nvSpPr>
        <p:spPr bwMode="gray">
          <a:xfrm>
            <a:off x="3868790" y="4379021"/>
            <a:ext cx="67994" cy="54055"/>
          </a:xfrm>
          <a:custGeom>
            <a:avLst/>
            <a:gdLst>
              <a:gd name="T0" fmla="*/ 0 w 90"/>
              <a:gd name="T1" fmla="*/ 1 h 66"/>
              <a:gd name="T2" fmla="*/ 0 w 90"/>
              <a:gd name="T3" fmla="*/ 1 h 66"/>
              <a:gd name="T4" fmla="*/ 0 w 90"/>
              <a:gd name="T5" fmla="*/ 1 h 66"/>
              <a:gd name="T6" fmla="*/ 0 w 90"/>
              <a:gd name="T7" fmla="*/ 0 h 66"/>
              <a:gd name="T8" fmla="*/ 0 w 90"/>
              <a:gd name="T9" fmla="*/ 1 h 66"/>
              <a:gd name="T10" fmla="*/ 0 w 90"/>
              <a:gd name="T11" fmla="*/ 1 h 66"/>
              <a:gd name="T12" fmla="*/ 0 60000 65536"/>
              <a:gd name="T13" fmla="*/ 0 60000 65536"/>
              <a:gd name="T14" fmla="*/ 0 60000 65536"/>
              <a:gd name="T15" fmla="*/ 0 60000 65536"/>
              <a:gd name="T16" fmla="*/ 0 60000 65536"/>
              <a:gd name="T17" fmla="*/ 0 60000 65536"/>
              <a:gd name="T18" fmla="*/ 0 w 90"/>
              <a:gd name="T19" fmla="*/ 0 h 66"/>
              <a:gd name="T20" fmla="*/ 90 w 90"/>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90" h="66">
                <a:moveTo>
                  <a:pt x="0" y="49"/>
                </a:moveTo>
                <a:lnTo>
                  <a:pt x="68" y="48"/>
                </a:lnTo>
                <a:lnTo>
                  <a:pt x="36" y="5"/>
                </a:lnTo>
                <a:lnTo>
                  <a:pt x="90" y="0"/>
                </a:lnTo>
                <a:lnTo>
                  <a:pt x="90" y="66"/>
                </a:lnTo>
                <a:lnTo>
                  <a:pt x="0" y="4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81" name="Freeform 80"/>
          <p:cNvSpPr>
            <a:spLocks noChangeAspect="1"/>
          </p:cNvSpPr>
          <p:nvPr/>
        </p:nvSpPr>
        <p:spPr bwMode="gray">
          <a:xfrm>
            <a:off x="3484542" y="4493490"/>
            <a:ext cx="154964" cy="87442"/>
          </a:xfrm>
          <a:custGeom>
            <a:avLst/>
            <a:gdLst>
              <a:gd name="T0" fmla="*/ 0 w 211"/>
              <a:gd name="T1" fmla="*/ 1 h 104"/>
              <a:gd name="T2" fmla="*/ 0 w 211"/>
              <a:gd name="T3" fmla="*/ 1 h 104"/>
              <a:gd name="T4" fmla="*/ 0 w 211"/>
              <a:gd name="T5" fmla="*/ 0 h 104"/>
              <a:gd name="T6" fmla="*/ 0 w 211"/>
              <a:gd name="T7" fmla="*/ 1 h 104"/>
              <a:gd name="T8" fmla="*/ 0 w 211"/>
              <a:gd name="T9" fmla="*/ 1 h 104"/>
              <a:gd name="T10" fmla="*/ 0 w 211"/>
              <a:gd name="T11" fmla="*/ 1 h 104"/>
              <a:gd name="T12" fmla="*/ 0 w 211"/>
              <a:gd name="T13" fmla="*/ 1 h 104"/>
              <a:gd name="T14" fmla="*/ 0 w 211"/>
              <a:gd name="T15" fmla="*/ 1 h 104"/>
              <a:gd name="T16" fmla="*/ 0 60000 65536"/>
              <a:gd name="T17" fmla="*/ 0 60000 65536"/>
              <a:gd name="T18" fmla="*/ 0 60000 65536"/>
              <a:gd name="T19" fmla="*/ 0 60000 65536"/>
              <a:gd name="T20" fmla="*/ 0 60000 65536"/>
              <a:gd name="T21" fmla="*/ 0 60000 65536"/>
              <a:gd name="T22" fmla="*/ 0 60000 65536"/>
              <a:gd name="T23" fmla="*/ 0 60000 65536"/>
              <a:gd name="T24" fmla="*/ 0 w 211"/>
              <a:gd name="T25" fmla="*/ 0 h 104"/>
              <a:gd name="T26" fmla="*/ 211 w 211"/>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 h="104">
                <a:moveTo>
                  <a:pt x="0" y="51"/>
                </a:moveTo>
                <a:lnTo>
                  <a:pt x="36" y="6"/>
                </a:lnTo>
                <a:lnTo>
                  <a:pt x="151" y="0"/>
                </a:lnTo>
                <a:lnTo>
                  <a:pt x="211" y="32"/>
                </a:lnTo>
                <a:lnTo>
                  <a:pt x="161" y="38"/>
                </a:lnTo>
                <a:lnTo>
                  <a:pt x="73" y="104"/>
                </a:lnTo>
                <a:lnTo>
                  <a:pt x="57" y="87"/>
                </a:lnTo>
                <a:lnTo>
                  <a:pt x="0" y="5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82" name="Freeform 81"/>
          <p:cNvSpPr>
            <a:spLocks noChangeAspect="1"/>
          </p:cNvSpPr>
          <p:nvPr/>
        </p:nvSpPr>
        <p:spPr bwMode="gray">
          <a:xfrm>
            <a:off x="6207479" y="3444187"/>
            <a:ext cx="169196" cy="101750"/>
          </a:xfrm>
          <a:custGeom>
            <a:avLst/>
            <a:gdLst>
              <a:gd name="T0" fmla="*/ 0 w 232"/>
              <a:gd name="T1" fmla="*/ 1 h 121"/>
              <a:gd name="T2" fmla="*/ 0 w 232"/>
              <a:gd name="T3" fmla="*/ 1 h 121"/>
              <a:gd name="T4" fmla="*/ 0 w 232"/>
              <a:gd name="T5" fmla="*/ 1 h 121"/>
              <a:gd name="T6" fmla="*/ 0 w 232"/>
              <a:gd name="T7" fmla="*/ 0 h 121"/>
              <a:gd name="T8" fmla="*/ 0 w 232"/>
              <a:gd name="T9" fmla="*/ 1 h 121"/>
              <a:gd name="T10" fmla="*/ 0 w 232"/>
              <a:gd name="T11" fmla="*/ 1 h 121"/>
              <a:gd name="T12" fmla="*/ 0 w 232"/>
              <a:gd name="T13" fmla="*/ 1 h 121"/>
              <a:gd name="T14" fmla="*/ 0 w 232"/>
              <a:gd name="T15" fmla="*/ 1 h 121"/>
              <a:gd name="T16" fmla="*/ 0 w 232"/>
              <a:gd name="T17" fmla="*/ 1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121"/>
              <a:gd name="T29" fmla="*/ 232 w 23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121">
                <a:moveTo>
                  <a:pt x="0" y="71"/>
                </a:moveTo>
                <a:lnTo>
                  <a:pt x="35" y="20"/>
                </a:lnTo>
                <a:lnTo>
                  <a:pt x="82" y="35"/>
                </a:lnTo>
                <a:lnTo>
                  <a:pt x="162" y="0"/>
                </a:lnTo>
                <a:lnTo>
                  <a:pt x="209" y="8"/>
                </a:lnTo>
                <a:lnTo>
                  <a:pt x="232" y="26"/>
                </a:lnTo>
                <a:lnTo>
                  <a:pt x="143" y="107"/>
                </a:lnTo>
                <a:lnTo>
                  <a:pt x="67" y="121"/>
                </a:lnTo>
                <a:lnTo>
                  <a:pt x="0" y="71"/>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83" name="Freeform 82"/>
          <p:cNvSpPr>
            <a:spLocks noChangeAspect="1"/>
          </p:cNvSpPr>
          <p:nvPr/>
        </p:nvSpPr>
        <p:spPr bwMode="gray">
          <a:xfrm>
            <a:off x="5157520" y="2698545"/>
            <a:ext cx="286209" cy="144676"/>
          </a:xfrm>
          <a:custGeom>
            <a:avLst/>
            <a:gdLst>
              <a:gd name="T0" fmla="*/ 0 w 381"/>
              <a:gd name="T1" fmla="*/ 1 h 174"/>
              <a:gd name="T2" fmla="*/ 0 w 381"/>
              <a:gd name="T3" fmla="*/ 1 h 174"/>
              <a:gd name="T4" fmla="*/ 0 w 381"/>
              <a:gd name="T5" fmla="*/ 1 h 174"/>
              <a:gd name="T6" fmla="*/ 0 w 381"/>
              <a:gd name="T7" fmla="*/ 1 h 174"/>
              <a:gd name="T8" fmla="*/ 0 w 381"/>
              <a:gd name="T9" fmla="*/ 1 h 174"/>
              <a:gd name="T10" fmla="*/ 0 w 381"/>
              <a:gd name="T11" fmla="*/ 1 h 174"/>
              <a:gd name="T12" fmla="*/ 0 w 381"/>
              <a:gd name="T13" fmla="*/ 1 h 174"/>
              <a:gd name="T14" fmla="*/ 0 w 381"/>
              <a:gd name="T15" fmla="*/ 1 h 174"/>
              <a:gd name="T16" fmla="*/ 0 w 381"/>
              <a:gd name="T17" fmla="*/ 1 h 174"/>
              <a:gd name="T18" fmla="*/ 0 w 381"/>
              <a:gd name="T19" fmla="*/ 1 h 174"/>
              <a:gd name="T20" fmla="*/ 0 w 381"/>
              <a:gd name="T21" fmla="*/ 1 h 174"/>
              <a:gd name="T22" fmla="*/ 0 w 381"/>
              <a:gd name="T23" fmla="*/ 1 h 174"/>
              <a:gd name="T24" fmla="*/ 0 w 381"/>
              <a:gd name="T25" fmla="*/ 1 h 174"/>
              <a:gd name="T26" fmla="*/ 0 w 381"/>
              <a:gd name="T27" fmla="*/ 1 h 174"/>
              <a:gd name="T28" fmla="*/ 0 w 381"/>
              <a:gd name="T29" fmla="*/ 1 h 174"/>
              <a:gd name="T30" fmla="*/ 0 w 381"/>
              <a:gd name="T31" fmla="*/ 0 h 174"/>
              <a:gd name="T32" fmla="*/ 0 w 381"/>
              <a:gd name="T33" fmla="*/ 1 h 174"/>
              <a:gd name="T34" fmla="*/ 0 w 381"/>
              <a:gd name="T35" fmla="*/ 1 h 174"/>
              <a:gd name="T36" fmla="*/ 0 w 381"/>
              <a:gd name="T37" fmla="*/ 1 h 174"/>
              <a:gd name="T38" fmla="*/ 0 w 381"/>
              <a:gd name="T39" fmla="*/ 1 h 174"/>
              <a:gd name="T40" fmla="*/ 0 w 381"/>
              <a:gd name="T41" fmla="*/ 1 h 174"/>
              <a:gd name="T42" fmla="*/ 0 w 381"/>
              <a:gd name="T43" fmla="*/ 1 h 174"/>
              <a:gd name="T44" fmla="*/ 0 w 381"/>
              <a:gd name="T45" fmla="*/ 1 h 174"/>
              <a:gd name="T46" fmla="*/ 0 w 381"/>
              <a:gd name="T47" fmla="*/ 1 h 174"/>
              <a:gd name="T48" fmla="*/ 0 w 381"/>
              <a:gd name="T49" fmla="*/ 1 h 174"/>
              <a:gd name="T50" fmla="*/ 0 w 381"/>
              <a:gd name="T51" fmla="*/ 1 h 174"/>
              <a:gd name="T52" fmla="*/ 0 w 381"/>
              <a:gd name="T53" fmla="*/ 1 h 174"/>
              <a:gd name="T54" fmla="*/ 0 w 381"/>
              <a:gd name="T55" fmla="*/ 1 h 174"/>
              <a:gd name="T56" fmla="*/ 0 w 381"/>
              <a:gd name="T57" fmla="*/ 1 h 1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1"/>
              <a:gd name="T88" fmla="*/ 0 h 174"/>
              <a:gd name="T89" fmla="*/ 381 w 381"/>
              <a:gd name="T90" fmla="*/ 174 h 1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1" h="174">
                <a:moveTo>
                  <a:pt x="0" y="62"/>
                </a:moveTo>
                <a:lnTo>
                  <a:pt x="24" y="53"/>
                </a:lnTo>
                <a:lnTo>
                  <a:pt x="10" y="37"/>
                </a:lnTo>
                <a:lnTo>
                  <a:pt x="43" y="47"/>
                </a:lnTo>
                <a:lnTo>
                  <a:pt x="28" y="19"/>
                </a:lnTo>
                <a:lnTo>
                  <a:pt x="65" y="36"/>
                </a:lnTo>
                <a:lnTo>
                  <a:pt x="46" y="2"/>
                </a:lnTo>
                <a:lnTo>
                  <a:pt x="106" y="29"/>
                </a:lnTo>
                <a:lnTo>
                  <a:pt x="111" y="74"/>
                </a:lnTo>
                <a:lnTo>
                  <a:pt x="143" y="24"/>
                </a:lnTo>
                <a:lnTo>
                  <a:pt x="174" y="42"/>
                </a:lnTo>
                <a:lnTo>
                  <a:pt x="198" y="18"/>
                </a:lnTo>
                <a:lnTo>
                  <a:pt x="220" y="50"/>
                </a:lnTo>
                <a:lnTo>
                  <a:pt x="214" y="19"/>
                </a:lnTo>
                <a:lnTo>
                  <a:pt x="276" y="19"/>
                </a:lnTo>
                <a:lnTo>
                  <a:pt x="285" y="0"/>
                </a:lnTo>
                <a:lnTo>
                  <a:pt x="313" y="18"/>
                </a:lnTo>
                <a:lnTo>
                  <a:pt x="347" y="11"/>
                </a:lnTo>
                <a:lnTo>
                  <a:pt x="323" y="24"/>
                </a:lnTo>
                <a:lnTo>
                  <a:pt x="381" y="79"/>
                </a:lnTo>
                <a:lnTo>
                  <a:pt x="331" y="128"/>
                </a:lnTo>
                <a:lnTo>
                  <a:pt x="189" y="174"/>
                </a:lnTo>
                <a:lnTo>
                  <a:pt x="63" y="154"/>
                </a:lnTo>
                <a:lnTo>
                  <a:pt x="94" y="108"/>
                </a:lnTo>
                <a:lnTo>
                  <a:pt x="19" y="92"/>
                </a:lnTo>
                <a:lnTo>
                  <a:pt x="92" y="88"/>
                </a:lnTo>
                <a:lnTo>
                  <a:pt x="65" y="75"/>
                </a:lnTo>
                <a:lnTo>
                  <a:pt x="93" y="62"/>
                </a:lnTo>
                <a:lnTo>
                  <a:pt x="0" y="62"/>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84" name="Freeform 83"/>
          <p:cNvSpPr>
            <a:spLocks noChangeAspect="1"/>
          </p:cNvSpPr>
          <p:nvPr/>
        </p:nvSpPr>
        <p:spPr bwMode="gray">
          <a:xfrm>
            <a:off x="7548390" y="3878217"/>
            <a:ext cx="755844" cy="842622"/>
          </a:xfrm>
          <a:custGeom>
            <a:avLst/>
            <a:gdLst>
              <a:gd name="T0" fmla="*/ 0 w 1020"/>
              <a:gd name="T1" fmla="*/ 1 h 1015"/>
              <a:gd name="T2" fmla="*/ 0 w 1020"/>
              <a:gd name="T3" fmla="*/ 1 h 1015"/>
              <a:gd name="T4" fmla="*/ 0 w 1020"/>
              <a:gd name="T5" fmla="*/ 1 h 1015"/>
              <a:gd name="T6" fmla="*/ 0 w 1020"/>
              <a:gd name="T7" fmla="*/ 1 h 1015"/>
              <a:gd name="T8" fmla="*/ 0 w 1020"/>
              <a:gd name="T9" fmla="*/ 1 h 1015"/>
              <a:gd name="T10" fmla="*/ 0 w 1020"/>
              <a:gd name="T11" fmla="*/ 1 h 1015"/>
              <a:gd name="T12" fmla="*/ 0 w 1020"/>
              <a:gd name="T13" fmla="*/ 1 h 1015"/>
              <a:gd name="T14" fmla="*/ 0 w 1020"/>
              <a:gd name="T15" fmla="*/ 1 h 1015"/>
              <a:gd name="T16" fmla="*/ 0 w 1020"/>
              <a:gd name="T17" fmla="*/ 1 h 1015"/>
              <a:gd name="T18" fmla="*/ 0 w 1020"/>
              <a:gd name="T19" fmla="*/ 1 h 1015"/>
              <a:gd name="T20" fmla="*/ 0 w 1020"/>
              <a:gd name="T21" fmla="*/ 1 h 1015"/>
              <a:gd name="T22" fmla="*/ 0 w 1020"/>
              <a:gd name="T23" fmla="*/ 1 h 1015"/>
              <a:gd name="T24" fmla="*/ 0 w 1020"/>
              <a:gd name="T25" fmla="*/ 1 h 1015"/>
              <a:gd name="T26" fmla="*/ 0 w 1020"/>
              <a:gd name="T27" fmla="*/ 0 h 1015"/>
              <a:gd name="T28" fmla="*/ 0 w 1020"/>
              <a:gd name="T29" fmla="*/ 1 h 1015"/>
              <a:gd name="T30" fmla="*/ 0 w 1020"/>
              <a:gd name="T31" fmla="*/ 1 h 1015"/>
              <a:gd name="T32" fmla="*/ 0 w 1020"/>
              <a:gd name="T33" fmla="*/ 1 h 1015"/>
              <a:gd name="T34" fmla="*/ 0 w 1020"/>
              <a:gd name="T35" fmla="*/ 1 h 1015"/>
              <a:gd name="T36" fmla="*/ 0 w 1020"/>
              <a:gd name="T37" fmla="*/ 1 h 1015"/>
              <a:gd name="T38" fmla="*/ 0 w 1020"/>
              <a:gd name="T39" fmla="*/ 1 h 1015"/>
              <a:gd name="T40" fmla="*/ 0 w 1020"/>
              <a:gd name="T41" fmla="*/ 1 h 1015"/>
              <a:gd name="T42" fmla="*/ 0 w 1020"/>
              <a:gd name="T43" fmla="*/ 1 h 1015"/>
              <a:gd name="T44" fmla="*/ 0 w 1020"/>
              <a:gd name="T45" fmla="*/ 1 h 1015"/>
              <a:gd name="T46" fmla="*/ 0 w 1020"/>
              <a:gd name="T47" fmla="*/ 1 h 1015"/>
              <a:gd name="T48" fmla="*/ 0 w 1020"/>
              <a:gd name="T49" fmla="*/ 1 h 1015"/>
              <a:gd name="T50" fmla="*/ 0 w 1020"/>
              <a:gd name="T51" fmla="*/ 1 h 1015"/>
              <a:gd name="T52" fmla="*/ 0 w 1020"/>
              <a:gd name="T53" fmla="*/ 1 h 1015"/>
              <a:gd name="T54" fmla="*/ 0 w 1020"/>
              <a:gd name="T55" fmla="*/ 1 h 1015"/>
              <a:gd name="T56" fmla="*/ 0 w 1020"/>
              <a:gd name="T57" fmla="*/ 1 h 1015"/>
              <a:gd name="T58" fmla="*/ 0 w 1020"/>
              <a:gd name="T59" fmla="*/ 1 h 1015"/>
              <a:gd name="T60" fmla="*/ 0 w 1020"/>
              <a:gd name="T61" fmla="*/ 1 h 1015"/>
              <a:gd name="T62" fmla="*/ 0 w 1020"/>
              <a:gd name="T63" fmla="*/ 1 h 1015"/>
              <a:gd name="T64" fmla="*/ 0 w 1020"/>
              <a:gd name="T65" fmla="*/ 1 h 1015"/>
              <a:gd name="T66" fmla="*/ 0 w 1020"/>
              <a:gd name="T67" fmla="*/ 1 h 1015"/>
              <a:gd name="T68" fmla="*/ 0 w 1020"/>
              <a:gd name="T69" fmla="*/ 1 h 1015"/>
              <a:gd name="T70" fmla="*/ 0 w 1020"/>
              <a:gd name="T71" fmla="*/ 1 h 1015"/>
              <a:gd name="T72" fmla="*/ 0 w 1020"/>
              <a:gd name="T73" fmla="*/ 1 h 1015"/>
              <a:gd name="T74" fmla="*/ 0 w 1020"/>
              <a:gd name="T75" fmla="*/ 1 h 1015"/>
              <a:gd name="T76" fmla="*/ 0 w 1020"/>
              <a:gd name="T77" fmla="*/ 1 h 1015"/>
              <a:gd name="T78" fmla="*/ 0 w 1020"/>
              <a:gd name="T79" fmla="*/ 1 h 1015"/>
              <a:gd name="T80" fmla="*/ 0 w 1020"/>
              <a:gd name="T81" fmla="*/ 1 h 1015"/>
              <a:gd name="T82" fmla="*/ 0 w 1020"/>
              <a:gd name="T83" fmla="*/ 1 h 1015"/>
              <a:gd name="T84" fmla="*/ 0 w 1020"/>
              <a:gd name="T85" fmla="*/ 1 h 1015"/>
              <a:gd name="T86" fmla="*/ 0 w 1020"/>
              <a:gd name="T87" fmla="*/ 1 h 1015"/>
              <a:gd name="T88" fmla="*/ 0 w 1020"/>
              <a:gd name="T89" fmla="*/ 1 h 1015"/>
              <a:gd name="T90" fmla="*/ 0 w 1020"/>
              <a:gd name="T91" fmla="*/ 1 h 1015"/>
              <a:gd name="T92" fmla="*/ 0 w 1020"/>
              <a:gd name="T93" fmla="*/ 1 h 1015"/>
              <a:gd name="T94" fmla="*/ 0 w 1020"/>
              <a:gd name="T95" fmla="*/ 1 h 1015"/>
              <a:gd name="T96" fmla="*/ 0 w 1020"/>
              <a:gd name="T97" fmla="*/ 1 h 1015"/>
              <a:gd name="T98" fmla="*/ 0 w 1020"/>
              <a:gd name="T99" fmla="*/ 1 h 1015"/>
              <a:gd name="T100" fmla="*/ 0 w 1020"/>
              <a:gd name="T101" fmla="*/ 1 h 1015"/>
              <a:gd name="T102" fmla="*/ 0 w 1020"/>
              <a:gd name="T103" fmla="*/ 1 h 1015"/>
              <a:gd name="T104" fmla="*/ 0 w 1020"/>
              <a:gd name="T105" fmla="*/ 1 h 1015"/>
              <a:gd name="T106" fmla="*/ 0 w 1020"/>
              <a:gd name="T107" fmla="*/ 1 h 1015"/>
              <a:gd name="T108" fmla="*/ 0 w 1020"/>
              <a:gd name="T109" fmla="*/ 1 h 1015"/>
              <a:gd name="T110" fmla="*/ 0 w 1020"/>
              <a:gd name="T111" fmla="*/ 1 h 1015"/>
              <a:gd name="T112" fmla="*/ 0 w 1020"/>
              <a:gd name="T113" fmla="*/ 1 h 1015"/>
              <a:gd name="T114" fmla="*/ 0 w 1020"/>
              <a:gd name="T115" fmla="*/ 1 h 1015"/>
              <a:gd name="T116" fmla="*/ 0 w 1020"/>
              <a:gd name="T117" fmla="*/ 1 h 1015"/>
              <a:gd name="T118" fmla="*/ 0 w 1020"/>
              <a:gd name="T119" fmla="*/ 1 h 1015"/>
              <a:gd name="T120" fmla="*/ 0 w 1020"/>
              <a:gd name="T121" fmla="*/ 1 h 1015"/>
              <a:gd name="T122" fmla="*/ 0 w 1020"/>
              <a:gd name="T123" fmla="*/ 1 h 10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0"/>
              <a:gd name="T187" fmla="*/ 0 h 1015"/>
              <a:gd name="T188" fmla="*/ 1020 w 1020"/>
              <a:gd name="T189" fmla="*/ 1015 h 10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0" h="1015">
                <a:moveTo>
                  <a:pt x="0" y="462"/>
                </a:moveTo>
                <a:lnTo>
                  <a:pt x="29" y="439"/>
                </a:lnTo>
                <a:lnTo>
                  <a:pt x="107" y="439"/>
                </a:lnTo>
                <a:lnTo>
                  <a:pt x="53" y="333"/>
                </a:lnTo>
                <a:lnTo>
                  <a:pt x="84" y="304"/>
                </a:lnTo>
                <a:lnTo>
                  <a:pt x="131" y="308"/>
                </a:lnTo>
                <a:lnTo>
                  <a:pt x="233" y="192"/>
                </a:lnTo>
                <a:lnTo>
                  <a:pt x="226" y="160"/>
                </a:lnTo>
                <a:lnTo>
                  <a:pt x="253" y="141"/>
                </a:lnTo>
                <a:lnTo>
                  <a:pt x="208" y="106"/>
                </a:lnTo>
                <a:lnTo>
                  <a:pt x="206" y="49"/>
                </a:lnTo>
                <a:lnTo>
                  <a:pt x="305" y="49"/>
                </a:lnTo>
                <a:lnTo>
                  <a:pt x="335" y="22"/>
                </a:lnTo>
                <a:lnTo>
                  <a:pt x="389" y="0"/>
                </a:lnTo>
                <a:lnTo>
                  <a:pt x="427" y="20"/>
                </a:lnTo>
                <a:lnTo>
                  <a:pt x="378" y="79"/>
                </a:lnTo>
                <a:lnTo>
                  <a:pt x="401" y="127"/>
                </a:lnTo>
                <a:lnTo>
                  <a:pt x="363" y="134"/>
                </a:lnTo>
                <a:lnTo>
                  <a:pt x="380" y="194"/>
                </a:lnTo>
                <a:lnTo>
                  <a:pt x="452" y="220"/>
                </a:lnTo>
                <a:lnTo>
                  <a:pt x="418" y="276"/>
                </a:lnTo>
                <a:lnTo>
                  <a:pt x="511" y="329"/>
                </a:lnTo>
                <a:lnTo>
                  <a:pt x="692" y="363"/>
                </a:lnTo>
                <a:lnTo>
                  <a:pt x="696" y="310"/>
                </a:lnTo>
                <a:lnTo>
                  <a:pt x="719" y="304"/>
                </a:lnTo>
                <a:lnTo>
                  <a:pt x="724" y="330"/>
                </a:lnTo>
                <a:lnTo>
                  <a:pt x="737" y="353"/>
                </a:lnTo>
                <a:lnTo>
                  <a:pt x="829" y="343"/>
                </a:lnTo>
                <a:lnTo>
                  <a:pt x="823" y="311"/>
                </a:lnTo>
                <a:lnTo>
                  <a:pt x="972" y="249"/>
                </a:lnTo>
                <a:lnTo>
                  <a:pt x="983" y="286"/>
                </a:lnTo>
                <a:lnTo>
                  <a:pt x="1020" y="300"/>
                </a:lnTo>
                <a:lnTo>
                  <a:pt x="1005" y="337"/>
                </a:lnTo>
                <a:lnTo>
                  <a:pt x="944" y="360"/>
                </a:lnTo>
                <a:lnTo>
                  <a:pt x="853" y="528"/>
                </a:lnTo>
                <a:lnTo>
                  <a:pt x="835" y="461"/>
                </a:lnTo>
                <a:lnTo>
                  <a:pt x="819" y="486"/>
                </a:lnTo>
                <a:lnTo>
                  <a:pt x="797" y="453"/>
                </a:lnTo>
                <a:lnTo>
                  <a:pt x="837" y="412"/>
                </a:lnTo>
                <a:lnTo>
                  <a:pt x="759" y="406"/>
                </a:lnTo>
                <a:lnTo>
                  <a:pt x="709" y="359"/>
                </a:lnTo>
                <a:lnTo>
                  <a:pt x="693" y="385"/>
                </a:lnTo>
                <a:lnTo>
                  <a:pt x="711" y="406"/>
                </a:lnTo>
                <a:lnTo>
                  <a:pt x="687" y="420"/>
                </a:lnTo>
                <a:lnTo>
                  <a:pt x="710" y="442"/>
                </a:lnTo>
                <a:lnTo>
                  <a:pt x="724" y="538"/>
                </a:lnTo>
                <a:lnTo>
                  <a:pt x="693" y="522"/>
                </a:lnTo>
                <a:lnTo>
                  <a:pt x="634" y="598"/>
                </a:lnTo>
                <a:lnTo>
                  <a:pt x="424" y="750"/>
                </a:lnTo>
                <a:lnTo>
                  <a:pt x="409" y="939"/>
                </a:lnTo>
                <a:lnTo>
                  <a:pt x="321" y="1015"/>
                </a:lnTo>
                <a:lnTo>
                  <a:pt x="243" y="869"/>
                </a:lnTo>
                <a:lnTo>
                  <a:pt x="211" y="753"/>
                </a:lnTo>
                <a:lnTo>
                  <a:pt x="183" y="726"/>
                </a:lnTo>
                <a:lnTo>
                  <a:pt x="161" y="516"/>
                </a:lnTo>
                <a:lnTo>
                  <a:pt x="144" y="508"/>
                </a:lnTo>
                <a:lnTo>
                  <a:pt x="132" y="555"/>
                </a:lnTo>
                <a:lnTo>
                  <a:pt x="82" y="567"/>
                </a:lnTo>
                <a:lnTo>
                  <a:pt x="31" y="512"/>
                </a:lnTo>
                <a:lnTo>
                  <a:pt x="80" y="483"/>
                </a:lnTo>
                <a:lnTo>
                  <a:pt x="31" y="494"/>
                </a:lnTo>
                <a:lnTo>
                  <a:pt x="0" y="462"/>
                </a:lnTo>
                <a:close/>
              </a:path>
            </a:pathLst>
          </a:custGeom>
          <a:solidFill>
            <a:srgbClr val="FFC000"/>
          </a:solidFill>
          <a:ln w="12700" cap="rnd">
            <a:no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85" name="Freeform 84"/>
          <p:cNvSpPr>
            <a:spLocks noChangeAspect="1"/>
          </p:cNvSpPr>
          <p:nvPr/>
        </p:nvSpPr>
        <p:spPr bwMode="gray">
          <a:xfrm>
            <a:off x="8250472" y="4792383"/>
            <a:ext cx="281465" cy="329099"/>
          </a:xfrm>
          <a:custGeom>
            <a:avLst/>
            <a:gdLst>
              <a:gd name="T0" fmla="*/ 0 w 377"/>
              <a:gd name="T1" fmla="*/ 0 h 394"/>
              <a:gd name="T2" fmla="*/ 0 w 377"/>
              <a:gd name="T3" fmla="*/ 1 h 394"/>
              <a:gd name="T4" fmla="*/ 0 w 377"/>
              <a:gd name="T5" fmla="*/ 1 h 394"/>
              <a:gd name="T6" fmla="*/ 0 w 377"/>
              <a:gd name="T7" fmla="*/ 1 h 394"/>
              <a:gd name="T8" fmla="*/ 0 w 377"/>
              <a:gd name="T9" fmla="*/ 1 h 394"/>
              <a:gd name="T10" fmla="*/ 0 w 377"/>
              <a:gd name="T11" fmla="*/ 1 h 394"/>
              <a:gd name="T12" fmla="*/ 0 w 377"/>
              <a:gd name="T13" fmla="*/ 1 h 394"/>
              <a:gd name="T14" fmla="*/ 0 w 377"/>
              <a:gd name="T15" fmla="*/ 1 h 394"/>
              <a:gd name="T16" fmla="*/ 0 w 377"/>
              <a:gd name="T17" fmla="*/ 1 h 394"/>
              <a:gd name="T18" fmla="*/ 0 w 377"/>
              <a:gd name="T19" fmla="*/ 1 h 394"/>
              <a:gd name="T20" fmla="*/ 0 w 377"/>
              <a:gd name="T21" fmla="*/ 1 h 394"/>
              <a:gd name="T22" fmla="*/ 0 w 377"/>
              <a:gd name="T23" fmla="*/ 1 h 394"/>
              <a:gd name="T24" fmla="*/ 0 w 377"/>
              <a:gd name="T25" fmla="*/ 0 h 3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7"/>
              <a:gd name="T40" fmla="*/ 0 h 394"/>
              <a:gd name="T41" fmla="*/ 377 w 377"/>
              <a:gd name="T42" fmla="*/ 394 h 3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7" h="394">
                <a:moveTo>
                  <a:pt x="0" y="0"/>
                </a:moveTo>
                <a:lnTo>
                  <a:pt x="83" y="16"/>
                </a:lnTo>
                <a:lnTo>
                  <a:pt x="188" y="119"/>
                </a:lnTo>
                <a:lnTo>
                  <a:pt x="274" y="157"/>
                </a:lnTo>
                <a:lnTo>
                  <a:pt x="264" y="185"/>
                </a:lnTo>
                <a:lnTo>
                  <a:pt x="295" y="183"/>
                </a:lnTo>
                <a:lnTo>
                  <a:pt x="290" y="221"/>
                </a:lnTo>
                <a:lnTo>
                  <a:pt x="377" y="294"/>
                </a:lnTo>
                <a:lnTo>
                  <a:pt x="367" y="393"/>
                </a:lnTo>
                <a:lnTo>
                  <a:pt x="330" y="394"/>
                </a:lnTo>
                <a:lnTo>
                  <a:pt x="253" y="337"/>
                </a:lnTo>
                <a:lnTo>
                  <a:pt x="129" y="139"/>
                </a:lnTo>
                <a:lnTo>
                  <a:pt x="0" y="0"/>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86" name="Freeform 85"/>
          <p:cNvSpPr>
            <a:spLocks noChangeAspect="1"/>
          </p:cNvSpPr>
          <p:nvPr/>
        </p:nvSpPr>
        <p:spPr bwMode="gray">
          <a:xfrm>
            <a:off x="8512962" y="5124662"/>
            <a:ext cx="235608" cy="81082"/>
          </a:xfrm>
          <a:custGeom>
            <a:avLst/>
            <a:gdLst>
              <a:gd name="T0" fmla="*/ 0 w 315"/>
              <a:gd name="T1" fmla="*/ 1 h 99"/>
              <a:gd name="T2" fmla="*/ 0 w 315"/>
              <a:gd name="T3" fmla="*/ 0 h 99"/>
              <a:gd name="T4" fmla="*/ 0 w 315"/>
              <a:gd name="T5" fmla="*/ 1 h 99"/>
              <a:gd name="T6" fmla="*/ 0 w 315"/>
              <a:gd name="T7" fmla="*/ 1 h 99"/>
              <a:gd name="T8" fmla="*/ 0 w 315"/>
              <a:gd name="T9" fmla="*/ 1 h 99"/>
              <a:gd name="T10" fmla="*/ 0 w 315"/>
              <a:gd name="T11" fmla="*/ 1 h 99"/>
              <a:gd name="T12" fmla="*/ 0 w 315"/>
              <a:gd name="T13" fmla="*/ 1 h 99"/>
              <a:gd name="T14" fmla="*/ 0 w 315"/>
              <a:gd name="T15" fmla="*/ 1 h 99"/>
              <a:gd name="T16" fmla="*/ 0 60000 65536"/>
              <a:gd name="T17" fmla="*/ 0 60000 65536"/>
              <a:gd name="T18" fmla="*/ 0 60000 65536"/>
              <a:gd name="T19" fmla="*/ 0 60000 65536"/>
              <a:gd name="T20" fmla="*/ 0 60000 65536"/>
              <a:gd name="T21" fmla="*/ 0 60000 65536"/>
              <a:gd name="T22" fmla="*/ 0 60000 65536"/>
              <a:gd name="T23" fmla="*/ 0 60000 65536"/>
              <a:gd name="T24" fmla="*/ 0 w 315"/>
              <a:gd name="T25" fmla="*/ 0 h 99"/>
              <a:gd name="T26" fmla="*/ 315 w 31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5" h="99">
                <a:moveTo>
                  <a:pt x="0" y="28"/>
                </a:moveTo>
                <a:lnTo>
                  <a:pt x="21" y="0"/>
                </a:lnTo>
                <a:lnTo>
                  <a:pt x="242" y="31"/>
                </a:lnTo>
                <a:lnTo>
                  <a:pt x="264" y="56"/>
                </a:lnTo>
                <a:lnTo>
                  <a:pt x="309" y="65"/>
                </a:lnTo>
                <a:lnTo>
                  <a:pt x="315" y="99"/>
                </a:lnTo>
                <a:lnTo>
                  <a:pt x="55" y="51"/>
                </a:lnTo>
                <a:lnTo>
                  <a:pt x="0" y="2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87" name="Freeform 86"/>
          <p:cNvSpPr>
            <a:spLocks noChangeAspect="1"/>
          </p:cNvSpPr>
          <p:nvPr/>
        </p:nvSpPr>
        <p:spPr bwMode="gray">
          <a:xfrm>
            <a:off x="8609419" y="4828950"/>
            <a:ext cx="254584" cy="243247"/>
          </a:xfrm>
          <a:custGeom>
            <a:avLst/>
            <a:gdLst>
              <a:gd name="T0" fmla="*/ 0 w 342"/>
              <a:gd name="T1" fmla="*/ 1 h 291"/>
              <a:gd name="T2" fmla="*/ 0 w 342"/>
              <a:gd name="T3" fmla="*/ 1 h 291"/>
              <a:gd name="T4" fmla="*/ 0 w 342"/>
              <a:gd name="T5" fmla="*/ 1 h 291"/>
              <a:gd name="T6" fmla="*/ 0 w 342"/>
              <a:gd name="T7" fmla="*/ 1 h 291"/>
              <a:gd name="T8" fmla="*/ 0 w 342"/>
              <a:gd name="T9" fmla="*/ 1 h 291"/>
              <a:gd name="T10" fmla="*/ 0 w 342"/>
              <a:gd name="T11" fmla="*/ 0 h 291"/>
              <a:gd name="T12" fmla="*/ 0 w 342"/>
              <a:gd name="T13" fmla="*/ 1 h 291"/>
              <a:gd name="T14" fmla="*/ 0 w 342"/>
              <a:gd name="T15" fmla="*/ 1 h 291"/>
              <a:gd name="T16" fmla="*/ 0 w 342"/>
              <a:gd name="T17" fmla="*/ 1 h 291"/>
              <a:gd name="T18" fmla="*/ 0 w 342"/>
              <a:gd name="T19" fmla="*/ 1 h 291"/>
              <a:gd name="T20" fmla="*/ 0 w 342"/>
              <a:gd name="T21" fmla="*/ 1 h 291"/>
              <a:gd name="T22" fmla="*/ 0 w 342"/>
              <a:gd name="T23" fmla="*/ 1 h 291"/>
              <a:gd name="T24" fmla="*/ 0 w 342"/>
              <a:gd name="T25" fmla="*/ 1 h 291"/>
              <a:gd name="T26" fmla="*/ 0 w 342"/>
              <a:gd name="T27" fmla="*/ 1 h 291"/>
              <a:gd name="T28" fmla="*/ 0 w 342"/>
              <a:gd name="T29" fmla="*/ 1 h 291"/>
              <a:gd name="T30" fmla="*/ 0 w 342"/>
              <a:gd name="T31" fmla="*/ 1 h 291"/>
              <a:gd name="T32" fmla="*/ 0 w 342"/>
              <a:gd name="T33" fmla="*/ 1 h 291"/>
              <a:gd name="T34" fmla="*/ 0 w 342"/>
              <a:gd name="T35" fmla="*/ 1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
              <a:gd name="T55" fmla="*/ 0 h 291"/>
              <a:gd name="T56" fmla="*/ 342 w 342"/>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 h="291">
                <a:moveTo>
                  <a:pt x="0" y="131"/>
                </a:moveTo>
                <a:lnTo>
                  <a:pt x="23" y="93"/>
                </a:lnTo>
                <a:lnTo>
                  <a:pt x="51" y="116"/>
                </a:lnTo>
                <a:lnTo>
                  <a:pt x="156" y="107"/>
                </a:lnTo>
                <a:lnTo>
                  <a:pt x="190" y="95"/>
                </a:lnTo>
                <a:lnTo>
                  <a:pt x="236" y="0"/>
                </a:lnTo>
                <a:lnTo>
                  <a:pt x="296" y="3"/>
                </a:lnTo>
                <a:lnTo>
                  <a:pt x="283" y="28"/>
                </a:lnTo>
                <a:lnTo>
                  <a:pt x="342" y="116"/>
                </a:lnTo>
                <a:lnTo>
                  <a:pt x="309" y="110"/>
                </a:lnTo>
                <a:lnTo>
                  <a:pt x="250" y="209"/>
                </a:lnTo>
                <a:lnTo>
                  <a:pt x="242" y="272"/>
                </a:lnTo>
                <a:lnTo>
                  <a:pt x="204" y="291"/>
                </a:lnTo>
                <a:lnTo>
                  <a:pt x="139" y="254"/>
                </a:lnTo>
                <a:lnTo>
                  <a:pt x="100" y="271"/>
                </a:lnTo>
                <a:lnTo>
                  <a:pt x="95" y="241"/>
                </a:lnTo>
                <a:lnTo>
                  <a:pt x="41" y="247"/>
                </a:lnTo>
                <a:lnTo>
                  <a:pt x="0" y="13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88" name="Freeform 87"/>
          <p:cNvSpPr>
            <a:spLocks noChangeAspect="1"/>
          </p:cNvSpPr>
          <p:nvPr/>
        </p:nvSpPr>
        <p:spPr bwMode="gray">
          <a:xfrm>
            <a:off x="8808658" y="5197795"/>
            <a:ext cx="63250" cy="15898"/>
          </a:xfrm>
          <a:custGeom>
            <a:avLst/>
            <a:gdLst>
              <a:gd name="T0" fmla="*/ 0 w 84"/>
              <a:gd name="T1" fmla="*/ 0 h 21"/>
              <a:gd name="T2" fmla="*/ 0 w 84"/>
              <a:gd name="T3" fmla="*/ 0 h 21"/>
              <a:gd name="T4" fmla="*/ 0 w 84"/>
              <a:gd name="T5" fmla="*/ 0 h 21"/>
              <a:gd name="T6" fmla="*/ 0 w 84"/>
              <a:gd name="T7" fmla="*/ 0 h 21"/>
              <a:gd name="T8" fmla="*/ 0 w 84"/>
              <a:gd name="T9" fmla="*/ 0 h 21"/>
              <a:gd name="T10" fmla="*/ 0 60000 65536"/>
              <a:gd name="T11" fmla="*/ 0 60000 65536"/>
              <a:gd name="T12" fmla="*/ 0 60000 65536"/>
              <a:gd name="T13" fmla="*/ 0 60000 65536"/>
              <a:gd name="T14" fmla="*/ 0 60000 65536"/>
              <a:gd name="T15" fmla="*/ 0 w 84"/>
              <a:gd name="T16" fmla="*/ 0 h 21"/>
              <a:gd name="T17" fmla="*/ 84 w 84"/>
              <a:gd name="T18" fmla="*/ 21 h 21"/>
            </a:gdLst>
            <a:ahLst/>
            <a:cxnLst>
              <a:cxn ang="T10">
                <a:pos x="T0" y="T1"/>
              </a:cxn>
              <a:cxn ang="T11">
                <a:pos x="T2" y="T3"/>
              </a:cxn>
              <a:cxn ang="T12">
                <a:pos x="T4" y="T5"/>
              </a:cxn>
              <a:cxn ang="T13">
                <a:pos x="T6" y="T7"/>
              </a:cxn>
              <a:cxn ang="T14">
                <a:pos x="T8" y="T9"/>
              </a:cxn>
            </a:cxnLst>
            <a:rect l="T15" t="T16" r="T17" b="T18"/>
            <a:pathLst>
              <a:path w="84" h="21">
                <a:moveTo>
                  <a:pt x="0" y="4"/>
                </a:moveTo>
                <a:lnTo>
                  <a:pt x="9" y="21"/>
                </a:lnTo>
                <a:lnTo>
                  <a:pt x="84" y="6"/>
                </a:lnTo>
                <a:lnTo>
                  <a:pt x="27" y="0"/>
                </a:lnTo>
                <a:lnTo>
                  <a:pt x="0" y="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89" name="Freeform 88"/>
          <p:cNvSpPr>
            <a:spLocks noChangeAspect="1"/>
          </p:cNvSpPr>
          <p:nvPr/>
        </p:nvSpPr>
        <p:spPr bwMode="gray">
          <a:xfrm>
            <a:off x="8864002" y="4902082"/>
            <a:ext cx="158127" cy="211451"/>
          </a:xfrm>
          <a:custGeom>
            <a:avLst/>
            <a:gdLst>
              <a:gd name="T0" fmla="*/ 0 w 214"/>
              <a:gd name="T1" fmla="*/ 1 h 254"/>
              <a:gd name="T2" fmla="*/ 0 w 214"/>
              <a:gd name="T3" fmla="*/ 1 h 254"/>
              <a:gd name="T4" fmla="*/ 0 w 214"/>
              <a:gd name="T5" fmla="*/ 1 h 254"/>
              <a:gd name="T6" fmla="*/ 0 w 214"/>
              <a:gd name="T7" fmla="*/ 1 h 254"/>
              <a:gd name="T8" fmla="*/ 0 w 214"/>
              <a:gd name="T9" fmla="*/ 1 h 254"/>
              <a:gd name="T10" fmla="*/ 0 w 214"/>
              <a:gd name="T11" fmla="*/ 1 h 254"/>
              <a:gd name="T12" fmla="*/ 0 w 214"/>
              <a:gd name="T13" fmla="*/ 1 h 254"/>
              <a:gd name="T14" fmla="*/ 0 w 214"/>
              <a:gd name="T15" fmla="*/ 1 h 254"/>
              <a:gd name="T16" fmla="*/ 0 w 214"/>
              <a:gd name="T17" fmla="*/ 1 h 254"/>
              <a:gd name="T18" fmla="*/ 0 w 214"/>
              <a:gd name="T19" fmla="*/ 1 h 254"/>
              <a:gd name="T20" fmla="*/ 0 w 214"/>
              <a:gd name="T21" fmla="*/ 1 h 254"/>
              <a:gd name="T22" fmla="*/ 0 w 214"/>
              <a:gd name="T23" fmla="*/ 1 h 254"/>
              <a:gd name="T24" fmla="*/ 0 w 214"/>
              <a:gd name="T25" fmla="*/ 1 h 254"/>
              <a:gd name="T26" fmla="*/ 0 w 214"/>
              <a:gd name="T27" fmla="*/ 1 h 254"/>
              <a:gd name="T28" fmla="*/ 0 w 214"/>
              <a:gd name="T29" fmla="*/ 0 h 254"/>
              <a:gd name="T30" fmla="*/ 0 w 214"/>
              <a:gd name="T31" fmla="*/ 1 h 254"/>
              <a:gd name="T32" fmla="*/ 0 w 214"/>
              <a:gd name="T33" fmla="*/ 1 h 254"/>
              <a:gd name="T34" fmla="*/ 0 w 214"/>
              <a:gd name="T35" fmla="*/ 1 h 254"/>
              <a:gd name="T36" fmla="*/ 0 w 214"/>
              <a:gd name="T37" fmla="*/ 1 h 2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4"/>
              <a:gd name="T58" fmla="*/ 0 h 254"/>
              <a:gd name="T59" fmla="*/ 214 w 214"/>
              <a:gd name="T60" fmla="*/ 254 h 2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4" h="254">
                <a:moveTo>
                  <a:pt x="0" y="151"/>
                </a:moveTo>
                <a:lnTo>
                  <a:pt x="27" y="198"/>
                </a:lnTo>
                <a:lnTo>
                  <a:pt x="18" y="244"/>
                </a:lnTo>
                <a:lnTo>
                  <a:pt x="53" y="254"/>
                </a:lnTo>
                <a:lnTo>
                  <a:pt x="50" y="160"/>
                </a:lnTo>
                <a:lnTo>
                  <a:pt x="72" y="151"/>
                </a:lnTo>
                <a:lnTo>
                  <a:pt x="76" y="187"/>
                </a:lnTo>
                <a:lnTo>
                  <a:pt x="95" y="228"/>
                </a:lnTo>
                <a:lnTo>
                  <a:pt x="133" y="210"/>
                </a:lnTo>
                <a:lnTo>
                  <a:pt x="87" y="122"/>
                </a:lnTo>
                <a:lnTo>
                  <a:pt x="158" y="84"/>
                </a:lnTo>
                <a:lnTo>
                  <a:pt x="62" y="108"/>
                </a:lnTo>
                <a:lnTo>
                  <a:pt x="48" y="52"/>
                </a:lnTo>
                <a:lnTo>
                  <a:pt x="188" y="46"/>
                </a:lnTo>
                <a:lnTo>
                  <a:pt x="214" y="0"/>
                </a:lnTo>
                <a:lnTo>
                  <a:pt x="172" y="29"/>
                </a:lnTo>
                <a:lnTo>
                  <a:pt x="72" y="14"/>
                </a:lnTo>
                <a:lnTo>
                  <a:pt x="38" y="35"/>
                </a:lnTo>
                <a:lnTo>
                  <a:pt x="0" y="15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90" name="Freeform 89"/>
          <p:cNvSpPr>
            <a:spLocks noChangeAspect="1"/>
          </p:cNvSpPr>
          <p:nvPr/>
        </p:nvSpPr>
        <p:spPr bwMode="gray">
          <a:xfrm>
            <a:off x="8987341" y="5197795"/>
            <a:ext cx="90132" cy="52465"/>
          </a:xfrm>
          <a:custGeom>
            <a:avLst/>
            <a:gdLst>
              <a:gd name="T0" fmla="*/ 0 w 120"/>
              <a:gd name="T1" fmla="*/ 1 h 65"/>
              <a:gd name="T2" fmla="*/ 0 w 120"/>
              <a:gd name="T3" fmla="*/ 1 h 65"/>
              <a:gd name="T4" fmla="*/ 0 w 120"/>
              <a:gd name="T5" fmla="*/ 0 h 65"/>
              <a:gd name="T6" fmla="*/ 0 w 120"/>
              <a:gd name="T7" fmla="*/ 1 h 65"/>
              <a:gd name="T8" fmla="*/ 0 w 120"/>
              <a:gd name="T9" fmla="*/ 1 h 65"/>
              <a:gd name="T10" fmla="*/ 0 60000 65536"/>
              <a:gd name="T11" fmla="*/ 0 60000 65536"/>
              <a:gd name="T12" fmla="*/ 0 60000 65536"/>
              <a:gd name="T13" fmla="*/ 0 60000 65536"/>
              <a:gd name="T14" fmla="*/ 0 60000 65536"/>
              <a:gd name="T15" fmla="*/ 0 w 120"/>
              <a:gd name="T16" fmla="*/ 0 h 65"/>
              <a:gd name="T17" fmla="*/ 120 w 120"/>
              <a:gd name="T18" fmla="*/ 65 h 65"/>
            </a:gdLst>
            <a:ahLst/>
            <a:cxnLst>
              <a:cxn ang="T10">
                <a:pos x="T0" y="T1"/>
              </a:cxn>
              <a:cxn ang="T11">
                <a:pos x="T2" y="T3"/>
              </a:cxn>
              <a:cxn ang="T12">
                <a:pos x="T4" y="T5"/>
              </a:cxn>
              <a:cxn ang="T13">
                <a:pos x="T6" y="T7"/>
              </a:cxn>
              <a:cxn ang="T14">
                <a:pos x="T8" y="T9"/>
              </a:cxn>
            </a:cxnLst>
            <a:rect l="T15" t="T16" r="T17" b="T18"/>
            <a:pathLst>
              <a:path w="120" h="65">
                <a:moveTo>
                  <a:pt x="0" y="38"/>
                </a:moveTo>
                <a:lnTo>
                  <a:pt x="5" y="65"/>
                </a:lnTo>
                <a:lnTo>
                  <a:pt x="120" y="0"/>
                </a:lnTo>
                <a:lnTo>
                  <a:pt x="34" y="20"/>
                </a:lnTo>
                <a:lnTo>
                  <a:pt x="0" y="3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91" name="Freeform 90"/>
          <p:cNvSpPr>
            <a:spLocks noChangeAspect="1"/>
          </p:cNvSpPr>
          <p:nvPr/>
        </p:nvSpPr>
        <p:spPr bwMode="gray">
          <a:xfrm>
            <a:off x="9083798" y="4892544"/>
            <a:ext cx="26881" cy="84263"/>
          </a:xfrm>
          <a:custGeom>
            <a:avLst/>
            <a:gdLst>
              <a:gd name="T0" fmla="*/ 0 w 40"/>
              <a:gd name="T1" fmla="*/ 1 h 104"/>
              <a:gd name="T2" fmla="*/ 0 w 40"/>
              <a:gd name="T3" fmla="*/ 1 h 104"/>
              <a:gd name="T4" fmla="*/ 0 w 40"/>
              <a:gd name="T5" fmla="*/ 1 h 104"/>
              <a:gd name="T6" fmla="*/ 0 w 40"/>
              <a:gd name="T7" fmla="*/ 1 h 104"/>
              <a:gd name="T8" fmla="*/ 0 w 40"/>
              <a:gd name="T9" fmla="*/ 1 h 104"/>
              <a:gd name="T10" fmla="*/ 0 w 40"/>
              <a:gd name="T11" fmla="*/ 1 h 104"/>
              <a:gd name="T12" fmla="*/ 0 w 40"/>
              <a:gd name="T13" fmla="*/ 1 h 104"/>
              <a:gd name="T14" fmla="*/ 0 w 40"/>
              <a:gd name="T15" fmla="*/ 0 h 104"/>
              <a:gd name="T16" fmla="*/ 0 w 40"/>
              <a:gd name="T17" fmla="*/ 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04"/>
              <a:gd name="T29" fmla="*/ 40 w 40"/>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04">
                <a:moveTo>
                  <a:pt x="0" y="37"/>
                </a:moveTo>
                <a:lnTo>
                  <a:pt x="9" y="83"/>
                </a:lnTo>
                <a:lnTo>
                  <a:pt x="32" y="104"/>
                </a:lnTo>
                <a:lnTo>
                  <a:pt x="17" y="60"/>
                </a:lnTo>
                <a:lnTo>
                  <a:pt x="40" y="55"/>
                </a:lnTo>
                <a:lnTo>
                  <a:pt x="38" y="22"/>
                </a:lnTo>
                <a:lnTo>
                  <a:pt x="9" y="43"/>
                </a:lnTo>
                <a:lnTo>
                  <a:pt x="21" y="0"/>
                </a:lnTo>
                <a:lnTo>
                  <a:pt x="0" y="3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92" name="Freeform 91"/>
          <p:cNvSpPr>
            <a:spLocks noChangeAspect="1"/>
          </p:cNvSpPr>
          <p:nvPr/>
        </p:nvSpPr>
        <p:spPr bwMode="gray">
          <a:xfrm>
            <a:off x="9096448" y="5032451"/>
            <a:ext cx="71157" cy="27027"/>
          </a:xfrm>
          <a:custGeom>
            <a:avLst/>
            <a:gdLst>
              <a:gd name="T0" fmla="*/ 0 w 99"/>
              <a:gd name="T1" fmla="*/ 1 h 33"/>
              <a:gd name="T2" fmla="*/ 0 w 99"/>
              <a:gd name="T3" fmla="*/ 0 h 33"/>
              <a:gd name="T4" fmla="*/ 0 w 99"/>
              <a:gd name="T5" fmla="*/ 1 h 33"/>
              <a:gd name="T6" fmla="*/ 0 w 99"/>
              <a:gd name="T7" fmla="*/ 1 h 33"/>
              <a:gd name="T8" fmla="*/ 0 60000 65536"/>
              <a:gd name="T9" fmla="*/ 0 60000 65536"/>
              <a:gd name="T10" fmla="*/ 0 60000 65536"/>
              <a:gd name="T11" fmla="*/ 0 60000 65536"/>
              <a:gd name="T12" fmla="*/ 0 w 99"/>
              <a:gd name="T13" fmla="*/ 0 h 33"/>
              <a:gd name="T14" fmla="*/ 99 w 99"/>
              <a:gd name="T15" fmla="*/ 33 h 33"/>
            </a:gdLst>
            <a:ahLst/>
            <a:cxnLst>
              <a:cxn ang="T8">
                <a:pos x="T0" y="T1"/>
              </a:cxn>
              <a:cxn ang="T9">
                <a:pos x="T2" y="T3"/>
              </a:cxn>
              <a:cxn ang="T10">
                <a:pos x="T4" y="T5"/>
              </a:cxn>
              <a:cxn ang="T11">
                <a:pos x="T6" y="T7"/>
              </a:cxn>
            </a:cxnLst>
            <a:rect l="T12" t="T13" r="T14" b="T15"/>
            <a:pathLst>
              <a:path w="99" h="33">
                <a:moveTo>
                  <a:pt x="0" y="13"/>
                </a:moveTo>
                <a:lnTo>
                  <a:pt x="55" y="0"/>
                </a:lnTo>
                <a:lnTo>
                  <a:pt x="99" y="33"/>
                </a:lnTo>
                <a:lnTo>
                  <a:pt x="0" y="1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93" name="Freeform 92"/>
          <p:cNvSpPr>
            <a:spLocks noChangeAspect="1"/>
          </p:cNvSpPr>
          <p:nvPr/>
        </p:nvSpPr>
        <p:spPr bwMode="gray">
          <a:xfrm>
            <a:off x="9169186" y="4964086"/>
            <a:ext cx="270396" cy="249607"/>
          </a:xfrm>
          <a:custGeom>
            <a:avLst/>
            <a:gdLst>
              <a:gd name="T0" fmla="*/ 0 w 362"/>
              <a:gd name="T1" fmla="*/ 1 h 300"/>
              <a:gd name="T2" fmla="*/ 0 w 362"/>
              <a:gd name="T3" fmla="*/ 1 h 300"/>
              <a:gd name="T4" fmla="*/ 0 w 362"/>
              <a:gd name="T5" fmla="*/ 1 h 300"/>
              <a:gd name="T6" fmla="*/ 0 w 362"/>
              <a:gd name="T7" fmla="*/ 1 h 300"/>
              <a:gd name="T8" fmla="*/ 0 w 362"/>
              <a:gd name="T9" fmla="*/ 1 h 300"/>
              <a:gd name="T10" fmla="*/ 0 w 362"/>
              <a:gd name="T11" fmla="*/ 1 h 300"/>
              <a:gd name="T12" fmla="*/ 0 w 362"/>
              <a:gd name="T13" fmla="*/ 1 h 300"/>
              <a:gd name="T14" fmla="*/ 0 w 362"/>
              <a:gd name="T15" fmla="*/ 1 h 300"/>
              <a:gd name="T16" fmla="*/ 0 w 362"/>
              <a:gd name="T17" fmla="*/ 1 h 300"/>
              <a:gd name="T18" fmla="*/ 0 w 362"/>
              <a:gd name="T19" fmla="*/ 1 h 300"/>
              <a:gd name="T20" fmla="*/ 0 w 362"/>
              <a:gd name="T21" fmla="*/ 1 h 300"/>
              <a:gd name="T22" fmla="*/ 0 w 362"/>
              <a:gd name="T23" fmla="*/ 1 h 300"/>
              <a:gd name="T24" fmla="*/ 0 w 362"/>
              <a:gd name="T25" fmla="*/ 1 h 300"/>
              <a:gd name="T26" fmla="*/ 0 w 362"/>
              <a:gd name="T27" fmla="*/ 1 h 300"/>
              <a:gd name="T28" fmla="*/ 0 w 362"/>
              <a:gd name="T29" fmla="*/ 1 h 300"/>
              <a:gd name="T30" fmla="*/ 0 w 362"/>
              <a:gd name="T31" fmla="*/ 1 h 300"/>
              <a:gd name="T32" fmla="*/ 0 w 362"/>
              <a:gd name="T33" fmla="*/ 1 h 300"/>
              <a:gd name="T34" fmla="*/ 0 w 362"/>
              <a:gd name="T35" fmla="*/ 1 h 300"/>
              <a:gd name="T36" fmla="*/ 0 w 362"/>
              <a:gd name="T37" fmla="*/ 0 h 300"/>
              <a:gd name="T38" fmla="*/ 0 w 362"/>
              <a:gd name="T39" fmla="*/ 1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00"/>
              <a:gd name="T62" fmla="*/ 362 w 362"/>
              <a:gd name="T63" fmla="*/ 300 h 3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00">
                <a:moveTo>
                  <a:pt x="0" y="37"/>
                </a:moveTo>
                <a:lnTo>
                  <a:pt x="52" y="65"/>
                </a:lnTo>
                <a:lnTo>
                  <a:pt x="105" y="59"/>
                </a:lnTo>
                <a:lnTo>
                  <a:pt x="38" y="80"/>
                </a:lnTo>
                <a:lnTo>
                  <a:pt x="71" y="129"/>
                </a:lnTo>
                <a:lnTo>
                  <a:pt x="102" y="87"/>
                </a:lnTo>
                <a:lnTo>
                  <a:pt x="123" y="129"/>
                </a:lnTo>
                <a:lnTo>
                  <a:pt x="254" y="174"/>
                </a:lnTo>
                <a:lnTo>
                  <a:pt x="285" y="247"/>
                </a:lnTo>
                <a:lnTo>
                  <a:pt x="260" y="243"/>
                </a:lnTo>
                <a:lnTo>
                  <a:pt x="241" y="279"/>
                </a:lnTo>
                <a:lnTo>
                  <a:pt x="319" y="263"/>
                </a:lnTo>
                <a:lnTo>
                  <a:pt x="362" y="300"/>
                </a:lnTo>
                <a:lnTo>
                  <a:pt x="357" y="76"/>
                </a:lnTo>
                <a:lnTo>
                  <a:pt x="244" y="37"/>
                </a:lnTo>
                <a:lnTo>
                  <a:pt x="154" y="103"/>
                </a:lnTo>
                <a:lnTo>
                  <a:pt x="117" y="69"/>
                </a:lnTo>
                <a:lnTo>
                  <a:pt x="106" y="14"/>
                </a:lnTo>
                <a:lnTo>
                  <a:pt x="52" y="0"/>
                </a:lnTo>
                <a:lnTo>
                  <a:pt x="0" y="3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94" name="Freeform 93"/>
          <p:cNvSpPr>
            <a:spLocks noChangeAspect="1"/>
          </p:cNvSpPr>
          <p:nvPr/>
        </p:nvSpPr>
        <p:spPr bwMode="gray">
          <a:xfrm>
            <a:off x="9178674" y="5154868"/>
            <a:ext cx="12650" cy="22258"/>
          </a:xfrm>
          <a:custGeom>
            <a:avLst/>
            <a:gdLst>
              <a:gd name="T0" fmla="*/ 0 w 16"/>
              <a:gd name="T1" fmla="*/ 1 h 26"/>
              <a:gd name="T2" fmla="*/ 1 w 16"/>
              <a:gd name="T3" fmla="*/ 0 h 26"/>
              <a:gd name="T4" fmla="*/ 1 w 16"/>
              <a:gd name="T5" fmla="*/ 1 h 26"/>
              <a:gd name="T6" fmla="*/ 0 w 16"/>
              <a:gd name="T7" fmla="*/ 1 h 26"/>
              <a:gd name="T8" fmla="*/ 0 60000 65536"/>
              <a:gd name="T9" fmla="*/ 0 60000 65536"/>
              <a:gd name="T10" fmla="*/ 0 60000 65536"/>
              <a:gd name="T11" fmla="*/ 0 60000 65536"/>
              <a:gd name="T12" fmla="*/ 0 w 16"/>
              <a:gd name="T13" fmla="*/ 0 h 26"/>
              <a:gd name="T14" fmla="*/ 16 w 16"/>
              <a:gd name="T15" fmla="*/ 26 h 26"/>
            </a:gdLst>
            <a:ahLst/>
            <a:cxnLst>
              <a:cxn ang="T8">
                <a:pos x="T0" y="T1"/>
              </a:cxn>
              <a:cxn ang="T9">
                <a:pos x="T2" y="T3"/>
              </a:cxn>
              <a:cxn ang="T10">
                <a:pos x="T4" y="T5"/>
              </a:cxn>
              <a:cxn ang="T11">
                <a:pos x="T6" y="T7"/>
              </a:cxn>
            </a:cxnLst>
            <a:rect l="T12" t="T13" r="T14" b="T15"/>
            <a:pathLst>
              <a:path w="16" h="26">
                <a:moveTo>
                  <a:pt x="0" y="26"/>
                </a:moveTo>
                <a:lnTo>
                  <a:pt x="10" y="0"/>
                </a:lnTo>
                <a:lnTo>
                  <a:pt x="16" y="15"/>
                </a:lnTo>
                <a:lnTo>
                  <a:pt x="0" y="2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95" name="Freeform 94"/>
          <p:cNvSpPr>
            <a:spLocks noChangeAspect="1"/>
          </p:cNvSpPr>
          <p:nvPr/>
        </p:nvSpPr>
        <p:spPr bwMode="gray">
          <a:xfrm>
            <a:off x="6930117" y="3751029"/>
            <a:ext cx="493355" cy="469006"/>
          </a:xfrm>
          <a:custGeom>
            <a:avLst/>
            <a:gdLst>
              <a:gd name="T0" fmla="*/ 0 w 665"/>
              <a:gd name="T1" fmla="*/ 1 h 567"/>
              <a:gd name="T2" fmla="*/ 0 w 665"/>
              <a:gd name="T3" fmla="*/ 0 h 567"/>
              <a:gd name="T4" fmla="*/ 0 w 665"/>
              <a:gd name="T5" fmla="*/ 1 h 567"/>
              <a:gd name="T6" fmla="*/ 0 w 665"/>
              <a:gd name="T7" fmla="*/ 1 h 567"/>
              <a:gd name="T8" fmla="*/ 0 w 665"/>
              <a:gd name="T9" fmla="*/ 1 h 567"/>
              <a:gd name="T10" fmla="*/ 0 w 665"/>
              <a:gd name="T11" fmla="*/ 1 h 567"/>
              <a:gd name="T12" fmla="*/ 0 w 665"/>
              <a:gd name="T13" fmla="*/ 1 h 567"/>
              <a:gd name="T14" fmla="*/ 0 w 665"/>
              <a:gd name="T15" fmla="*/ 1 h 567"/>
              <a:gd name="T16" fmla="*/ 0 w 665"/>
              <a:gd name="T17" fmla="*/ 1 h 567"/>
              <a:gd name="T18" fmla="*/ 0 w 665"/>
              <a:gd name="T19" fmla="*/ 1 h 567"/>
              <a:gd name="T20" fmla="*/ 0 w 665"/>
              <a:gd name="T21" fmla="*/ 1 h 567"/>
              <a:gd name="T22" fmla="*/ 0 w 665"/>
              <a:gd name="T23" fmla="*/ 1 h 567"/>
              <a:gd name="T24" fmla="*/ 0 w 665"/>
              <a:gd name="T25" fmla="*/ 1 h 567"/>
              <a:gd name="T26" fmla="*/ 0 w 665"/>
              <a:gd name="T27" fmla="*/ 1 h 567"/>
              <a:gd name="T28" fmla="*/ 0 w 665"/>
              <a:gd name="T29" fmla="*/ 1 h 567"/>
              <a:gd name="T30" fmla="*/ 0 w 665"/>
              <a:gd name="T31" fmla="*/ 1 h 567"/>
              <a:gd name="T32" fmla="*/ 0 w 665"/>
              <a:gd name="T33" fmla="*/ 1 h 567"/>
              <a:gd name="T34" fmla="*/ 0 w 665"/>
              <a:gd name="T35" fmla="*/ 1 h 567"/>
              <a:gd name="T36" fmla="*/ 0 w 665"/>
              <a:gd name="T37" fmla="*/ 1 h 567"/>
              <a:gd name="T38" fmla="*/ 0 w 665"/>
              <a:gd name="T39" fmla="*/ 1 h 567"/>
              <a:gd name="T40" fmla="*/ 0 w 665"/>
              <a:gd name="T41" fmla="*/ 1 h 567"/>
              <a:gd name="T42" fmla="*/ 0 w 665"/>
              <a:gd name="T43" fmla="*/ 1 h 567"/>
              <a:gd name="T44" fmla="*/ 0 w 665"/>
              <a:gd name="T45" fmla="*/ 1 h 567"/>
              <a:gd name="T46" fmla="*/ 0 w 665"/>
              <a:gd name="T47" fmla="*/ 1 h 567"/>
              <a:gd name="T48" fmla="*/ 0 w 665"/>
              <a:gd name="T49" fmla="*/ 1 h 567"/>
              <a:gd name="T50" fmla="*/ 0 w 665"/>
              <a:gd name="T51" fmla="*/ 1 h 567"/>
              <a:gd name="T52" fmla="*/ 0 w 665"/>
              <a:gd name="T53" fmla="*/ 1 h 567"/>
              <a:gd name="T54" fmla="*/ 0 w 665"/>
              <a:gd name="T55" fmla="*/ 1 h 567"/>
              <a:gd name="T56" fmla="*/ 0 w 665"/>
              <a:gd name="T57" fmla="*/ 1 h 567"/>
              <a:gd name="T58" fmla="*/ 0 w 665"/>
              <a:gd name="T59" fmla="*/ 1 h 567"/>
              <a:gd name="T60" fmla="*/ 0 w 665"/>
              <a:gd name="T61" fmla="*/ 1 h 567"/>
              <a:gd name="T62" fmla="*/ 0 w 665"/>
              <a:gd name="T63" fmla="*/ 1 h 5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5"/>
              <a:gd name="T97" fmla="*/ 0 h 567"/>
              <a:gd name="T98" fmla="*/ 665 w 665"/>
              <a:gd name="T99" fmla="*/ 567 h 5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5" h="567">
                <a:moveTo>
                  <a:pt x="0" y="18"/>
                </a:moveTo>
                <a:lnTo>
                  <a:pt x="18" y="0"/>
                </a:lnTo>
                <a:lnTo>
                  <a:pt x="69" y="43"/>
                </a:lnTo>
                <a:lnTo>
                  <a:pt x="131" y="9"/>
                </a:lnTo>
                <a:lnTo>
                  <a:pt x="137" y="42"/>
                </a:lnTo>
                <a:lnTo>
                  <a:pt x="166" y="53"/>
                </a:lnTo>
                <a:lnTo>
                  <a:pt x="173" y="91"/>
                </a:lnTo>
                <a:lnTo>
                  <a:pt x="265" y="130"/>
                </a:lnTo>
                <a:lnTo>
                  <a:pt x="349" y="119"/>
                </a:lnTo>
                <a:lnTo>
                  <a:pt x="342" y="97"/>
                </a:lnTo>
                <a:lnTo>
                  <a:pt x="450" y="60"/>
                </a:lnTo>
                <a:lnTo>
                  <a:pt x="591" y="125"/>
                </a:lnTo>
                <a:lnTo>
                  <a:pt x="596" y="160"/>
                </a:lnTo>
                <a:lnTo>
                  <a:pt x="572" y="226"/>
                </a:lnTo>
                <a:lnTo>
                  <a:pt x="575" y="317"/>
                </a:lnTo>
                <a:lnTo>
                  <a:pt x="612" y="345"/>
                </a:lnTo>
                <a:lnTo>
                  <a:pt x="583" y="391"/>
                </a:lnTo>
                <a:lnTo>
                  <a:pt x="665" y="494"/>
                </a:lnTo>
                <a:lnTo>
                  <a:pt x="611" y="567"/>
                </a:lnTo>
                <a:lnTo>
                  <a:pt x="462" y="543"/>
                </a:lnTo>
                <a:lnTo>
                  <a:pt x="428" y="495"/>
                </a:lnTo>
                <a:lnTo>
                  <a:pt x="327" y="511"/>
                </a:lnTo>
                <a:lnTo>
                  <a:pt x="252" y="467"/>
                </a:lnTo>
                <a:lnTo>
                  <a:pt x="202" y="380"/>
                </a:lnTo>
                <a:lnTo>
                  <a:pt x="164" y="366"/>
                </a:lnTo>
                <a:lnTo>
                  <a:pt x="155" y="384"/>
                </a:lnTo>
                <a:lnTo>
                  <a:pt x="108" y="296"/>
                </a:lnTo>
                <a:lnTo>
                  <a:pt x="44" y="243"/>
                </a:lnTo>
                <a:lnTo>
                  <a:pt x="74" y="160"/>
                </a:lnTo>
                <a:lnTo>
                  <a:pt x="47" y="150"/>
                </a:lnTo>
                <a:lnTo>
                  <a:pt x="22" y="105"/>
                </a:lnTo>
                <a:lnTo>
                  <a:pt x="0" y="1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96" name="Freeform 95"/>
          <p:cNvSpPr>
            <a:spLocks noChangeAspect="1"/>
          </p:cNvSpPr>
          <p:nvPr/>
        </p:nvSpPr>
        <p:spPr bwMode="gray">
          <a:xfrm>
            <a:off x="6789385" y="3836881"/>
            <a:ext cx="257746" cy="262326"/>
          </a:xfrm>
          <a:custGeom>
            <a:avLst/>
            <a:gdLst>
              <a:gd name="T0" fmla="*/ 0 w 345"/>
              <a:gd name="T1" fmla="*/ 1 h 315"/>
              <a:gd name="T2" fmla="*/ 0 w 345"/>
              <a:gd name="T3" fmla="*/ 1 h 315"/>
              <a:gd name="T4" fmla="*/ 0 w 345"/>
              <a:gd name="T5" fmla="*/ 1 h 315"/>
              <a:gd name="T6" fmla="*/ 0 w 345"/>
              <a:gd name="T7" fmla="*/ 1 h 315"/>
              <a:gd name="T8" fmla="*/ 0 w 345"/>
              <a:gd name="T9" fmla="*/ 1 h 315"/>
              <a:gd name="T10" fmla="*/ 0 w 345"/>
              <a:gd name="T11" fmla="*/ 1 h 315"/>
              <a:gd name="T12" fmla="*/ 0 w 345"/>
              <a:gd name="T13" fmla="*/ 1 h 315"/>
              <a:gd name="T14" fmla="*/ 0 w 345"/>
              <a:gd name="T15" fmla="*/ 1 h 315"/>
              <a:gd name="T16" fmla="*/ 0 w 345"/>
              <a:gd name="T17" fmla="*/ 1 h 315"/>
              <a:gd name="T18" fmla="*/ 0 w 345"/>
              <a:gd name="T19" fmla="*/ 1 h 315"/>
              <a:gd name="T20" fmla="*/ 0 w 345"/>
              <a:gd name="T21" fmla="*/ 1 h 315"/>
              <a:gd name="T22" fmla="*/ 0 w 345"/>
              <a:gd name="T23" fmla="*/ 1 h 315"/>
              <a:gd name="T24" fmla="*/ 0 w 345"/>
              <a:gd name="T25" fmla="*/ 0 h 315"/>
              <a:gd name="T26" fmla="*/ 0 w 345"/>
              <a:gd name="T27" fmla="*/ 1 h 315"/>
              <a:gd name="T28" fmla="*/ 0 w 345"/>
              <a:gd name="T29" fmla="*/ 1 h 315"/>
              <a:gd name="T30" fmla="*/ 0 w 345"/>
              <a:gd name="T31" fmla="*/ 1 h 315"/>
              <a:gd name="T32" fmla="*/ 0 w 345"/>
              <a:gd name="T33" fmla="*/ 1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5"/>
              <a:gd name="T52" fmla="*/ 0 h 315"/>
              <a:gd name="T53" fmla="*/ 345 w 34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5" h="315">
                <a:moveTo>
                  <a:pt x="0" y="153"/>
                </a:moveTo>
                <a:lnTo>
                  <a:pt x="17" y="198"/>
                </a:lnTo>
                <a:lnTo>
                  <a:pt x="173" y="268"/>
                </a:lnTo>
                <a:lnTo>
                  <a:pt x="175" y="294"/>
                </a:lnTo>
                <a:lnTo>
                  <a:pt x="211" y="311"/>
                </a:lnTo>
                <a:lnTo>
                  <a:pt x="275" y="315"/>
                </a:lnTo>
                <a:lnTo>
                  <a:pt x="326" y="283"/>
                </a:lnTo>
                <a:lnTo>
                  <a:pt x="345" y="279"/>
                </a:lnTo>
                <a:lnTo>
                  <a:pt x="298" y="191"/>
                </a:lnTo>
                <a:lnTo>
                  <a:pt x="234" y="138"/>
                </a:lnTo>
                <a:lnTo>
                  <a:pt x="264" y="55"/>
                </a:lnTo>
                <a:lnTo>
                  <a:pt x="237" y="45"/>
                </a:lnTo>
                <a:lnTo>
                  <a:pt x="212" y="0"/>
                </a:lnTo>
                <a:lnTo>
                  <a:pt x="135" y="4"/>
                </a:lnTo>
                <a:lnTo>
                  <a:pt x="97" y="32"/>
                </a:lnTo>
                <a:lnTo>
                  <a:pt x="84" y="108"/>
                </a:lnTo>
                <a:lnTo>
                  <a:pt x="0" y="15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97" name="Freeform 96"/>
          <p:cNvSpPr>
            <a:spLocks noChangeAspect="1"/>
          </p:cNvSpPr>
          <p:nvPr/>
        </p:nvSpPr>
        <p:spPr bwMode="gray">
          <a:xfrm>
            <a:off x="5963965" y="3498242"/>
            <a:ext cx="305184" cy="317970"/>
          </a:xfrm>
          <a:custGeom>
            <a:avLst/>
            <a:gdLst>
              <a:gd name="T0" fmla="*/ 0 w 408"/>
              <a:gd name="T1" fmla="*/ 1 h 381"/>
              <a:gd name="T2" fmla="*/ 0 w 408"/>
              <a:gd name="T3" fmla="*/ 1 h 381"/>
              <a:gd name="T4" fmla="*/ 0 w 408"/>
              <a:gd name="T5" fmla="*/ 1 h 381"/>
              <a:gd name="T6" fmla="*/ 0 w 408"/>
              <a:gd name="T7" fmla="*/ 1 h 381"/>
              <a:gd name="T8" fmla="*/ 0 w 408"/>
              <a:gd name="T9" fmla="*/ 1 h 381"/>
              <a:gd name="T10" fmla="*/ 0 w 408"/>
              <a:gd name="T11" fmla="*/ 0 h 381"/>
              <a:gd name="T12" fmla="*/ 0 w 408"/>
              <a:gd name="T13" fmla="*/ 1 h 381"/>
              <a:gd name="T14" fmla="*/ 0 w 408"/>
              <a:gd name="T15" fmla="*/ 1 h 381"/>
              <a:gd name="T16" fmla="*/ 0 w 408"/>
              <a:gd name="T17" fmla="*/ 1 h 381"/>
              <a:gd name="T18" fmla="*/ 0 w 408"/>
              <a:gd name="T19" fmla="*/ 1 h 381"/>
              <a:gd name="T20" fmla="*/ 0 w 408"/>
              <a:gd name="T21" fmla="*/ 1 h 381"/>
              <a:gd name="T22" fmla="*/ 0 w 408"/>
              <a:gd name="T23" fmla="*/ 1 h 381"/>
              <a:gd name="T24" fmla="*/ 0 w 408"/>
              <a:gd name="T25" fmla="*/ 1 h 381"/>
              <a:gd name="T26" fmla="*/ 0 w 408"/>
              <a:gd name="T27" fmla="*/ 1 h 381"/>
              <a:gd name="T28" fmla="*/ 0 w 408"/>
              <a:gd name="T29" fmla="*/ 1 h 381"/>
              <a:gd name="T30" fmla="*/ 0 w 408"/>
              <a:gd name="T31" fmla="*/ 1 h 381"/>
              <a:gd name="T32" fmla="*/ 0 w 408"/>
              <a:gd name="T33" fmla="*/ 1 h 381"/>
              <a:gd name="T34" fmla="*/ 0 w 408"/>
              <a:gd name="T35" fmla="*/ 1 h 381"/>
              <a:gd name="T36" fmla="*/ 0 w 408"/>
              <a:gd name="T37" fmla="*/ 1 h 381"/>
              <a:gd name="T38" fmla="*/ 0 w 408"/>
              <a:gd name="T39" fmla="*/ 1 h 381"/>
              <a:gd name="T40" fmla="*/ 0 w 408"/>
              <a:gd name="T41" fmla="*/ 1 h 381"/>
              <a:gd name="T42" fmla="*/ 0 w 408"/>
              <a:gd name="T43" fmla="*/ 1 h 381"/>
              <a:gd name="T44" fmla="*/ 0 w 408"/>
              <a:gd name="T45" fmla="*/ 1 h 3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381"/>
              <a:gd name="T71" fmla="*/ 408 w 408"/>
              <a:gd name="T72" fmla="*/ 381 h 3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381">
                <a:moveTo>
                  <a:pt x="0" y="95"/>
                </a:moveTo>
                <a:lnTo>
                  <a:pt x="11" y="51"/>
                </a:lnTo>
                <a:lnTo>
                  <a:pt x="59" y="30"/>
                </a:lnTo>
                <a:lnTo>
                  <a:pt x="81" y="50"/>
                </a:lnTo>
                <a:lnTo>
                  <a:pt x="130" y="10"/>
                </a:lnTo>
                <a:lnTo>
                  <a:pt x="184" y="0"/>
                </a:lnTo>
                <a:lnTo>
                  <a:pt x="242" y="27"/>
                </a:lnTo>
                <a:lnTo>
                  <a:pt x="242" y="68"/>
                </a:lnTo>
                <a:lnTo>
                  <a:pt x="195" y="76"/>
                </a:lnTo>
                <a:lnTo>
                  <a:pt x="200" y="127"/>
                </a:lnTo>
                <a:lnTo>
                  <a:pt x="277" y="213"/>
                </a:lnTo>
                <a:lnTo>
                  <a:pt x="326" y="219"/>
                </a:lnTo>
                <a:lnTo>
                  <a:pt x="321" y="237"/>
                </a:lnTo>
                <a:lnTo>
                  <a:pt x="408" y="293"/>
                </a:lnTo>
                <a:lnTo>
                  <a:pt x="348" y="285"/>
                </a:lnTo>
                <a:lnTo>
                  <a:pt x="361" y="339"/>
                </a:lnTo>
                <a:lnTo>
                  <a:pt x="326" y="381"/>
                </a:lnTo>
                <a:lnTo>
                  <a:pt x="310" y="294"/>
                </a:lnTo>
                <a:lnTo>
                  <a:pt x="157" y="199"/>
                </a:lnTo>
                <a:lnTo>
                  <a:pt x="121" y="136"/>
                </a:lnTo>
                <a:lnTo>
                  <a:pt x="72" y="115"/>
                </a:lnTo>
                <a:lnTo>
                  <a:pt x="28" y="142"/>
                </a:lnTo>
                <a:lnTo>
                  <a:pt x="0" y="95"/>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98" name="Freeform 97"/>
          <p:cNvSpPr>
            <a:spLocks noChangeAspect="1"/>
          </p:cNvSpPr>
          <p:nvPr/>
        </p:nvSpPr>
        <p:spPr bwMode="gray">
          <a:xfrm>
            <a:off x="6003496" y="3703333"/>
            <a:ext cx="39531" cy="76313"/>
          </a:xfrm>
          <a:custGeom>
            <a:avLst/>
            <a:gdLst>
              <a:gd name="T0" fmla="*/ 0 w 50"/>
              <a:gd name="T1" fmla="*/ 1 h 93"/>
              <a:gd name="T2" fmla="*/ 1 w 50"/>
              <a:gd name="T3" fmla="*/ 1 h 93"/>
              <a:gd name="T4" fmla="*/ 1 w 50"/>
              <a:gd name="T5" fmla="*/ 1 h 93"/>
              <a:gd name="T6" fmla="*/ 1 w 50"/>
              <a:gd name="T7" fmla="*/ 1 h 93"/>
              <a:gd name="T8" fmla="*/ 1 w 50"/>
              <a:gd name="T9" fmla="*/ 0 h 93"/>
              <a:gd name="T10" fmla="*/ 0 w 50"/>
              <a:gd name="T11" fmla="*/ 1 h 93"/>
              <a:gd name="T12" fmla="*/ 0 60000 65536"/>
              <a:gd name="T13" fmla="*/ 0 60000 65536"/>
              <a:gd name="T14" fmla="*/ 0 60000 65536"/>
              <a:gd name="T15" fmla="*/ 0 60000 65536"/>
              <a:gd name="T16" fmla="*/ 0 60000 65536"/>
              <a:gd name="T17" fmla="*/ 0 60000 65536"/>
              <a:gd name="T18" fmla="*/ 0 w 50"/>
              <a:gd name="T19" fmla="*/ 0 h 93"/>
              <a:gd name="T20" fmla="*/ 50 w 5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50" h="93">
                <a:moveTo>
                  <a:pt x="0" y="14"/>
                </a:moveTo>
                <a:lnTo>
                  <a:pt x="9" y="85"/>
                </a:lnTo>
                <a:lnTo>
                  <a:pt x="29" y="93"/>
                </a:lnTo>
                <a:lnTo>
                  <a:pt x="50" y="37"/>
                </a:lnTo>
                <a:lnTo>
                  <a:pt x="31" y="0"/>
                </a:lnTo>
                <a:lnTo>
                  <a:pt x="0" y="1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99" name="Freeform 98"/>
          <p:cNvSpPr>
            <a:spLocks noChangeAspect="1"/>
          </p:cNvSpPr>
          <p:nvPr/>
        </p:nvSpPr>
        <p:spPr bwMode="gray">
          <a:xfrm>
            <a:off x="6115766" y="3803494"/>
            <a:ext cx="82225" cy="49286"/>
          </a:xfrm>
          <a:custGeom>
            <a:avLst/>
            <a:gdLst>
              <a:gd name="T0" fmla="*/ 0 w 108"/>
              <a:gd name="T1" fmla="*/ 1 h 61"/>
              <a:gd name="T2" fmla="*/ 0 w 108"/>
              <a:gd name="T3" fmla="*/ 1 h 61"/>
              <a:gd name="T4" fmla="*/ 0 w 108"/>
              <a:gd name="T5" fmla="*/ 0 h 61"/>
              <a:gd name="T6" fmla="*/ 0 w 108"/>
              <a:gd name="T7" fmla="*/ 1 h 61"/>
              <a:gd name="T8" fmla="*/ 0 60000 65536"/>
              <a:gd name="T9" fmla="*/ 0 60000 65536"/>
              <a:gd name="T10" fmla="*/ 0 60000 65536"/>
              <a:gd name="T11" fmla="*/ 0 60000 65536"/>
              <a:gd name="T12" fmla="*/ 0 w 108"/>
              <a:gd name="T13" fmla="*/ 0 h 61"/>
              <a:gd name="T14" fmla="*/ 108 w 108"/>
              <a:gd name="T15" fmla="*/ 61 h 61"/>
            </a:gdLst>
            <a:ahLst/>
            <a:cxnLst>
              <a:cxn ang="T8">
                <a:pos x="T0" y="T1"/>
              </a:cxn>
              <a:cxn ang="T9">
                <a:pos x="T2" y="T3"/>
              </a:cxn>
              <a:cxn ang="T10">
                <a:pos x="T4" y="T5"/>
              </a:cxn>
              <a:cxn ang="T11">
                <a:pos x="T6" y="T7"/>
              </a:cxn>
            </a:cxnLst>
            <a:rect l="T12" t="T13" r="T14" b="T15"/>
            <a:pathLst>
              <a:path w="108" h="61">
                <a:moveTo>
                  <a:pt x="0" y="14"/>
                </a:moveTo>
                <a:lnTo>
                  <a:pt x="91" y="61"/>
                </a:lnTo>
                <a:lnTo>
                  <a:pt x="108" y="0"/>
                </a:lnTo>
                <a:lnTo>
                  <a:pt x="0" y="1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00" name="Freeform 99"/>
          <p:cNvSpPr>
            <a:spLocks noChangeAspect="1"/>
          </p:cNvSpPr>
          <p:nvPr/>
        </p:nvSpPr>
        <p:spPr bwMode="gray">
          <a:xfrm>
            <a:off x="9142305" y="3951350"/>
            <a:ext cx="58507" cy="79492"/>
          </a:xfrm>
          <a:custGeom>
            <a:avLst/>
            <a:gdLst>
              <a:gd name="T0" fmla="*/ 0 w 81"/>
              <a:gd name="T1" fmla="*/ 1 h 97"/>
              <a:gd name="T2" fmla="*/ 0 w 81"/>
              <a:gd name="T3" fmla="*/ 1 h 97"/>
              <a:gd name="T4" fmla="*/ 0 w 81"/>
              <a:gd name="T5" fmla="*/ 1 h 97"/>
              <a:gd name="T6" fmla="*/ 0 w 81"/>
              <a:gd name="T7" fmla="*/ 1 h 97"/>
              <a:gd name="T8" fmla="*/ 0 w 81"/>
              <a:gd name="T9" fmla="*/ 1 h 97"/>
              <a:gd name="T10" fmla="*/ 0 w 81"/>
              <a:gd name="T11" fmla="*/ 1 h 97"/>
              <a:gd name="T12" fmla="*/ 0 w 81"/>
              <a:gd name="T13" fmla="*/ 1 h 97"/>
              <a:gd name="T14" fmla="*/ 0 w 81"/>
              <a:gd name="T15" fmla="*/ 1 h 97"/>
              <a:gd name="T16" fmla="*/ 0 w 81"/>
              <a:gd name="T17" fmla="*/ 0 h 97"/>
              <a:gd name="T18" fmla="*/ 0 w 81"/>
              <a:gd name="T19" fmla="*/ 1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0" y="26"/>
                </a:moveTo>
                <a:lnTo>
                  <a:pt x="3" y="50"/>
                </a:lnTo>
                <a:lnTo>
                  <a:pt x="21" y="26"/>
                </a:lnTo>
                <a:lnTo>
                  <a:pt x="30" y="40"/>
                </a:lnTo>
                <a:lnTo>
                  <a:pt x="20" y="97"/>
                </a:lnTo>
                <a:lnTo>
                  <a:pt x="59" y="95"/>
                </a:lnTo>
                <a:lnTo>
                  <a:pt x="81" y="38"/>
                </a:lnTo>
                <a:lnTo>
                  <a:pt x="69" y="5"/>
                </a:lnTo>
                <a:lnTo>
                  <a:pt x="32" y="0"/>
                </a:lnTo>
                <a:lnTo>
                  <a:pt x="0" y="2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01" name="Freeform 100"/>
          <p:cNvSpPr>
            <a:spLocks noChangeAspect="1"/>
          </p:cNvSpPr>
          <p:nvPr/>
        </p:nvSpPr>
        <p:spPr bwMode="gray">
          <a:xfrm>
            <a:off x="9170767" y="3701743"/>
            <a:ext cx="290952" cy="259147"/>
          </a:xfrm>
          <a:custGeom>
            <a:avLst/>
            <a:gdLst>
              <a:gd name="T0" fmla="*/ 0 w 391"/>
              <a:gd name="T1" fmla="*/ 1 h 314"/>
              <a:gd name="T2" fmla="*/ 0 w 391"/>
              <a:gd name="T3" fmla="*/ 1 h 314"/>
              <a:gd name="T4" fmla="*/ 0 w 391"/>
              <a:gd name="T5" fmla="*/ 1 h 314"/>
              <a:gd name="T6" fmla="*/ 0 w 391"/>
              <a:gd name="T7" fmla="*/ 1 h 314"/>
              <a:gd name="T8" fmla="*/ 0 w 391"/>
              <a:gd name="T9" fmla="*/ 1 h 314"/>
              <a:gd name="T10" fmla="*/ 0 w 391"/>
              <a:gd name="T11" fmla="*/ 1 h 314"/>
              <a:gd name="T12" fmla="*/ 0 w 391"/>
              <a:gd name="T13" fmla="*/ 1 h 314"/>
              <a:gd name="T14" fmla="*/ 0 w 391"/>
              <a:gd name="T15" fmla="*/ 1 h 314"/>
              <a:gd name="T16" fmla="*/ 0 w 391"/>
              <a:gd name="T17" fmla="*/ 1 h 314"/>
              <a:gd name="T18" fmla="*/ 0 w 391"/>
              <a:gd name="T19" fmla="*/ 1 h 314"/>
              <a:gd name="T20" fmla="*/ 0 w 391"/>
              <a:gd name="T21" fmla="*/ 0 h 314"/>
              <a:gd name="T22" fmla="*/ 0 w 391"/>
              <a:gd name="T23" fmla="*/ 1 h 314"/>
              <a:gd name="T24" fmla="*/ 0 w 391"/>
              <a:gd name="T25" fmla="*/ 1 h 314"/>
              <a:gd name="T26" fmla="*/ 0 w 391"/>
              <a:gd name="T27" fmla="*/ 1 h 314"/>
              <a:gd name="T28" fmla="*/ 0 w 391"/>
              <a:gd name="T29" fmla="*/ 1 h 314"/>
              <a:gd name="T30" fmla="*/ 0 w 391"/>
              <a:gd name="T31" fmla="*/ 1 h 314"/>
              <a:gd name="T32" fmla="*/ 0 w 391"/>
              <a:gd name="T33" fmla="*/ 1 h 314"/>
              <a:gd name="T34" fmla="*/ 0 w 391"/>
              <a:gd name="T35" fmla="*/ 1 h 314"/>
              <a:gd name="T36" fmla="*/ 0 w 391"/>
              <a:gd name="T37" fmla="*/ 1 h 314"/>
              <a:gd name="T38" fmla="*/ 0 w 391"/>
              <a:gd name="T39" fmla="*/ 1 h 314"/>
              <a:gd name="T40" fmla="*/ 0 w 391"/>
              <a:gd name="T41" fmla="*/ 1 h 314"/>
              <a:gd name="T42" fmla="*/ 0 w 391"/>
              <a:gd name="T43" fmla="*/ 1 h 314"/>
              <a:gd name="T44" fmla="*/ 0 w 391"/>
              <a:gd name="T45" fmla="*/ 1 h 314"/>
              <a:gd name="T46" fmla="*/ 0 w 391"/>
              <a:gd name="T47" fmla="*/ 1 h 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1"/>
              <a:gd name="T73" fmla="*/ 0 h 314"/>
              <a:gd name="T74" fmla="*/ 391 w 391"/>
              <a:gd name="T75" fmla="*/ 314 h 3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1" h="314">
                <a:moveTo>
                  <a:pt x="0" y="296"/>
                </a:moveTo>
                <a:lnTo>
                  <a:pt x="70" y="237"/>
                </a:lnTo>
                <a:lnTo>
                  <a:pt x="169" y="237"/>
                </a:lnTo>
                <a:lnTo>
                  <a:pt x="208" y="165"/>
                </a:lnTo>
                <a:lnTo>
                  <a:pt x="225" y="160"/>
                </a:lnTo>
                <a:lnTo>
                  <a:pt x="226" y="187"/>
                </a:lnTo>
                <a:lnTo>
                  <a:pt x="271" y="160"/>
                </a:lnTo>
                <a:lnTo>
                  <a:pt x="309" y="105"/>
                </a:lnTo>
                <a:lnTo>
                  <a:pt x="326" y="16"/>
                </a:lnTo>
                <a:lnTo>
                  <a:pt x="357" y="20"/>
                </a:lnTo>
                <a:lnTo>
                  <a:pt x="347" y="0"/>
                </a:lnTo>
                <a:lnTo>
                  <a:pt x="367" y="1"/>
                </a:lnTo>
                <a:lnTo>
                  <a:pt x="391" y="76"/>
                </a:lnTo>
                <a:lnTo>
                  <a:pt x="357" y="129"/>
                </a:lnTo>
                <a:lnTo>
                  <a:pt x="357" y="177"/>
                </a:lnTo>
                <a:lnTo>
                  <a:pt x="333" y="248"/>
                </a:lnTo>
                <a:lnTo>
                  <a:pt x="315" y="258"/>
                </a:lnTo>
                <a:lnTo>
                  <a:pt x="314" y="231"/>
                </a:lnTo>
                <a:lnTo>
                  <a:pt x="257" y="272"/>
                </a:lnTo>
                <a:lnTo>
                  <a:pt x="208" y="254"/>
                </a:lnTo>
                <a:lnTo>
                  <a:pt x="211" y="288"/>
                </a:lnTo>
                <a:lnTo>
                  <a:pt x="170" y="314"/>
                </a:lnTo>
                <a:lnTo>
                  <a:pt x="158" y="269"/>
                </a:lnTo>
                <a:lnTo>
                  <a:pt x="0" y="296"/>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02" name="Freeform 101"/>
          <p:cNvSpPr>
            <a:spLocks noChangeAspect="1"/>
          </p:cNvSpPr>
          <p:nvPr/>
        </p:nvSpPr>
        <p:spPr bwMode="gray">
          <a:xfrm>
            <a:off x="9205555" y="3940221"/>
            <a:ext cx="60088" cy="44516"/>
          </a:xfrm>
          <a:custGeom>
            <a:avLst/>
            <a:gdLst>
              <a:gd name="T0" fmla="*/ 0 w 81"/>
              <a:gd name="T1" fmla="*/ 1 h 56"/>
              <a:gd name="T2" fmla="*/ 0 w 81"/>
              <a:gd name="T3" fmla="*/ 1 h 56"/>
              <a:gd name="T4" fmla="*/ 0 w 81"/>
              <a:gd name="T5" fmla="*/ 1 h 56"/>
              <a:gd name="T6" fmla="*/ 0 w 81"/>
              <a:gd name="T7" fmla="*/ 0 h 56"/>
              <a:gd name="T8" fmla="*/ 0 w 81"/>
              <a:gd name="T9" fmla="*/ 1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0" y="29"/>
                </a:moveTo>
                <a:lnTo>
                  <a:pt x="27" y="56"/>
                </a:lnTo>
                <a:lnTo>
                  <a:pt x="74" y="35"/>
                </a:lnTo>
                <a:lnTo>
                  <a:pt x="81" y="0"/>
                </a:lnTo>
                <a:lnTo>
                  <a:pt x="0" y="2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03" name="Freeform 102"/>
          <p:cNvSpPr>
            <a:spLocks noChangeAspect="1"/>
          </p:cNvSpPr>
          <p:nvPr/>
        </p:nvSpPr>
        <p:spPr bwMode="gray">
          <a:xfrm>
            <a:off x="9406376" y="3560246"/>
            <a:ext cx="150221" cy="141497"/>
          </a:xfrm>
          <a:custGeom>
            <a:avLst/>
            <a:gdLst>
              <a:gd name="T0" fmla="*/ 0 w 203"/>
              <a:gd name="T1" fmla="*/ 1 h 169"/>
              <a:gd name="T2" fmla="*/ 0 w 203"/>
              <a:gd name="T3" fmla="*/ 1 h 169"/>
              <a:gd name="T4" fmla="*/ 0 w 203"/>
              <a:gd name="T5" fmla="*/ 1 h 169"/>
              <a:gd name="T6" fmla="*/ 0 w 203"/>
              <a:gd name="T7" fmla="*/ 1 h 169"/>
              <a:gd name="T8" fmla="*/ 0 w 203"/>
              <a:gd name="T9" fmla="*/ 1 h 169"/>
              <a:gd name="T10" fmla="*/ 0 w 203"/>
              <a:gd name="T11" fmla="*/ 1 h 169"/>
              <a:gd name="T12" fmla="*/ 0 w 203"/>
              <a:gd name="T13" fmla="*/ 1 h 169"/>
              <a:gd name="T14" fmla="*/ 0 w 203"/>
              <a:gd name="T15" fmla="*/ 1 h 169"/>
              <a:gd name="T16" fmla="*/ 0 w 203"/>
              <a:gd name="T17" fmla="*/ 1 h 169"/>
              <a:gd name="T18" fmla="*/ 0 w 203"/>
              <a:gd name="T19" fmla="*/ 1 h 169"/>
              <a:gd name="T20" fmla="*/ 0 w 203"/>
              <a:gd name="T21" fmla="*/ 0 h 169"/>
              <a:gd name="T22" fmla="*/ 0 w 203"/>
              <a:gd name="T23" fmla="*/ 1 h 169"/>
              <a:gd name="T24" fmla="*/ 0 w 203"/>
              <a:gd name="T25" fmla="*/ 1 h 169"/>
              <a:gd name="T26" fmla="*/ 0 w 203"/>
              <a:gd name="T27" fmla="*/ 1 h 1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69"/>
              <a:gd name="T44" fmla="*/ 203 w 203"/>
              <a:gd name="T45" fmla="*/ 169 h 1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69">
                <a:moveTo>
                  <a:pt x="0" y="120"/>
                </a:moveTo>
                <a:lnTo>
                  <a:pt x="9" y="169"/>
                </a:lnTo>
                <a:lnTo>
                  <a:pt x="44" y="151"/>
                </a:lnTo>
                <a:lnTo>
                  <a:pt x="20" y="121"/>
                </a:lnTo>
                <a:lnTo>
                  <a:pt x="118" y="147"/>
                </a:lnTo>
                <a:lnTo>
                  <a:pt x="140" y="108"/>
                </a:lnTo>
                <a:lnTo>
                  <a:pt x="203" y="95"/>
                </a:lnTo>
                <a:lnTo>
                  <a:pt x="181" y="69"/>
                </a:lnTo>
                <a:lnTo>
                  <a:pt x="189" y="46"/>
                </a:lnTo>
                <a:lnTo>
                  <a:pt x="135" y="50"/>
                </a:lnTo>
                <a:lnTo>
                  <a:pt x="70" y="0"/>
                </a:lnTo>
                <a:lnTo>
                  <a:pt x="47" y="96"/>
                </a:lnTo>
                <a:lnTo>
                  <a:pt x="19" y="91"/>
                </a:lnTo>
                <a:lnTo>
                  <a:pt x="0" y="12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04" name="Freeform 103"/>
          <p:cNvSpPr>
            <a:spLocks noChangeAspect="1"/>
          </p:cNvSpPr>
          <p:nvPr/>
        </p:nvSpPr>
        <p:spPr bwMode="gray">
          <a:xfrm>
            <a:off x="9004735" y="3649278"/>
            <a:ext cx="159708" cy="176474"/>
          </a:xfrm>
          <a:custGeom>
            <a:avLst/>
            <a:gdLst>
              <a:gd name="T0" fmla="*/ 0 w 221"/>
              <a:gd name="T1" fmla="*/ 1 h 212"/>
              <a:gd name="T2" fmla="*/ 0 w 221"/>
              <a:gd name="T3" fmla="*/ 1 h 212"/>
              <a:gd name="T4" fmla="*/ 0 w 221"/>
              <a:gd name="T5" fmla="*/ 1 h 212"/>
              <a:gd name="T6" fmla="*/ 0 w 221"/>
              <a:gd name="T7" fmla="*/ 1 h 212"/>
              <a:gd name="T8" fmla="*/ 0 w 221"/>
              <a:gd name="T9" fmla="*/ 1 h 212"/>
              <a:gd name="T10" fmla="*/ 0 w 221"/>
              <a:gd name="T11" fmla="*/ 1 h 212"/>
              <a:gd name="T12" fmla="*/ 0 w 221"/>
              <a:gd name="T13" fmla="*/ 1 h 212"/>
              <a:gd name="T14" fmla="*/ 0 w 221"/>
              <a:gd name="T15" fmla="*/ 1 h 212"/>
              <a:gd name="T16" fmla="*/ 0 w 221"/>
              <a:gd name="T17" fmla="*/ 1 h 212"/>
              <a:gd name="T18" fmla="*/ 0 w 221"/>
              <a:gd name="T19" fmla="*/ 0 h 212"/>
              <a:gd name="T20" fmla="*/ 0 w 221"/>
              <a:gd name="T21" fmla="*/ 1 h 212"/>
              <a:gd name="T22" fmla="*/ 0 w 221"/>
              <a:gd name="T23" fmla="*/ 1 h 212"/>
              <a:gd name="T24" fmla="*/ 0 w 221"/>
              <a:gd name="T25" fmla="*/ 1 h 212"/>
              <a:gd name="T26" fmla="*/ 0 w 221"/>
              <a:gd name="T27" fmla="*/ 1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
              <a:gd name="T43" fmla="*/ 0 h 212"/>
              <a:gd name="T44" fmla="*/ 221 w 221"/>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 h="212">
                <a:moveTo>
                  <a:pt x="0" y="120"/>
                </a:moveTo>
                <a:lnTo>
                  <a:pt x="41" y="137"/>
                </a:lnTo>
                <a:lnTo>
                  <a:pt x="15" y="198"/>
                </a:lnTo>
                <a:lnTo>
                  <a:pt x="77" y="212"/>
                </a:lnTo>
                <a:lnTo>
                  <a:pt x="142" y="175"/>
                </a:lnTo>
                <a:lnTo>
                  <a:pt x="112" y="125"/>
                </a:lnTo>
                <a:lnTo>
                  <a:pt x="186" y="81"/>
                </a:lnTo>
                <a:lnTo>
                  <a:pt x="221" y="20"/>
                </a:lnTo>
                <a:lnTo>
                  <a:pt x="216" y="11"/>
                </a:lnTo>
                <a:lnTo>
                  <a:pt x="202" y="0"/>
                </a:lnTo>
                <a:lnTo>
                  <a:pt x="136" y="39"/>
                </a:lnTo>
                <a:lnTo>
                  <a:pt x="136" y="62"/>
                </a:lnTo>
                <a:lnTo>
                  <a:pt x="88" y="55"/>
                </a:lnTo>
                <a:lnTo>
                  <a:pt x="0" y="12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05" name="Freeform 104"/>
          <p:cNvSpPr>
            <a:spLocks noChangeAspect="1"/>
          </p:cNvSpPr>
          <p:nvPr/>
        </p:nvSpPr>
        <p:spPr bwMode="gray">
          <a:xfrm>
            <a:off x="9047429" y="3793954"/>
            <a:ext cx="93294" cy="136728"/>
          </a:xfrm>
          <a:custGeom>
            <a:avLst/>
            <a:gdLst>
              <a:gd name="T0" fmla="*/ 0 w 121"/>
              <a:gd name="T1" fmla="*/ 1 h 166"/>
              <a:gd name="T2" fmla="*/ 0 w 121"/>
              <a:gd name="T3" fmla="*/ 1 h 166"/>
              <a:gd name="T4" fmla="*/ 0 w 121"/>
              <a:gd name="T5" fmla="*/ 0 h 166"/>
              <a:gd name="T6" fmla="*/ 0 w 121"/>
              <a:gd name="T7" fmla="*/ 1 h 166"/>
              <a:gd name="T8" fmla="*/ 0 w 121"/>
              <a:gd name="T9" fmla="*/ 1 h 166"/>
              <a:gd name="T10" fmla="*/ 0 w 121"/>
              <a:gd name="T11" fmla="*/ 1 h 166"/>
              <a:gd name="T12" fmla="*/ 0 60000 65536"/>
              <a:gd name="T13" fmla="*/ 0 60000 65536"/>
              <a:gd name="T14" fmla="*/ 0 60000 65536"/>
              <a:gd name="T15" fmla="*/ 0 60000 65536"/>
              <a:gd name="T16" fmla="*/ 0 60000 65536"/>
              <a:gd name="T17" fmla="*/ 0 60000 65536"/>
              <a:gd name="T18" fmla="*/ 0 w 121"/>
              <a:gd name="T19" fmla="*/ 0 h 166"/>
              <a:gd name="T20" fmla="*/ 121 w 121"/>
              <a:gd name="T21" fmla="*/ 166 h 166"/>
            </a:gdLst>
            <a:ahLst/>
            <a:cxnLst>
              <a:cxn ang="T12">
                <a:pos x="T0" y="T1"/>
              </a:cxn>
              <a:cxn ang="T13">
                <a:pos x="T2" y="T3"/>
              </a:cxn>
              <a:cxn ang="T14">
                <a:pos x="T4" y="T5"/>
              </a:cxn>
              <a:cxn ang="T15">
                <a:pos x="T6" y="T7"/>
              </a:cxn>
              <a:cxn ang="T16">
                <a:pos x="T8" y="T9"/>
              </a:cxn>
              <a:cxn ang="T17">
                <a:pos x="T10" y="T11"/>
              </a:cxn>
            </a:cxnLst>
            <a:rect l="T18" t="T19" r="T20" b="T21"/>
            <a:pathLst>
              <a:path w="121" h="166">
                <a:moveTo>
                  <a:pt x="0" y="166"/>
                </a:moveTo>
                <a:lnTo>
                  <a:pt x="13" y="37"/>
                </a:lnTo>
                <a:lnTo>
                  <a:pt x="78" y="0"/>
                </a:lnTo>
                <a:lnTo>
                  <a:pt x="121" y="101"/>
                </a:lnTo>
                <a:lnTo>
                  <a:pt x="76" y="149"/>
                </a:lnTo>
                <a:lnTo>
                  <a:pt x="0" y="166"/>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06" name="Freeform 105"/>
          <p:cNvSpPr>
            <a:spLocks noChangeAspect="1"/>
          </p:cNvSpPr>
          <p:nvPr/>
        </p:nvSpPr>
        <p:spPr bwMode="gray">
          <a:xfrm>
            <a:off x="8380135" y="4301118"/>
            <a:ext cx="186590" cy="240068"/>
          </a:xfrm>
          <a:custGeom>
            <a:avLst/>
            <a:gdLst>
              <a:gd name="T0" fmla="*/ 0 w 249"/>
              <a:gd name="T1" fmla="*/ 1 h 290"/>
              <a:gd name="T2" fmla="*/ 0 w 249"/>
              <a:gd name="T3" fmla="*/ 1 h 290"/>
              <a:gd name="T4" fmla="*/ 0 w 249"/>
              <a:gd name="T5" fmla="*/ 1 h 290"/>
              <a:gd name="T6" fmla="*/ 0 w 249"/>
              <a:gd name="T7" fmla="*/ 1 h 290"/>
              <a:gd name="T8" fmla="*/ 0 w 249"/>
              <a:gd name="T9" fmla="*/ 1 h 290"/>
              <a:gd name="T10" fmla="*/ 0 w 249"/>
              <a:gd name="T11" fmla="*/ 1 h 290"/>
              <a:gd name="T12" fmla="*/ 0 w 249"/>
              <a:gd name="T13" fmla="*/ 1 h 290"/>
              <a:gd name="T14" fmla="*/ 0 w 249"/>
              <a:gd name="T15" fmla="*/ 1 h 290"/>
              <a:gd name="T16" fmla="*/ 0 w 249"/>
              <a:gd name="T17" fmla="*/ 1 h 290"/>
              <a:gd name="T18" fmla="*/ 0 w 249"/>
              <a:gd name="T19" fmla="*/ 1 h 290"/>
              <a:gd name="T20" fmla="*/ 0 w 249"/>
              <a:gd name="T21" fmla="*/ 1 h 290"/>
              <a:gd name="T22" fmla="*/ 0 w 249"/>
              <a:gd name="T23" fmla="*/ 1 h 290"/>
              <a:gd name="T24" fmla="*/ 0 w 249"/>
              <a:gd name="T25" fmla="*/ 0 h 290"/>
              <a:gd name="T26" fmla="*/ 0 w 249"/>
              <a:gd name="T27" fmla="*/ 1 h 290"/>
              <a:gd name="T28" fmla="*/ 0 w 249"/>
              <a:gd name="T29" fmla="*/ 1 h 290"/>
              <a:gd name="T30" fmla="*/ 0 w 249"/>
              <a:gd name="T31" fmla="*/ 1 h 290"/>
              <a:gd name="T32" fmla="*/ 0 w 249"/>
              <a:gd name="T33" fmla="*/ 1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9"/>
              <a:gd name="T52" fmla="*/ 0 h 290"/>
              <a:gd name="T53" fmla="*/ 249 w 249"/>
              <a:gd name="T54" fmla="*/ 290 h 2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9" h="290">
                <a:moveTo>
                  <a:pt x="0" y="64"/>
                </a:moveTo>
                <a:lnTo>
                  <a:pt x="33" y="105"/>
                </a:lnTo>
                <a:lnTo>
                  <a:pt x="23" y="176"/>
                </a:lnTo>
                <a:lnTo>
                  <a:pt x="111" y="144"/>
                </a:lnTo>
                <a:lnTo>
                  <a:pt x="149" y="176"/>
                </a:lnTo>
                <a:lnTo>
                  <a:pt x="182" y="246"/>
                </a:lnTo>
                <a:lnTo>
                  <a:pt x="170" y="290"/>
                </a:lnTo>
                <a:lnTo>
                  <a:pt x="249" y="278"/>
                </a:lnTo>
                <a:lnTo>
                  <a:pt x="211" y="185"/>
                </a:lnTo>
                <a:lnTo>
                  <a:pt x="127" y="116"/>
                </a:lnTo>
                <a:lnTo>
                  <a:pt x="150" y="76"/>
                </a:lnTo>
                <a:lnTo>
                  <a:pt x="103" y="55"/>
                </a:lnTo>
                <a:lnTo>
                  <a:pt x="67" y="0"/>
                </a:lnTo>
                <a:lnTo>
                  <a:pt x="46" y="1"/>
                </a:lnTo>
                <a:lnTo>
                  <a:pt x="49" y="40"/>
                </a:lnTo>
                <a:lnTo>
                  <a:pt x="33" y="31"/>
                </a:lnTo>
                <a:lnTo>
                  <a:pt x="0" y="6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07" name="Freeform 106"/>
          <p:cNvSpPr>
            <a:spLocks noChangeAspect="1"/>
          </p:cNvSpPr>
          <p:nvPr/>
        </p:nvSpPr>
        <p:spPr bwMode="gray">
          <a:xfrm>
            <a:off x="5938664" y="3386952"/>
            <a:ext cx="12650" cy="25438"/>
          </a:xfrm>
          <a:custGeom>
            <a:avLst/>
            <a:gdLst>
              <a:gd name="T0" fmla="*/ 0 w 17"/>
              <a:gd name="T1" fmla="*/ 1 h 30"/>
              <a:gd name="T2" fmla="*/ 0 w 17"/>
              <a:gd name="T3" fmla="*/ 0 h 30"/>
              <a:gd name="T4" fmla="*/ 0 w 17"/>
              <a:gd name="T5" fmla="*/ 1 h 30"/>
              <a:gd name="T6" fmla="*/ 0 w 17"/>
              <a:gd name="T7" fmla="*/ 1 h 30"/>
              <a:gd name="T8" fmla="*/ 0 60000 65536"/>
              <a:gd name="T9" fmla="*/ 0 60000 65536"/>
              <a:gd name="T10" fmla="*/ 0 60000 65536"/>
              <a:gd name="T11" fmla="*/ 0 60000 65536"/>
              <a:gd name="T12" fmla="*/ 0 w 17"/>
              <a:gd name="T13" fmla="*/ 0 h 30"/>
              <a:gd name="T14" fmla="*/ 17 w 17"/>
              <a:gd name="T15" fmla="*/ 30 h 30"/>
            </a:gdLst>
            <a:ahLst/>
            <a:cxnLst>
              <a:cxn ang="T8">
                <a:pos x="T0" y="T1"/>
              </a:cxn>
              <a:cxn ang="T9">
                <a:pos x="T2" y="T3"/>
              </a:cxn>
              <a:cxn ang="T10">
                <a:pos x="T4" y="T5"/>
              </a:cxn>
              <a:cxn ang="T11">
                <a:pos x="T6" y="T7"/>
              </a:cxn>
            </a:cxnLst>
            <a:rect l="T12" t="T13" r="T14" b="T15"/>
            <a:pathLst>
              <a:path w="17" h="30">
                <a:moveTo>
                  <a:pt x="0" y="23"/>
                </a:moveTo>
                <a:lnTo>
                  <a:pt x="13" y="0"/>
                </a:lnTo>
                <a:lnTo>
                  <a:pt x="17" y="30"/>
                </a:lnTo>
                <a:lnTo>
                  <a:pt x="0" y="2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08" name="Freeform 107"/>
          <p:cNvSpPr>
            <a:spLocks noChangeAspect="1"/>
          </p:cNvSpPr>
          <p:nvPr/>
        </p:nvSpPr>
        <p:spPr bwMode="gray">
          <a:xfrm>
            <a:off x="8381716" y="4766945"/>
            <a:ext cx="98038" cy="141497"/>
          </a:xfrm>
          <a:custGeom>
            <a:avLst/>
            <a:gdLst>
              <a:gd name="T0" fmla="*/ 0 w 130"/>
              <a:gd name="T1" fmla="*/ 0 h 172"/>
              <a:gd name="T2" fmla="*/ 0 w 130"/>
              <a:gd name="T3" fmla="*/ 0 h 172"/>
              <a:gd name="T4" fmla="*/ 0 w 130"/>
              <a:gd name="T5" fmla="*/ 1 h 172"/>
              <a:gd name="T6" fmla="*/ 0 w 130"/>
              <a:gd name="T7" fmla="*/ 1 h 172"/>
              <a:gd name="T8" fmla="*/ 0 w 130"/>
              <a:gd name="T9" fmla="*/ 1 h 172"/>
              <a:gd name="T10" fmla="*/ 0 w 130"/>
              <a:gd name="T11" fmla="*/ 1 h 172"/>
              <a:gd name="T12" fmla="*/ 0 w 130"/>
              <a:gd name="T13" fmla="*/ 1 h 172"/>
              <a:gd name="T14" fmla="*/ 0 w 130"/>
              <a:gd name="T15" fmla="*/ 1 h 172"/>
              <a:gd name="T16" fmla="*/ 0 w 130"/>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172"/>
              <a:gd name="T29" fmla="*/ 130 w 130"/>
              <a:gd name="T30" fmla="*/ 172 h 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172">
                <a:moveTo>
                  <a:pt x="0" y="0"/>
                </a:moveTo>
                <a:lnTo>
                  <a:pt x="26" y="0"/>
                </a:lnTo>
                <a:lnTo>
                  <a:pt x="34" y="30"/>
                </a:lnTo>
                <a:lnTo>
                  <a:pt x="66" y="11"/>
                </a:lnTo>
                <a:lnTo>
                  <a:pt x="109" y="51"/>
                </a:lnTo>
                <a:lnTo>
                  <a:pt x="130" y="172"/>
                </a:lnTo>
                <a:lnTo>
                  <a:pt x="129" y="172"/>
                </a:lnTo>
                <a:lnTo>
                  <a:pt x="39" y="121"/>
                </a:lnTo>
                <a:lnTo>
                  <a:pt x="0" y="0"/>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09" name="Freeform 108"/>
          <p:cNvSpPr>
            <a:spLocks noChangeAspect="1"/>
          </p:cNvSpPr>
          <p:nvPr/>
        </p:nvSpPr>
        <p:spPr bwMode="gray">
          <a:xfrm>
            <a:off x="8626812" y="4757406"/>
            <a:ext cx="245096" cy="171705"/>
          </a:xfrm>
          <a:custGeom>
            <a:avLst/>
            <a:gdLst>
              <a:gd name="T0" fmla="*/ 0 w 331"/>
              <a:gd name="T1" fmla="*/ 1 h 207"/>
              <a:gd name="T2" fmla="*/ 0 w 331"/>
              <a:gd name="T3" fmla="*/ 1 h 207"/>
              <a:gd name="T4" fmla="*/ 0 w 331"/>
              <a:gd name="T5" fmla="*/ 1 h 207"/>
              <a:gd name="T6" fmla="*/ 0 w 331"/>
              <a:gd name="T7" fmla="*/ 1 h 207"/>
              <a:gd name="T8" fmla="*/ 0 w 331"/>
              <a:gd name="T9" fmla="*/ 1 h 207"/>
              <a:gd name="T10" fmla="*/ 0 w 331"/>
              <a:gd name="T11" fmla="*/ 1 h 207"/>
              <a:gd name="T12" fmla="*/ 0 w 331"/>
              <a:gd name="T13" fmla="*/ 1 h 207"/>
              <a:gd name="T14" fmla="*/ 0 w 331"/>
              <a:gd name="T15" fmla="*/ 1 h 207"/>
              <a:gd name="T16" fmla="*/ 0 w 331"/>
              <a:gd name="T17" fmla="*/ 0 h 207"/>
              <a:gd name="T18" fmla="*/ 0 w 331"/>
              <a:gd name="T19" fmla="*/ 1 h 207"/>
              <a:gd name="T20" fmla="*/ 0 w 331"/>
              <a:gd name="T21" fmla="*/ 1 h 207"/>
              <a:gd name="T22" fmla="*/ 0 w 331"/>
              <a:gd name="T23" fmla="*/ 1 h 207"/>
              <a:gd name="T24" fmla="*/ 0 w 331"/>
              <a:gd name="T25" fmla="*/ 1 h 207"/>
              <a:gd name="T26" fmla="*/ 0 w 331"/>
              <a:gd name="T27" fmla="*/ 1 h 207"/>
              <a:gd name="T28" fmla="*/ 0 w 331"/>
              <a:gd name="T29" fmla="*/ 1 h 207"/>
              <a:gd name="T30" fmla="*/ 0 w 331"/>
              <a:gd name="T31" fmla="*/ 1 h 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207"/>
              <a:gd name="T50" fmla="*/ 331 w 331"/>
              <a:gd name="T51" fmla="*/ 207 h 2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207">
                <a:moveTo>
                  <a:pt x="0" y="184"/>
                </a:moveTo>
                <a:lnTo>
                  <a:pt x="28" y="207"/>
                </a:lnTo>
                <a:lnTo>
                  <a:pt x="133" y="198"/>
                </a:lnTo>
                <a:lnTo>
                  <a:pt x="167" y="186"/>
                </a:lnTo>
                <a:lnTo>
                  <a:pt x="213" y="91"/>
                </a:lnTo>
                <a:lnTo>
                  <a:pt x="273" y="94"/>
                </a:lnTo>
                <a:lnTo>
                  <a:pt x="331" y="61"/>
                </a:lnTo>
                <a:lnTo>
                  <a:pt x="276" y="34"/>
                </a:lnTo>
                <a:lnTo>
                  <a:pt x="259" y="0"/>
                </a:lnTo>
                <a:lnTo>
                  <a:pt x="191" y="65"/>
                </a:lnTo>
                <a:lnTo>
                  <a:pt x="170" y="100"/>
                </a:lnTo>
                <a:lnTo>
                  <a:pt x="149" y="80"/>
                </a:lnTo>
                <a:lnTo>
                  <a:pt x="109" y="132"/>
                </a:lnTo>
                <a:lnTo>
                  <a:pt x="65" y="138"/>
                </a:lnTo>
                <a:lnTo>
                  <a:pt x="50" y="186"/>
                </a:lnTo>
                <a:lnTo>
                  <a:pt x="0" y="18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10" name="Freeform 109"/>
          <p:cNvSpPr>
            <a:spLocks noChangeAspect="1"/>
          </p:cNvSpPr>
          <p:nvPr/>
        </p:nvSpPr>
        <p:spPr bwMode="gray">
          <a:xfrm>
            <a:off x="2772974" y="3986327"/>
            <a:ext cx="781145" cy="550090"/>
          </a:xfrm>
          <a:custGeom>
            <a:avLst/>
            <a:gdLst>
              <a:gd name="T0" fmla="*/ 0 w 1048"/>
              <a:gd name="T1" fmla="*/ 1 h 662"/>
              <a:gd name="T2" fmla="*/ 0 w 1048"/>
              <a:gd name="T3" fmla="*/ 1 h 662"/>
              <a:gd name="T4" fmla="*/ 0 w 1048"/>
              <a:gd name="T5" fmla="*/ 1 h 662"/>
              <a:gd name="T6" fmla="*/ 0 w 1048"/>
              <a:gd name="T7" fmla="*/ 1 h 662"/>
              <a:gd name="T8" fmla="*/ 0 w 1048"/>
              <a:gd name="T9" fmla="*/ 1 h 662"/>
              <a:gd name="T10" fmla="*/ 0 w 1048"/>
              <a:gd name="T11" fmla="*/ 1 h 662"/>
              <a:gd name="T12" fmla="*/ 0 w 1048"/>
              <a:gd name="T13" fmla="*/ 1 h 662"/>
              <a:gd name="T14" fmla="*/ 0 w 1048"/>
              <a:gd name="T15" fmla="*/ 1 h 662"/>
              <a:gd name="T16" fmla="*/ 0 w 1048"/>
              <a:gd name="T17" fmla="*/ 1 h 662"/>
              <a:gd name="T18" fmla="*/ 0 w 1048"/>
              <a:gd name="T19" fmla="*/ 1 h 662"/>
              <a:gd name="T20" fmla="*/ 0 w 1048"/>
              <a:gd name="T21" fmla="*/ 1 h 662"/>
              <a:gd name="T22" fmla="*/ 0 w 1048"/>
              <a:gd name="T23" fmla="*/ 1 h 662"/>
              <a:gd name="T24" fmla="*/ 0 w 1048"/>
              <a:gd name="T25" fmla="*/ 1 h 662"/>
              <a:gd name="T26" fmla="*/ 0 w 1048"/>
              <a:gd name="T27" fmla="*/ 1 h 662"/>
              <a:gd name="T28" fmla="*/ 0 w 1048"/>
              <a:gd name="T29" fmla="*/ 1 h 662"/>
              <a:gd name="T30" fmla="*/ 0 w 1048"/>
              <a:gd name="T31" fmla="*/ 1 h 662"/>
              <a:gd name="T32" fmla="*/ 0 w 1048"/>
              <a:gd name="T33" fmla="*/ 1 h 662"/>
              <a:gd name="T34" fmla="*/ 0 w 1048"/>
              <a:gd name="T35" fmla="*/ 1 h 662"/>
              <a:gd name="T36" fmla="*/ 0 w 1048"/>
              <a:gd name="T37" fmla="*/ 1 h 662"/>
              <a:gd name="T38" fmla="*/ 0 w 1048"/>
              <a:gd name="T39" fmla="*/ 1 h 662"/>
              <a:gd name="T40" fmla="*/ 0 w 1048"/>
              <a:gd name="T41" fmla="*/ 1 h 662"/>
              <a:gd name="T42" fmla="*/ 0 w 1048"/>
              <a:gd name="T43" fmla="*/ 1 h 662"/>
              <a:gd name="T44" fmla="*/ 0 w 1048"/>
              <a:gd name="T45" fmla="*/ 1 h 662"/>
              <a:gd name="T46" fmla="*/ 0 w 1048"/>
              <a:gd name="T47" fmla="*/ 1 h 662"/>
              <a:gd name="T48" fmla="*/ 0 w 1048"/>
              <a:gd name="T49" fmla="*/ 1 h 662"/>
              <a:gd name="T50" fmla="*/ 0 w 1048"/>
              <a:gd name="T51" fmla="*/ 1 h 662"/>
              <a:gd name="T52" fmla="*/ 0 w 1048"/>
              <a:gd name="T53" fmla="*/ 1 h 662"/>
              <a:gd name="T54" fmla="*/ 0 w 1048"/>
              <a:gd name="T55" fmla="*/ 1 h 662"/>
              <a:gd name="T56" fmla="*/ 0 w 1048"/>
              <a:gd name="T57" fmla="*/ 1 h 662"/>
              <a:gd name="T58" fmla="*/ 0 w 1048"/>
              <a:gd name="T59" fmla="*/ 1 h 662"/>
              <a:gd name="T60" fmla="*/ 0 w 1048"/>
              <a:gd name="T61" fmla="*/ 1 h 662"/>
              <a:gd name="T62" fmla="*/ 0 w 1048"/>
              <a:gd name="T63" fmla="*/ 1 h 662"/>
              <a:gd name="T64" fmla="*/ 0 w 1048"/>
              <a:gd name="T65" fmla="*/ 1 h 662"/>
              <a:gd name="T66" fmla="*/ 0 w 1048"/>
              <a:gd name="T67" fmla="*/ 1 h 662"/>
              <a:gd name="T68" fmla="*/ 0 w 1048"/>
              <a:gd name="T69" fmla="*/ 1 h 662"/>
              <a:gd name="T70" fmla="*/ 0 w 1048"/>
              <a:gd name="T71" fmla="*/ 1 h 662"/>
              <a:gd name="T72" fmla="*/ 0 w 1048"/>
              <a:gd name="T73" fmla="*/ 1 h 662"/>
              <a:gd name="T74" fmla="*/ 0 w 1048"/>
              <a:gd name="T75" fmla="*/ 1 h 662"/>
              <a:gd name="T76" fmla="*/ 0 w 1048"/>
              <a:gd name="T77" fmla="*/ 1 h 662"/>
              <a:gd name="T78" fmla="*/ 0 w 1048"/>
              <a:gd name="T79" fmla="*/ 1 h 662"/>
              <a:gd name="T80" fmla="*/ 0 w 1048"/>
              <a:gd name="T81" fmla="*/ 1 h 662"/>
              <a:gd name="T82" fmla="*/ 0 w 1048"/>
              <a:gd name="T83" fmla="*/ 1 h 662"/>
              <a:gd name="T84" fmla="*/ 0 w 1048"/>
              <a:gd name="T85" fmla="*/ 1 h 662"/>
              <a:gd name="T86" fmla="*/ 0 w 1048"/>
              <a:gd name="T87" fmla="*/ 1 h 662"/>
              <a:gd name="T88" fmla="*/ 0 w 1048"/>
              <a:gd name="T89" fmla="*/ 0 h 662"/>
              <a:gd name="T90" fmla="*/ 0 w 1048"/>
              <a:gd name="T91" fmla="*/ 1 h 6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48"/>
              <a:gd name="T139" fmla="*/ 0 h 662"/>
              <a:gd name="T140" fmla="*/ 1048 w 1048"/>
              <a:gd name="T141" fmla="*/ 662 h 6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48" h="662">
                <a:moveTo>
                  <a:pt x="0" y="6"/>
                </a:moveTo>
                <a:lnTo>
                  <a:pt x="50" y="110"/>
                </a:lnTo>
                <a:lnTo>
                  <a:pt x="109" y="157"/>
                </a:lnTo>
                <a:lnTo>
                  <a:pt x="104" y="186"/>
                </a:lnTo>
                <a:lnTo>
                  <a:pt x="74" y="191"/>
                </a:lnTo>
                <a:lnTo>
                  <a:pt x="140" y="214"/>
                </a:lnTo>
                <a:lnTo>
                  <a:pt x="176" y="261"/>
                </a:lnTo>
                <a:lnTo>
                  <a:pt x="172" y="300"/>
                </a:lnTo>
                <a:lnTo>
                  <a:pt x="248" y="365"/>
                </a:lnTo>
                <a:lnTo>
                  <a:pt x="265" y="343"/>
                </a:lnTo>
                <a:lnTo>
                  <a:pt x="88" y="94"/>
                </a:lnTo>
                <a:lnTo>
                  <a:pt x="77" y="27"/>
                </a:lnTo>
                <a:lnTo>
                  <a:pt x="116" y="44"/>
                </a:lnTo>
                <a:lnTo>
                  <a:pt x="181" y="153"/>
                </a:lnTo>
                <a:lnTo>
                  <a:pt x="274" y="234"/>
                </a:lnTo>
                <a:lnTo>
                  <a:pt x="271" y="266"/>
                </a:lnTo>
                <a:lnTo>
                  <a:pt x="400" y="377"/>
                </a:lnTo>
                <a:lnTo>
                  <a:pt x="416" y="425"/>
                </a:lnTo>
                <a:lnTo>
                  <a:pt x="400" y="455"/>
                </a:lnTo>
                <a:lnTo>
                  <a:pt x="430" y="498"/>
                </a:lnTo>
                <a:lnTo>
                  <a:pt x="679" y="614"/>
                </a:lnTo>
                <a:lnTo>
                  <a:pt x="787" y="606"/>
                </a:lnTo>
                <a:lnTo>
                  <a:pt x="858" y="662"/>
                </a:lnTo>
                <a:lnTo>
                  <a:pt x="888" y="607"/>
                </a:lnTo>
                <a:lnTo>
                  <a:pt x="923" y="606"/>
                </a:lnTo>
                <a:lnTo>
                  <a:pt x="885" y="560"/>
                </a:lnTo>
                <a:lnTo>
                  <a:pt x="966" y="541"/>
                </a:lnTo>
                <a:lnTo>
                  <a:pt x="994" y="521"/>
                </a:lnTo>
                <a:lnTo>
                  <a:pt x="1004" y="510"/>
                </a:lnTo>
                <a:lnTo>
                  <a:pt x="1013" y="536"/>
                </a:lnTo>
                <a:lnTo>
                  <a:pt x="1048" y="426"/>
                </a:lnTo>
                <a:lnTo>
                  <a:pt x="1003" y="409"/>
                </a:lnTo>
                <a:lnTo>
                  <a:pt x="924" y="426"/>
                </a:lnTo>
                <a:lnTo>
                  <a:pt x="883" y="521"/>
                </a:lnTo>
                <a:lnTo>
                  <a:pt x="781" y="531"/>
                </a:lnTo>
                <a:lnTo>
                  <a:pt x="740" y="507"/>
                </a:lnTo>
                <a:lnTo>
                  <a:pt x="672" y="390"/>
                </a:lnTo>
                <a:lnTo>
                  <a:pt x="670" y="300"/>
                </a:lnTo>
                <a:lnTo>
                  <a:pt x="693" y="256"/>
                </a:lnTo>
                <a:lnTo>
                  <a:pt x="625" y="233"/>
                </a:lnTo>
                <a:lnTo>
                  <a:pt x="537" y="108"/>
                </a:lnTo>
                <a:lnTo>
                  <a:pt x="465" y="136"/>
                </a:lnTo>
                <a:lnTo>
                  <a:pt x="369" y="32"/>
                </a:lnTo>
                <a:lnTo>
                  <a:pt x="211" y="54"/>
                </a:lnTo>
                <a:lnTo>
                  <a:pt x="79" y="0"/>
                </a:lnTo>
                <a:lnTo>
                  <a:pt x="0" y="6"/>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11" name="Freeform 110"/>
          <p:cNvSpPr>
            <a:spLocks noChangeAspect="1"/>
          </p:cNvSpPr>
          <p:nvPr/>
        </p:nvSpPr>
        <p:spPr bwMode="gray">
          <a:xfrm>
            <a:off x="8059139" y="3310639"/>
            <a:ext cx="819095" cy="381564"/>
          </a:xfrm>
          <a:custGeom>
            <a:avLst/>
            <a:gdLst>
              <a:gd name="T0" fmla="*/ 0 w 1101"/>
              <a:gd name="T1" fmla="*/ 1 h 463"/>
              <a:gd name="T2" fmla="*/ 0 w 1101"/>
              <a:gd name="T3" fmla="*/ 1 h 463"/>
              <a:gd name="T4" fmla="*/ 0 w 1101"/>
              <a:gd name="T5" fmla="*/ 1 h 463"/>
              <a:gd name="T6" fmla="*/ 0 w 1101"/>
              <a:gd name="T7" fmla="*/ 1 h 463"/>
              <a:gd name="T8" fmla="*/ 0 w 1101"/>
              <a:gd name="T9" fmla="*/ 1 h 463"/>
              <a:gd name="T10" fmla="*/ 0 w 1101"/>
              <a:gd name="T11" fmla="*/ 1 h 463"/>
              <a:gd name="T12" fmla="*/ 0 w 1101"/>
              <a:gd name="T13" fmla="*/ 1 h 463"/>
              <a:gd name="T14" fmla="*/ 0 w 1101"/>
              <a:gd name="T15" fmla="*/ 1 h 463"/>
              <a:gd name="T16" fmla="*/ 0 w 1101"/>
              <a:gd name="T17" fmla="*/ 1 h 463"/>
              <a:gd name="T18" fmla="*/ 0 w 1101"/>
              <a:gd name="T19" fmla="*/ 1 h 463"/>
              <a:gd name="T20" fmla="*/ 0 w 1101"/>
              <a:gd name="T21" fmla="*/ 1 h 463"/>
              <a:gd name="T22" fmla="*/ 0 w 1101"/>
              <a:gd name="T23" fmla="*/ 1 h 463"/>
              <a:gd name="T24" fmla="*/ 0 w 1101"/>
              <a:gd name="T25" fmla="*/ 1 h 463"/>
              <a:gd name="T26" fmla="*/ 0 w 1101"/>
              <a:gd name="T27" fmla="*/ 1 h 463"/>
              <a:gd name="T28" fmla="*/ 0 w 1101"/>
              <a:gd name="T29" fmla="*/ 1 h 463"/>
              <a:gd name="T30" fmla="*/ 0 w 1101"/>
              <a:gd name="T31" fmla="*/ 1 h 463"/>
              <a:gd name="T32" fmla="*/ 0 w 1101"/>
              <a:gd name="T33" fmla="*/ 1 h 463"/>
              <a:gd name="T34" fmla="*/ 0 w 1101"/>
              <a:gd name="T35" fmla="*/ 1 h 463"/>
              <a:gd name="T36" fmla="*/ 0 w 1101"/>
              <a:gd name="T37" fmla="*/ 1 h 463"/>
              <a:gd name="T38" fmla="*/ 0 w 1101"/>
              <a:gd name="T39" fmla="*/ 1 h 463"/>
              <a:gd name="T40" fmla="*/ 0 w 1101"/>
              <a:gd name="T41" fmla="*/ 1 h 463"/>
              <a:gd name="T42" fmla="*/ 0 w 1101"/>
              <a:gd name="T43" fmla="*/ 1 h 463"/>
              <a:gd name="T44" fmla="*/ 0 w 1101"/>
              <a:gd name="T45" fmla="*/ 1 h 463"/>
              <a:gd name="T46" fmla="*/ 0 w 1101"/>
              <a:gd name="T47" fmla="*/ 0 h 463"/>
              <a:gd name="T48" fmla="*/ 0 w 1101"/>
              <a:gd name="T49" fmla="*/ 1 h 463"/>
              <a:gd name="T50" fmla="*/ 0 w 1101"/>
              <a:gd name="T51" fmla="*/ 1 h 463"/>
              <a:gd name="T52" fmla="*/ 0 w 1101"/>
              <a:gd name="T53" fmla="*/ 1 h 463"/>
              <a:gd name="T54" fmla="*/ 0 w 1101"/>
              <a:gd name="T55" fmla="*/ 1 h 4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1"/>
              <a:gd name="T85" fmla="*/ 0 h 463"/>
              <a:gd name="T86" fmla="*/ 1101 w 1101"/>
              <a:gd name="T87" fmla="*/ 463 h 4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1" h="463">
                <a:moveTo>
                  <a:pt x="0" y="145"/>
                </a:moveTo>
                <a:lnTo>
                  <a:pt x="36" y="192"/>
                </a:lnTo>
                <a:lnTo>
                  <a:pt x="84" y="209"/>
                </a:lnTo>
                <a:lnTo>
                  <a:pt x="105" y="308"/>
                </a:lnTo>
                <a:lnTo>
                  <a:pt x="258" y="346"/>
                </a:lnTo>
                <a:lnTo>
                  <a:pt x="321" y="414"/>
                </a:lnTo>
                <a:lnTo>
                  <a:pt x="447" y="410"/>
                </a:lnTo>
                <a:lnTo>
                  <a:pt x="591" y="463"/>
                </a:lnTo>
                <a:lnTo>
                  <a:pt x="780" y="414"/>
                </a:lnTo>
                <a:lnTo>
                  <a:pt x="839" y="376"/>
                </a:lnTo>
                <a:lnTo>
                  <a:pt x="839" y="322"/>
                </a:lnTo>
                <a:lnTo>
                  <a:pt x="891" y="328"/>
                </a:lnTo>
                <a:lnTo>
                  <a:pt x="1008" y="251"/>
                </a:lnTo>
                <a:lnTo>
                  <a:pt x="1101" y="246"/>
                </a:lnTo>
                <a:lnTo>
                  <a:pt x="1057" y="187"/>
                </a:lnTo>
                <a:lnTo>
                  <a:pt x="967" y="203"/>
                </a:lnTo>
                <a:lnTo>
                  <a:pt x="966" y="138"/>
                </a:lnTo>
                <a:lnTo>
                  <a:pt x="989" y="102"/>
                </a:lnTo>
                <a:lnTo>
                  <a:pt x="926" y="92"/>
                </a:lnTo>
                <a:lnTo>
                  <a:pt x="762" y="132"/>
                </a:lnTo>
                <a:lnTo>
                  <a:pt x="617" y="74"/>
                </a:lnTo>
                <a:lnTo>
                  <a:pt x="525" y="82"/>
                </a:lnTo>
                <a:lnTo>
                  <a:pt x="490" y="33"/>
                </a:lnTo>
                <a:lnTo>
                  <a:pt x="399" y="0"/>
                </a:lnTo>
                <a:lnTo>
                  <a:pt x="351" y="35"/>
                </a:lnTo>
                <a:lnTo>
                  <a:pt x="347" y="101"/>
                </a:lnTo>
                <a:lnTo>
                  <a:pt x="139" y="72"/>
                </a:lnTo>
                <a:lnTo>
                  <a:pt x="0" y="145"/>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12" name="Freeform 111"/>
          <p:cNvSpPr>
            <a:spLocks noChangeAspect="1"/>
          </p:cNvSpPr>
          <p:nvPr/>
        </p:nvSpPr>
        <p:spPr bwMode="gray">
          <a:xfrm>
            <a:off x="7135681" y="4227985"/>
            <a:ext cx="197658" cy="248017"/>
          </a:xfrm>
          <a:custGeom>
            <a:avLst/>
            <a:gdLst>
              <a:gd name="T0" fmla="*/ 0 w 266"/>
              <a:gd name="T1" fmla="*/ 1 h 300"/>
              <a:gd name="T2" fmla="*/ 0 w 266"/>
              <a:gd name="T3" fmla="*/ 1 h 300"/>
              <a:gd name="T4" fmla="*/ 0 w 266"/>
              <a:gd name="T5" fmla="*/ 1 h 300"/>
              <a:gd name="T6" fmla="*/ 0 w 266"/>
              <a:gd name="T7" fmla="*/ 1 h 300"/>
              <a:gd name="T8" fmla="*/ 0 w 266"/>
              <a:gd name="T9" fmla="*/ 1 h 300"/>
              <a:gd name="T10" fmla="*/ 0 w 266"/>
              <a:gd name="T11" fmla="*/ 1 h 300"/>
              <a:gd name="T12" fmla="*/ 0 w 266"/>
              <a:gd name="T13" fmla="*/ 1 h 300"/>
              <a:gd name="T14" fmla="*/ 0 w 266"/>
              <a:gd name="T15" fmla="*/ 1 h 300"/>
              <a:gd name="T16" fmla="*/ 0 w 266"/>
              <a:gd name="T17" fmla="*/ 0 h 300"/>
              <a:gd name="T18" fmla="*/ 0 w 266"/>
              <a:gd name="T19" fmla="*/ 1 h 300"/>
              <a:gd name="T20" fmla="*/ 0 w 266"/>
              <a:gd name="T21" fmla="*/ 1 h 300"/>
              <a:gd name="T22" fmla="*/ 0 w 266"/>
              <a:gd name="T23" fmla="*/ 1 h 300"/>
              <a:gd name="T24" fmla="*/ 0 w 266"/>
              <a:gd name="T25" fmla="*/ 1 h 300"/>
              <a:gd name="T26" fmla="*/ 0 w 266"/>
              <a:gd name="T27" fmla="*/ 1 h 300"/>
              <a:gd name="T28" fmla="*/ 0 w 266"/>
              <a:gd name="T29" fmla="*/ 1 h 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6"/>
              <a:gd name="T46" fmla="*/ 0 h 300"/>
              <a:gd name="T47" fmla="*/ 266 w 266"/>
              <a:gd name="T48" fmla="*/ 300 h 3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6" h="300">
                <a:moveTo>
                  <a:pt x="0" y="213"/>
                </a:moveTo>
                <a:lnTo>
                  <a:pt x="36" y="300"/>
                </a:lnTo>
                <a:lnTo>
                  <a:pt x="99" y="286"/>
                </a:lnTo>
                <a:lnTo>
                  <a:pt x="199" y="212"/>
                </a:lnTo>
                <a:lnTo>
                  <a:pt x="197" y="176"/>
                </a:lnTo>
                <a:lnTo>
                  <a:pt x="262" y="110"/>
                </a:lnTo>
                <a:lnTo>
                  <a:pt x="266" y="88"/>
                </a:lnTo>
                <a:lnTo>
                  <a:pt x="230" y="50"/>
                </a:lnTo>
                <a:lnTo>
                  <a:pt x="148" y="0"/>
                </a:lnTo>
                <a:lnTo>
                  <a:pt x="128" y="1"/>
                </a:lnTo>
                <a:lnTo>
                  <a:pt x="139" y="28"/>
                </a:lnTo>
                <a:lnTo>
                  <a:pt x="110" y="80"/>
                </a:lnTo>
                <a:lnTo>
                  <a:pt x="128" y="105"/>
                </a:lnTo>
                <a:lnTo>
                  <a:pt x="102" y="177"/>
                </a:lnTo>
                <a:lnTo>
                  <a:pt x="0" y="21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13" name="Freeform 112"/>
          <p:cNvSpPr>
            <a:spLocks noChangeAspect="1"/>
          </p:cNvSpPr>
          <p:nvPr/>
        </p:nvSpPr>
        <p:spPr bwMode="gray">
          <a:xfrm>
            <a:off x="7856737" y="4061050"/>
            <a:ext cx="208727" cy="119238"/>
          </a:xfrm>
          <a:custGeom>
            <a:avLst/>
            <a:gdLst>
              <a:gd name="T0" fmla="*/ 0 w 278"/>
              <a:gd name="T1" fmla="*/ 1 h 143"/>
              <a:gd name="T2" fmla="*/ 0 w 278"/>
              <a:gd name="T3" fmla="*/ 0 h 143"/>
              <a:gd name="T4" fmla="*/ 0 w 278"/>
              <a:gd name="T5" fmla="*/ 1 h 143"/>
              <a:gd name="T6" fmla="*/ 0 w 278"/>
              <a:gd name="T7" fmla="*/ 1 h 143"/>
              <a:gd name="T8" fmla="*/ 0 w 278"/>
              <a:gd name="T9" fmla="*/ 1 h 143"/>
              <a:gd name="T10" fmla="*/ 0 w 278"/>
              <a:gd name="T11" fmla="*/ 1 h 143"/>
              <a:gd name="T12" fmla="*/ 0 w 278"/>
              <a:gd name="T13" fmla="*/ 1 h 143"/>
              <a:gd name="T14" fmla="*/ 0 w 278"/>
              <a:gd name="T15" fmla="*/ 1 h 143"/>
              <a:gd name="T16" fmla="*/ 0 60000 65536"/>
              <a:gd name="T17" fmla="*/ 0 60000 65536"/>
              <a:gd name="T18" fmla="*/ 0 60000 65536"/>
              <a:gd name="T19" fmla="*/ 0 60000 65536"/>
              <a:gd name="T20" fmla="*/ 0 60000 65536"/>
              <a:gd name="T21" fmla="*/ 0 60000 65536"/>
              <a:gd name="T22" fmla="*/ 0 60000 65536"/>
              <a:gd name="T23" fmla="*/ 0 60000 65536"/>
              <a:gd name="T24" fmla="*/ 0 w 278"/>
              <a:gd name="T25" fmla="*/ 0 h 143"/>
              <a:gd name="T26" fmla="*/ 278 w 278"/>
              <a:gd name="T27" fmla="*/ 143 h 1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8" h="143">
                <a:moveTo>
                  <a:pt x="0" y="56"/>
                </a:moveTo>
                <a:lnTo>
                  <a:pt x="34" y="0"/>
                </a:lnTo>
                <a:lnTo>
                  <a:pt x="144" y="36"/>
                </a:lnTo>
                <a:lnTo>
                  <a:pt x="203" y="90"/>
                </a:lnTo>
                <a:lnTo>
                  <a:pt x="278" y="90"/>
                </a:lnTo>
                <a:lnTo>
                  <a:pt x="274" y="143"/>
                </a:lnTo>
                <a:lnTo>
                  <a:pt x="93" y="109"/>
                </a:lnTo>
                <a:lnTo>
                  <a:pt x="0" y="5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14" name="Freeform 113"/>
          <p:cNvSpPr>
            <a:spLocks noChangeAspect="1"/>
          </p:cNvSpPr>
          <p:nvPr/>
        </p:nvSpPr>
        <p:spPr bwMode="gray">
          <a:xfrm>
            <a:off x="5884901" y="3270893"/>
            <a:ext cx="90132" cy="92211"/>
          </a:xfrm>
          <a:custGeom>
            <a:avLst/>
            <a:gdLst>
              <a:gd name="T0" fmla="*/ 0 w 123"/>
              <a:gd name="T1" fmla="*/ 1 h 115"/>
              <a:gd name="T2" fmla="*/ 0 w 123"/>
              <a:gd name="T3" fmla="*/ 1 h 115"/>
              <a:gd name="T4" fmla="*/ 0 w 123"/>
              <a:gd name="T5" fmla="*/ 1 h 115"/>
              <a:gd name="T6" fmla="*/ 0 w 123"/>
              <a:gd name="T7" fmla="*/ 1 h 115"/>
              <a:gd name="T8" fmla="*/ 0 w 123"/>
              <a:gd name="T9" fmla="*/ 1 h 115"/>
              <a:gd name="T10" fmla="*/ 0 w 123"/>
              <a:gd name="T11" fmla="*/ 0 h 115"/>
              <a:gd name="T12" fmla="*/ 0 w 123"/>
              <a:gd name="T13" fmla="*/ 0 h 115"/>
              <a:gd name="T14" fmla="*/ 0 w 123"/>
              <a:gd name="T15" fmla="*/ 1 h 115"/>
              <a:gd name="T16" fmla="*/ 0 w 123"/>
              <a:gd name="T17" fmla="*/ 1 h 115"/>
              <a:gd name="T18" fmla="*/ 0 w 123"/>
              <a:gd name="T19" fmla="*/ 1 h 115"/>
              <a:gd name="T20" fmla="*/ 0 w 123"/>
              <a:gd name="T21" fmla="*/ 1 h 115"/>
              <a:gd name="T22" fmla="*/ 0 w 123"/>
              <a:gd name="T23" fmla="*/ 1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5"/>
              <a:gd name="T38" fmla="*/ 123 w 123"/>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5">
                <a:moveTo>
                  <a:pt x="0" y="86"/>
                </a:moveTo>
                <a:lnTo>
                  <a:pt x="47" y="72"/>
                </a:lnTo>
                <a:lnTo>
                  <a:pt x="22" y="58"/>
                </a:lnTo>
                <a:lnTo>
                  <a:pt x="46" y="18"/>
                </a:lnTo>
                <a:lnTo>
                  <a:pt x="64" y="44"/>
                </a:lnTo>
                <a:lnTo>
                  <a:pt x="67" y="0"/>
                </a:lnTo>
                <a:lnTo>
                  <a:pt x="123" y="0"/>
                </a:lnTo>
                <a:lnTo>
                  <a:pt x="118" y="44"/>
                </a:lnTo>
                <a:lnTo>
                  <a:pt x="82" y="61"/>
                </a:lnTo>
                <a:lnTo>
                  <a:pt x="84" y="115"/>
                </a:lnTo>
                <a:lnTo>
                  <a:pt x="50" y="82"/>
                </a:lnTo>
                <a:lnTo>
                  <a:pt x="0" y="86"/>
                </a:lnTo>
                <a:close/>
              </a:path>
            </a:pathLst>
          </a:custGeom>
          <a:solidFill>
            <a:srgbClr val="FFC000"/>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15" name="Freeform 114"/>
          <p:cNvSpPr>
            <a:spLocks noChangeAspect="1"/>
          </p:cNvSpPr>
          <p:nvPr/>
        </p:nvSpPr>
        <p:spPr bwMode="gray">
          <a:xfrm>
            <a:off x="10091064" y="6186683"/>
            <a:ext cx="199240" cy="206680"/>
          </a:xfrm>
          <a:custGeom>
            <a:avLst/>
            <a:gdLst>
              <a:gd name="T0" fmla="*/ 0 w 268"/>
              <a:gd name="T1" fmla="*/ 1 h 252"/>
              <a:gd name="T2" fmla="*/ 0 w 268"/>
              <a:gd name="T3" fmla="*/ 1 h 252"/>
              <a:gd name="T4" fmla="*/ 0 w 268"/>
              <a:gd name="T5" fmla="*/ 1 h 252"/>
              <a:gd name="T6" fmla="*/ 0 w 268"/>
              <a:gd name="T7" fmla="*/ 0 h 252"/>
              <a:gd name="T8" fmla="*/ 0 w 268"/>
              <a:gd name="T9" fmla="*/ 1 h 252"/>
              <a:gd name="T10" fmla="*/ 0 w 268"/>
              <a:gd name="T11" fmla="*/ 1 h 252"/>
              <a:gd name="T12" fmla="*/ 0 w 268"/>
              <a:gd name="T13" fmla="*/ 1 h 252"/>
              <a:gd name="T14" fmla="*/ 0 w 268"/>
              <a:gd name="T15" fmla="*/ 1 h 252"/>
              <a:gd name="T16" fmla="*/ 0 w 268"/>
              <a:gd name="T17" fmla="*/ 1 h 252"/>
              <a:gd name="T18" fmla="*/ 0 w 268"/>
              <a:gd name="T19" fmla="*/ 1 h 252"/>
              <a:gd name="T20" fmla="*/ 0 w 268"/>
              <a:gd name="T21" fmla="*/ 1 h 252"/>
              <a:gd name="T22" fmla="*/ 0 w 268"/>
              <a:gd name="T23" fmla="*/ 1 h 252"/>
              <a:gd name="T24" fmla="*/ 0 w 268"/>
              <a:gd name="T25" fmla="*/ 1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8"/>
              <a:gd name="T40" fmla="*/ 0 h 252"/>
              <a:gd name="T41" fmla="*/ 268 w 268"/>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8" h="252">
                <a:moveTo>
                  <a:pt x="0" y="220"/>
                </a:moveTo>
                <a:lnTo>
                  <a:pt x="56" y="143"/>
                </a:lnTo>
                <a:lnTo>
                  <a:pt x="153" y="86"/>
                </a:lnTo>
                <a:lnTo>
                  <a:pt x="202" y="0"/>
                </a:lnTo>
                <a:lnTo>
                  <a:pt x="233" y="26"/>
                </a:lnTo>
                <a:lnTo>
                  <a:pt x="266" y="15"/>
                </a:lnTo>
                <a:lnTo>
                  <a:pt x="268" y="44"/>
                </a:lnTo>
                <a:lnTo>
                  <a:pt x="218" y="104"/>
                </a:lnTo>
                <a:lnTo>
                  <a:pt x="229" y="132"/>
                </a:lnTo>
                <a:lnTo>
                  <a:pt x="173" y="142"/>
                </a:lnTo>
                <a:lnTo>
                  <a:pt x="144" y="226"/>
                </a:lnTo>
                <a:lnTo>
                  <a:pt x="87" y="252"/>
                </a:lnTo>
                <a:lnTo>
                  <a:pt x="0" y="220"/>
                </a:lnTo>
                <a:close/>
              </a:path>
            </a:pathLst>
          </a:custGeom>
          <a:solidFill>
            <a:srgbClr val="DDDDDD"/>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16" name="Freeform 115"/>
          <p:cNvSpPr>
            <a:spLocks noChangeAspect="1"/>
          </p:cNvSpPr>
          <p:nvPr/>
        </p:nvSpPr>
        <p:spPr bwMode="gray">
          <a:xfrm>
            <a:off x="10247608" y="5980003"/>
            <a:ext cx="150221" cy="228939"/>
          </a:xfrm>
          <a:custGeom>
            <a:avLst/>
            <a:gdLst>
              <a:gd name="T0" fmla="*/ 0 w 202"/>
              <a:gd name="T1" fmla="*/ 0 h 278"/>
              <a:gd name="T2" fmla="*/ 0 w 202"/>
              <a:gd name="T3" fmla="*/ 1 h 278"/>
              <a:gd name="T4" fmla="*/ 0 w 202"/>
              <a:gd name="T5" fmla="*/ 1 h 278"/>
              <a:gd name="T6" fmla="*/ 0 w 202"/>
              <a:gd name="T7" fmla="*/ 1 h 278"/>
              <a:gd name="T8" fmla="*/ 0 w 202"/>
              <a:gd name="T9" fmla="*/ 1 h 278"/>
              <a:gd name="T10" fmla="*/ 0 w 202"/>
              <a:gd name="T11" fmla="*/ 1 h 278"/>
              <a:gd name="T12" fmla="*/ 0 w 202"/>
              <a:gd name="T13" fmla="*/ 1 h 278"/>
              <a:gd name="T14" fmla="*/ 0 w 202"/>
              <a:gd name="T15" fmla="*/ 1 h 278"/>
              <a:gd name="T16" fmla="*/ 0 w 202"/>
              <a:gd name="T17" fmla="*/ 1 h 278"/>
              <a:gd name="T18" fmla="*/ 0 w 202"/>
              <a:gd name="T19" fmla="*/ 1 h 278"/>
              <a:gd name="T20" fmla="*/ 0 w 202"/>
              <a:gd name="T21" fmla="*/ 1 h 278"/>
              <a:gd name="T22" fmla="*/ 0 w 202"/>
              <a:gd name="T23" fmla="*/ 1 h 278"/>
              <a:gd name="T24" fmla="*/ 0 w 202"/>
              <a:gd name="T25" fmla="*/ 1 h 278"/>
              <a:gd name="T26" fmla="*/ 0 w 202"/>
              <a:gd name="T27" fmla="*/ 1 h 278"/>
              <a:gd name="T28" fmla="*/ 0 w 202"/>
              <a:gd name="T29" fmla="*/ 1 h 278"/>
              <a:gd name="T30" fmla="*/ 0 w 202"/>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2"/>
              <a:gd name="T49" fmla="*/ 0 h 278"/>
              <a:gd name="T50" fmla="*/ 202 w 202"/>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2" h="278">
                <a:moveTo>
                  <a:pt x="0" y="0"/>
                </a:moveTo>
                <a:lnTo>
                  <a:pt x="56" y="32"/>
                </a:lnTo>
                <a:lnTo>
                  <a:pt x="71" y="93"/>
                </a:lnTo>
                <a:lnTo>
                  <a:pt x="94" y="110"/>
                </a:lnTo>
                <a:lnTo>
                  <a:pt x="109" y="84"/>
                </a:lnTo>
                <a:lnTo>
                  <a:pt x="120" y="126"/>
                </a:lnTo>
                <a:lnTo>
                  <a:pt x="202" y="126"/>
                </a:lnTo>
                <a:lnTo>
                  <a:pt x="184" y="187"/>
                </a:lnTo>
                <a:lnTo>
                  <a:pt x="144" y="196"/>
                </a:lnTo>
                <a:lnTo>
                  <a:pt x="110" y="275"/>
                </a:lnTo>
                <a:lnTo>
                  <a:pt x="72" y="278"/>
                </a:lnTo>
                <a:lnTo>
                  <a:pt x="89" y="248"/>
                </a:lnTo>
                <a:lnTo>
                  <a:pt x="39" y="192"/>
                </a:lnTo>
                <a:lnTo>
                  <a:pt x="79" y="142"/>
                </a:lnTo>
                <a:lnTo>
                  <a:pt x="72" y="100"/>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17" name="Freeform 116"/>
          <p:cNvSpPr>
            <a:spLocks noChangeAspect="1"/>
          </p:cNvSpPr>
          <p:nvPr/>
        </p:nvSpPr>
        <p:spPr bwMode="gray">
          <a:xfrm>
            <a:off x="3538306" y="4523697"/>
            <a:ext cx="101200" cy="119238"/>
          </a:xfrm>
          <a:custGeom>
            <a:avLst/>
            <a:gdLst>
              <a:gd name="T0" fmla="*/ 0 w 138"/>
              <a:gd name="T1" fmla="*/ 1 h 144"/>
              <a:gd name="T2" fmla="*/ 0 w 138"/>
              <a:gd name="T3" fmla="*/ 1 h 144"/>
              <a:gd name="T4" fmla="*/ 0 w 138"/>
              <a:gd name="T5" fmla="*/ 1 h 144"/>
              <a:gd name="T6" fmla="*/ 0 w 138"/>
              <a:gd name="T7" fmla="*/ 0 h 144"/>
              <a:gd name="T8" fmla="*/ 0 w 138"/>
              <a:gd name="T9" fmla="*/ 1 h 144"/>
              <a:gd name="T10" fmla="*/ 0 w 138"/>
              <a:gd name="T11" fmla="*/ 1 h 144"/>
              <a:gd name="T12" fmla="*/ 0 60000 65536"/>
              <a:gd name="T13" fmla="*/ 0 60000 65536"/>
              <a:gd name="T14" fmla="*/ 0 60000 65536"/>
              <a:gd name="T15" fmla="*/ 0 60000 65536"/>
              <a:gd name="T16" fmla="*/ 0 60000 65536"/>
              <a:gd name="T17" fmla="*/ 0 60000 65536"/>
              <a:gd name="T18" fmla="*/ 0 w 138"/>
              <a:gd name="T19" fmla="*/ 0 h 144"/>
              <a:gd name="T20" fmla="*/ 138 w 138"/>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38" h="144">
                <a:moveTo>
                  <a:pt x="0" y="72"/>
                </a:moveTo>
                <a:lnTo>
                  <a:pt x="55" y="140"/>
                </a:lnTo>
                <a:lnTo>
                  <a:pt x="127" y="144"/>
                </a:lnTo>
                <a:lnTo>
                  <a:pt x="138" y="0"/>
                </a:lnTo>
                <a:lnTo>
                  <a:pt x="88" y="6"/>
                </a:lnTo>
                <a:lnTo>
                  <a:pt x="0" y="7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18" name="Freeform 117"/>
          <p:cNvSpPr>
            <a:spLocks noChangeAspect="1"/>
          </p:cNvSpPr>
          <p:nvPr/>
        </p:nvSpPr>
        <p:spPr bwMode="gray">
          <a:xfrm>
            <a:off x="5922851" y="2472786"/>
            <a:ext cx="667293" cy="597784"/>
          </a:xfrm>
          <a:custGeom>
            <a:avLst/>
            <a:gdLst>
              <a:gd name="T0" fmla="*/ 0 w 897"/>
              <a:gd name="T1" fmla="*/ 1 h 719"/>
              <a:gd name="T2" fmla="*/ 0 w 897"/>
              <a:gd name="T3" fmla="*/ 1 h 719"/>
              <a:gd name="T4" fmla="*/ 0 w 897"/>
              <a:gd name="T5" fmla="*/ 1 h 719"/>
              <a:gd name="T6" fmla="*/ 0 w 897"/>
              <a:gd name="T7" fmla="*/ 1 h 719"/>
              <a:gd name="T8" fmla="*/ 0 w 897"/>
              <a:gd name="T9" fmla="*/ 1 h 719"/>
              <a:gd name="T10" fmla="*/ 0 w 897"/>
              <a:gd name="T11" fmla="*/ 1 h 719"/>
              <a:gd name="T12" fmla="*/ 0 w 897"/>
              <a:gd name="T13" fmla="*/ 1 h 719"/>
              <a:gd name="T14" fmla="*/ 0 w 897"/>
              <a:gd name="T15" fmla="*/ 1 h 719"/>
              <a:gd name="T16" fmla="*/ 0 w 897"/>
              <a:gd name="T17" fmla="*/ 1 h 719"/>
              <a:gd name="T18" fmla="*/ 0 w 897"/>
              <a:gd name="T19" fmla="*/ 1 h 719"/>
              <a:gd name="T20" fmla="*/ 0 w 897"/>
              <a:gd name="T21" fmla="*/ 1 h 719"/>
              <a:gd name="T22" fmla="*/ 0 w 897"/>
              <a:gd name="T23" fmla="*/ 1 h 719"/>
              <a:gd name="T24" fmla="*/ 0 w 897"/>
              <a:gd name="T25" fmla="*/ 1 h 719"/>
              <a:gd name="T26" fmla="*/ 0 w 897"/>
              <a:gd name="T27" fmla="*/ 1 h 719"/>
              <a:gd name="T28" fmla="*/ 0 w 897"/>
              <a:gd name="T29" fmla="*/ 1 h 719"/>
              <a:gd name="T30" fmla="*/ 0 w 897"/>
              <a:gd name="T31" fmla="*/ 1 h 719"/>
              <a:gd name="T32" fmla="*/ 0 w 897"/>
              <a:gd name="T33" fmla="*/ 1 h 719"/>
              <a:gd name="T34" fmla="*/ 0 w 897"/>
              <a:gd name="T35" fmla="*/ 1 h 719"/>
              <a:gd name="T36" fmla="*/ 0 w 897"/>
              <a:gd name="T37" fmla="*/ 1 h 719"/>
              <a:gd name="T38" fmla="*/ 0 w 897"/>
              <a:gd name="T39" fmla="*/ 1 h 719"/>
              <a:gd name="T40" fmla="*/ 0 w 897"/>
              <a:gd name="T41" fmla="*/ 1 h 719"/>
              <a:gd name="T42" fmla="*/ 0 w 897"/>
              <a:gd name="T43" fmla="*/ 1 h 719"/>
              <a:gd name="T44" fmla="*/ 0 w 897"/>
              <a:gd name="T45" fmla="*/ 1 h 719"/>
              <a:gd name="T46" fmla="*/ 0 w 897"/>
              <a:gd name="T47" fmla="*/ 1 h 719"/>
              <a:gd name="T48" fmla="*/ 0 w 897"/>
              <a:gd name="T49" fmla="*/ 1 h 719"/>
              <a:gd name="T50" fmla="*/ 0 w 897"/>
              <a:gd name="T51" fmla="*/ 1 h 719"/>
              <a:gd name="T52" fmla="*/ 0 w 897"/>
              <a:gd name="T53" fmla="*/ 1 h 719"/>
              <a:gd name="T54" fmla="*/ 0 w 897"/>
              <a:gd name="T55" fmla="*/ 1 h 719"/>
              <a:gd name="T56" fmla="*/ 0 w 897"/>
              <a:gd name="T57" fmla="*/ 1 h 719"/>
              <a:gd name="T58" fmla="*/ 0 w 897"/>
              <a:gd name="T59" fmla="*/ 1 h 719"/>
              <a:gd name="T60" fmla="*/ 0 w 897"/>
              <a:gd name="T61" fmla="*/ 1 h 719"/>
              <a:gd name="T62" fmla="*/ 0 w 897"/>
              <a:gd name="T63" fmla="*/ 1 h 719"/>
              <a:gd name="T64" fmla="*/ 0 w 897"/>
              <a:gd name="T65" fmla="*/ 1 h 719"/>
              <a:gd name="T66" fmla="*/ 0 w 897"/>
              <a:gd name="T67" fmla="*/ 1 h 719"/>
              <a:gd name="T68" fmla="*/ 0 w 897"/>
              <a:gd name="T69" fmla="*/ 1 h 719"/>
              <a:gd name="T70" fmla="*/ 0 w 897"/>
              <a:gd name="T71" fmla="*/ 1 h 719"/>
              <a:gd name="T72" fmla="*/ 0 w 897"/>
              <a:gd name="T73" fmla="*/ 1 h 719"/>
              <a:gd name="T74" fmla="*/ 0 w 897"/>
              <a:gd name="T75" fmla="*/ 1 h 719"/>
              <a:gd name="T76" fmla="*/ 0 w 897"/>
              <a:gd name="T77" fmla="*/ 1 h 719"/>
              <a:gd name="T78" fmla="*/ 0 w 897"/>
              <a:gd name="T79" fmla="*/ 1 h 719"/>
              <a:gd name="T80" fmla="*/ 0 w 897"/>
              <a:gd name="T81" fmla="*/ 1 h 7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7"/>
              <a:gd name="T124" fmla="*/ 0 h 719"/>
              <a:gd name="T125" fmla="*/ 897 w 897"/>
              <a:gd name="T126" fmla="*/ 719 h 7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7" h="719">
                <a:moveTo>
                  <a:pt x="0" y="538"/>
                </a:moveTo>
                <a:lnTo>
                  <a:pt x="2" y="568"/>
                </a:lnTo>
                <a:lnTo>
                  <a:pt x="84" y="548"/>
                </a:lnTo>
                <a:lnTo>
                  <a:pt x="87" y="560"/>
                </a:lnTo>
                <a:lnTo>
                  <a:pt x="1" y="581"/>
                </a:lnTo>
                <a:lnTo>
                  <a:pt x="22" y="592"/>
                </a:lnTo>
                <a:lnTo>
                  <a:pt x="13" y="631"/>
                </a:lnTo>
                <a:lnTo>
                  <a:pt x="71" y="598"/>
                </a:lnTo>
                <a:lnTo>
                  <a:pt x="9" y="653"/>
                </a:lnTo>
                <a:lnTo>
                  <a:pt x="44" y="653"/>
                </a:lnTo>
                <a:lnTo>
                  <a:pt x="22" y="699"/>
                </a:lnTo>
                <a:lnTo>
                  <a:pt x="109" y="719"/>
                </a:lnTo>
                <a:lnTo>
                  <a:pt x="177" y="674"/>
                </a:lnTo>
                <a:lnTo>
                  <a:pt x="191" y="632"/>
                </a:lnTo>
                <a:lnTo>
                  <a:pt x="213" y="674"/>
                </a:lnTo>
                <a:lnTo>
                  <a:pt x="253" y="622"/>
                </a:lnTo>
                <a:lnTo>
                  <a:pt x="246" y="577"/>
                </a:lnTo>
                <a:lnTo>
                  <a:pt x="264" y="556"/>
                </a:lnTo>
                <a:lnTo>
                  <a:pt x="246" y="535"/>
                </a:lnTo>
                <a:lnTo>
                  <a:pt x="248" y="433"/>
                </a:lnTo>
                <a:lnTo>
                  <a:pt x="313" y="408"/>
                </a:lnTo>
                <a:lnTo>
                  <a:pt x="300" y="376"/>
                </a:lnTo>
                <a:lnTo>
                  <a:pt x="328" y="298"/>
                </a:lnTo>
                <a:lnTo>
                  <a:pt x="389" y="241"/>
                </a:lnTo>
                <a:lnTo>
                  <a:pt x="401" y="193"/>
                </a:lnTo>
                <a:lnTo>
                  <a:pt x="444" y="184"/>
                </a:lnTo>
                <a:lnTo>
                  <a:pt x="457" y="155"/>
                </a:lnTo>
                <a:lnTo>
                  <a:pt x="521" y="162"/>
                </a:lnTo>
                <a:lnTo>
                  <a:pt x="522" y="123"/>
                </a:lnTo>
                <a:lnTo>
                  <a:pt x="538" y="123"/>
                </a:lnTo>
                <a:lnTo>
                  <a:pt x="563" y="106"/>
                </a:lnTo>
                <a:lnTo>
                  <a:pt x="603" y="140"/>
                </a:lnTo>
                <a:lnTo>
                  <a:pt x="675" y="147"/>
                </a:lnTo>
                <a:lnTo>
                  <a:pt x="717" y="125"/>
                </a:lnTo>
                <a:lnTo>
                  <a:pt x="729" y="78"/>
                </a:lnTo>
                <a:lnTo>
                  <a:pt x="797" y="65"/>
                </a:lnTo>
                <a:lnTo>
                  <a:pt x="834" y="83"/>
                </a:lnTo>
                <a:lnTo>
                  <a:pt x="830" y="123"/>
                </a:lnTo>
                <a:lnTo>
                  <a:pt x="894" y="78"/>
                </a:lnTo>
                <a:lnTo>
                  <a:pt x="851" y="85"/>
                </a:lnTo>
                <a:lnTo>
                  <a:pt x="862" y="73"/>
                </a:lnTo>
                <a:lnTo>
                  <a:pt x="818" y="61"/>
                </a:lnTo>
                <a:lnTo>
                  <a:pt x="897" y="39"/>
                </a:lnTo>
                <a:lnTo>
                  <a:pt x="834" y="12"/>
                </a:lnTo>
                <a:lnTo>
                  <a:pt x="793" y="39"/>
                </a:lnTo>
                <a:lnTo>
                  <a:pt x="815" y="3"/>
                </a:lnTo>
                <a:lnTo>
                  <a:pt x="782" y="0"/>
                </a:lnTo>
                <a:lnTo>
                  <a:pt x="760" y="39"/>
                </a:lnTo>
                <a:lnTo>
                  <a:pt x="749" y="43"/>
                </a:lnTo>
                <a:lnTo>
                  <a:pt x="749" y="8"/>
                </a:lnTo>
                <a:lnTo>
                  <a:pt x="691" y="65"/>
                </a:lnTo>
                <a:lnTo>
                  <a:pt x="722" y="13"/>
                </a:lnTo>
                <a:lnTo>
                  <a:pt x="691" y="5"/>
                </a:lnTo>
                <a:lnTo>
                  <a:pt x="630" y="68"/>
                </a:lnTo>
                <a:lnTo>
                  <a:pt x="571" y="48"/>
                </a:lnTo>
                <a:lnTo>
                  <a:pt x="587" y="83"/>
                </a:lnTo>
                <a:lnTo>
                  <a:pt x="563" y="65"/>
                </a:lnTo>
                <a:lnTo>
                  <a:pt x="522" y="107"/>
                </a:lnTo>
                <a:lnTo>
                  <a:pt x="527" y="72"/>
                </a:lnTo>
                <a:lnTo>
                  <a:pt x="505" y="103"/>
                </a:lnTo>
                <a:lnTo>
                  <a:pt x="487" y="81"/>
                </a:lnTo>
                <a:lnTo>
                  <a:pt x="500" y="112"/>
                </a:lnTo>
                <a:lnTo>
                  <a:pt x="453" y="99"/>
                </a:lnTo>
                <a:lnTo>
                  <a:pt x="440" y="142"/>
                </a:lnTo>
                <a:lnTo>
                  <a:pt x="398" y="158"/>
                </a:lnTo>
                <a:lnTo>
                  <a:pt x="437" y="161"/>
                </a:lnTo>
                <a:lnTo>
                  <a:pt x="366" y="182"/>
                </a:lnTo>
                <a:lnTo>
                  <a:pt x="352" y="213"/>
                </a:lnTo>
                <a:lnTo>
                  <a:pt x="374" y="213"/>
                </a:lnTo>
                <a:lnTo>
                  <a:pt x="287" y="263"/>
                </a:lnTo>
                <a:lnTo>
                  <a:pt x="254" y="348"/>
                </a:lnTo>
                <a:lnTo>
                  <a:pt x="160" y="419"/>
                </a:lnTo>
                <a:lnTo>
                  <a:pt x="177" y="438"/>
                </a:lnTo>
                <a:lnTo>
                  <a:pt x="218" y="425"/>
                </a:lnTo>
                <a:lnTo>
                  <a:pt x="122" y="446"/>
                </a:lnTo>
                <a:lnTo>
                  <a:pt x="71" y="476"/>
                </a:lnTo>
                <a:lnTo>
                  <a:pt x="84" y="491"/>
                </a:lnTo>
                <a:lnTo>
                  <a:pt x="46" y="491"/>
                </a:lnTo>
                <a:lnTo>
                  <a:pt x="50" y="513"/>
                </a:lnTo>
                <a:lnTo>
                  <a:pt x="4" y="513"/>
                </a:lnTo>
                <a:lnTo>
                  <a:pt x="46" y="526"/>
                </a:lnTo>
                <a:lnTo>
                  <a:pt x="0" y="538"/>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19" name="Freeform 118"/>
          <p:cNvSpPr>
            <a:spLocks noChangeAspect="1"/>
          </p:cNvSpPr>
          <p:nvPr/>
        </p:nvSpPr>
        <p:spPr bwMode="gray">
          <a:xfrm>
            <a:off x="7364965" y="3844829"/>
            <a:ext cx="431686" cy="416541"/>
          </a:xfrm>
          <a:custGeom>
            <a:avLst/>
            <a:gdLst>
              <a:gd name="T0" fmla="*/ 0 w 582"/>
              <a:gd name="T1" fmla="*/ 1 h 505"/>
              <a:gd name="T2" fmla="*/ 0 w 582"/>
              <a:gd name="T3" fmla="*/ 1 h 505"/>
              <a:gd name="T4" fmla="*/ 0 w 582"/>
              <a:gd name="T5" fmla="*/ 1 h 505"/>
              <a:gd name="T6" fmla="*/ 0 w 582"/>
              <a:gd name="T7" fmla="*/ 1 h 505"/>
              <a:gd name="T8" fmla="*/ 0 w 582"/>
              <a:gd name="T9" fmla="*/ 1 h 505"/>
              <a:gd name="T10" fmla="*/ 0 w 582"/>
              <a:gd name="T11" fmla="*/ 1 h 505"/>
              <a:gd name="T12" fmla="*/ 0 w 582"/>
              <a:gd name="T13" fmla="*/ 1 h 505"/>
              <a:gd name="T14" fmla="*/ 0 w 582"/>
              <a:gd name="T15" fmla="*/ 1 h 505"/>
              <a:gd name="T16" fmla="*/ 0 w 582"/>
              <a:gd name="T17" fmla="*/ 1 h 505"/>
              <a:gd name="T18" fmla="*/ 0 w 582"/>
              <a:gd name="T19" fmla="*/ 1 h 505"/>
              <a:gd name="T20" fmla="*/ 0 w 582"/>
              <a:gd name="T21" fmla="*/ 1 h 505"/>
              <a:gd name="T22" fmla="*/ 0 w 582"/>
              <a:gd name="T23" fmla="*/ 0 h 505"/>
              <a:gd name="T24" fmla="*/ 0 w 582"/>
              <a:gd name="T25" fmla="*/ 1 h 505"/>
              <a:gd name="T26" fmla="*/ 0 w 582"/>
              <a:gd name="T27" fmla="*/ 1 h 505"/>
              <a:gd name="T28" fmla="*/ 0 w 582"/>
              <a:gd name="T29" fmla="*/ 1 h 505"/>
              <a:gd name="T30" fmla="*/ 0 w 582"/>
              <a:gd name="T31" fmla="*/ 1 h 505"/>
              <a:gd name="T32" fmla="*/ 0 w 582"/>
              <a:gd name="T33" fmla="*/ 1 h 505"/>
              <a:gd name="T34" fmla="*/ 0 w 582"/>
              <a:gd name="T35" fmla="*/ 1 h 505"/>
              <a:gd name="T36" fmla="*/ 0 w 582"/>
              <a:gd name="T37" fmla="*/ 1 h 505"/>
              <a:gd name="T38" fmla="*/ 0 w 582"/>
              <a:gd name="T39" fmla="*/ 1 h 505"/>
              <a:gd name="T40" fmla="*/ 0 w 582"/>
              <a:gd name="T41" fmla="*/ 1 h 505"/>
              <a:gd name="T42" fmla="*/ 0 w 582"/>
              <a:gd name="T43" fmla="*/ 1 h 505"/>
              <a:gd name="T44" fmla="*/ 0 w 582"/>
              <a:gd name="T45" fmla="*/ 1 h 505"/>
              <a:gd name="T46" fmla="*/ 0 w 582"/>
              <a:gd name="T47" fmla="*/ 1 h 505"/>
              <a:gd name="T48" fmla="*/ 0 w 582"/>
              <a:gd name="T49" fmla="*/ 1 h 505"/>
              <a:gd name="T50" fmla="*/ 0 w 582"/>
              <a:gd name="T51" fmla="*/ 1 h 505"/>
              <a:gd name="T52" fmla="*/ 0 w 582"/>
              <a:gd name="T53" fmla="*/ 1 h 505"/>
              <a:gd name="T54" fmla="*/ 0 w 582"/>
              <a:gd name="T55" fmla="*/ 1 h 505"/>
              <a:gd name="T56" fmla="*/ 0 w 582"/>
              <a:gd name="T57" fmla="*/ 1 h 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505"/>
              <a:gd name="T89" fmla="*/ 582 w 582"/>
              <a:gd name="T90" fmla="*/ 505 h 5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505">
                <a:moveTo>
                  <a:pt x="0" y="277"/>
                </a:moveTo>
                <a:lnTo>
                  <a:pt x="55" y="295"/>
                </a:lnTo>
                <a:lnTo>
                  <a:pt x="182" y="277"/>
                </a:lnTo>
                <a:lnTo>
                  <a:pt x="206" y="226"/>
                </a:lnTo>
                <a:lnTo>
                  <a:pt x="292" y="198"/>
                </a:lnTo>
                <a:lnTo>
                  <a:pt x="300" y="155"/>
                </a:lnTo>
                <a:lnTo>
                  <a:pt x="329" y="143"/>
                </a:lnTo>
                <a:lnTo>
                  <a:pt x="316" y="121"/>
                </a:lnTo>
                <a:lnTo>
                  <a:pt x="347" y="118"/>
                </a:lnTo>
                <a:lnTo>
                  <a:pt x="370" y="74"/>
                </a:lnTo>
                <a:lnTo>
                  <a:pt x="360" y="32"/>
                </a:lnTo>
                <a:lnTo>
                  <a:pt x="475" y="0"/>
                </a:lnTo>
                <a:lnTo>
                  <a:pt x="582" y="65"/>
                </a:lnTo>
                <a:lnTo>
                  <a:pt x="552" y="92"/>
                </a:lnTo>
                <a:lnTo>
                  <a:pt x="453" y="92"/>
                </a:lnTo>
                <a:lnTo>
                  <a:pt x="455" y="149"/>
                </a:lnTo>
                <a:lnTo>
                  <a:pt x="500" y="184"/>
                </a:lnTo>
                <a:lnTo>
                  <a:pt x="473" y="203"/>
                </a:lnTo>
                <a:lnTo>
                  <a:pt x="480" y="235"/>
                </a:lnTo>
                <a:lnTo>
                  <a:pt x="378" y="351"/>
                </a:lnTo>
                <a:lnTo>
                  <a:pt x="331" y="347"/>
                </a:lnTo>
                <a:lnTo>
                  <a:pt x="300" y="376"/>
                </a:lnTo>
                <a:lnTo>
                  <a:pt x="354" y="482"/>
                </a:lnTo>
                <a:lnTo>
                  <a:pt x="276" y="482"/>
                </a:lnTo>
                <a:lnTo>
                  <a:pt x="247" y="505"/>
                </a:lnTo>
                <a:lnTo>
                  <a:pt x="189" y="441"/>
                </a:lnTo>
                <a:lnTo>
                  <a:pt x="28" y="453"/>
                </a:lnTo>
                <a:lnTo>
                  <a:pt x="82" y="380"/>
                </a:lnTo>
                <a:lnTo>
                  <a:pt x="0" y="27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20" name="Freeform 119"/>
          <p:cNvSpPr>
            <a:spLocks noChangeAspect="1"/>
          </p:cNvSpPr>
          <p:nvPr/>
        </p:nvSpPr>
        <p:spPr bwMode="gray">
          <a:xfrm>
            <a:off x="3648994" y="4676323"/>
            <a:ext cx="143896" cy="71544"/>
          </a:xfrm>
          <a:custGeom>
            <a:avLst/>
            <a:gdLst>
              <a:gd name="T0" fmla="*/ 0 w 196"/>
              <a:gd name="T1" fmla="*/ 1 h 87"/>
              <a:gd name="T2" fmla="*/ 0 w 196"/>
              <a:gd name="T3" fmla="*/ 0 h 87"/>
              <a:gd name="T4" fmla="*/ 0 w 196"/>
              <a:gd name="T5" fmla="*/ 1 h 87"/>
              <a:gd name="T6" fmla="*/ 0 w 196"/>
              <a:gd name="T7" fmla="*/ 1 h 87"/>
              <a:gd name="T8" fmla="*/ 0 w 196"/>
              <a:gd name="T9" fmla="*/ 1 h 87"/>
              <a:gd name="T10" fmla="*/ 0 w 196"/>
              <a:gd name="T11" fmla="*/ 1 h 87"/>
              <a:gd name="T12" fmla="*/ 0 w 196"/>
              <a:gd name="T13" fmla="*/ 1 h 87"/>
              <a:gd name="T14" fmla="*/ 0 w 196"/>
              <a:gd name="T15" fmla="*/ 1 h 87"/>
              <a:gd name="T16" fmla="*/ 0 w 196"/>
              <a:gd name="T17" fmla="*/ 1 h 87"/>
              <a:gd name="T18" fmla="*/ 0 w 196"/>
              <a:gd name="T19" fmla="*/ 1 h 87"/>
              <a:gd name="T20" fmla="*/ 0 w 196"/>
              <a:gd name="T21" fmla="*/ 1 h 87"/>
              <a:gd name="T22" fmla="*/ 0 w 196"/>
              <a:gd name="T23" fmla="*/ 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87"/>
              <a:gd name="T38" fmla="*/ 196 w 196"/>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87">
                <a:moveTo>
                  <a:pt x="0" y="46"/>
                </a:moveTo>
                <a:lnTo>
                  <a:pt x="16" y="0"/>
                </a:lnTo>
                <a:lnTo>
                  <a:pt x="58" y="28"/>
                </a:lnTo>
                <a:lnTo>
                  <a:pt x="132" y="1"/>
                </a:lnTo>
                <a:lnTo>
                  <a:pt x="196" y="34"/>
                </a:lnTo>
                <a:lnTo>
                  <a:pt x="179" y="84"/>
                </a:lnTo>
                <a:lnTo>
                  <a:pt x="174" y="43"/>
                </a:lnTo>
                <a:lnTo>
                  <a:pt x="132" y="27"/>
                </a:lnTo>
                <a:lnTo>
                  <a:pt x="92" y="52"/>
                </a:lnTo>
                <a:lnTo>
                  <a:pt x="102" y="76"/>
                </a:lnTo>
                <a:lnTo>
                  <a:pt x="84" y="87"/>
                </a:lnTo>
                <a:lnTo>
                  <a:pt x="0" y="4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21" name="Freeform 120"/>
          <p:cNvSpPr>
            <a:spLocks noChangeAspect="1"/>
          </p:cNvSpPr>
          <p:nvPr/>
        </p:nvSpPr>
        <p:spPr bwMode="gray">
          <a:xfrm>
            <a:off x="9434838" y="5029271"/>
            <a:ext cx="259327" cy="220990"/>
          </a:xfrm>
          <a:custGeom>
            <a:avLst/>
            <a:gdLst>
              <a:gd name="T0" fmla="*/ 0 w 343"/>
              <a:gd name="T1" fmla="*/ 0 h 268"/>
              <a:gd name="T2" fmla="*/ 0 w 343"/>
              <a:gd name="T3" fmla="*/ 1 h 268"/>
              <a:gd name="T4" fmla="*/ 0 w 343"/>
              <a:gd name="T5" fmla="*/ 1 h 268"/>
              <a:gd name="T6" fmla="*/ 0 w 343"/>
              <a:gd name="T7" fmla="*/ 1 h 268"/>
              <a:gd name="T8" fmla="*/ 0 w 343"/>
              <a:gd name="T9" fmla="*/ 1 h 268"/>
              <a:gd name="T10" fmla="*/ 0 w 343"/>
              <a:gd name="T11" fmla="*/ 1 h 268"/>
              <a:gd name="T12" fmla="*/ 0 w 343"/>
              <a:gd name="T13" fmla="*/ 1 h 268"/>
              <a:gd name="T14" fmla="*/ 0 w 343"/>
              <a:gd name="T15" fmla="*/ 1 h 268"/>
              <a:gd name="T16" fmla="*/ 0 w 343"/>
              <a:gd name="T17" fmla="*/ 1 h 268"/>
              <a:gd name="T18" fmla="*/ 0 w 343"/>
              <a:gd name="T19" fmla="*/ 1 h 268"/>
              <a:gd name="T20" fmla="*/ 0 w 343"/>
              <a:gd name="T21" fmla="*/ 1 h 268"/>
              <a:gd name="T22" fmla="*/ 0 w 343"/>
              <a:gd name="T23" fmla="*/ 0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268"/>
              <a:gd name="T38" fmla="*/ 343 w 343"/>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268">
                <a:moveTo>
                  <a:pt x="0" y="0"/>
                </a:moveTo>
                <a:lnTo>
                  <a:pt x="5" y="224"/>
                </a:lnTo>
                <a:lnTo>
                  <a:pt x="61" y="231"/>
                </a:lnTo>
                <a:lnTo>
                  <a:pt x="116" y="170"/>
                </a:lnTo>
                <a:lnTo>
                  <a:pt x="178" y="197"/>
                </a:lnTo>
                <a:lnTo>
                  <a:pt x="235" y="257"/>
                </a:lnTo>
                <a:lnTo>
                  <a:pt x="343" y="268"/>
                </a:lnTo>
                <a:lnTo>
                  <a:pt x="220" y="167"/>
                </a:lnTo>
                <a:lnTo>
                  <a:pt x="228" y="120"/>
                </a:lnTo>
                <a:lnTo>
                  <a:pt x="170" y="103"/>
                </a:lnTo>
                <a:lnTo>
                  <a:pt x="115" y="40"/>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22" name="Freeform 121"/>
          <p:cNvSpPr>
            <a:spLocks noChangeAspect="1"/>
          </p:cNvSpPr>
          <p:nvPr/>
        </p:nvSpPr>
        <p:spPr bwMode="gray">
          <a:xfrm>
            <a:off x="9623009" y="5076966"/>
            <a:ext cx="110688" cy="57235"/>
          </a:xfrm>
          <a:custGeom>
            <a:avLst/>
            <a:gdLst>
              <a:gd name="T0" fmla="*/ 0 w 143"/>
              <a:gd name="T1" fmla="*/ 1 h 71"/>
              <a:gd name="T2" fmla="*/ 0 w 143"/>
              <a:gd name="T3" fmla="*/ 1 h 71"/>
              <a:gd name="T4" fmla="*/ 0 w 143"/>
              <a:gd name="T5" fmla="*/ 1 h 71"/>
              <a:gd name="T6" fmla="*/ 0 w 143"/>
              <a:gd name="T7" fmla="*/ 0 h 71"/>
              <a:gd name="T8" fmla="*/ 0 w 143"/>
              <a:gd name="T9" fmla="*/ 1 h 71"/>
              <a:gd name="T10" fmla="*/ 0 w 143"/>
              <a:gd name="T11" fmla="*/ 1 h 71"/>
              <a:gd name="T12" fmla="*/ 0 60000 65536"/>
              <a:gd name="T13" fmla="*/ 0 60000 65536"/>
              <a:gd name="T14" fmla="*/ 0 60000 65536"/>
              <a:gd name="T15" fmla="*/ 0 60000 65536"/>
              <a:gd name="T16" fmla="*/ 0 60000 65536"/>
              <a:gd name="T17" fmla="*/ 0 60000 65536"/>
              <a:gd name="T18" fmla="*/ 0 w 143"/>
              <a:gd name="T19" fmla="*/ 0 h 71"/>
              <a:gd name="T20" fmla="*/ 143 w 14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43" h="71">
                <a:moveTo>
                  <a:pt x="0" y="47"/>
                </a:moveTo>
                <a:lnTo>
                  <a:pt x="84" y="71"/>
                </a:lnTo>
                <a:lnTo>
                  <a:pt x="143" y="22"/>
                </a:lnTo>
                <a:lnTo>
                  <a:pt x="119" y="0"/>
                </a:lnTo>
                <a:lnTo>
                  <a:pt x="101" y="28"/>
                </a:lnTo>
                <a:lnTo>
                  <a:pt x="0" y="4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23" name="Freeform 122"/>
          <p:cNvSpPr>
            <a:spLocks noChangeAspect="1"/>
          </p:cNvSpPr>
          <p:nvPr/>
        </p:nvSpPr>
        <p:spPr bwMode="gray">
          <a:xfrm>
            <a:off x="9689422" y="5032451"/>
            <a:ext cx="55344" cy="55644"/>
          </a:xfrm>
          <a:custGeom>
            <a:avLst/>
            <a:gdLst>
              <a:gd name="T0" fmla="*/ 0 w 74"/>
              <a:gd name="T1" fmla="*/ 0 h 68"/>
              <a:gd name="T2" fmla="*/ 0 w 74"/>
              <a:gd name="T3" fmla="*/ 1 h 68"/>
              <a:gd name="T4" fmla="*/ 0 w 74"/>
              <a:gd name="T5" fmla="*/ 1 h 68"/>
              <a:gd name="T6" fmla="*/ 0 w 74"/>
              <a:gd name="T7" fmla="*/ 1 h 68"/>
              <a:gd name="T8" fmla="*/ 0 w 74"/>
              <a:gd name="T9" fmla="*/ 0 h 68"/>
              <a:gd name="T10" fmla="*/ 0 60000 65536"/>
              <a:gd name="T11" fmla="*/ 0 60000 65536"/>
              <a:gd name="T12" fmla="*/ 0 60000 65536"/>
              <a:gd name="T13" fmla="*/ 0 60000 65536"/>
              <a:gd name="T14" fmla="*/ 0 60000 65536"/>
              <a:gd name="T15" fmla="*/ 0 w 74"/>
              <a:gd name="T16" fmla="*/ 0 h 68"/>
              <a:gd name="T17" fmla="*/ 74 w 74"/>
              <a:gd name="T18" fmla="*/ 68 h 68"/>
            </a:gdLst>
            <a:ahLst/>
            <a:cxnLst>
              <a:cxn ang="T10">
                <a:pos x="T0" y="T1"/>
              </a:cxn>
              <a:cxn ang="T11">
                <a:pos x="T2" y="T3"/>
              </a:cxn>
              <a:cxn ang="T12">
                <a:pos x="T4" y="T5"/>
              </a:cxn>
              <a:cxn ang="T13">
                <a:pos x="T6" y="T7"/>
              </a:cxn>
              <a:cxn ang="T14">
                <a:pos x="T8" y="T9"/>
              </a:cxn>
            </a:cxnLst>
            <a:rect l="T15" t="T16" r="T17" b="T18"/>
            <a:pathLst>
              <a:path w="74" h="68">
                <a:moveTo>
                  <a:pt x="0" y="0"/>
                </a:moveTo>
                <a:lnTo>
                  <a:pt x="56" y="31"/>
                </a:lnTo>
                <a:lnTo>
                  <a:pt x="74" y="68"/>
                </a:lnTo>
                <a:lnTo>
                  <a:pt x="73" y="41"/>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24" name="Freeform 123"/>
          <p:cNvSpPr>
            <a:spLocks noChangeAspect="1"/>
          </p:cNvSpPr>
          <p:nvPr/>
        </p:nvSpPr>
        <p:spPr bwMode="gray">
          <a:xfrm>
            <a:off x="4175555" y="5510996"/>
            <a:ext cx="207146" cy="244837"/>
          </a:xfrm>
          <a:custGeom>
            <a:avLst/>
            <a:gdLst>
              <a:gd name="T0" fmla="*/ 0 w 283"/>
              <a:gd name="T1" fmla="*/ 1 h 295"/>
              <a:gd name="T2" fmla="*/ 0 w 283"/>
              <a:gd name="T3" fmla="*/ 1 h 295"/>
              <a:gd name="T4" fmla="*/ 0 w 283"/>
              <a:gd name="T5" fmla="*/ 0 h 295"/>
              <a:gd name="T6" fmla="*/ 0 w 283"/>
              <a:gd name="T7" fmla="*/ 1 h 295"/>
              <a:gd name="T8" fmla="*/ 0 w 283"/>
              <a:gd name="T9" fmla="*/ 1 h 295"/>
              <a:gd name="T10" fmla="*/ 0 w 283"/>
              <a:gd name="T11" fmla="*/ 1 h 295"/>
              <a:gd name="T12" fmla="*/ 0 w 283"/>
              <a:gd name="T13" fmla="*/ 1 h 295"/>
              <a:gd name="T14" fmla="*/ 0 w 283"/>
              <a:gd name="T15" fmla="*/ 1 h 295"/>
              <a:gd name="T16" fmla="*/ 0 w 283"/>
              <a:gd name="T17" fmla="*/ 1 h 295"/>
              <a:gd name="T18" fmla="*/ 0 w 283"/>
              <a:gd name="T19" fmla="*/ 1 h 295"/>
              <a:gd name="T20" fmla="*/ 0 w 283"/>
              <a:gd name="T21" fmla="*/ 1 h 295"/>
              <a:gd name="T22" fmla="*/ 0 w 283"/>
              <a:gd name="T23" fmla="*/ 1 h 295"/>
              <a:gd name="T24" fmla="*/ 0 w 283"/>
              <a:gd name="T25" fmla="*/ 1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3"/>
              <a:gd name="T40" fmla="*/ 0 h 295"/>
              <a:gd name="T41" fmla="*/ 283 w 283"/>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3" h="295">
                <a:moveTo>
                  <a:pt x="0" y="110"/>
                </a:moveTo>
                <a:lnTo>
                  <a:pt x="21" y="17"/>
                </a:lnTo>
                <a:lnTo>
                  <a:pt x="123" y="0"/>
                </a:lnTo>
                <a:lnTo>
                  <a:pt x="157" y="32"/>
                </a:lnTo>
                <a:lnTo>
                  <a:pt x="166" y="101"/>
                </a:lnTo>
                <a:lnTo>
                  <a:pt x="238" y="114"/>
                </a:lnTo>
                <a:lnTo>
                  <a:pt x="248" y="161"/>
                </a:lnTo>
                <a:lnTo>
                  <a:pt x="283" y="170"/>
                </a:lnTo>
                <a:lnTo>
                  <a:pt x="277" y="232"/>
                </a:lnTo>
                <a:lnTo>
                  <a:pt x="241" y="295"/>
                </a:lnTo>
                <a:lnTo>
                  <a:pt x="147" y="290"/>
                </a:lnTo>
                <a:lnTo>
                  <a:pt x="167" y="220"/>
                </a:lnTo>
                <a:lnTo>
                  <a:pt x="0" y="11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25" name="Freeform 124"/>
          <p:cNvSpPr>
            <a:spLocks noChangeAspect="1"/>
          </p:cNvSpPr>
          <p:nvPr/>
        </p:nvSpPr>
        <p:spPr bwMode="gray">
          <a:xfrm>
            <a:off x="3690107" y="4959317"/>
            <a:ext cx="324159" cy="518292"/>
          </a:xfrm>
          <a:custGeom>
            <a:avLst/>
            <a:gdLst>
              <a:gd name="T0" fmla="*/ 0 w 435"/>
              <a:gd name="T1" fmla="*/ 1 h 627"/>
              <a:gd name="T2" fmla="*/ 0 w 435"/>
              <a:gd name="T3" fmla="*/ 1 h 627"/>
              <a:gd name="T4" fmla="*/ 0 w 435"/>
              <a:gd name="T5" fmla="*/ 1 h 627"/>
              <a:gd name="T6" fmla="*/ 0 w 435"/>
              <a:gd name="T7" fmla="*/ 1 h 627"/>
              <a:gd name="T8" fmla="*/ 0 w 435"/>
              <a:gd name="T9" fmla="*/ 1 h 627"/>
              <a:gd name="T10" fmla="*/ 0 w 435"/>
              <a:gd name="T11" fmla="*/ 1 h 627"/>
              <a:gd name="T12" fmla="*/ 0 w 435"/>
              <a:gd name="T13" fmla="*/ 1 h 627"/>
              <a:gd name="T14" fmla="*/ 0 w 435"/>
              <a:gd name="T15" fmla="*/ 1 h 627"/>
              <a:gd name="T16" fmla="*/ 0 w 435"/>
              <a:gd name="T17" fmla="*/ 1 h 627"/>
              <a:gd name="T18" fmla="*/ 0 w 435"/>
              <a:gd name="T19" fmla="*/ 1 h 627"/>
              <a:gd name="T20" fmla="*/ 0 w 435"/>
              <a:gd name="T21" fmla="*/ 1 h 627"/>
              <a:gd name="T22" fmla="*/ 0 w 435"/>
              <a:gd name="T23" fmla="*/ 1 h 627"/>
              <a:gd name="T24" fmla="*/ 0 w 435"/>
              <a:gd name="T25" fmla="*/ 1 h 627"/>
              <a:gd name="T26" fmla="*/ 0 w 435"/>
              <a:gd name="T27" fmla="*/ 1 h 627"/>
              <a:gd name="T28" fmla="*/ 0 w 435"/>
              <a:gd name="T29" fmla="*/ 1 h 627"/>
              <a:gd name="T30" fmla="*/ 0 w 435"/>
              <a:gd name="T31" fmla="*/ 1 h 627"/>
              <a:gd name="T32" fmla="*/ 0 w 435"/>
              <a:gd name="T33" fmla="*/ 1 h 627"/>
              <a:gd name="T34" fmla="*/ 0 w 435"/>
              <a:gd name="T35" fmla="*/ 1 h 627"/>
              <a:gd name="T36" fmla="*/ 0 w 435"/>
              <a:gd name="T37" fmla="*/ 1 h 627"/>
              <a:gd name="T38" fmla="*/ 0 w 435"/>
              <a:gd name="T39" fmla="*/ 1 h 627"/>
              <a:gd name="T40" fmla="*/ 0 w 435"/>
              <a:gd name="T41" fmla="*/ 1 h 627"/>
              <a:gd name="T42" fmla="*/ 0 w 435"/>
              <a:gd name="T43" fmla="*/ 0 h 627"/>
              <a:gd name="T44" fmla="*/ 0 w 435"/>
              <a:gd name="T45" fmla="*/ 1 h 627"/>
              <a:gd name="T46" fmla="*/ 0 w 435"/>
              <a:gd name="T47" fmla="*/ 1 h 627"/>
              <a:gd name="T48" fmla="*/ 0 w 435"/>
              <a:gd name="T49" fmla="*/ 1 h 627"/>
              <a:gd name="T50" fmla="*/ 0 w 435"/>
              <a:gd name="T51" fmla="*/ 1 h 627"/>
              <a:gd name="T52" fmla="*/ 0 w 435"/>
              <a:gd name="T53" fmla="*/ 1 h 627"/>
              <a:gd name="T54" fmla="*/ 0 w 435"/>
              <a:gd name="T55" fmla="*/ 1 h 6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5"/>
              <a:gd name="T85" fmla="*/ 0 h 627"/>
              <a:gd name="T86" fmla="*/ 435 w 435"/>
              <a:gd name="T87" fmla="*/ 627 h 6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5" h="627">
                <a:moveTo>
                  <a:pt x="0" y="146"/>
                </a:moveTo>
                <a:lnTo>
                  <a:pt x="8" y="196"/>
                </a:lnTo>
                <a:lnTo>
                  <a:pt x="87" y="283"/>
                </a:lnTo>
                <a:lnTo>
                  <a:pt x="175" y="489"/>
                </a:lnTo>
                <a:lnTo>
                  <a:pt x="373" y="627"/>
                </a:lnTo>
                <a:lnTo>
                  <a:pt x="407" y="602"/>
                </a:lnTo>
                <a:lnTo>
                  <a:pt x="425" y="558"/>
                </a:lnTo>
                <a:lnTo>
                  <a:pt x="396" y="543"/>
                </a:lnTo>
                <a:lnTo>
                  <a:pt x="414" y="530"/>
                </a:lnTo>
                <a:lnTo>
                  <a:pt x="435" y="424"/>
                </a:lnTo>
                <a:lnTo>
                  <a:pt x="405" y="374"/>
                </a:lnTo>
                <a:lnTo>
                  <a:pt x="374" y="374"/>
                </a:lnTo>
                <a:lnTo>
                  <a:pt x="374" y="316"/>
                </a:lnTo>
                <a:lnTo>
                  <a:pt x="337" y="341"/>
                </a:lnTo>
                <a:lnTo>
                  <a:pt x="290" y="319"/>
                </a:lnTo>
                <a:lnTo>
                  <a:pt x="260" y="255"/>
                </a:lnTo>
                <a:lnTo>
                  <a:pt x="308" y="174"/>
                </a:lnTo>
                <a:lnTo>
                  <a:pt x="396" y="139"/>
                </a:lnTo>
                <a:lnTo>
                  <a:pt x="372" y="124"/>
                </a:lnTo>
                <a:lnTo>
                  <a:pt x="386" y="84"/>
                </a:lnTo>
                <a:lnTo>
                  <a:pt x="287" y="77"/>
                </a:lnTo>
                <a:lnTo>
                  <a:pt x="211" y="0"/>
                </a:lnTo>
                <a:lnTo>
                  <a:pt x="194" y="56"/>
                </a:lnTo>
                <a:lnTo>
                  <a:pt x="116" y="104"/>
                </a:lnTo>
                <a:lnTo>
                  <a:pt x="76" y="163"/>
                </a:lnTo>
                <a:lnTo>
                  <a:pt x="30" y="154"/>
                </a:lnTo>
                <a:lnTo>
                  <a:pt x="35" y="118"/>
                </a:lnTo>
                <a:lnTo>
                  <a:pt x="0" y="14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26" name="Freeform 125"/>
          <p:cNvSpPr>
            <a:spLocks noChangeAspect="1"/>
          </p:cNvSpPr>
          <p:nvPr/>
        </p:nvSpPr>
        <p:spPr bwMode="gray">
          <a:xfrm>
            <a:off x="8818146" y="4628628"/>
            <a:ext cx="60088" cy="84263"/>
          </a:xfrm>
          <a:custGeom>
            <a:avLst/>
            <a:gdLst>
              <a:gd name="T0" fmla="*/ 0 w 80"/>
              <a:gd name="T1" fmla="*/ 1 h 100"/>
              <a:gd name="T2" fmla="*/ 0 w 80"/>
              <a:gd name="T3" fmla="*/ 1 h 100"/>
              <a:gd name="T4" fmla="*/ 0 w 80"/>
              <a:gd name="T5" fmla="*/ 0 h 100"/>
              <a:gd name="T6" fmla="*/ 0 w 80"/>
              <a:gd name="T7" fmla="*/ 1 h 100"/>
              <a:gd name="T8" fmla="*/ 0 60000 65536"/>
              <a:gd name="T9" fmla="*/ 0 60000 65536"/>
              <a:gd name="T10" fmla="*/ 0 60000 65536"/>
              <a:gd name="T11" fmla="*/ 0 60000 65536"/>
              <a:gd name="T12" fmla="*/ 0 w 80"/>
              <a:gd name="T13" fmla="*/ 0 h 100"/>
              <a:gd name="T14" fmla="*/ 80 w 80"/>
              <a:gd name="T15" fmla="*/ 100 h 100"/>
            </a:gdLst>
            <a:ahLst/>
            <a:cxnLst>
              <a:cxn ang="T8">
                <a:pos x="T0" y="T1"/>
              </a:cxn>
              <a:cxn ang="T9">
                <a:pos x="T2" y="T3"/>
              </a:cxn>
              <a:cxn ang="T10">
                <a:pos x="T4" y="T5"/>
              </a:cxn>
              <a:cxn ang="T11">
                <a:pos x="T6" y="T7"/>
              </a:cxn>
            </a:cxnLst>
            <a:rect l="T12" t="T13" r="T14" b="T15"/>
            <a:pathLst>
              <a:path w="80" h="100">
                <a:moveTo>
                  <a:pt x="0" y="100"/>
                </a:moveTo>
                <a:lnTo>
                  <a:pt x="55" y="53"/>
                </a:lnTo>
                <a:lnTo>
                  <a:pt x="80" y="0"/>
                </a:lnTo>
                <a:lnTo>
                  <a:pt x="0" y="10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27" name="Freeform 126"/>
          <p:cNvSpPr>
            <a:spLocks noChangeAspect="1"/>
          </p:cNvSpPr>
          <p:nvPr/>
        </p:nvSpPr>
        <p:spPr bwMode="gray">
          <a:xfrm>
            <a:off x="7432959" y="4076949"/>
            <a:ext cx="102782" cy="178063"/>
          </a:xfrm>
          <a:custGeom>
            <a:avLst/>
            <a:gdLst>
              <a:gd name="T0" fmla="*/ 0 w 142"/>
              <a:gd name="T1" fmla="*/ 1 h 211"/>
              <a:gd name="T2" fmla="*/ 0 w 142"/>
              <a:gd name="T3" fmla="*/ 0 h 211"/>
              <a:gd name="T4" fmla="*/ 0 w 142"/>
              <a:gd name="T5" fmla="*/ 1 h 211"/>
              <a:gd name="T6" fmla="*/ 0 w 142"/>
              <a:gd name="T7" fmla="*/ 1 h 211"/>
              <a:gd name="T8" fmla="*/ 0 w 142"/>
              <a:gd name="T9" fmla="*/ 1 h 211"/>
              <a:gd name="T10" fmla="*/ 0 w 142"/>
              <a:gd name="T11" fmla="*/ 1 h 211"/>
              <a:gd name="T12" fmla="*/ 0 w 142"/>
              <a:gd name="T13" fmla="*/ 1 h 211"/>
              <a:gd name="T14" fmla="*/ 0 w 142"/>
              <a:gd name="T15" fmla="*/ 1 h 211"/>
              <a:gd name="T16" fmla="*/ 0 w 142"/>
              <a:gd name="T17" fmla="*/ 1 h 211"/>
              <a:gd name="T18" fmla="*/ 0 w 142"/>
              <a:gd name="T19" fmla="*/ 1 h 211"/>
              <a:gd name="T20" fmla="*/ 0 w 142"/>
              <a:gd name="T21" fmla="*/ 1 h 211"/>
              <a:gd name="T22" fmla="*/ 0 w 142"/>
              <a:gd name="T23" fmla="*/ 1 h 2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211"/>
              <a:gd name="T38" fmla="*/ 142 w 142"/>
              <a:gd name="T39" fmla="*/ 211 h 2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211">
                <a:moveTo>
                  <a:pt x="0" y="83"/>
                </a:moveTo>
                <a:lnTo>
                  <a:pt x="27" y="0"/>
                </a:lnTo>
                <a:lnTo>
                  <a:pt x="78" y="2"/>
                </a:lnTo>
                <a:lnTo>
                  <a:pt x="90" y="57"/>
                </a:lnTo>
                <a:lnTo>
                  <a:pt x="52" y="113"/>
                </a:lnTo>
                <a:lnTo>
                  <a:pt x="60" y="146"/>
                </a:lnTo>
                <a:lnTo>
                  <a:pt x="136" y="167"/>
                </a:lnTo>
                <a:lnTo>
                  <a:pt x="142" y="211"/>
                </a:lnTo>
                <a:lnTo>
                  <a:pt x="96" y="167"/>
                </a:lnTo>
                <a:lnTo>
                  <a:pt x="96" y="188"/>
                </a:lnTo>
                <a:lnTo>
                  <a:pt x="27" y="167"/>
                </a:lnTo>
                <a:lnTo>
                  <a:pt x="0" y="8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28" name="Freeform 127"/>
          <p:cNvSpPr>
            <a:spLocks noChangeAspect="1"/>
          </p:cNvSpPr>
          <p:nvPr/>
        </p:nvSpPr>
        <p:spPr bwMode="gray">
          <a:xfrm>
            <a:off x="8897209" y="4568213"/>
            <a:ext cx="30044" cy="33387"/>
          </a:xfrm>
          <a:custGeom>
            <a:avLst/>
            <a:gdLst>
              <a:gd name="T0" fmla="*/ 0 w 40"/>
              <a:gd name="T1" fmla="*/ 0 h 42"/>
              <a:gd name="T2" fmla="*/ 0 w 40"/>
              <a:gd name="T3" fmla="*/ 0 h 42"/>
              <a:gd name="T4" fmla="*/ 0 w 40"/>
              <a:gd name="T5" fmla="*/ 1 h 42"/>
              <a:gd name="T6" fmla="*/ 0 w 40"/>
              <a:gd name="T7" fmla="*/ 1 h 42"/>
              <a:gd name="T8" fmla="*/ 0 w 40"/>
              <a:gd name="T9" fmla="*/ 0 h 42"/>
              <a:gd name="T10" fmla="*/ 0 60000 65536"/>
              <a:gd name="T11" fmla="*/ 0 60000 65536"/>
              <a:gd name="T12" fmla="*/ 0 60000 65536"/>
              <a:gd name="T13" fmla="*/ 0 60000 65536"/>
              <a:gd name="T14" fmla="*/ 0 60000 65536"/>
              <a:gd name="T15" fmla="*/ 0 w 40"/>
              <a:gd name="T16" fmla="*/ 0 h 42"/>
              <a:gd name="T17" fmla="*/ 40 w 40"/>
              <a:gd name="T18" fmla="*/ 42 h 42"/>
            </a:gdLst>
            <a:ahLst/>
            <a:cxnLst>
              <a:cxn ang="T10">
                <a:pos x="T0" y="T1"/>
              </a:cxn>
              <a:cxn ang="T11">
                <a:pos x="T2" y="T3"/>
              </a:cxn>
              <a:cxn ang="T12">
                <a:pos x="T4" y="T5"/>
              </a:cxn>
              <a:cxn ang="T13">
                <a:pos x="T6" y="T7"/>
              </a:cxn>
              <a:cxn ang="T14">
                <a:pos x="T8" y="T9"/>
              </a:cxn>
            </a:cxnLst>
            <a:rect l="T15" t="T16" r="T17" b="T18"/>
            <a:pathLst>
              <a:path w="40" h="42">
                <a:moveTo>
                  <a:pt x="0" y="0"/>
                </a:moveTo>
                <a:lnTo>
                  <a:pt x="21" y="0"/>
                </a:lnTo>
                <a:lnTo>
                  <a:pt x="40" y="8"/>
                </a:lnTo>
                <a:lnTo>
                  <a:pt x="30" y="42"/>
                </a:lnTo>
                <a:lnTo>
                  <a:pt x="0" y="0"/>
                </a:lnTo>
                <a:close/>
              </a:path>
            </a:pathLst>
          </a:custGeom>
          <a:solidFill>
            <a:srgbClr val="E0F0FA"/>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29" name="Freeform 128"/>
          <p:cNvSpPr>
            <a:spLocks noChangeAspect="1"/>
          </p:cNvSpPr>
          <p:nvPr/>
        </p:nvSpPr>
        <p:spPr bwMode="gray">
          <a:xfrm>
            <a:off x="8939903" y="4611139"/>
            <a:ext cx="26881" cy="46106"/>
          </a:xfrm>
          <a:custGeom>
            <a:avLst/>
            <a:gdLst>
              <a:gd name="T0" fmla="*/ 0 w 37"/>
              <a:gd name="T1" fmla="*/ 0 h 55"/>
              <a:gd name="T2" fmla="*/ 0 w 37"/>
              <a:gd name="T3" fmla="*/ 1 h 55"/>
              <a:gd name="T4" fmla="*/ 0 w 37"/>
              <a:gd name="T5" fmla="*/ 1 h 55"/>
              <a:gd name="T6" fmla="*/ 0 w 37"/>
              <a:gd name="T7" fmla="*/ 0 h 55"/>
              <a:gd name="T8" fmla="*/ 0 60000 65536"/>
              <a:gd name="T9" fmla="*/ 0 60000 65536"/>
              <a:gd name="T10" fmla="*/ 0 60000 65536"/>
              <a:gd name="T11" fmla="*/ 0 60000 65536"/>
              <a:gd name="T12" fmla="*/ 0 w 37"/>
              <a:gd name="T13" fmla="*/ 0 h 55"/>
              <a:gd name="T14" fmla="*/ 37 w 37"/>
              <a:gd name="T15" fmla="*/ 55 h 55"/>
            </a:gdLst>
            <a:ahLst/>
            <a:cxnLst>
              <a:cxn ang="T8">
                <a:pos x="T0" y="T1"/>
              </a:cxn>
              <a:cxn ang="T9">
                <a:pos x="T2" y="T3"/>
              </a:cxn>
              <a:cxn ang="T10">
                <a:pos x="T4" y="T5"/>
              </a:cxn>
              <a:cxn ang="T11">
                <a:pos x="T6" y="T7"/>
              </a:cxn>
            </a:cxnLst>
            <a:rect l="T12" t="T13" r="T14" b="T15"/>
            <a:pathLst>
              <a:path w="37" h="55">
                <a:moveTo>
                  <a:pt x="0" y="0"/>
                </a:moveTo>
                <a:lnTo>
                  <a:pt x="2" y="55"/>
                </a:lnTo>
                <a:lnTo>
                  <a:pt x="37" y="32"/>
                </a:lnTo>
                <a:lnTo>
                  <a:pt x="0" y="0"/>
                </a:lnTo>
                <a:close/>
              </a:path>
            </a:pathLst>
          </a:custGeom>
          <a:solidFill>
            <a:srgbClr val="E0F0FA"/>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30" name="Freeform 129"/>
          <p:cNvSpPr>
            <a:spLocks noChangeAspect="1"/>
          </p:cNvSpPr>
          <p:nvPr/>
        </p:nvSpPr>
        <p:spPr bwMode="gray">
          <a:xfrm>
            <a:off x="8939903" y="4673143"/>
            <a:ext cx="110688" cy="119238"/>
          </a:xfrm>
          <a:custGeom>
            <a:avLst/>
            <a:gdLst>
              <a:gd name="T0" fmla="*/ 0 w 152"/>
              <a:gd name="T1" fmla="*/ 1 h 144"/>
              <a:gd name="T2" fmla="*/ 0 w 152"/>
              <a:gd name="T3" fmla="*/ 1 h 144"/>
              <a:gd name="T4" fmla="*/ 0 w 152"/>
              <a:gd name="T5" fmla="*/ 1 h 144"/>
              <a:gd name="T6" fmla="*/ 0 w 152"/>
              <a:gd name="T7" fmla="*/ 0 h 144"/>
              <a:gd name="T8" fmla="*/ 0 w 152"/>
              <a:gd name="T9" fmla="*/ 1 h 144"/>
              <a:gd name="T10" fmla="*/ 0 w 152"/>
              <a:gd name="T11" fmla="*/ 1 h 144"/>
              <a:gd name="T12" fmla="*/ 0 w 152"/>
              <a:gd name="T13" fmla="*/ 1 h 144"/>
              <a:gd name="T14" fmla="*/ 0 w 152"/>
              <a:gd name="T15" fmla="*/ 1 h 144"/>
              <a:gd name="T16" fmla="*/ 0 w 152"/>
              <a:gd name="T17" fmla="*/ 1 h 144"/>
              <a:gd name="T18" fmla="*/ 0 w 152"/>
              <a:gd name="T19" fmla="*/ 1 h 144"/>
              <a:gd name="T20" fmla="*/ 0 w 152"/>
              <a:gd name="T21" fmla="*/ 1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44"/>
              <a:gd name="T35" fmla="*/ 152 w 152"/>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44">
                <a:moveTo>
                  <a:pt x="0" y="99"/>
                </a:moveTo>
                <a:lnTo>
                  <a:pt x="33" y="48"/>
                </a:lnTo>
                <a:lnTo>
                  <a:pt x="73" y="56"/>
                </a:lnTo>
                <a:lnTo>
                  <a:pt x="126" y="0"/>
                </a:lnTo>
                <a:lnTo>
                  <a:pt x="152" y="33"/>
                </a:lnTo>
                <a:lnTo>
                  <a:pt x="148" y="119"/>
                </a:lnTo>
                <a:lnTo>
                  <a:pt x="135" y="83"/>
                </a:lnTo>
                <a:lnTo>
                  <a:pt x="120" y="144"/>
                </a:lnTo>
                <a:lnTo>
                  <a:pt x="82" y="127"/>
                </a:lnTo>
                <a:lnTo>
                  <a:pt x="59" y="65"/>
                </a:lnTo>
                <a:lnTo>
                  <a:pt x="0" y="99"/>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31" name="Freeform 130"/>
          <p:cNvSpPr>
            <a:spLocks noChangeAspect="1"/>
          </p:cNvSpPr>
          <p:nvPr/>
        </p:nvSpPr>
        <p:spPr bwMode="gray">
          <a:xfrm>
            <a:off x="8955716" y="4646116"/>
            <a:ext cx="23719" cy="49286"/>
          </a:xfrm>
          <a:custGeom>
            <a:avLst/>
            <a:gdLst>
              <a:gd name="T0" fmla="*/ 0 w 34"/>
              <a:gd name="T1" fmla="*/ 1 h 58"/>
              <a:gd name="T2" fmla="*/ 0 w 34"/>
              <a:gd name="T3" fmla="*/ 1 h 58"/>
              <a:gd name="T4" fmla="*/ 0 w 34"/>
              <a:gd name="T5" fmla="*/ 0 h 58"/>
              <a:gd name="T6" fmla="*/ 0 w 34"/>
              <a:gd name="T7" fmla="*/ 1 h 58"/>
              <a:gd name="T8" fmla="*/ 0 w 34"/>
              <a:gd name="T9" fmla="*/ 1 h 58"/>
              <a:gd name="T10" fmla="*/ 0 60000 65536"/>
              <a:gd name="T11" fmla="*/ 0 60000 65536"/>
              <a:gd name="T12" fmla="*/ 0 60000 65536"/>
              <a:gd name="T13" fmla="*/ 0 60000 65536"/>
              <a:gd name="T14" fmla="*/ 0 60000 65536"/>
              <a:gd name="T15" fmla="*/ 0 w 34"/>
              <a:gd name="T16" fmla="*/ 0 h 58"/>
              <a:gd name="T17" fmla="*/ 34 w 34"/>
              <a:gd name="T18" fmla="*/ 58 h 58"/>
            </a:gdLst>
            <a:ahLst/>
            <a:cxnLst>
              <a:cxn ang="T10">
                <a:pos x="T0" y="T1"/>
              </a:cxn>
              <a:cxn ang="T11">
                <a:pos x="T2" y="T3"/>
              </a:cxn>
              <a:cxn ang="T12">
                <a:pos x="T4" y="T5"/>
              </a:cxn>
              <a:cxn ang="T13">
                <a:pos x="T6" y="T7"/>
              </a:cxn>
              <a:cxn ang="T14">
                <a:pos x="T8" y="T9"/>
              </a:cxn>
            </a:cxnLst>
            <a:rect l="T15" t="T16" r="T17" b="T18"/>
            <a:pathLst>
              <a:path w="34" h="58">
                <a:moveTo>
                  <a:pt x="0" y="38"/>
                </a:moveTo>
                <a:lnTo>
                  <a:pt x="8" y="25"/>
                </a:lnTo>
                <a:lnTo>
                  <a:pt x="34" y="0"/>
                </a:lnTo>
                <a:lnTo>
                  <a:pt x="23" y="58"/>
                </a:lnTo>
                <a:lnTo>
                  <a:pt x="0" y="3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32" name="Freeform 131"/>
          <p:cNvSpPr>
            <a:spLocks noChangeAspect="1"/>
          </p:cNvSpPr>
          <p:nvPr/>
        </p:nvSpPr>
        <p:spPr bwMode="gray">
          <a:xfrm>
            <a:off x="6156878" y="3207299"/>
            <a:ext cx="257746" cy="217809"/>
          </a:xfrm>
          <a:custGeom>
            <a:avLst/>
            <a:gdLst>
              <a:gd name="T0" fmla="*/ 0 w 345"/>
              <a:gd name="T1" fmla="*/ 1 h 262"/>
              <a:gd name="T2" fmla="*/ 0 w 345"/>
              <a:gd name="T3" fmla="*/ 1 h 262"/>
              <a:gd name="T4" fmla="*/ 0 w 345"/>
              <a:gd name="T5" fmla="*/ 1 h 262"/>
              <a:gd name="T6" fmla="*/ 0 w 345"/>
              <a:gd name="T7" fmla="*/ 1 h 262"/>
              <a:gd name="T8" fmla="*/ 0 w 345"/>
              <a:gd name="T9" fmla="*/ 1 h 262"/>
              <a:gd name="T10" fmla="*/ 0 w 345"/>
              <a:gd name="T11" fmla="*/ 1 h 262"/>
              <a:gd name="T12" fmla="*/ 0 w 345"/>
              <a:gd name="T13" fmla="*/ 1 h 262"/>
              <a:gd name="T14" fmla="*/ 0 w 345"/>
              <a:gd name="T15" fmla="*/ 1 h 262"/>
              <a:gd name="T16" fmla="*/ 0 w 345"/>
              <a:gd name="T17" fmla="*/ 1 h 262"/>
              <a:gd name="T18" fmla="*/ 0 w 345"/>
              <a:gd name="T19" fmla="*/ 0 h 262"/>
              <a:gd name="T20" fmla="*/ 0 w 345"/>
              <a:gd name="T21" fmla="*/ 1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5"/>
              <a:gd name="T34" fmla="*/ 0 h 262"/>
              <a:gd name="T35" fmla="*/ 345 w 345"/>
              <a:gd name="T36" fmla="*/ 262 h 2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5" h="262">
                <a:moveTo>
                  <a:pt x="0" y="48"/>
                </a:moveTo>
                <a:lnTo>
                  <a:pt x="20" y="185"/>
                </a:lnTo>
                <a:lnTo>
                  <a:pt x="201" y="253"/>
                </a:lnTo>
                <a:lnTo>
                  <a:pt x="289" y="262"/>
                </a:lnTo>
                <a:lnTo>
                  <a:pt x="345" y="193"/>
                </a:lnTo>
                <a:lnTo>
                  <a:pt x="317" y="115"/>
                </a:lnTo>
                <a:lnTo>
                  <a:pt x="339" y="94"/>
                </a:lnTo>
                <a:lnTo>
                  <a:pt x="324" y="34"/>
                </a:lnTo>
                <a:lnTo>
                  <a:pt x="192" y="15"/>
                </a:lnTo>
                <a:lnTo>
                  <a:pt x="107" y="0"/>
                </a:lnTo>
                <a:lnTo>
                  <a:pt x="0" y="48"/>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33" name="Freeform 132"/>
          <p:cNvSpPr>
            <a:spLocks noChangeAspect="1"/>
          </p:cNvSpPr>
          <p:nvPr/>
        </p:nvSpPr>
        <p:spPr bwMode="gray">
          <a:xfrm>
            <a:off x="5552836" y="3685845"/>
            <a:ext cx="82225" cy="158986"/>
          </a:xfrm>
          <a:custGeom>
            <a:avLst/>
            <a:gdLst>
              <a:gd name="T0" fmla="*/ 0 w 109"/>
              <a:gd name="T1" fmla="*/ 1 h 192"/>
              <a:gd name="T2" fmla="*/ 0 w 109"/>
              <a:gd name="T3" fmla="*/ 0 h 192"/>
              <a:gd name="T4" fmla="*/ 0 w 109"/>
              <a:gd name="T5" fmla="*/ 1 h 192"/>
              <a:gd name="T6" fmla="*/ 0 w 109"/>
              <a:gd name="T7" fmla="*/ 1 h 192"/>
              <a:gd name="T8" fmla="*/ 0 w 109"/>
              <a:gd name="T9" fmla="*/ 1 h 192"/>
              <a:gd name="T10" fmla="*/ 0 w 109"/>
              <a:gd name="T11" fmla="*/ 1 h 192"/>
              <a:gd name="T12" fmla="*/ 0 w 109"/>
              <a:gd name="T13" fmla="*/ 1 h 192"/>
              <a:gd name="T14" fmla="*/ 0 w 109"/>
              <a:gd name="T15" fmla="*/ 1 h 192"/>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92"/>
              <a:gd name="T26" fmla="*/ 109 w 109"/>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92">
                <a:moveTo>
                  <a:pt x="0" y="125"/>
                </a:moveTo>
                <a:lnTo>
                  <a:pt x="19" y="0"/>
                </a:lnTo>
                <a:lnTo>
                  <a:pt x="109" y="8"/>
                </a:lnTo>
                <a:lnTo>
                  <a:pt x="69" y="88"/>
                </a:lnTo>
                <a:lnTo>
                  <a:pt x="69" y="187"/>
                </a:lnTo>
                <a:lnTo>
                  <a:pt x="16" y="192"/>
                </a:lnTo>
                <a:lnTo>
                  <a:pt x="23" y="132"/>
                </a:lnTo>
                <a:lnTo>
                  <a:pt x="0" y="125"/>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34" name="Freeform 133"/>
          <p:cNvSpPr>
            <a:spLocks noChangeAspect="1"/>
          </p:cNvSpPr>
          <p:nvPr/>
        </p:nvSpPr>
        <p:spPr bwMode="gray">
          <a:xfrm>
            <a:off x="6310262" y="3456906"/>
            <a:ext cx="248259" cy="160575"/>
          </a:xfrm>
          <a:custGeom>
            <a:avLst/>
            <a:gdLst>
              <a:gd name="T0" fmla="*/ 0 w 329"/>
              <a:gd name="T1" fmla="*/ 1 h 193"/>
              <a:gd name="T2" fmla="*/ 0 w 329"/>
              <a:gd name="T3" fmla="*/ 1 h 193"/>
              <a:gd name="T4" fmla="*/ 0 w 329"/>
              <a:gd name="T5" fmla="*/ 1 h 193"/>
              <a:gd name="T6" fmla="*/ 0 w 329"/>
              <a:gd name="T7" fmla="*/ 1 h 193"/>
              <a:gd name="T8" fmla="*/ 0 w 329"/>
              <a:gd name="T9" fmla="*/ 1 h 193"/>
              <a:gd name="T10" fmla="*/ 0 w 329"/>
              <a:gd name="T11" fmla="*/ 1 h 193"/>
              <a:gd name="T12" fmla="*/ 0 w 329"/>
              <a:gd name="T13" fmla="*/ 0 h 193"/>
              <a:gd name="T14" fmla="*/ 0 w 329"/>
              <a:gd name="T15" fmla="*/ 1 h 193"/>
              <a:gd name="T16" fmla="*/ 0 w 329"/>
              <a:gd name="T17" fmla="*/ 1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
              <a:gd name="T28" fmla="*/ 0 h 193"/>
              <a:gd name="T29" fmla="*/ 329 w 329"/>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 h="193">
                <a:moveTo>
                  <a:pt x="0" y="94"/>
                </a:moveTo>
                <a:lnTo>
                  <a:pt x="89" y="174"/>
                </a:lnTo>
                <a:lnTo>
                  <a:pt x="293" y="193"/>
                </a:lnTo>
                <a:lnTo>
                  <a:pt x="329" y="126"/>
                </a:lnTo>
                <a:lnTo>
                  <a:pt x="277" y="122"/>
                </a:lnTo>
                <a:lnTo>
                  <a:pt x="272" y="63"/>
                </a:lnTo>
                <a:lnTo>
                  <a:pt x="226" y="0"/>
                </a:lnTo>
                <a:lnTo>
                  <a:pt x="89" y="13"/>
                </a:lnTo>
                <a:lnTo>
                  <a:pt x="0" y="9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35" name="Freeform 134"/>
          <p:cNvSpPr>
            <a:spLocks noChangeAspect="1"/>
          </p:cNvSpPr>
          <p:nvPr/>
        </p:nvSpPr>
        <p:spPr bwMode="gray">
          <a:xfrm>
            <a:off x="6691346" y="4000636"/>
            <a:ext cx="537630" cy="502394"/>
          </a:xfrm>
          <a:custGeom>
            <a:avLst/>
            <a:gdLst>
              <a:gd name="T0" fmla="*/ 0 w 731"/>
              <a:gd name="T1" fmla="*/ 1 h 607"/>
              <a:gd name="T2" fmla="*/ 0 w 731"/>
              <a:gd name="T3" fmla="*/ 1 h 607"/>
              <a:gd name="T4" fmla="*/ 0 w 731"/>
              <a:gd name="T5" fmla="*/ 1 h 607"/>
              <a:gd name="T6" fmla="*/ 0 w 731"/>
              <a:gd name="T7" fmla="*/ 1 h 607"/>
              <a:gd name="T8" fmla="*/ 0 w 731"/>
              <a:gd name="T9" fmla="*/ 1 h 607"/>
              <a:gd name="T10" fmla="*/ 0 w 731"/>
              <a:gd name="T11" fmla="*/ 1 h 607"/>
              <a:gd name="T12" fmla="*/ 0 w 731"/>
              <a:gd name="T13" fmla="*/ 0 h 607"/>
              <a:gd name="T14" fmla="*/ 0 w 731"/>
              <a:gd name="T15" fmla="*/ 1 h 607"/>
              <a:gd name="T16" fmla="*/ 0 w 731"/>
              <a:gd name="T17" fmla="*/ 1 h 607"/>
              <a:gd name="T18" fmla="*/ 0 w 731"/>
              <a:gd name="T19" fmla="*/ 1 h 607"/>
              <a:gd name="T20" fmla="*/ 0 w 731"/>
              <a:gd name="T21" fmla="*/ 1 h 607"/>
              <a:gd name="T22" fmla="*/ 0 w 731"/>
              <a:gd name="T23" fmla="*/ 1 h 607"/>
              <a:gd name="T24" fmla="*/ 0 w 731"/>
              <a:gd name="T25" fmla="*/ 1 h 607"/>
              <a:gd name="T26" fmla="*/ 0 w 731"/>
              <a:gd name="T27" fmla="*/ 1 h 607"/>
              <a:gd name="T28" fmla="*/ 0 w 731"/>
              <a:gd name="T29" fmla="*/ 1 h 607"/>
              <a:gd name="T30" fmla="*/ 0 w 731"/>
              <a:gd name="T31" fmla="*/ 1 h 607"/>
              <a:gd name="T32" fmla="*/ 0 w 731"/>
              <a:gd name="T33" fmla="*/ 1 h 607"/>
              <a:gd name="T34" fmla="*/ 0 w 731"/>
              <a:gd name="T35" fmla="*/ 1 h 607"/>
              <a:gd name="T36" fmla="*/ 0 w 731"/>
              <a:gd name="T37" fmla="*/ 1 h 607"/>
              <a:gd name="T38" fmla="*/ 0 w 731"/>
              <a:gd name="T39" fmla="*/ 1 h 607"/>
              <a:gd name="T40" fmla="*/ 0 w 731"/>
              <a:gd name="T41" fmla="*/ 1 h 607"/>
              <a:gd name="T42" fmla="*/ 0 w 731"/>
              <a:gd name="T43" fmla="*/ 1 h 607"/>
              <a:gd name="T44" fmla="*/ 0 w 731"/>
              <a:gd name="T45" fmla="*/ 1 h 607"/>
              <a:gd name="T46" fmla="*/ 0 w 731"/>
              <a:gd name="T47" fmla="*/ 1 h 607"/>
              <a:gd name="T48" fmla="*/ 0 w 731"/>
              <a:gd name="T49" fmla="*/ 1 h 607"/>
              <a:gd name="T50" fmla="*/ 0 w 731"/>
              <a:gd name="T51" fmla="*/ 1 h 607"/>
              <a:gd name="T52" fmla="*/ 0 w 731"/>
              <a:gd name="T53" fmla="*/ 1 h 607"/>
              <a:gd name="T54" fmla="*/ 0 w 731"/>
              <a:gd name="T55" fmla="*/ 1 h 607"/>
              <a:gd name="T56" fmla="*/ 0 w 731"/>
              <a:gd name="T57" fmla="*/ 1 h 6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1"/>
              <a:gd name="T88" fmla="*/ 0 h 607"/>
              <a:gd name="T89" fmla="*/ 731 w 731"/>
              <a:gd name="T90" fmla="*/ 607 h 6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1" h="607">
                <a:moveTo>
                  <a:pt x="0" y="158"/>
                </a:moveTo>
                <a:lnTo>
                  <a:pt x="10" y="106"/>
                </a:lnTo>
                <a:lnTo>
                  <a:pt x="49" y="117"/>
                </a:lnTo>
                <a:lnTo>
                  <a:pt x="96" y="85"/>
                </a:lnTo>
                <a:lnTo>
                  <a:pt x="115" y="61"/>
                </a:lnTo>
                <a:lnTo>
                  <a:pt x="77" y="26"/>
                </a:lnTo>
                <a:lnTo>
                  <a:pt x="156" y="0"/>
                </a:lnTo>
                <a:lnTo>
                  <a:pt x="312" y="70"/>
                </a:lnTo>
                <a:lnTo>
                  <a:pt x="314" y="96"/>
                </a:lnTo>
                <a:lnTo>
                  <a:pt x="350" y="113"/>
                </a:lnTo>
                <a:lnTo>
                  <a:pt x="383" y="130"/>
                </a:lnTo>
                <a:lnTo>
                  <a:pt x="414" y="117"/>
                </a:lnTo>
                <a:lnTo>
                  <a:pt x="476" y="137"/>
                </a:lnTo>
                <a:lnTo>
                  <a:pt x="561" y="276"/>
                </a:lnTo>
                <a:lnTo>
                  <a:pt x="570" y="285"/>
                </a:lnTo>
                <a:lnTo>
                  <a:pt x="603" y="340"/>
                </a:lnTo>
                <a:lnTo>
                  <a:pt x="713" y="353"/>
                </a:lnTo>
                <a:lnTo>
                  <a:pt x="731" y="378"/>
                </a:lnTo>
                <a:lnTo>
                  <a:pt x="705" y="450"/>
                </a:lnTo>
                <a:lnTo>
                  <a:pt x="603" y="486"/>
                </a:lnTo>
                <a:lnTo>
                  <a:pt x="492" y="510"/>
                </a:lnTo>
                <a:lnTo>
                  <a:pt x="403" y="607"/>
                </a:lnTo>
                <a:lnTo>
                  <a:pt x="403" y="570"/>
                </a:lnTo>
                <a:lnTo>
                  <a:pt x="340" y="546"/>
                </a:lnTo>
                <a:lnTo>
                  <a:pt x="278" y="579"/>
                </a:lnTo>
                <a:lnTo>
                  <a:pt x="214" y="469"/>
                </a:lnTo>
                <a:lnTo>
                  <a:pt x="163" y="426"/>
                </a:lnTo>
                <a:lnTo>
                  <a:pt x="130" y="311"/>
                </a:lnTo>
                <a:lnTo>
                  <a:pt x="0" y="158"/>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36" name="Freeform 135"/>
          <p:cNvSpPr>
            <a:spLocks noChangeAspect="1"/>
          </p:cNvSpPr>
          <p:nvPr/>
        </p:nvSpPr>
        <p:spPr bwMode="gray">
          <a:xfrm>
            <a:off x="6996529" y="1894081"/>
            <a:ext cx="126501" cy="62004"/>
          </a:xfrm>
          <a:custGeom>
            <a:avLst/>
            <a:gdLst>
              <a:gd name="T0" fmla="*/ 0 w 172"/>
              <a:gd name="T1" fmla="*/ 1 h 74"/>
              <a:gd name="T2" fmla="*/ 0 w 172"/>
              <a:gd name="T3" fmla="*/ 1 h 74"/>
              <a:gd name="T4" fmla="*/ 0 w 172"/>
              <a:gd name="T5" fmla="*/ 1 h 74"/>
              <a:gd name="T6" fmla="*/ 0 w 172"/>
              <a:gd name="T7" fmla="*/ 0 h 74"/>
              <a:gd name="T8" fmla="*/ 0 w 172"/>
              <a:gd name="T9" fmla="*/ 1 h 74"/>
              <a:gd name="T10" fmla="*/ 0 w 172"/>
              <a:gd name="T11" fmla="*/ 1 h 74"/>
              <a:gd name="T12" fmla="*/ 0 w 172"/>
              <a:gd name="T13" fmla="*/ 1 h 74"/>
              <a:gd name="T14" fmla="*/ 0 w 172"/>
              <a:gd name="T15" fmla="*/ 1 h 74"/>
              <a:gd name="T16" fmla="*/ 0 w 172"/>
              <a:gd name="T17" fmla="*/ 1 h 74"/>
              <a:gd name="T18" fmla="*/ 0 w 172"/>
              <a:gd name="T19" fmla="*/ 1 h 74"/>
              <a:gd name="T20" fmla="*/ 0 w 172"/>
              <a:gd name="T21" fmla="*/ 1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74"/>
              <a:gd name="T35" fmla="*/ 172 w 17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74">
                <a:moveTo>
                  <a:pt x="0" y="53"/>
                </a:moveTo>
                <a:lnTo>
                  <a:pt x="35" y="36"/>
                </a:lnTo>
                <a:lnTo>
                  <a:pt x="9" y="22"/>
                </a:lnTo>
                <a:lnTo>
                  <a:pt x="132" y="0"/>
                </a:lnTo>
                <a:lnTo>
                  <a:pt x="154" y="1"/>
                </a:lnTo>
                <a:lnTo>
                  <a:pt x="130" y="20"/>
                </a:lnTo>
                <a:lnTo>
                  <a:pt x="172" y="18"/>
                </a:lnTo>
                <a:lnTo>
                  <a:pt x="61" y="62"/>
                </a:lnTo>
                <a:lnTo>
                  <a:pt x="35" y="74"/>
                </a:lnTo>
                <a:lnTo>
                  <a:pt x="42" y="56"/>
                </a:lnTo>
                <a:lnTo>
                  <a:pt x="0" y="5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37" name="Freeform 136"/>
          <p:cNvSpPr>
            <a:spLocks noChangeAspect="1"/>
          </p:cNvSpPr>
          <p:nvPr/>
        </p:nvSpPr>
        <p:spPr bwMode="gray">
          <a:xfrm>
            <a:off x="7034480" y="2553869"/>
            <a:ext cx="53763" cy="36567"/>
          </a:xfrm>
          <a:custGeom>
            <a:avLst/>
            <a:gdLst>
              <a:gd name="T0" fmla="*/ 0 w 68"/>
              <a:gd name="T1" fmla="*/ 1 h 39"/>
              <a:gd name="T2" fmla="*/ 1 w 68"/>
              <a:gd name="T3" fmla="*/ 0 h 39"/>
              <a:gd name="T4" fmla="*/ 1 w 68"/>
              <a:gd name="T5" fmla="*/ 1 h 39"/>
              <a:gd name="T6" fmla="*/ 0 w 68"/>
              <a:gd name="T7" fmla="*/ 1 h 39"/>
              <a:gd name="T8" fmla="*/ 0 60000 65536"/>
              <a:gd name="T9" fmla="*/ 0 60000 65536"/>
              <a:gd name="T10" fmla="*/ 0 60000 65536"/>
              <a:gd name="T11" fmla="*/ 0 60000 65536"/>
              <a:gd name="T12" fmla="*/ 0 w 68"/>
              <a:gd name="T13" fmla="*/ 0 h 39"/>
              <a:gd name="T14" fmla="*/ 68 w 68"/>
              <a:gd name="T15" fmla="*/ 39 h 39"/>
            </a:gdLst>
            <a:ahLst/>
            <a:cxnLst>
              <a:cxn ang="T8">
                <a:pos x="T0" y="T1"/>
              </a:cxn>
              <a:cxn ang="T9">
                <a:pos x="T2" y="T3"/>
              </a:cxn>
              <a:cxn ang="T10">
                <a:pos x="T4" y="T5"/>
              </a:cxn>
              <a:cxn ang="T11">
                <a:pos x="T6" y="T7"/>
              </a:cxn>
            </a:cxnLst>
            <a:rect l="T12" t="T13" r="T14" b="T15"/>
            <a:pathLst>
              <a:path w="68" h="39">
                <a:moveTo>
                  <a:pt x="0" y="39"/>
                </a:moveTo>
                <a:lnTo>
                  <a:pt x="19" y="0"/>
                </a:lnTo>
                <a:lnTo>
                  <a:pt x="68" y="22"/>
                </a:lnTo>
                <a:lnTo>
                  <a:pt x="0" y="3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38" name="Freeform 137"/>
          <p:cNvSpPr>
            <a:spLocks noChangeAspect="1"/>
          </p:cNvSpPr>
          <p:nvPr/>
        </p:nvSpPr>
        <p:spPr bwMode="gray">
          <a:xfrm>
            <a:off x="7123031" y="2358317"/>
            <a:ext cx="156546" cy="135138"/>
          </a:xfrm>
          <a:custGeom>
            <a:avLst/>
            <a:gdLst>
              <a:gd name="T0" fmla="*/ 0 w 212"/>
              <a:gd name="T1" fmla="*/ 1 h 160"/>
              <a:gd name="T2" fmla="*/ 0 w 212"/>
              <a:gd name="T3" fmla="*/ 1 h 160"/>
              <a:gd name="T4" fmla="*/ 0 w 212"/>
              <a:gd name="T5" fmla="*/ 1 h 160"/>
              <a:gd name="T6" fmla="*/ 0 w 212"/>
              <a:gd name="T7" fmla="*/ 1 h 160"/>
              <a:gd name="T8" fmla="*/ 0 w 212"/>
              <a:gd name="T9" fmla="*/ 1 h 160"/>
              <a:gd name="T10" fmla="*/ 0 w 212"/>
              <a:gd name="T11" fmla="*/ 1 h 160"/>
              <a:gd name="T12" fmla="*/ 0 w 212"/>
              <a:gd name="T13" fmla="*/ 1 h 160"/>
              <a:gd name="T14" fmla="*/ 0 w 212"/>
              <a:gd name="T15" fmla="*/ 1 h 160"/>
              <a:gd name="T16" fmla="*/ 0 w 212"/>
              <a:gd name="T17" fmla="*/ 1 h 160"/>
              <a:gd name="T18" fmla="*/ 0 w 212"/>
              <a:gd name="T19" fmla="*/ 1 h 160"/>
              <a:gd name="T20" fmla="*/ 0 w 212"/>
              <a:gd name="T21" fmla="*/ 0 h 160"/>
              <a:gd name="T22" fmla="*/ 0 w 212"/>
              <a:gd name="T23" fmla="*/ 1 h 160"/>
              <a:gd name="T24" fmla="*/ 0 w 212"/>
              <a:gd name="T25" fmla="*/ 1 h 160"/>
              <a:gd name="T26" fmla="*/ 0 w 212"/>
              <a:gd name="T27" fmla="*/ 1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2"/>
              <a:gd name="T43" fmla="*/ 0 h 160"/>
              <a:gd name="T44" fmla="*/ 212 w 212"/>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2" h="160">
                <a:moveTo>
                  <a:pt x="0" y="79"/>
                </a:moveTo>
                <a:lnTo>
                  <a:pt x="17" y="113"/>
                </a:lnTo>
                <a:lnTo>
                  <a:pt x="41" y="101"/>
                </a:lnTo>
                <a:lnTo>
                  <a:pt x="66" y="124"/>
                </a:lnTo>
                <a:lnTo>
                  <a:pt x="86" y="113"/>
                </a:lnTo>
                <a:lnTo>
                  <a:pt x="79" y="152"/>
                </a:lnTo>
                <a:lnTo>
                  <a:pt x="212" y="160"/>
                </a:lnTo>
                <a:lnTo>
                  <a:pt x="160" y="132"/>
                </a:lnTo>
                <a:lnTo>
                  <a:pt x="135" y="82"/>
                </a:lnTo>
                <a:lnTo>
                  <a:pt x="137" y="30"/>
                </a:lnTo>
                <a:lnTo>
                  <a:pt x="170" y="0"/>
                </a:lnTo>
                <a:lnTo>
                  <a:pt x="54" y="11"/>
                </a:lnTo>
                <a:lnTo>
                  <a:pt x="27" y="79"/>
                </a:lnTo>
                <a:lnTo>
                  <a:pt x="0" y="7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39" name="Freeform 138"/>
          <p:cNvSpPr>
            <a:spLocks noChangeAspect="1"/>
          </p:cNvSpPr>
          <p:nvPr/>
        </p:nvSpPr>
        <p:spPr bwMode="gray">
          <a:xfrm>
            <a:off x="7176794" y="2143687"/>
            <a:ext cx="393734" cy="214630"/>
          </a:xfrm>
          <a:custGeom>
            <a:avLst/>
            <a:gdLst>
              <a:gd name="T0" fmla="*/ 0 w 532"/>
              <a:gd name="T1" fmla="*/ 1 h 258"/>
              <a:gd name="T2" fmla="*/ 0 w 532"/>
              <a:gd name="T3" fmla="*/ 1 h 258"/>
              <a:gd name="T4" fmla="*/ 0 w 532"/>
              <a:gd name="T5" fmla="*/ 1 h 258"/>
              <a:gd name="T6" fmla="*/ 0 w 532"/>
              <a:gd name="T7" fmla="*/ 1 h 258"/>
              <a:gd name="T8" fmla="*/ 0 w 532"/>
              <a:gd name="T9" fmla="*/ 1 h 258"/>
              <a:gd name="T10" fmla="*/ 0 w 532"/>
              <a:gd name="T11" fmla="*/ 1 h 258"/>
              <a:gd name="T12" fmla="*/ 0 w 532"/>
              <a:gd name="T13" fmla="*/ 1 h 258"/>
              <a:gd name="T14" fmla="*/ 0 w 532"/>
              <a:gd name="T15" fmla="*/ 1 h 258"/>
              <a:gd name="T16" fmla="*/ 0 w 532"/>
              <a:gd name="T17" fmla="*/ 1 h 258"/>
              <a:gd name="T18" fmla="*/ 0 w 532"/>
              <a:gd name="T19" fmla="*/ 1 h 258"/>
              <a:gd name="T20" fmla="*/ 0 w 532"/>
              <a:gd name="T21" fmla="*/ 1 h 258"/>
              <a:gd name="T22" fmla="*/ 0 w 532"/>
              <a:gd name="T23" fmla="*/ 1 h 258"/>
              <a:gd name="T24" fmla="*/ 0 w 532"/>
              <a:gd name="T25" fmla="*/ 1 h 258"/>
              <a:gd name="T26" fmla="*/ 0 w 532"/>
              <a:gd name="T27" fmla="*/ 1 h 258"/>
              <a:gd name="T28" fmla="*/ 0 w 532"/>
              <a:gd name="T29" fmla="*/ 1 h 258"/>
              <a:gd name="T30" fmla="*/ 0 w 532"/>
              <a:gd name="T31" fmla="*/ 1 h 258"/>
              <a:gd name="T32" fmla="*/ 0 w 532"/>
              <a:gd name="T33" fmla="*/ 1 h 258"/>
              <a:gd name="T34" fmla="*/ 0 w 532"/>
              <a:gd name="T35" fmla="*/ 1 h 258"/>
              <a:gd name="T36" fmla="*/ 0 w 532"/>
              <a:gd name="T37" fmla="*/ 0 h 258"/>
              <a:gd name="T38" fmla="*/ 0 w 532"/>
              <a:gd name="T39" fmla="*/ 1 h 258"/>
              <a:gd name="T40" fmla="*/ 0 w 532"/>
              <a:gd name="T41" fmla="*/ 1 h 258"/>
              <a:gd name="T42" fmla="*/ 0 w 532"/>
              <a:gd name="T43" fmla="*/ 1 h 258"/>
              <a:gd name="T44" fmla="*/ 0 w 532"/>
              <a:gd name="T45" fmla="*/ 1 h 258"/>
              <a:gd name="T46" fmla="*/ 0 w 532"/>
              <a:gd name="T47" fmla="*/ 1 h 258"/>
              <a:gd name="T48" fmla="*/ 0 w 532"/>
              <a:gd name="T49" fmla="*/ 1 h 258"/>
              <a:gd name="T50" fmla="*/ 0 w 532"/>
              <a:gd name="T51" fmla="*/ 1 h 258"/>
              <a:gd name="T52" fmla="*/ 0 w 532"/>
              <a:gd name="T53" fmla="*/ 1 h 258"/>
              <a:gd name="T54" fmla="*/ 0 w 532"/>
              <a:gd name="T55" fmla="*/ 1 h 258"/>
              <a:gd name="T56" fmla="*/ 0 w 532"/>
              <a:gd name="T57" fmla="*/ 1 h 258"/>
              <a:gd name="T58" fmla="*/ 0 w 532"/>
              <a:gd name="T59" fmla="*/ 1 h 2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2"/>
              <a:gd name="T91" fmla="*/ 0 h 258"/>
              <a:gd name="T92" fmla="*/ 532 w 532"/>
              <a:gd name="T93" fmla="*/ 258 h 2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2" h="258">
                <a:moveTo>
                  <a:pt x="0" y="222"/>
                </a:moveTo>
                <a:lnTo>
                  <a:pt x="50" y="229"/>
                </a:lnTo>
                <a:lnTo>
                  <a:pt x="17" y="251"/>
                </a:lnTo>
                <a:lnTo>
                  <a:pt x="105" y="258"/>
                </a:lnTo>
                <a:lnTo>
                  <a:pt x="107" y="229"/>
                </a:lnTo>
                <a:lnTo>
                  <a:pt x="132" y="234"/>
                </a:lnTo>
                <a:lnTo>
                  <a:pt x="106" y="217"/>
                </a:lnTo>
                <a:lnTo>
                  <a:pt x="143" y="223"/>
                </a:lnTo>
                <a:lnTo>
                  <a:pt x="133" y="190"/>
                </a:lnTo>
                <a:lnTo>
                  <a:pt x="153" y="209"/>
                </a:lnTo>
                <a:lnTo>
                  <a:pt x="177" y="191"/>
                </a:lnTo>
                <a:lnTo>
                  <a:pt x="161" y="170"/>
                </a:lnTo>
                <a:lnTo>
                  <a:pt x="215" y="173"/>
                </a:lnTo>
                <a:lnTo>
                  <a:pt x="200" y="161"/>
                </a:lnTo>
                <a:lnTo>
                  <a:pt x="225" y="163"/>
                </a:lnTo>
                <a:lnTo>
                  <a:pt x="240" y="137"/>
                </a:lnTo>
                <a:lnTo>
                  <a:pt x="505" y="54"/>
                </a:lnTo>
                <a:lnTo>
                  <a:pt x="532" y="22"/>
                </a:lnTo>
                <a:lnTo>
                  <a:pt x="481" y="0"/>
                </a:lnTo>
                <a:lnTo>
                  <a:pt x="369" y="52"/>
                </a:lnTo>
                <a:lnTo>
                  <a:pt x="254" y="52"/>
                </a:lnTo>
                <a:lnTo>
                  <a:pt x="131" y="121"/>
                </a:lnTo>
                <a:lnTo>
                  <a:pt x="63" y="130"/>
                </a:lnTo>
                <a:lnTo>
                  <a:pt x="67" y="161"/>
                </a:lnTo>
                <a:lnTo>
                  <a:pt x="104" y="163"/>
                </a:lnTo>
                <a:lnTo>
                  <a:pt x="62" y="164"/>
                </a:lnTo>
                <a:lnTo>
                  <a:pt x="81" y="178"/>
                </a:lnTo>
                <a:lnTo>
                  <a:pt x="50" y="191"/>
                </a:lnTo>
                <a:lnTo>
                  <a:pt x="85" y="206"/>
                </a:lnTo>
                <a:lnTo>
                  <a:pt x="0" y="22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40" name="Freeform 139"/>
          <p:cNvSpPr>
            <a:spLocks noChangeAspect="1"/>
          </p:cNvSpPr>
          <p:nvPr/>
        </p:nvSpPr>
        <p:spPr bwMode="gray">
          <a:xfrm>
            <a:off x="7406077" y="1862283"/>
            <a:ext cx="75900" cy="42925"/>
          </a:xfrm>
          <a:custGeom>
            <a:avLst/>
            <a:gdLst>
              <a:gd name="T0" fmla="*/ 0 w 102"/>
              <a:gd name="T1" fmla="*/ 1 h 53"/>
              <a:gd name="T2" fmla="*/ 0 w 102"/>
              <a:gd name="T3" fmla="*/ 1 h 53"/>
              <a:gd name="T4" fmla="*/ 0 w 102"/>
              <a:gd name="T5" fmla="*/ 1 h 53"/>
              <a:gd name="T6" fmla="*/ 0 w 102"/>
              <a:gd name="T7" fmla="*/ 0 h 53"/>
              <a:gd name="T8" fmla="*/ 0 w 102"/>
              <a:gd name="T9" fmla="*/ 1 h 53"/>
              <a:gd name="T10" fmla="*/ 0 60000 65536"/>
              <a:gd name="T11" fmla="*/ 0 60000 65536"/>
              <a:gd name="T12" fmla="*/ 0 60000 65536"/>
              <a:gd name="T13" fmla="*/ 0 60000 65536"/>
              <a:gd name="T14" fmla="*/ 0 60000 65536"/>
              <a:gd name="T15" fmla="*/ 0 w 102"/>
              <a:gd name="T16" fmla="*/ 0 h 53"/>
              <a:gd name="T17" fmla="*/ 102 w 102"/>
              <a:gd name="T18" fmla="*/ 53 h 53"/>
            </a:gdLst>
            <a:ahLst/>
            <a:cxnLst>
              <a:cxn ang="T10">
                <a:pos x="T0" y="T1"/>
              </a:cxn>
              <a:cxn ang="T11">
                <a:pos x="T2" y="T3"/>
              </a:cxn>
              <a:cxn ang="T12">
                <a:pos x="T4" y="T5"/>
              </a:cxn>
              <a:cxn ang="T13">
                <a:pos x="T6" y="T7"/>
              </a:cxn>
              <a:cxn ang="T14">
                <a:pos x="T8" y="T9"/>
              </a:cxn>
            </a:cxnLst>
            <a:rect l="T15" t="T16" r="T17" b="T18"/>
            <a:pathLst>
              <a:path w="102" h="53">
                <a:moveTo>
                  <a:pt x="0" y="37"/>
                </a:moveTo>
                <a:lnTo>
                  <a:pt x="30" y="53"/>
                </a:lnTo>
                <a:lnTo>
                  <a:pt x="102" y="35"/>
                </a:lnTo>
                <a:lnTo>
                  <a:pt x="60" y="0"/>
                </a:lnTo>
                <a:lnTo>
                  <a:pt x="0" y="3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41" name="Freeform 140"/>
          <p:cNvSpPr>
            <a:spLocks noChangeAspect="1"/>
          </p:cNvSpPr>
          <p:nvPr/>
        </p:nvSpPr>
        <p:spPr bwMode="gray">
          <a:xfrm>
            <a:off x="8142947" y="1946546"/>
            <a:ext cx="69575" cy="30207"/>
          </a:xfrm>
          <a:custGeom>
            <a:avLst/>
            <a:gdLst>
              <a:gd name="T0" fmla="*/ 0 w 93"/>
              <a:gd name="T1" fmla="*/ 0 h 35"/>
              <a:gd name="T2" fmla="*/ 0 w 93"/>
              <a:gd name="T3" fmla="*/ 1 h 35"/>
              <a:gd name="T4" fmla="*/ 0 w 93"/>
              <a:gd name="T5" fmla="*/ 1 h 35"/>
              <a:gd name="T6" fmla="*/ 0 w 93"/>
              <a:gd name="T7" fmla="*/ 1 h 35"/>
              <a:gd name="T8" fmla="*/ 0 w 93"/>
              <a:gd name="T9" fmla="*/ 1 h 35"/>
              <a:gd name="T10" fmla="*/ 0 w 93"/>
              <a:gd name="T11" fmla="*/ 0 h 35"/>
              <a:gd name="T12" fmla="*/ 0 60000 65536"/>
              <a:gd name="T13" fmla="*/ 0 60000 65536"/>
              <a:gd name="T14" fmla="*/ 0 60000 65536"/>
              <a:gd name="T15" fmla="*/ 0 60000 65536"/>
              <a:gd name="T16" fmla="*/ 0 60000 65536"/>
              <a:gd name="T17" fmla="*/ 0 60000 65536"/>
              <a:gd name="T18" fmla="*/ 0 w 93"/>
              <a:gd name="T19" fmla="*/ 0 h 35"/>
              <a:gd name="T20" fmla="*/ 93 w 9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3" h="35">
                <a:moveTo>
                  <a:pt x="0" y="0"/>
                </a:moveTo>
                <a:lnTo>
                  <a:pt x="42" y="27"/>
                </a:lnTo>
                <a:lnTo>
                  <a:pt x="28" y="35"/>
                </a:lnTo>
                <a:lnTo>
                  <a:pt x="65" y="33"/>
                </a:lnTo>
                <a:lnTo>
                  <a:pt x="93" y="16"/>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42" name="Freeform 141"/>
          <p:cNvSpPr>
            <a:spLocks noChangeAspect="1"/>
          </p:cNvSpPr>
          <p:nvPr/>
        </p:nvSpPr>
        <p:spPr bwMode="gray">
          <a:xfrm>
            <a:off x="8154015" y="1871822"/>
            <a:ext cx="162871" cy="76313"/>
          </a:xfrm>
          <a:custGeom>
            <a:avLst/>
            <a:gdLst>
              <a:gd name="T0" fmla="*/ 0 w 220"/>
              <a:gd name="T1" fmla="*/ 1 h 95"/>
              <a:gd name="T2" fmla="*/ 0 w 220"/>
              <a:gd name="T3" fmla="*/ 1 h 95"/>
              <a:gd name="T4" fmla="*/ 0 w 220"/>
              <a:gd name="T5" fmla="*/ 0 h 95"/>
              <a:gd name="T6" fmla="*/ 0 w 220"/>
              <a:gd name="T7" fmla="*/ 1 h 95"/>
              <a:gd name="T8" fmla="*/ 0 w 220"/>
              <a:gd name="T9" fmla="*/ 1 h 95"/>
              <a:gd name="T10" fmla="*/ 0 w 220"/>
              <a:gd name="T11" fmla="*/ 1 h 95"/>
              <a:gd name="T12" fmla="*/ 0 w 220"/>
              <a:gd name="T13" fmla="*/ 1 h 95"/>
              <a:gd name="T14" fmla="*/ 0 w 220"/>
              <a:gd name="T15" fmla="*/ 1 h 9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95"/>
              <a:gd name="T26" fmla="*/ 220 w 220"/>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95">
                <a:moveTo>
                  <a:pt x="0" y="78"/>
                </a:moveTo>
                <a:lnTo>
                  <a:pt x="59" y="25"/>
                </a:lnTo>
                <a:lnTo>
                  <a:pt x="142" y="0"/>
                </a:lnTo>
                <a:lnTo>
                  <a:pt x="220" y="45"/>
                </a:lnTo>
                <a:lnTo>
                  <a:pt x="194" y="55"/>
                </a:lnTo>
                <a:lnTo>
                  <a:pt x="202" y="75"/>
                </a:lnTo>
                <a:lnTo>
                  <a:pt x="88" y="95"/>
                </a:lnTo>
                <a:lnTo>
                  <a:pt x="0" y="7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43" name="Freeform 142"/>
          <p:cNvSpPr>
            <a:spLocks noChangeAspect="1"/>
          </p:cNvSpPr>
          <p:nvPr/>
        </p:nvSpPr>
        <p:spPr bwMode="gray">
          <a:xfrm>
            <a:off x="8187222" y="1940186"/>
            <a:ext cx="185008" cy="93801"/>
          </a:xfrm>
          <a:custGeom>
            <a:avLst/>
            <a:gdLst>
              <a:gd name="T0" fmla="*/ 0 w 248"/>
              <a:gd name="T1" fmla="*/ 1 h 111"/>
              <a:gd name="T2" fmla="*/ 0 w 248"/>
              <a:gd name="T3" fmla="*/ 1 h 111"/>
              <a:gd name="T4" fmla="*/ 0 w 248"/>
              <a:gd name="T5" fmla="*/ 1 h 111"/>
              <a:gd name="T6" fmla="*/ 0 w 248"/>
              <a:gd name="T7" fmla="*/ 1 h 111"/>
              <a:gd name="T8" fmla="*/ 0 w 248"/>
              <a:gd name="T9" fmla="*/ 1 h 111"/>
              <a:gd name="T10" fmla="*/ 0 w 248"/>
              <a:gd name="T11" fmla="*/ 1 h 111"/>
              <a:gd name="T12" fmla="*/ 0 w 248"/>
              <a:gd name="T13" fmla="*/ 1 h 111"/>
              <a:gd name="T14" fmla="*/ 0 w 248"/>
              <a:gd name="T15" fmla="*/ 1 h 111"/>
              <a:gd name="T16" fmla="*/ 0 w 248"/>
              <a:gd name="T17" fmla="*/ 1 h 111"/>
              <a:gd name="T18" fmla="*/ 0 w 248"/>
              <a:gd name="T19" fmla="*/ 1 h 111"/>
              <a:gd name="T20" fmla="*/ 0 w 248"/>
              <a:gd name="T21" fmla="*/ 1 h 111"/>
              <a:gd name="T22" fmla="*/ 0 w 248"/>
              <a:gd name="T23" fmla="*/ 1 h 111"/>
              <a:gd name="T24" fmla="*/ 0 w 248"/>
              <a:gd name="T25" fmla="*/ 0 h 111"/>
              <a:gd name="T26" fmla="*/ 0 w 248"/>
              <a:gd name="T27" fmla="*/ 1 h 111"/>
              <a:gd name="T28" fmla="*/ 0 w 248"/>
              <a:gd name="T29" fmla="*/ 1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8"/>
              <a:gd name="T46" fmla="*/ 0 h 111"/>
              <a:gd name="T47" fmla="*/ 248 w 248"/>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8" h="111">
                <a:moveTo>
                  <a:pt x="0" y="49"/>
                </a:moveTo>
                <a:lnTo>
                  <a:pt x="45" y="54"/>
                </a:lnTo>
                <a:lnTo>
                  <a:pt x="77" y="93"/>
                </a:lnTo>
                <a:lnTo>
                  <a:pt x="101" y="80"/>
                </a:lnTo>
                <a:lnTo>
                  <a:pt x="204" y="111"/>
                </a:lnTo>
                <a:lnTo>
                  <a:pt x="238" y="99"/>
                </a:lnTo>
                <a:lnTo>
                  <a:pt x="213" y="69"/>
                </a:lnTo>
                <a:lnTo>
                  <a:pt x="232" y="77"/>
                </a:lnTo>
                <a:lnTo>
                  <a:pt x="248" y="33"/>
                </a:lnTo>
                <a:lnTo>
                  <a:pt x="194" y="10"/>
                </a:lnTo>
                <a:lnTo>
                  <a:pt x="142" y="41"/>
                </a:lnTo>
                <a:lnTo>
                  <a:pt x="184" y="24"/>
                </a:lnTo>
                <a:lnTo>
                  <a:pt x="159" y="0"/>
                </a:lnTo>
                <a:lnTo>
                  <a:pt x="72" y="8"/>
                </a:lnTo>
                <a:lnTo>
                  <a:pt x="0" y="4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44" name="Freeform 143"/>
          <p:cNvSpPr>
            <a:spLocks noChangeAspect="1"/>
          </p:cNvSpPr>
          <p:nvPr/>
        </p:nvSpPr>
        <p:spPr bwMode="gray">
          <a:xfrm>
            <a:off x="8359579" y="1989471"/>
            <a:ext cx="153383" cy="93801"/>
          </a:xfrm>
          <a:custGeom>
            <a:avLst/>
            <a:gdLst>
              <a:gd name="T0" fmla="*/ 0 w 208"/>
              <a:gd name="T1" fmla="*/ 1 h 113"/>
              <a:gd name="T2" fmla="*/ 0 w 208"/>
              <a:gd name="T3" fmla="*/ 1 h 113"/>
              <a:gd name="T4" fmla="*/ 0 w 208"/>
              <a:gd name="T5" fmla="*/ 1 h 113"/>
              <a:gd name="T6" fmla="*/ 0 w 208"/>
              <a:gd name="T7" fmla="*/ 1 h 113"/>
              <a:gd name="T8" fmla="*/ 0 w 208"/>
              <a:gd name="T9" fmla="*/ 1 h 113"/>
              <a:gd name="T10" fmla="*/ 0 w 208"/>
              <a:gd name="T11" fmla="*/ 1 h 113"/>
              <a:gd name="T12" fmla="*/ 0 w 208"/>
              <a:gd name="T13" fmla="*/ 1 h 113"/>
              <a:gd name="T14" fmla="*/ 0 w 208"/>
              <a:gd name="T15" fmla="*/ 0 h 113"/>
              <a:gd name="T16" fmla="*/ 0 w 208"/>
              <a:gd name="T17" fmla="*/ 1 h 113"/>
              <a:gd name="T18" fmla="*/ 0 w 208"/>
              <a:gd name="T19" fmla="*/ 1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13"/>
              <a:gd name="T32" fmla="*/ 208 w 208"/>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13">
                <a:moveTo>
                  <a:pt x="0" y="96"/>
                </a:moveTo>
                <a:lnTo>
                  <a:pt x="16" y="113"/>
                </a:lnTo>
                <a:lnTo>
                  <a:pt x="191" y="90"/>
                </a:lnTo>
                <a:lnTo>
                  <a:pt x="208" y="53"/>
                </a:lnTo>
                <a:lnTo>
                  <a:pt x="159" y="22"/>
                </a:lnTo>
                <a:lnTo>
                  <a:pt x="117" y="35"/>
                </a:lnTo>
                <a:lnTo>
                  <a:pt x="125" y="10"/>
                </a:lnTo>
                <a:lnTo>
                  <a:pt x="100" y="0"/>
                </a:lnTo>
                <a:lnTo>
                  <a:pt x="21" y="85"/>
                </a:lnTo>
                <a:lnTo>
                  <a:pt x="0" y="9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45" name="Freeform 144"/>
          <p:cNvSpPr>
            <a:spLocks noChangeAspect="1"/>
          </p:cNvSpPr>
          <p:nvPr/>
        </p:nvSpPr>
        <p:spPr bwMode="gray">
          <a:xfrm>
            <a:off x="9322569" y="2189793"/>
            <a:ext cx="169196" cy="89032"/>
          </a:xfrm>
          <a:custGeom>
            <a:avLst/>
            <a:gdLst>
              <a:gd name="T0" fmla="*/ 0 w 233"/>
              <a:gd name="T1" fmla="*/ 1 h 108"/>
              <a:gd name="T2" fmla="*/ 0 w 233"/>
              <a:gd name="T3" fmla="*/ 1 h 108"/>
              <a:gd name="T4" fmla="*/ 0 w 233"/>
              <a:gd name="T5" fmla="*/ 0 h 108"/>
              <a:gd name="T6" fmla="*/ 0 w 233"/>
              <a:gd name="T7" fmla="*/ 1 h 108"/>
              <a:gd name="T8" fmla="*/ 0 w 233"/>
              <a:gd name="T9" fmla="*/ 1 h 108"/>
              <a:gd name="T10" fmla="*/ 0 w 233"/>
              <a:gd name="T11" fmla="*/ 1 h 108"/>
              <a:gd name="T12" fmla="*/ 0 w 233"/>
              <a:gd name="T13" fmla="*/ 1 h 108"/>
              <a:gd name="T14" fmla="*/ 0 w 233"/>
              <a:gd name="T15" fmla="*/ 1 h 108"/>
              <a:gd name="T16" fmla="*/ 0 w 233"/>
              <a:gd name="T17" fmla="*/ 1 h 108"/>
              <a:gd name="T18" fmla="*/ 0 w 233"/>
              <a:gd name="T19" fmla="*/ 1 h 108"/>
              <a:gd name="T20" fmla="*/ 0 w 233"/>
              <a:gd name="T21" fmla="*/ 1 h 108"/>
              <a:gd name="T22" fmla="*/ 0 w 233"/>
              <a:gd name="T23" fmla="*/ 1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108"/>
              <a:gd name="T38" fmla="*/ 233 w 23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108">
                <a:moveTo>
                  <a:pt x="0" y="59"/>
                </a:moveTo>
                <a:lnTo>
                  <a:pt x="48" y="5"/>
                </a:lnTo>
                <a:lnTo>
                  <a:pt x="81" y="0"/>
                </a:lnTo>
                <a:lnTo>
                  <a:pt x="134" y="42"/>
                </a:lnTo>
                <a:lnTo>
                  <a:pt x="142" y="11"/>
                </a:lnTo>
                <a:lnTo>
                  <a:pt x="201" y="36"/>
                </a:lnTo>
                <a:lnTo>
                  <a:pt x="195" y="75"/>
                </a:lnTo>
                <a:lnTo>
                  <a:pt x="233" y="89"/>
                </a:lnTo>
                <a:lnTo>
                  <a:pt x="110" y="96"/>
                </a:lnTo>
                <a:lnTo>
                  <a:pt x="103" y="78"/>
                </a:lnTo>
                <a:lnTo>
                  <a:pt x="83" y="108"/>
                </a:lnTo>
                <a:lnTo>
                  <a:pt x="0" y="5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46" name="Freeform 145"/>
          <p:cNvSpPr>
            <a:spLocks noChangeAspect="1"/>
          </p:cNvSpPr>
          <p:nvPr/>
        </p:nvSpPr>
        <p:spPr bwMode="gray">
          <a:xfrm>
            <a:off x="9439582" y="2191382"/>
            <a:ext cx="109107" cy="60415"/>
          </a:xfrm>
          <a:custGeom>
            <a:avLst/>
            <a:gdLst>
              <a:gd name="T0" fmla="*/ 0 w 143"/>
              <a:gd name="T1" fmla="*/ 0 h 72"/>
              <a:gd name="T2" fmla="*/ 0 w 143"/>
              <a:gd name="T3" fmla="*/ 1 h 72"/>
              <a:gd name="T4" fmla="*/ 0 w 143"/>
              <a:gd name="T5" fmla="*/ 1 h 72"/>
              <a:gd name="T6" fmla="*/ 0 w 143"/>
              <a:gd name="T7" fmla="*/ 1 h 72"/>
              <a:gd name="T8" fmla="*/ 0 w 143"/>
              <a:gd name="T9" fmla="*/ 1 h 72"/>
              <a:gd name="T10" fmla="*/ 0 w 143"/>
              <a:gd name="T11" fmla="*/ 1 h 72"/>
              <a:gd name="T12" fmla="*/ 0 w 143"/>
              <a:gd name="T13" fmla="*/ 0 h 72"/>
              <a:gd name="T14" fmla="*/ 0 60000 65536"/>
              <a:gd name="T15" fmla="*/ 0 60000 65536"/>
              <a:gd name="T16" fmla="*/ 0 60000 65536"/>
              <a:gd name="T17" fmla="*/ 0 60000 65536"/>
              <a:gd name="T18" fmla="*/ 0 60000 65536"/>
              <a:gd name="T19" fmla="*/ 0 60000 65536"/>
              <a:gd name="T20" fmla="*/ 0 60000 65536"/>
              <a:gd name="T21" fmla="*/ 0 w 143"/>
              <a:gd name="T22" fmla="*/ 0 h 72"/>
              <a:gd name="T23" fmla="*/ 143 w 143"/>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72">
                <a:moveTo>
                  <a:pt x="0" y="0"/>
                </a:moveTo>
                <a:lnTo>
                  <a:pt x="47" y="27"/>
                </a:lnTo>
                <a:lnTo>
                  <a:pt x="34" y="51"/>
                </a:lnTo>
                <a:lnTo>
                  <a:pt x="58" y="72"/>
                </a:lnTo>
                <a:lnTo>
                  <a:pt x="101" y="72"/>
                </a:lnTo>
                <a:lnTo>
                  <a:pt x="143" y="45"/>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47" name="Freeform 146"/>
          <p:cNvSpPr>
            <a:spLocks noChangeAspect="1"/>
          </p:cNvSpPr>
          <p:nvPr/>
        </p:nvSpPr>
        <p:spPr bwMode="gray">
          <a:xfrm>
            <a:off x="9449070" y="3227966"/>
            <a:ext cx="82225" cy="311612"/>
          </a:xfrm>
          <a:custGeom>
            <a:avLst/>
            <a:gdLst>
              <a:gd name="T0" fmla="*/ 0 w 108"/>
              <a:gd name="T1" fmla="*/ 1 h 377"/>
              <a:gd name="T2" fmla="*/ 0 w 108"/>
              <a:gd name="T3" fmla="*/ 1 h 377"/>
              <a:gd name="T4" fmla="*/ 0 w 108"/>
              <a:gd name="T5" fmla="*/ 1 h 377"/>
              <a:gd name="T6" fmla="*/ 0 w 108"/>
              <a:gd name="T7" fmla="*/ 1 h 377"/>
              <a:gd name="T8" fmla="*/ 0 w 108"/>
              <a:gd name="T9" fmla="*/ 1 h 377"/>
              <a:gd name="T10" fmla="*/ 0 w 108"/>
              <a:gd name="T11" fmla="*/ 1 h 377"/>
              <a:gd name="T12" fmla="*/ 0 w 108"/>
              <a:gd name="T13" fmla="*/ 1 h 377"/>
              <a:gd name="T14" fmla="*/ 0 w 108"/>
              <a:gd name="T15" fmla="*/ 1 h 377"/>
              <a:gd name="T16" fmla="*/ 0 w 108"/>
              <a:gd name="T17" fmla="*/ 1 h 377"/>
              <a:gd name="T18" fmla="*/ 0 w 108"/>
              <a:gd name="T19" fmla="*/ 0 h 377"/>
              <a:gd name="T20" fmla="*/ 0 w 108"/>
              <a:gd name="T21" fmla="*/ 1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377"/>
              <a:gd name="T35" fmla="*/ 108 w 108"/>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377">
                <a:moveTo>
                  <a:pt x="0" y="96"/>
                </a:moveTo>
                <a:lnTo>
                  <a:pt x="19" y="142"/>
                </a:lnTo>
                <a:lnTo>
                  <a:pt x="19" y="377"/>
                </a:lnTo>
                <a:lnTo>
                  <a:pt x="37" y="349"/>
                </a:lnTo>
                <a:lnTo>
                  <a:pt x="65" y="367"/>
                </a:lnTo>
                <a:lnTo>
                  <a:pt x="33" y="302"/>
                </a:lnTo>
                <a:lnTo>
                  <a:pt x="50" y="237"/>
                </a:lnTo>
                <a:lnTo>
                  <a:pt x="108" y="257"/>
                </a:lnTo>
                <a:lnTo>
                  <a:pt x="53" y="132"/>
                </a:lnTo>
                <a:lnTo>
                  <a:pt x="37" y="0"/>
                </a:lnTo>
                <a:lnTo>
                  <a:pt x="0" y="9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48" name="Freeform 147"/>
          <p:cNvSpPr>
            <a:spLocks noChangeAspect="1"/>
          </p:cNvSpPr>
          <p:nvPr/>
        </p:nvSpPr>
        <p:spPr bwMode="gray">
          <a:xfrm>
            <a:off x="9564503" y="2226360"/>
            <a:ext cx="124919" cy="44516"/>
          </a:xfrm>
          <a:custGeom>
            <a:avLst/>
            <a:gdLst>
              <a:gd name="T0" fmla="*/ 0 w 162"/>
              <a:gd name="T1" fmla="*/ 0 h 55"/>
              <a:gd name="T2" fmla="*/ 0 w 162"/>
              <a:gd name="T3" fmla="*/ 1 h 55"/>
              <a:gd name="T4" fmla="*/ 0 w 162"/>
              <a:gd name="T5" fmla="*/ 1 h 55"/>
              <a:gd name="T6" fmla="*/ 0 w 162"/>
              <a:gd name="T7" fmla="*/ 1 h 55"/>
              <a:gd name="T8" fmla="*/ 0 w 162"/>
              <a:gd name="T9" fmla="*/ 0 h 55"/>
              <a:gd name="T10" fmla="*/ 0 60000 65536"/>
              <a:gd name="T11" fmla="*/ 0 60000 65536"/>
              <a:gd name="T12" fmla="*/ 0 60000 65536"/>
              <a:gd name="T13" fmla="*/ 0 60000 65536"/>
              <a:gd name="T14" fmla="*/ 0 60000 65536"/>
              <a:gd name="T15" fmla="*/ 0 w 162"/>
              <a:gd name="T16" fmla="*/ 0 h 55"/>
              <a:gd name="T17" fmla="*/ 162 w 162"/>
              <a:gd name="T18" fmla="*/ 55 h 55"/>
            </a:gdLst>
            <a:ahLst/>
            <a:cxnLst>
              <a:cxn ang="T10">
                <a:pos x="T0" y="T1"/>
              </a:cxn>
              <a:cxn ang="T11">
                <a:pos x="T2" y="T3"/>
              </a:cxn>
              <a:cxn ang="T12">
                <a:pos x="T4" y="T5"/>
              </a:cxn>
              <a:cxn ang="T13">
                <a:pos x="T6" y="T7"/>
              </a:cxn>
              <a:cxn ang="T14">
                <a:pos x="T8" y="T9"/>
              </a:cxn>
            </a:cxnLst>
            <a:rect l="T15" t="T16" r="T17" b="T18"/>
            <a:pathLst>
              <a:path w="162" h="55">
                <a:moveTo>
                  <a:pt x="0" y="0"/>
                </a:moveTo>
                <a:lnTo>
                  <a:pt x="28" y="38"/>
                </a:lnTo>
                <a:lnTo>
                  <a:pt x="103" y="55"/>
                </a:lnTo>
                <a:lnTo>
                  <a:pt x="162" y="44"/>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49" name="Freeform 148"/>
          <p:cNvSpPr>
            <a:spLocks noChangeAspect="1"/>
          </p:cNvSpPr>
          <p:nvPr/>
        </p:nvSpPr>
        <p:spPr bwMode="gray">
          <a:xfrm>
            <a:off x="5555998" y="3622251"/>
            <a:ext cx="320996" cy="254376"/>
          </a:xfrm>
          <a:custGeom>
            <a:avLst/>
            <a:gdLst>
              <a:gd name="T0" fmla="*/ 0 w 426"/>
              <a:gd name="T1" fmla="*/ 1 h 307"/>
              <a:gd name="T2" fmla="*/ 0 w 426"/>
              <a:gd name="T3" fmla="*/ 1 h 307"/>
              <a:gd name="T4" fmla="*/ 0 w 426"/>
              <a:gd name="T5" fmla="*/ 1 h 307"/>
              <a:gd name="T6" fmla="*/ 0 w 426"/>
              <a:gd name="T7" fmla="*/ 1 h 307"/>
              <a:gd name="T8" fmla="*/ 0 w 426"/>
              <a:gd name="T9" fmla="*/ 1 h 307"/>
              <a:gd name="T10" fmla="*/ 0 w 426"/>
              <a:gd name="T11" fmla="*/ 1 h 307"/>
              <a:gd name="T12" fmla="*/ 0 w 426"/>
              <a:gd name="T13" fmla="*/ 1 h 307"/>
              <a:gd name="T14" fmla="*/ 0 w 426"/>
              <a:gd name="T15" fmla="*/ 1 h 307"/>
              <a:gd name="T16" fmla="*/ 0 w 426"/>
              <a:gd name="T17" fmla="*/ 1 h 307"/>
              <a:gd name="T18" fmla="*/ 0 w 426"/>
              <a:gd name="T19" fmla="*/ 1 h 307"/>
              <a:gd name="T20" fmla="*/ 0 w 426"/>
              <a:gd name="T21" fmla="*/ 1 h 307"/>
              <a:gd name="T22" fmla="*/ 0 w 426"/>
              <a:gd name="T23" fmla="*/ 1 h 307"/>
              <a:gd name="T24" fmla="*/ 0 w 426"/>
              <a:gd name="T25" fmla="*/ 1 h 307"/>
              <a:gd name="T26" fmla="*/ 0 w 426"/>
              <a:gd name="T27" fmla="*/ 1 h 307"/>
              <a:gd name="T28" fmla="*/ 0 w 426"/>
              <a:gd name="T29" fmla="*/ 1 h 307"/>
              <a:gd name="T30" fmla="*/ 0 w 426"/>
              <a:gd name="T31" fmla="*/ 0 h 307"/>
              <a:gd name="T32" fmla="*/ 0 w 426"/>
              <a:gd name="T33" fmla="*/ 1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6"/>
              <a:gd name="T52" fmla="*/ 0 h 307"/>
              <a:gd name="T53" fmla="*/ 426 w 426"/>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6" h="307">
                <a:moveTo>
                  <a:pt x="0" y="26"/>
                </a:moveTo>
                <a:lnTo>
                  <a:pt x="14" y="76"/>
                </a:lnTo>
                <a:lnTo>
                  <a:pt x="104" y="84"/>
                </a:lnTo>
                <a:lnTo>
                  <a:pt x="64" y="164"/>
                </a:lnTo>
                <a:lnTo>
                  <a:pt x="64" y="263"/>
                </a:lnTo>
                <a:lnTo>
                  <a:pt x="128" y="307"/>
                </a:lnTo>
                <a:lnTo>
                  <a:pt x="253" y="279"/>
                </a:lnTo>
                <a:lnTo>
                  <a:pt x="322" y="204"/>
                </a:lnTo>
                <a:lnTo>
                  <a:pt x="308" y="174"/>
                </a:lnTo>
                <a:lnTo>
                  <a:pt x="346" y="120"/>
                </a:lnTo>
                <a:lnTo>
                  <a:pt x="425" y="77"/>
                </a:lnTo>
                <a:lnTo>
                  <a:pt x="426" y="53"/>
                </a:lnTo>
                <a:lnTo>
                  <a:pt x="375" y="46"/>
                </a:lnTo>
                <a:lnTo>
                  <a:pt x="364" y="43"/>
                </a:lnTo>
                <a:lnTo>
                  <a:pt x="255" y="11"/>
                </a:lnTo>
                <a:lnTo>
                  <a:pt x="36" y="0"/>
                </a:lnTo>
                <a:lnTo>
                  <a:pt x="0" y="26"/>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50" name="Freeform 149"/>
          <p:cNvSpPr>
            <a:spLocks noChangeAspect="1"/>
          </p:cNvSpPr>
          <p:nvPr/>
        </p:nvSpPr>
        <p:spPr bwMode="gray">
          <a:xfrm>
            <a:off x="4290987" y="4786023"/>
            <a:ext cx="107525" cy="114469"/>
          </a:xfrm>
          <a:custGeom>
            <a:avLst/>
            <a:gdLst>
              <a:gd name="T0" fmla="*/ 0 w 143"/>
              <a:gd name="T1" fmla="*/ 1 h 136"/>
              <a:gd name="T2" fmla="*/ 0 w 143"/>
              <a:gd name="T3" fmla="*/ 0 h 136"/>
              <a:gd name="T4" fmla="*/ 0 w 143"/>
              <a:gd name="T5" fmla="*/ 1 h 136"/>
              <a:gd name="T6" fmla="*/ 0 w 143"/>
              <a:gd name="T7" fmla="*/ 1 h 136"/>
              <a:gd name="T8" fmla="*/ 0 w 143"/>
              <a:gd name="T9" fmla="*/ 1 h 136"/>
              <a:gd name="T10" fmla="*/ 0 w 143"/>
              <a:gd name="T11" fmla="*/ 1 h 136"/>
              <a:gd name="T12" fmla="*/ 0 60000 65536"/>
              <a:gd name="T13" fmla="*/ 0 60000 65536"/>
              <a:gd name="T14" fmla="*/ 0 60000 65536"/>
              <a:gd name="T15" fmla="*/ 0 60000 65536"/>
              <a:gd name="T16" fmla="*/ 0 60000 65536"/>
              <a:gd name="T17" fmla="*/ 0 60000 65536"/>
              <a:gd name="T18" fmla="*/ 0 w 143"/>
              <a:gd name="T19" fmla="*/ 0 h 136"/>
              <a:gd name="T20" fmla="*/ 143 w 14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143" h="136">
                <a:moveTo>
                  <a:pt x="0" y="63"/>
                </a:moveTo>
                <a:lnTo>
                  <a:pt x="39" y="0"/>
                </a:lnTo>
                <a:lnTo>
                  <a:pt x="143" y="12"/>
                </a:lnTo>
                <a:lnTo>
                  <a:pt x="128" y="126"/>
                </a:lnTo>
                <a:lnTo>
                  <a:pt x="56" y="136"/>
                </a:lnTo>
                <a:lnTo>
                  <a:pt x="0" y="6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51" name="Freeform 150"/>
          <p:cNvSpPr>
            <a:spLocks noChangeAspect="1"/>
          </p:cNvSpPr>
          <p:nvPr/>
        </p:nvSpPr>
        <p:spPr bwMode="gray">
          <a:xfrm>
            <a:off x="6069909" y="1946546"/>
            <a:ext cx="275140" cy="219399"/>
          </a:xfrm>
          <a:custGeom>
            <a:avLst/>
            <a:gdLst>
              <a:gd name="T0" fmla="*/ 0 w 367"/>
              <a:gd name="T1" fmla="*/ 1 h 262"/>
              <a:gd name="T2" fmla="*/ 0 w 367"/>
              <a:gd name="T3" fmla="*/ 1 h 262"/>
              <a:gd name="T4" fmla="*/ 0 w 367"/>
              <a:gd name="T5" fmla="*/ 1 h 262"/>
              <a:gd name="T6" fmla="*/ 0 w 367"/>
              <a:gd name="T7" fmla="*/ 1 h 262"/>
              <a:gd name="T8" fmla="*/ 0 w 367"/>
              <a:gd name="T9" fmla="*/ 1 h 262"/>
              <a:gd name="T10" fmla="*/ 0 w 367"/>
              <a:gd name="T11" fmla="*/ 1 h 262"/>
              <a:gd name="T12" fmla="*/ 0 w 367"/>
              <a:gd name="T13" fmla="*/ 1 h 262"/>
              <a:gd name="T14" fmla="*/ 0 w 367"/>
              <a:gd name="T15" fmla="*/ 1 h 262"/>
              <a:gd name="T16" fmla="*/ 0 w 367"/>
              <a:gd name="T17" fmla="*/ 1 h 262"/>
              <a:gd name="T18" fmla="*/ 0 w 367"/>
              <a:gd name="T19" fmla="*/ 1 h 262"/>
              <a:gd name="T20" fmla="*/ 0 w 367"/>
              <a:gd name="T21" fmla="*/ 1 h 262"/>
              <a:gd name="T22" fmla="*/ 0 w 367"/>
              <a:gd name="T23" fmla="*/ 1 h 262"/>
              <a:gd name="T24" fmla="*/ 0 w 367"/>
              <a:gd name="T25" fmla="*/ 1 h 262"/>
              <a:gd name="T26" fmla="*/ 0 w 367"/>
              <a:gd name="T27" fmla="*/ 1 h 262"/>
              <a:gd name="T28" fmla="*/ 0 w 367"/>
              <a:gd name="T29" fmla="*/ 1 h 262"/>
              <a:gd name="T30" fmla="*/ 0 w 367"/>
              <a:gd name="T31" fmla="*/ 1 h 262"/>
              <a:gd name="T32" fmla="*/ 0 w 367"/>
              <a:gd name="T33" fmla="*/ 1 h 262"/>
              <a:gd name="T34" fmla="*/ 0 w 367"/>
              <a:gd name="T35" fmla="*/ 1 h 262"/>
              <a:gd name="T36" fmla="*/ 0 w 367"/>
              <a:gd name="T37" fmla="*/ 1 h 262"/>
              <a:gd name="T38" fmla="*/ 0 w 367"/>
              <a:gd name="T39" fmla="*/ 1 h 262"/>
              <a:gd name="T40" fmla="*/ 0 w 367"/>
              <a:gd name="T41" fmla="*/ 1 h 262"/>
              <a:gd name="T42" fmla="*/ 0 w 367"/>
              <a:gd name="T43" fmla="*/ 1 h 262"/>
              <a:gd name="T44" fmla="*/ 0 w 367"/>
              <a:gd name="T45" fmla="*/ 1 h 262"/>
              <a:gd name="T46" fmla="*/ 0 w 367"/>
              <a:gd name="T47" fmla="*/ 1 h 262"/>
              <a:gd name="T48" fmla="*/ 0 w 367"/>
              <a:gd name="T49" fmla="*/ 1 h 262"/>
              <a:gd name="T50" fmla="*/ 0 w 367"/>
              <a:gd name="T51" fmla="*/ 1 h 262"/>
              <a:gd name="T52" fmla="*/ 0 w 367"/>
              <a:gd name="T53" fmla="*/ 1 h 262"/>
              <a:gd name="T54" fmla="*/ 0 w 367"/>
              <a:gd name="T55" fmla="*/ 1 h 262"/>
              <a:gd name="T56" fmla="*/ 0 w 367"/>
              <a:gd name="T57" fmla="*/ 1 h 262"/>
              <a:gd name="T58" fmla="*/ 0 w 367"/>
              <a:gd name="T59" fmla="*/ 0 h 262"/>
              <a:gd name="T60" fmla="*/ 0 w 367"/>
              <a:gd name="T61" fmla="*/ 1 h 262"/>
              <a:gd name="T62" fmla="*/ 0 w 367"/>
              <a:gd name="T63" fmla="*/ 1 h 262"/>
              <a:gd name="T64" fmla="*/ 0 w 367"/>
              <a:gd name="T65" fmla="*/ 1 h 262"/>
              <a:gd name="T66" fmla="*/ 0 w 367"/>
              <a:gd name="T67" fmla="*/ 1 h 262"/>
              <a:gd name="T68" fmla="*/ 0 w 367"/>
              <a:gd name="T69" fmla="*/ 1 h 262"/>
              <a:gd name="T70" fmla="*/ 0 w 367"/>
              <a:gd name="T71" fmla="*/ 1 h 262"/>
              <a:gd name="T72" fmla="*/ 0 w 367"/>
              <a:gd name="T73" fmla="*/ 1 h 262"/>
              <a:gd name="T74" fmla="*/ 0 w 367"/>
              <a:gd name="T75" fmla="*/ 1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7"/>
              <a:gd name="T115" fmla="*/ 0 h 262"/>
              <a:gd name="T116" fmla="*/ 367 w 367"/>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7" h="262">
                <a:moveTo>
                  <a:pt x="0" y="33"/>
                </a:moveTo>
                <a:lnTo>
                  <a:pt x="3" y="64"/>
                </a:lnTo>
                <a:lnTo>
                  <a:pt x="41" y="64"/>
                </a:lnTo>
                <a:lnTo>
                  <a:pt x="28" y="80"/>
                </a:lnTo>
                <a:lnTo>
                  <a:pt x="56" y="91"/>
                </a:lnTo>
                <a:lnTo>
                  <a:pt x="20" y="88"/>
                </a:lnTo>
                <a:lnTo>
                  <a:pt x="86" y="117"/>
                </a:lnTo>
                <a:lnTo>
                  <a:pt x="58" y="126"/>
                </a:lnTo>
                <a:lnTo>
                  <a:pt x="77" y="146"/>
                </a:lnTo>
                <a:lnTo>
                  <a:pt x="135" y="135"/>
                </a:lnTo>
                <a:lnTo>
                  <a:pt x="133" y="108"/>
                </a:lnTo>
                <a:lnTo>
                  <a:pt x="163" y="97"/>
                </a:lnTo>
                <a:lnTo>
                  <a:pt x="168" y="128"/>
                </a:lnTo>
                <a:lnTo>
                  <a:pt x="203" y="108"/>
                </a:lnTo>
                <a:lnTo>
                  <a:pt x="196" y="128"/>
                </a:lnTo>
                <a:lnTo>
                  <a:pt x="229" y="129"/>
                </a:lnTo>
                <a:lnTo>
                  <a:pt x="102" y="159"/>
                </a:lnTo>
                <a:lnTo>
                  <a:pt x="108" y="181"/>
                </a:lnTo>
                <a:lnTo>
                  <a:pt x="212" y="164"/>
                </a:lnTo>
                <a:lnTo>
                  <a:pt x="141" y="186"/>
                </a:lnTo>
                <a:lnTo>
                  <a:pt x="182" y="198"/>
                </a:lnTo>
                <a:lnTo>
                  <a:pt x="110" y="208"/>
                </a:lnTo>
                <a:lnTo>
                  <a:pt x="218" y="262"/>
                </a:lnTo>
                <a:lnTo>
                  <a:pt x="286" y="128"/>
                </a:lnTo>
                <a:lnTo>
                  <a:pt x="367" y="96"/>
                </a:lnTo>
                <a:lnTo>
                  <a:pt x="278" y="72"/>
                </a:lnTo>
                <a:lnTo>
                  <a:pt x="264" y="38"/>
                </a:lnTo>
                <a:lnTo>
                  <a:pt x="239" y="59"/>
                </a:lnTo>
                <a:lnTo>
                  <a:pt x="251" y="27"/>
                </a:lnTo>
                <a:lnTo>
                  <a:pt x="188" y="0"/>
                </a:lnTo>
                <a:lnTo>
                  <a:pt x="169" y="27"/>
                </a:lnTo>
                <a:lnTo>
                  <a:pt x="197" y="91"/>
                </a:lnTo>
                <a:lnTo>
                  <a:pt x="129" y="26"/>
                </a:lnTo>
                <a:lnTo>
                  <a:pt x="108" y="38"/>
                </a:lnTo>
                <a:lnTo>
                  <a:pt x="121" y="71"/>
                </a:lnTo>
                <a:lnTo>
                  <a:pt x="55" y="42"/>
                </a:lnTo>
                <a:lnTo>
                  <a:pt x="102" y="24"/>
                </a:lnTo>
                <a:lnTo>
                  <a:pt x="0" y="3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52" name="Freeform 151"/>
          <p:cNvSpPr>
            <a:spLocks noChangeAspect="1"/>
          </p:cNvSpPr>
          <p:nvPr/>
        </p:nvSpPr>
        <p:spPr bwMode="gray">
          <a:xfrm>
            <a:off x="6245430" y="1917927"/>
            <a:ext cx="248259" cy="92211"/>
          </a:xfrm>
          <a:custGeom>
            <a:avLst/>
            <a:gdLst>
              <a:gd name="T0" fmla="*/ 0 w 333"/>
              <a:gd name="T1" fmla="*/ 1 h 110"/>
              <a:gd name="T2" fmla="*/ 0 w 333"/>
              <a:gd name="T3" fmla="*/ 1 h 110"/>
              <a:gd name="T4" fmla="*/ 0 w 333"/>
              <a:gd name="T5" fmla="*/ 1 h 110"/>
              <a:gd name="T6" fmla="*/ 0 w 333"/>
              <a:gd name="T7" fmla="*/ 1 h 110"/>
              <a:gd name="T8" fmla="*/ 0 w 333"/>
              <a:gd name="T9" fmla="*/ 1 h 110"/>
              <a:gd name="T10" fmla="*/ 0 w 333"/>
              <a:gd name="T11" fmla="*/ 1 h 110"/>
              <a:gd name="T12" fmla="*/ 0 w 333"/>
              <a:gd name="T13" fmla="*/ 1 h 110"/>
              <a:gd name="T14" fmla="*/ 0 w 333"/>
              <a:gd name="T15" fmla="*/ 1 h 110"/>
              <a:gd name="T16" fmla="*/ 0 w 333"/>
              <a:gd name="T17" fmla="*/ 1 h 110"/>
              <a:gd name="T18" fmla="*/ 0 w 333"/>
              <a:gd name="T19" fmla="*/ 1 h 110"/>
              <a:gd name="T20" fmla="*/ 0 w 333"/>
              <a:gd name="T21" fmla="*/ 1 h 110"/>
              <a:gd name="T22" fmla="*/ 0 w 333"/>
              <a:gd name="T23" fmla="*/ 1 h 110"/>
              <a:gd name="T24" fmla="*/ 0 w 333"/>
              <a:gd name="T25" fmla="*/ 1 h 110"/>
              <a:gd name="T26" fmla="*/ 0 w 333"/>
              <a:gd name="T27" fmla="*/ 0 h 110"/>
              <a:gd name="T28" fmla="*/ 0 w 333"/>
              <a:gd name="T29" fmla="*/ 1 h 110"/>
              <a:gd name="T30" fmla="*/ 0 w 333"/>
              <a:gd name="T31" fmla="*/ 0 h 110"/>
              <a:gd name="T32" fmla="*/ 0 w 333"/>
              <a:gd name="T33" fmla="*/ 1 h 110"/>
              <a:gd name="T34" fmla="*/ 0 w 333"/>
              <a:gd name="T35" fmla="*/ 1 h 110"/>
              <a:gd name="T36" fmla="*/ 0 w 333"/>
              <a:gd name="T37" fmla="*/ 1 h 110"/>
              <a:gd name="T38" fmla="*/ 0 w 333"/>
              <a:gd name="T39" fmla="*/ 1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3"/>
              <a:gd name="T61" fmla="*/ 0 h 110"/>
              <a:gd name="T62" fmla="*/ 333 w 333"/>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3" h="110">
                <a:moveTo>
                  <a:pt x="0" y="29"/>
                </a:moveTo>
                <a:lnTo>
                  <a:pt x="49" y="38"/>
                </a:lnTo>
                <a:lnTo>
                  <a:pt x="17" y="51"/>
                </a:lnTo>
                <a:lnTo>
                  <a:pt x="30" y="61"/>
                </a:lnTo>
                <a:lnTo>
                  <a:pt x="153" y="60"/>
                </a:lnTo>
                <a:lnTo>
                  <a:pt x="76" y="76"/>
                </a:lnTo>
                <a:lnTo>
                  <a:pt x="198" y="110"/>
                </a:lnTo>
                <a:lnTo>
                  <a:pt x="280" y="89"/>
                </a:lnTo>
                <a:lnTo>
                  <a:pt x="333" y="51"/>
                </a:lnTo>
                <a:lnTo>
                  <a:pt x="318" y="33"/>
                </a:lnTo>
                <a:lnTo>
                  <a:pt x="240" y="34"/>
                </a:lnTo>
                <a:lnTo>
                  <a:pt x="253" y="13"/>
                </a:lnTo>
                <a:lnTo>
                  <a:pt x="189" y="34"/>
                </a:lnTo>
                <a:lnTo>
                  <a:pt x="180" y="0"/>
                </a:lnTo>
                <a:lnTo>
                  <a:pt x="164" y="44"/>
                </a:lnTo>
                <a:lnTo>
                  <a:pt x="76" y="0"/>
                </a:lnTo>
                <a:lnTo>
                  <a:pt x="78" y="27"/>
                </a:lnTo>
                <a:lnTo>
                  <a:pt x="52" y="13"/>
                </a:lnTo>
                <a:lnTo>
                  <a:pt x="63" y="39"/>
                </a:lnTo>
                <a:lnTo>
                  <a:pt x="0" y="2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53" name="Freeform 152"/>
          <p:cNvSpPr>
            <a:spLocks noChangeAspect="1"/>
          </p:cNvSpPr>
          <p:nvPr/>
        </p:nvSpPr>
        <p:spPr bwMode="gray">
          <a:xfrm>
            <a:off x="6330818" y="2065784"/>
            <a:ext cx="105944" cy="58825"/>
          </a:xfrm>
          <a:custGeom>
            <a:avLst/>
            <a:gdLst>
              <a:gd name="T0" fmla="*/ 0 w 143"/>
              <a:gd name="T1" fmla="*/ 1 h 71"/>
              <a:gd name="T2" fmla="*/ 0 w 143"/>
              <a:gd name="T3" fmla="*/ 1 h 71"/>
              <a:gd name="T4" fmla="*/ 0 w 143"/>
              <a:gd name="T5" fmla="*/ 0 h 71"/>
              <a:gd name="T6" fmla="*/ 0 w 143"/>
              <a:gd name="T7" fmla="*/ 1 h 71"/>
              <a:gd name="T8" fmla="*/ 0 w 143"/>
              <a:gd name="T9" fmla="*/ 1 h 71"/>
              <a:gd name="T10" fmla="*/ 0 w 143"/>
              <a:gd name="T11" fmla="*/ 1 h 71"/>
              <a:gd name="T12" fmla="*/ 0 w 143"/>
              <a:gd name="T13" fmla="*/ 1 h 71"/>
              <a:gd name="T14" fmla="*/ 0 w 143"/>
              <a:gd name="T15" fmla="*/ 1 h 71"/>
              <a:gd name="T16" fmla="*/ 0 60000 65536"/>
              <a:gd name="T17" fmla="*/ 0 60000 65536"/>
              <a:gd name="T18" fmla="*/ 0 60000 65536"/>
              <a:gd name="T19" fmla="*/ 0 60000 65536"/>
              <a:gd name="T20" fmla="*/ 0 60000 65536"/>
              <a:gd name="T21" fmla="*/ 0 60000 65536"/>
              <a:gd name="T22" fmla="*/ 0 60000 65536"/>
              <a:gd name="T23" fmla="*/ 0 60000 65536"/>
              <a:gd name="T24" fmla="*/ 0 w 143"/>
              <a:gd name="T25" fmla="*/ 0 h 71"/>
              <a:gd name="T26" fmla="*/ 143 w 143"/>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 h="71">
                <a:moveTo>
                  <a:pt x="0" y="57"/>
                </a:moveTo>
                <a:lnTo>
                  <a:pt x="12" y="20"/>
                </a:lnTo>
                <a:lnTo>
                  <a:pt x="71" y="0"/>
                </a:lnTo>
                <a:lnTo>
                  <a:pt x="81" y="20"/>
                </a:lnTo>
                <a:lnTo>
                  <a:pt x="143" y="37"/>
                </a:lnTo>
                <a:lnTo>
                  <a:pt x="56" y="71"/>
                </a:lnTo>
                <a:lnTo>
                  <a:pt x="71" y="53"/>
                </a:lnTo>
                <a:lnTo>
                  <a:pt x="0" y="5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54" name="Freeform 153"/>
          <p:cNvSpPr>
            <a:spLocks noChangeAspect="1"/>
          </p:cNvSpPr>
          <p:nvPr/>
        </p:nvSpPr>
        <p:spPr bwMode="gray">
          <a:xfrm>
            <a:off x="6080978" y="2576128"/>
            <a:ext cx="333646" cy="607324"/>
          </a:xfrm>
          <a:custGeom>
            <a:avLst/>
            <a:gdLst>
              <a:gd name="T0" fmla="*/ 0 w 445"/>
              <a:gd name="T1" fmla="*/ 1 h 733"/>
              <a:gd name="T2" fmla="*/ 0 w 445"/>
              <a:gd name="T3" fmla="*/ 1 h 733"/>
              <a:gd name="T4" fmla="*/ 0 w 445"/>
              <a:gd name="T5" fmla="*/ 1 h 733"/>
              <a:gd name="T6" fmla="*/ 0 w 445"/>
              <a:gd name="T7" fmla="*/ 1 h 733"/>
              <a:gd name="T8" fmla="*/ 0 w 445"/>
              <a:gd name="T9" fmla="*/ 1 h 733"/>
              <a:gd name="T10" fmla="*/ 0 w 445"/>
              <a:gd name="T11" fmla="*/ 1 h 733"/>
              <a:gd name="T12" fmla="*/ 0 w 445"/>
              <a:gd name="T13" fmla="*/ 1 h 733"/>
              <a:gd name="T14" fmla="*/ 0 w 445"/>
              <a:gd name="T15" fmla="*/ 1 h 733"/>
              <a:gd name="T16" fmla="*/ 0 w 445"/>
              <a:gd name="T17" fmla="*/ 1 h 733"/>
              <a:gd name="T18" fmla="*/ 0 w 445"/>
              <a:gd name="T19" fmla="*/ 1 h 733"/>
              <a:gd name="T20" fmla="*/ 0 w 445"/>
              <a:gd name="T21" fmla="*/ 1 h 733"/>
              <a:gd name="T22" fmla="*/ 0 w 445"/>
              <a:gd name="T23" fmla="*/ 1 h 733"/>
              <a:gd name="T24" fmla="*/ 0 w 445"/>
              <a:gd name="T25" fmla="*/ 1 h 733"/>
              <a:gd name="T26" fmla="*/ 0 w 445"/>
              <a:gd name="T27" fmla="*/ 1 h 733"/>
              <a:gd name="T28" fmla="*/ 0 w 445"/>
              <a:gd name="T29" fmla="*/ 1 h 733"/>
              <a:gd name="T30" fmla="*/ 0 w 445"/>
              <a:gd name="T31" fmla="*/ 1 h 733"/>
              <a:gd name="T32" fmla="*/ 0 w 445"/>
              <a:gd name="T33" fmla="*/ 1 h 733"/>
              <a:gd name="T34" fmla="*/ 0 w 445"/>
              <a:gd name="T35" fmla="*/ 1 h 733"/>
              <a:gd name="T36" fmla="*/ 0 w 445"/>
              <a:gd name="T37" fmla="*/ 1 h 733"/>
              <a:gd name="T38" fmla="*/ 0 w 445"/>
              <a:gd name="T39" fmla="*/ 1 h 733"/>
              <a:gd name="T40" fmla="*/ 0 w 445"/>
              <a:gd name="T41" fmla="*/ 0 h 733"/>
              <a:gd name="T42" fmla="*/ 0 w 445"/>
              <a:gd name="T43" fmla="*/ 0 h 733"/>
              <a:gd name="T44" fmla="*/ 0 w 445"/>
              <a:gd name="T45" fmla="*/ 1 h 733"/>
              <a:gd name="T46" fmla="*/ 0 w 445"/>
              <a:gd name="T47" fmla="*/ 1 h 733"/>
              <a:gd name="T48" fmla="*/ 0 w 445"/>
              <a:gd name="T49" fmla="*/ 1 h 733"/>
              <a:gd name="T50" fmla="*/ 0 w 445"/>
              <a:gd name="T51" fmla="*/ 1 h 733"/>
              <a:gd name="T52" fmla="*/ 0 w 445"/>
              <a:gd name="T53" fmla="*/ 1 h 733"/>
              <a:gd name="T54" fmla="*/ 0 w 445"/>
              <a:gd name="T55" fmla="*/ 1 h 733"/>
              <a:gd name="T56" fmla="*/ 0 w 445"/>
              <a:gd name="T57" fmla="*/ 1 h 733"/>
              <a:gd name="T58" fmla="*/ 0 w 445"/>
              <a:gd name="T59" fmla="*/ 1 h 733"/>
              <a:gd name="T60" fmla="*/ 0 w 445"/>
              <a:gd name="T61" fmla="*/ 1 h 733"/>
              <a:gd name="T62" fmla="*/ 0 w 445"/>
              <a:gd name="T63" fmla="*/ 1 h 733"/>
              <a:gd name="T64" fmla="*/ 0 w 445"/>
              <a:gd name="T65" fmla="*/ 1 h 733"/>
              <a:gd name="T66" fmla="*/ 0 w 445"/>
              <a:gd name="T67" fmla="*/ 1 h 733"/>
              <a:gd name="T68" fmla="*/ 0 w 445"/>
              <a:gd name="T69" fmla="*/ 1 h 733"/>
              <a:gd name="T70" fmla="*/ 0 w 445"/>
              <a:gd name="T71" fmla="*/ 1 h 7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5"/>
              <a:gd name="T109" fmla="*/ 0 h 733"/>
              <a:gd name="T110" fmla="*/ 445 w 445"/>
              <a:gd name="T111" fmla="*/ 733 h 7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5" h="733">
                <a:moveTo>
                  <a:pt x="0" y="551"/>
                </a:moveTo>
                <a:lnTo>
                  <a:pt x="18" y="635"/>
                </a:lnTo>
                <a:lnTo>
                  <a:pt x="57" y="675"/>
                </a:lnTo>
                <a:lnTo>
                  <a:pt x="52" y="733"/>
                </a:lnTo>
                <a:lnTo>
                  <a:pt x="161" y="694"/>
                </a:lnTo>
                <a:lnTo>
                  <a:pt x="189" y="578"/>
                </a:lnTo>
                <a:lnTo>
                  <a:pt x="169" y="574"/>
                </a:lnTo>
                <a:lnTo>
                  <a:pt x="249" y="538"/>
                </a:lnTo>
                <a:lnTo>
                  <a:pt x="172" y="530"/>
                </a:lnTo>
                <a:lnTo>
                  <a:pt x="231" y="538"/>
                </a:lnTo>
                <a:lnTo>
                  <a:pt x="263" y="508"/>
                </a:lnTo>
                <a:lnTo>
                  <a:pt x="215" y="471"/>
                </a:lnTo>
                <a:lnTo>
                  <a:pt x="171" y="497"/>
                </a:lnTo>
                <a:lnTo>
                  <a:pt x="207" y="474"/>
                </a:lnTo>
                <a:lnTo>
                  <a:pt x="208" y="368"/>
                </a:lnTo>
                <a:lnTo>
                  <a:pt x="358" y="268"/>
                </a:lnTo>
                <a:lnTo>
                  <a:pt x="347" y="246"/>
                </a:lnTo>
                <a:lnTo>
                  <a:pt x="373" y="196"/>
                </a:lnTo>
                <a:lnTo>
                  <a:pt x="445" y="180"/>
                </a:lnTo>
                <a:lnTo>
                  <a:pt x="427" y="61"/>
                </a:lnTo>
                <a:lnTo>
                  <a:pt x="325" y="0"/>
                </a:lnTo>
                <a:lnTo>
                  <a:pt x="309" y="0"/>
                </a:lnTo>
                <a:lnTo>
                  <a:pt x="308" y="39"/>
                </a:lnTo>
                <a:lnTo>
                  <a:pt x="244" y="32"/>
                </a:lnTo>
                <a:lnTo>
                  <a:pt x="231" y="61"/>
                </a:lnTo>
                <a:lnTo>
                  <a:pt x="188" y="70"/>
                </a:lnTo>
                <a:lnTo>
                  <a:pt x="176" y="118"/>
                </a:lnTo>
                <a:lnTo>
                  <a:pt x="115" y="175"/>
                </a:lnTo>
                <a:lnTo>
                  <a:pt x="87" y="253"/>
                </a:lnTo>
                <a:lnTo>
                  <a:pt x="100" y="285"/>
                </a:lnTo>
                <a:lnTo>
                  <a:pt x="35" y="310"/>
                </a:lnTo>
                <a:lnTo>
                  <a:pt x="33" y="412"/>
                </a:lnTo>
                <a:lnTo>
                  <a:pt x="51" y="433"/>
                </a:lnTo>
                <a:lnTo>
                  <a:pt x="33" y="454"/>
                </a:lnTo>
                <a:lnTo>
                  <a:pt x="40" y="499"/>
                </a:lnTo>
                <a:lnTo>
                  <a:pt x="0" y="551"/>
                </a:lnTo>
                <a:close/>
              </a:path>
            </a:pathLst>
          </a:custGeom>
          <a:solidFill>
            <a:srgbClr val="FFC000"/>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55" name="Freeform 154"/>
          <p:cNvSpPr>
            <a:spLocks noChangeAspect="1"/>
          </p:cNvSpPr>
          <p:nvPr/>
        </p:nvSpPr>
        <p:spPr bwMode="gray">
          <a:xfrm>
            <a:off x="5943408" y="3477573"/>
            <a:ext cx="117013" cy="63594"/>
          </a:xfrm>
          <a:custGeom>
            <a:avLst/>
            <a:gdLst>
              <a:gd name="T0" fmla="*/ 0 w 153"/>
              <a:gd name="T1" fmla="*/ 1 h 76"/>
              <a:gd name="T2" fmla="*/ 0 w 153"/>
              <a:gd name="T3" fmla="*/ 1 h 76"/>
              <a:gd name="T4" fmla="*/ 0 w 153"/>
              <a:gd name="T5" fmla="*/ 1 h 76"/>
              <a:gd name="T6" fmla="*/ 0 w 153"/>
              <a:gd name="T7" fmla="*/ 1 h 76"/>
              <a:gd name="T8" fmla="*/ 0 w 153"/>
              <a:gd name="T9" fmla="*/ 1 h 76"/>
              <a:gd name="T10" fmla="*/ 0 w 153"/>
              <a:gd name="T11" fmla="*/ 1 h 76"/>
              <a:gd name="T12" fmla="*/ 0 w 153"/>
              <a:gd name="T13" fmla="*/ 1 h 76"/>
              <a:gd name="T14" fmla="*/ 0 w 153"/>
              <a:gd name="T15" fmla="*/ 1 h 76"/>
              <a:gd name="T16" fmla="*/ 0 w 153"/>
              <a:gd name="T17" fmla="*/ 0 h 76"/>
              <a:gd name="T18" fmla="*/ 0 w 153"/>
              <a:gd name="T19" fmla="*/ 1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76"/>
              <a:gd name="T32" fmla="*/ 153 w 15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76">
                <a:moveTo>
                  <a:pt x="0" y="52"/>
                </a:moveTo>
                <a:lnTo>
                  <a:pt x="34" y="76"/>
                </a:lnTo>
                <a:lnTo>
                  <a:pt x="82" y="55"/>
                </a:lnTo>
                <a:lnTo>
                  <a:pt x="104" y="75"/>
                </a:lnTo>
                <a:lnTo>
                  <a:pt x="153" y="35"/>
                </a:lnTo>
                <a:lnTo>
                  <a:pt x="124" y="31"/>
                </a:lnTo>
                <a:lnTo>
                  <a:pt x="122" y="13"/>
                </a:lnTo>
                <a:lnTo>
                  <a:pt x="119" y="8"/>
                </a:lnTo>
                <a:lnTo>
                  <a:pt x="51" y="0"/>
                </a:lnTo>
                <a:lnTo>
                  <a:pt x="0" y="52"/>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56" name="Freeform 155"/>
          <p:cNvSpPr>
            <a:spLocks noChangeAspect="1"/>
          </p:cNvSpPr>
          <p:nvPr/>
        </p:nvSpPr>
        <p:spPr bwMode="gray">
          <a:xfrm>
            <a:off x="6705577" y="3840060"/>
            <a:ext cx="183427" cy="155805"/>
          </a:xfrm>
          <a:custGeom>
            <a:avLst/>
            <a:gdLst>
              <a:gd name="T0" fmla="*/ 0 w 247"/>
              <a:gd name="T1" fmla="*/ 1 h 189"/>
              <a:gd name="T2" fmla="*/ 0 w 247"/>
              <a:gd name="T3" fmla="*/ 1 h 189"/>
              <a:gd name="T4" fmla="*/ 0 w 247"/>
              <a:gd name="T5" fmla="*/ 1 h 189"/>
              <a:gd name="T6" fmla="*/ 0 w 247"/>
              <a:gd name="T7" fmla="*/ 1 h 189"/>
              <a:gd name="T8" fmla="*/ 0 w 247"/>
              <a:gd name="T9" fmla="*/ 1 h 189"/>
              <a:gd name="T10" fmla="*/ 0 w 247"/>
              <a:gd name="T11" fmla="*/ 1 h 189"/>
              <a:gd name="T12" fmla="*/ 0 w 247"/>
              <a:gd name="T13" fmla="*/ 0 h 189"/>
              <a:gd name="T14" fmla="*/ 0 w 247"/>
              <a:gd name="T15" fmla="*/ 1 h 189"/>
              <a:gd name="T16" fmla="*/ 0 w 247"/>
              <a:gd name="T17" fmla="*/ 1 h 189"/>
              <a:gd name="T18" fmla="*/ 0 w 247"/>
              <a:gd name="T19" fmla="*/ 1 h 189"/>
              <a:gd name="T20" fmla="*/ 0 w 247"/>
              <a:gd name="T21" fmla="*/ 1 h 189"/>
              <a:gd name="T22" fmla="*/ 0 w 247"/>
              <a:gd name="T23" fmla="*/ 1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7"/>
              <a:gd name="T37" fmla="*/ 0 h 189"/>
              <a:gd name="T38" fmla="*/ 247 w 247"/>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7" h="189">
                <a:moveTo>
                  <a:pt x="0" y="175"/>
                </a:moveTo>
                <a:lnTo>
                  <a:pt x="5" y="155"/>
                </a:lnTo>
                <a:lnTo>
                  <a:pt x="41" y="115"/>
                </a:lnTo>
                <a:lnTo>
                  <a:pt x="20" y="97"/>
                </a:lnTo>
                <a:lnTo>
                  <a:pt x="19" y="48"/>
                </a:lnTo>
                <a:lnTo>
                  <a:pt x="41" y="10"/>
                </a:lnTo>
                <a:lnTo>
                  <a:pt x="247" y="0"/>
                </a:lnTo>
                <a:lnTo>
                  <a:pt x="209" y="28"/>
                </a:lnTo>
                <a:lnTo>
                  <a:pt x="196" y="104"/>
                </a:lnTo>
                <a:lnTo>
                  <a:pt x="112" y="149"/>
                </a:lnTo>
                <a:lnTo>
                  <a:pt x="37" y="189"/>
                </a:lnTo>
                <a:lnTo>
                  <a:pt x="0" y="175"/>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57" name="Freeform 156"/>
          <p:cNvSpPr>
            <a:spLocks noChangeAspect="1"/>
          </p:cNvSpPr>
          <p:nvPr/>
        </p:nvSpPr>
        <p:spPr bwMode="gray">
          <a:xfrm>
            <a:off x="8308979" y="4353583"/>
            <a:ext cx="205565" cy="438800"/>
          </a:xfrm>
          <a:custGeom>
            <a:avLst/>
            <a:gdLst>
              <a:gd name="T0" fmla="*/ 0 w 275"/>
              <a:gd name="T1" fmla="*/ 1 h 529"/>
              <a:gd name="T2" fmla="*/ 0 w 275"/>
              <a:gd name="T3" fmla="*/ 1 h 529"/>
              <a:gd name="T4" fmla="*/ 0 w 275"/>
              <a:gd name="T5" fmla="*/ 0 h 529"/>
              <a:gd name="T6" fmla="*/ 0 w 275"/>
              <a:gd name="T7" fmla="*/ 1 h 529"/>
              <a:gd name="T8" fmla="*/ 0 w 275"/>
              <a:gd name="T9" fmla="*/ 1 h 529"/>
              <a:gd name="T10" fmla="*/ 0 w 275"/>
              <a:gd name="T11" fmla="*/ 1 h 529"/>
              <a:gd name="T12" fmla="*/ 0 w 275"/>
              <a:gd name="T13" fmla="*/ 1 h 529"/>
              <a:gd name="T14" fmla="*/ 0 w 275"/>
              <a:gd name="T15" fmla="*/ 1 h 529"/>
              <a:gd name="T16" fmla="*/ 0 w 275"/>
              <a:gd name="T17" fmla="*/ 1 h 529"/>
              <a:gd name="T18" fmla="*/ 0 w 275"/>
              <a:gd name="T19" fmla="*/ 1 h 529"/>
              <a:gd name="T20" fmla="*/ 0 w 275"/>
              <a:gd name="T21" fmla="*/ 1 h 529"/>
              <a:gd name="T22" fmla="*/ 0 w 275"/>
              <a:gd name="T23" fmla="*/ 1 h 529"/>
              <a:gd name="T24" fmla="*/ 0 w 275"/>
              <a:gd name="T25" fmla="*/ 1 h 529"/>
              <a:gd name="T26" fmla="*/ 0 w 275"/>
              <a:gd name="T27" fmla="*/ 1 h 529"/>
              <a:gd name="T28" fmla="*/ 0 w 275"/>
              <a:gd name="T29" fmla="*/ 1 h 529"/>
              <a:gd name="T30" fmla="*/ 0 w 275"/>
              <a:gd name="T31" fmla="*/ 1 h 529"/>
              <a:gd name="T32" fmla="*/ 0 w 275"/>
              <a:gd name="T33" fmla="*/ 1 h 529"/>
              <a:gd name="T34" fmla="*/ 0 w 275"/>
              <a:gd name="T35" fmla="*/ 1 h 529"/>
              <a:gd name="T36" fmla="*/ 0 w 275"/>
              <a:gd name="T37" fmla="*/ 1 h 529"/>
              <a:gd name="T38" fmla="*/ 0 w 275"/>
              <a:gd name="T39" fmla="*/ 1 h 529"/>
              <a:gd name="T40" fmla="*/ 0 w 275"/>
              <a:gd name="T41" fmla="*/ 1 h 529"/>
              <a:gd name="T42" fmla="*/ 0 w 275"/>
              <a:gd name="T43" fmla="*/ 1 h 529"/>
              <a:gd name="T44" fmla="*/ 0 w 275"/>
              <a:gd name="T45" fmla="*/ 1 h 529"/>
              <a:gd name="T46" fmla="*/ 0 w 275"/>
              <a:gd name="T47" fmla="*/ 1 h 529"/>
              <a:gd name="T48" fmla="*/ 0 w 275"/>
              <a:gd name="T49" fmla="*/ 1 h 5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5"/>
              <a:gd name="T76" fmla="*/ 0 h 529"/>
              <a:gd name="T77" fmla="*/ 275 w 275"/>
              <a:gd name="T78" fmla="*/ 529 h 5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5" h="529">
                <a:moveTo>
                  <a:pt x="0" y="84"/>
                </a:moveTo>
                <a:lnTo>
                  <a:pt x="19" y="43"/>
                </a:lnTo>
                <a:lnTo>
                  <a:pt x="93" y="0"/>
                </a:lnTo>
                <a:lnTo>
                  <a:pt x="126" y="41"/>
                </a:lnTo>
                <a:lnTo>
                  <a:pt x="116" y="112"/>
                </a:lnTo>
                <a:lnTo>
                  <a:pt x="204" y="80"/>
                </a:lnTo>
                <a:lnTo>
                  <a:pt x="242" y="112"/>
                </a:lnTo>
                <a:lnTo>
                  <a:pt x="275" y="182"/>
                </a:lnTo>
                <a:lnTo>
                  <a:pt x="263" y="226"/>
                </a:lnTo>
                <a:lnTo>
                  <a:pt x="196" y="223"/>
                </a:lnTo>
                <a:lnTo>
                  <a:pt x="172" y="244"/>
                </a:lnTo>
                <a:lnTo>
                  <a:pt x="185" y="318"/>
                </a:lnTo>
                <a:lnTo>
                  <a:pt x="95" y="254"/>
                </a:lnTo>
                <a:lnTo>
                  <a:pt x="57" y="368"/>
                </a:lnTo>
                <a:lnTo>
                  <a:pt x="100" y="472"/>
                </a:lnTo>
                <a:lnTo>
                  <a:pt x="161" y="510"/>
                </a:lnTo>
                <a:lnTo>
                  <a:pt x="129" y="529"/>
                </a:lnTo>
                <a:lnTo>
                  <a:pt x="121" y="499"/>
                </a:lnTo>
                <a:lnTo>
                  <a:pt x="95" y="499"/>
                </a:lnTo>
                <a:lnTo>
                  <a:pt x="26" y="440"/>
                </a:lnTo>
                <a:lnTo>
                  <a:pt x="38" y="373"/>
                </a:lnTo>
                <a:lnTo>
                  <a:pt x="73" y="310"/>
                </a:lnTo>
                <a:lnTo>
                  <a:pt x="24" y="208"/>
                </a:lnTo>
                <a:lnTo>
                  <a:pt x="40" y="162"/>
                </a:lnTo>
                <a:lnTo>
                  <a:pt x="0" y="84"/>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58" name="Freeform 157"/>
          <p:cNvSpPr>
            <a:spLocks noChangeAspect="1"/>
          </p:cNvSpPr>
          <p:nvPr/>
        </p:nvSpPr>
        <p:spPr bwMode="gray">
          <a:xfrm>
            <a:off x="4191368" y="4647706"/>
            <a:ext cx="25300" cy="19079"/>
          </a:xfrm>
          <a:custGeom>
            <a:avLst/>
            <a:gdLst>
              <a:gd name="T0" fmla="*/ 0 w 34"/>
              <a:gd name="T1" fmla="*/ 1 h 24"/>
              <a:gd name="T2" fmla="*/ 0 w 34"/>
              <a:gd name="T3" fmla="*/ 1 h 24"/>
              <a:gd name="T4" fmla="*/ 0 w 34"/>
              <a:gd name="T5" fmla="*/ 0 h 24"/>
              <a:gd name="T6" fmla="*/ 0 w 34"/>
              <a:gd name="T7" fmla="*/ 1 h 24"/>
              <a:gd name="T8" fmla="*/ 0 60000 65536"/>
              <a:gd name="T9" fmla="*/ 0 60000 65536"/>
              <a:gd name="T10" fmla="*/ 0 60000 65536"/>
              <a:gd name="T11" fmla="*/ 0 60000 65536"/>
              <a:gd name="T12" fmla="*/ 0 w 34"/>
              <a:gd name="T13" fmla="*/ 0 h 24"/>
              <a:gd name="T14" fmla="*/ 34 w 34"/>
              <a:gd name="T15" fmla="*/ 24 h 24"/>
            </a:gdLst>
            <a:ahLst/>
            <a:cxnLst>
              <a:cxn ang="T8">
                <a:pos x="T0" y="T1"/>
              </a:cxn>
              <a:cxn ang="T9">
                <a:pos x="T2" y="T3"/>
              </a:cxn>
              <a:cxn ang="T10">
                <a:pos x="T4" y="T5"/>
              </a:cxn>
              <a:cxn ang="T11">
                <a:pos x="T6" y="T7"/>
              </a:cxn>
            </a:cxnLst>
            <a:rect l="T12" t="T13" r="T14" b="T15"/>
            <a:pathLst>
              <a:path w="34" h="24">
                <a:moveTo>
                  <a:pt x="0" y="24"/>
                </a:moveTo>
                <a:lnTo>
                  <a:pt x="33" y="21"/>
                </a:lnTo>
                <a:lnTo>
                  <a:pt x="34" y="0"/>
                </a:lnTo>
                <a:lnTo>
                  <a:pt x="0" y="2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59" name="Freeform 158"/>
          <p:cNvSpPr>
            <a:spLocks noChangeAspect="1"/>
          </p:cNvSpPr>
          <p:nvPr/>
        </p:nvSpPr>
        <p:spPr bwMode="gray">
          <a:xfrm>
            <a:off x="7108800" y="4191418"/>
            <a:ext cx="134407" cy="101750"/>
          </a:xfrm>
          <a:custGeom>
            <a:avLst/>
            <a:gdLst>
              <a:gd name="T0" fmla="*/ 0 w 181"/>
              <a:gd name="T1" fmla="*/ 1 h 124"/>
              <a:gd name="T2" fmla="*/ 0 w 181"/>
              <a:gd name="T3" fmla="*/ 1 h 124"/>
              <a:gd name="T4" fmla="*/ 0 w 181"/>
              <a:gd name="T5" fmla="*/ 1 h 124"/>
              <a:gd name="T6" fmla="*/ 0 w 181"/>
              <a:gd name="T7" fmla="*/ 1 h 124"/>
              <a:gd name="T8" fmla="*/ 0 w 181"/>
              <a:gd name="T9" fmla="*/ 0 h 124"/>
              <a:gd name="T10" fmla="*/ 0 w 181"/>
              <a:gd name="T11" fmla="*/ 1 h 124"/>
              <a:gd name="T12" fmla="*/ 0 w 181"/>
              <a:gd name="T13" fmla="*/ 1 h 124"/>
              <a:gd name="T14" fmla="*/ 0 w 181"/>
              <a:gd name="T15" fmla="*/ 1 h 124"/>
              <a:gd name="T16" fmla="*/ 0 w 181"/>
              <a:gd name="T17" fmla="*/ 1 h 124"/>
              <a:gd name="T18" fmla="*/ 0 w 181"/>
              <a:gd name="T19" fmla="*/ 1 h 124"/>
              <a:gd name="T20" fmla="*/ 0 w 181"/>
              <a:gd name="T21" fmla="*/ 1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24"/>
              <a:gd name="T35" fmla="*/ 181 w 181"/>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24">
                <a:moveTo>
                  <a:pt x="0" y="56"/>
                </a:moveTo>
                <a:lnTo>
                  <a:pt x="10" y="54"/>
                </a:lnTo>
                <a:lnTo>
                  <a:pt x="25" y="73"/>
                </a:lnTo>
                <a:lnTo>
                  <a:pt x="102" y="72"/>
                </a:lnTo>
                <a:lnTo>
                  <a:pt x="172" y="0"/>
                </a:lnTo>
                <a:lnTo>
                  <a:pt x="181" y="44"/>
                </a:lnTo>
                <a:lnTo>
                  <a:pt x="161" y="45"/>
                </a:lnTo>
                <a:lnTo>
                  <a:pt x="172" y="72"/>
                </a:lnTo>
                <a:lnTo>
                  <a:pt x="143" y="124"/>
                </a:lnTo>
                <a:lnTo>
                  <a:pt x="33" y="111"/>
                </a:lnTo>
                <a:lnTo>
                  <a:pt x="0" y="5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60" name="Freeform 159"/>
          <p:cNvSpPr>
            <a:spLocks noChangeAspect="1"/>
          </p:cNvSpPr>
          <p:nvPr/>
        </p:nvSpPr>
        <p:spPr bwMode="gray">
          <a:xfrm>
            <a:off x="5981359" y="3844829"/>
            <a:ext cx="104363" cy="216220"/>
          </a:xfrm>
          <a:custGeom>
            <a:avLst/>
            <a:gdLst>
              <a:gd name="T0" fmla="*/ 0 w 137"/>
              <a:gd name="T1" fmla="*/ 1 h 261"/>
              <a:gd name="T2" fmla="*/ 0 w 137"/>
              <a:gd name="T3" fmla="*/ 1 h 261"/>
              <a:gd name="T4" fmla="*/ 0 w 137"/>
              <a:gd name="T5" fmla="*/ 1 h 261"/>
              <a:gd name="T6" fmla="*/ 0 w 137"/>
              <a:gd name="T7" fmla="*/ 0 h 261"/>
              <a:gd name="T8" fmla="*/ 0 w 137"/>
              <a:gd name="T9" fmla="*/ 1 h 261"/>
              <a:gd name="T10" fmla="*/ 0 w 137"/>
              <a:gd name="T11" fmla="*/ 1 h 261"/>
              <a:gd name="T12" fmla="*/ 0 w 137"/>
              <a:gd name="T13" fmla="*/ 1 h 261"/>
              <a:gd name="T14" fmla="*/ 0 w 137"/>
              <a:gd name="T15" fmla="*/ 1 h 261"/>
              <a:gd name="T16" fmla="*/ 0 w 137"/>
              <a:gd name="T17" fmla="*/ 1 h 261"/>
              <a:gd name="T18" fmla="*/ 0 w 137"/>
              <a:gd name="T19" fmla="*/ 1 h 261"/>
              <a:gd name="T20" fmla="*/ 0 w 137"/>
              <a:gd name="T21" fmla="*/ 1 h 2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261"/>
              <a:gd name="T35" fmla="*/ 137 w 137"/>
              <a:gd name="T36" fmla="*/ 261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261">
                <a:moveTo>
                  <a:pt x="0" y="122"/>
                </a:moveTo>
                <a:lnTo>
                  <a:pt x="30" y="98"/>
                </a:lnTo>
                <a:lnTo>
                  <a:pt x="45" y="3"/>
                </a:lnTo>
                <a:lnTo>
                  <a:pt x="128" y="0"/>
                </a:lnTo>
                <a:lnTo>
                  <a:pt x="107" y="32"/>
                </a:lnTo>
                <a:lnTo>
                  <a:pt x="132" y="72"/>
                </a:lnTo>
                <a:lnTo>
                  <a:pt x="83" y="122"/>
                </a:lnTo>
                <a:lnTo>
                  <a:pt x="137" y="153"/>
                </a:lnTo>
                <a:lnTo>
                  <a:pt x="68" y="261"/>
                </a:lnTo>
                <a:lnTo>
                  <a:pt x="58" y="192"/>
                </a:lnTo>
                <a:lnTo>
                  <a:pt x="0" y="12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61" name="Freeform 160"/>
          <p:cNvSpPr>
            <a:spLocks noChangeAspect="1"/>
          </p:cNvSpPr>
          <p:nvPr/>
        </p:nvSpPr>
        <p:spPr bwMode="gray">
          <a:xfrm>
            <a:off x="6468387" y="3681074"/>
            <a:ext cx="69575" cy="62004"/>
          </a:xfrm>
          <a:custGeom>
            <a:avLst/>
            <a:gdLst>
              <a:gd name="T0" fmla="*/ 0 w 97"/>
              <a:gd name="T1" fmla="*/ 1 h 73"/>
              <a:gd name="T2" fmla="*/ 0 w 97"/>
              <a:gd name="T3" fmla="*/ 1 h 73"/>
              <a:gd name="T4" fmla="*/ 0 w 97"/>
              <a:gd name="T5" fmla="*/ 0 h 73"/>
              <a:gd name="T6" fmla="*/ 0 w 97"/>
              <a:gd name="T7" fmla="*/ 1 h 73"/>
              <a:gd name="T8" fmla="*/ 0 w 97"/>
              <a:gd name="T9" fmla="*/ 1 h 73"/>
              <a:gd name="T10" fmla="*/ 0 w 97"/>
              <a:gd name="T11" fmla="*/ 1 h 73"/>
              <a:gd name="T12" fmla="*/ 0 w 97"/>
              <a:gd name="T13" fmla="*/ 1 h 73"/>
              <a:gd name="T14" fmla="*/ 0 w 97"/>
              <a:gd name="T15" fmla="*/ 1 h 73"/>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73"/>
              <a:gd name="T26" fmla="*/ 97 w 97"/>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73">
                <a:moveTo>
                  <a:pt x="0" y="49"/>
                </a:moveTo>
                <a:lnTo>
                  <a:pt x="11" y="4"/>
                </a:lnTo>
                <a:lnTo>
                  <a:pt x="66" y="0"/>
                </a:lnTo>
                <a:lnTo>
                  <a:pt x="97" y="37"/>
                </a:lnTo>
                <a:lnTo>
                  <a:pt x="53" y="38"/>
                </a:lnTo>
                <a:lnTo>
                  <a:pt x="4" y="73"/>
                </a:lnTo>
                <a:lnTo>
                  <a:pt x="26" y="51"/>
                </a:lnTo>
                <a:lnTo>
                  <a:pt x="0" y="4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62" name="Freeform 161"/>
          <p:cNvSpPr>
            <a:spLocks noChangeAspect="1"/>
          </p:cNvSpPr>
          <p:nvPr/>
        </p:nvSpPr>
        <p:spPr bwMode="gray">
          <a:xfrm>
            <a:off x="6474712" y="3676305"/>
            <a:ext cx="474379" cy="201911"/>
          </a:xfrm>
          <a:custGeom>
            <a:avLst/>
            <a:gdLst>
              <a:gd name="T0" fmla="*/ 0 w 638"/>
              <a:gd name="T1" fmla="*/ 1 h 247"/>
              <a:gd name="T2" fmla="*/ 0 w 638"/>
              <a:gd name="T3" fmla="*/ 1 h 247"/>
              <a:gd name="T4" fmla="*/ 0 w 638"/>
              <a:gd name="T5" fmla="*/ 1 h 247"/>
              <a:gd name="T6" fmla="*/ 0 w 638"/>
              <a:gd name="T7" fmla="*/ 1 h 247"/>
              <a:gd name="T8" fmla="*/ 0 w 638"/>
              <a:gd name="T9" fmla="*/ 1 h 247"/>
              <a:gd name="T10" fmla="*/ 0 w 638"/>
              <a:gd name="T11" fmla="*/ 1 h 247"/>
              <a:gd name="T12" fmla="*/ 0 w 638"/>
              <a:gd name="T13" fmla="*/ 1 h 247"/>
              <a:gd name="T14" fmla="*/ 0 w 638"/>
              <a:gd name="T15" fmla="*/ 1 h 247"/>
              <a:gd name="T16" fmla="*/ 0 w 638"/>
              <a:gd name="T17" fmla="*/ 1 h 247"/>
              <a:gd name="T18" fmla="*/ 0 w 638"/>
              <a:gd name="T19" fmla="*/ 1 h 247"/>
              <a:gd name="T20" fmla="*/ 0 w 638"/>
              <a:gd name="T21" fmla="*/ 1 h 247"/>
              <a:gd name="T22" fmla="*/ 0 w 638"/>
              <a:gd name="T23" fmla="*/ 1 h 247"/>
              <a:gd name="T24" fmla="*/ 0 w 638"/>
              <a:gd name="T25" fmla="*/ 1 h 247"/>
              <a:gd name="T26" fmla="*/ 0 w 638"/>
              <a:gd name="T27" fmla="*/ 1 h 247"/>
              <a:gd name="T28" fmla="*/ 0 w 638"/>
              <a:gd name="T29" fmla="*/ 1 h 247"/>
              <a:gd name="T30" fmla="*/ 0 w 638"/>
              <a:gd name="T31" fmla="*/ 1 h 247"/>
              <a:gd name="T32" fmla="*/ 0 w 638"/>
              <a:gd name="T33" fmla="*/ 1 h 247"/>
              <a:gd name="T34" fmla="*/ 0 w 638"/>
              <a:gd name="T35" fmla="*/ 1 h 247"/>
              <a:gd name="T36" fmla="*/ 0 w 638"/>
              <a:gd name="T37" fmla="*/ 1 h 247"/>
              <a:gd name="T38" fmla="*/ 0 w 638"/>
              <a:gd name="T39" fmla="*/ 1 h 247"/>
              <a:gd name="T40" fmla="*/ 0 w 638"/>
              <a:gd name="T41" fmla="*/ 1 h 247"/>
              <a:gd name="T42" fmla="*/ 0 w 638"/>
              <a:gd name="T43" fmla="*/ 0 h 247"/>
              <a:gd name="T44" fmla="*/ 0 w 638"/>
              <a:gd name="T45" fmla="*/ 1 h 247"/>
              <a:gd name="T46" fmla="*/ 0 w 638"/>
              <a:gd name="T47" fmla="*/ 1 h 247"/>
              <a:gd name="T48" fmla="*/ 0 w 638"/>
              <a:gd name="T49" fmla="*/ 1 h 247"/>
              <a:gd name="T50" fmla="*/ 0 w 638"/>
              <a:gd name="T51" fmla="*/ 1 h 247"/>
              <a:gd name="T52" fmla="*/ 0 w 638"/>
              <a:gd name="T53" fmla="*/ 1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8"/>
              <a:gd name="T82" fmla="*/ 0 h 247"/>
              <a:gd name="T83" fmla="*/ 638 w 638"/>
              <a:gd name="T84" fmla="*/ 247 h 2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8" h="247">
                <a:moveTo>
                  <a:pt x="0" y="83"/>
                </a:moveTo>
                <a:lnTo>
                  <a:pt x="27" y="148"/>
                </a:lnTo>
                <a:lnTo>
                  <a:pt x="1" y="154"/>
                </a:lnTo>
                <a:lnTo>
                  <a:pt x="27" y="165"/>
                </a:lnTo>
                <a:lnTo>
                  <a:pt x="37" y="204"/>
                </a:lnTo>
                <a:lnTo>
                  <a:pt x="73" y="200"/>
                </a:lnTo>
                <a:lnTo>
                  <a:pt x="37" y="217"/>
                </a:lnTo>
                <a:lnTo>
                  <a:pt x="78" y="210"/>
                </a:lnTo>
                <a:lnTo>
                  <a:pt x="122" y="236"/>
                </a:lnTo>
                <a:lnTo>
                  <a:pt x="163" y="209"/>
                </a:lnTo>
                <a:lnTo>
                  <a:pt x="226" y="244"/>
                </a:lnTo>
                <a:lnTo>
                  <a:pt x="336" y="209"/>
                </a:lnTo>
                <a:lnTo>
                  <a:pt x="333" y="247"/>
                </a:lnTo>
                <a:lnTo>
                  <a:pt x="355" y="209"/>
                </a:lnTo>
                <a:lnTo>
                  <a:pt x="561" y="199"/>
                </a:lnTo>
                <a:lnTo>
                  <a:pt x="638" y="195"/>
                </a:lnTo>
                <a:lnTo>
                  <a:pt x="616" y="108"/>
                </a:lnTo>
                <a:lnTo>
                  <a:pt x="634" y="90"/>
                </a:lnTo>
                <a:lnTo>
                  <a:pt x="567" y="17"/>
                </a:lnTo>
                <a:lnTo>
                  <a:pt x="525" y="17"/>
                </a:lnTo>
                <a:lnTo>
                  <a:pt x="408" y="47"/>
                </a:lnTo>
                <a:lnTo>
                  <a:pt x="307" y="0"/>
                </a:lnTo>
                <a:lnTo>
                  <a:pt x="245" y="1"/>
                </a:lnTo>
                <a:lnTo>
                  <a:pt x="164" y="45"/>
                </a:lnTo>
                <a:lnTo>
                  <a:pt x="100" y="33"/>
                </a:lnTo>
                <a:lnTo>
                  <a:pt x="120" y="56"/>
                </a:lnTo>
                <a:lnTo>
                  <a:pt x="0" y="83"/>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63" name="Freeform 162"/>
          <p:cNvSpPr>
            <a:spLocks noChangeAspect="1"/>
          </p:cNvSpPr>
          <p:nvPr/>
        </p:nvSpPr>
        <p:spPr bwMode="gray">
          <a:xfrm>
            <a:off x="5533861" y="3196170"/>
            <a:ext cx="101200" cy="136728"/>
          </a:xfrm>
          <a:custGeom>
            <a:avLst/>
            <a:gdLst>
              <a:gd name="T0" fmla="*/ 0 w 141"/>
              <a:gd name="T1" fmla="*/ 1 h 165"/>
              <a:gd name="T2" fmla="*/ 0 w 141"/>
              <a:gd name="T3" fmla="*/ 1 h 165"/>
              <a:gd name="T4" fmla="*/ 0 w 141"/>
              <a:gd name="T5" fmla="*/ 1 h 165"/>
              <a:gd name="T6" fmla="*/ 0 w 141"/>
              <a:gd name="T7" fmla="*/ 1 h 165"/>
              <a:gd name="T8" fmla="*/ 0 w 141"/>
              <a:gd name="T9" fmla="*/ 1 h 165"/>
              <a:gd name="T10" fmla="*/ 0 w 141"/>
              <a:gd name="T11" fmla="*/ 1 h 165"/>
              <a:gd name="T12" fmla="*/ 0 w 141"/>
              <a:gd name="T13" fmla="*/ 1 h 165"/>
              <a:gd name="T14" fmla="*/ 0 w 141"/>
              <a:gd name="T15" fmla="*/ 1 h 165"/>
              <a:gd name="T16" fmla="*/ 0 w 141"/>
              <a:gd name="T17" fmla="*/ 1 h 165"/>
              <a:gd name="T18" fmla="*/ 0 w 141"/>
              <a:gd name="T19" fmla="*/ 0 h 165"/>
              <a:gd name="T20" fmla="*/ 0 w 141"/>
              <a:gd name="T21" fmla="*/ 1 h 165"/>
              <a:gd name="T22" fmla="*/ 0 w 141"/>
              <a:gd name="T23" fmla="*/ 1 h 165"/>
              <a:gd name="T24" fmla="*/ 0 w 141"/>
              <a:gd name="T25" fmla="*/ 1 h 165"/>
              <a:gd name="T26" fmla="*/ 0 w 141"/>
              <a:gd name="T27" fmla="*/ 1 h 165"/>
              <a:gd name="T28" fmla="*/ 0 w 141"/>
              <a:gd name="T29" fmla="*/ 1 h 165"/>
              <a:gd name="T30" fmla="*/ 0 w 141"/>
              <a:gd name="T31" fmla="*/ 1 h 165"/>
              <a:gd name="T32" fmla="*/ 0 w 141"/>
              <a:gd name="T33" fmla="*/ 1 h 165"/>
              <a:gd name="T34" fmla="*/ 0 w 141"/>
              <a:gd name="T35" fmla="*/ 1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65"/>
              <a:gd name="T56" fmla="*/ 141 w 141"/>
              <a:gd name="T57" fmla="*/ 165 h 1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65">
                <a:moveTo>
                  <a:pt x="0" y="137"/>
                </a:moveTo>
                <a:lnTo>
                  <a:pt x="18" y="152"/>
                </a:lnTo>
                <a:lnTo>
                  <a:pt x="4" y="165"/>
                </a:lnTo>
                <a:lnTo>
                  <a:pt x="131" y="140"/>
                </a:lnTo>
                <a:lnTo>
                  <a:pt x="141" y="53"/>
                </a:lnTo>
                <a:lnTo>
                  <a:pt x="123" y="33"/>
                </a:lnTo>
                <a:lnTo>
                  <a:pt x="87" y="43"/>
                </a:lnTo>
                <a:lnTo>
                  <a:pt x="73" y="31"/>
                </a:lnTo>
                <a:lnTo>
                  <a:pt x="89" y="10"/>
                </a:lnTo>
                <a:lnTo>
                  <a:pt x="73" y="0"/>
                </a:lnTo>
                <a:lnTo>
                  <a:pt x="57" y="42"/>
                </a:lnTo>
                <a:lnTo>
                  <a:pt x="4" y="53"/>
                </a:lnTo>
                <a:lnTo>
                  <a:pt x="21" y="64"/>
                </a:lnTo>
                <a:lnTo>
                  <a:pt x="11" y="86"/>
                </a:lnTo>
                <a:lnTo>
                  <a:pt x="45" y="92"/>
                </a:lnTo>
                <a:lnTo>
                  <a:pt x="13" y="124"/>
                </a:lnTo>
                <a:lnTo>
                  <a:pt x="51" y="117"/>
                </a:lnTo>
                <a:lnTo>
                  <a:pt x="0" y="137"/>
                </a:lnTo>
                <a:close/>
              </a:path>
            </a:pathLst>
          </a:custGeom>
          <a:solidFill>
            <a:schemeClr val="bg1">
              <a:lumMod val="85000"/>
            </a:scheme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64" name="Freeform 163"/>
          <p:cNvSpPr>
            <a:spLocks noChangeAspect="1"/>
          </p:cNvSpPr>
          <p:nvPr/>
        </p:nvSpPr>
        <p:spPr bwMode="gray">
          <a:xfrm>
            <a:off x="5584461" y="3183451"/>
            <a:ext cx="69575" cy="57235"/>
          </a:xfrm>
          <a:custGeom>
            <a:avLst/>
            <a:gdLst>
              <a:gd name="T0" fmla="*/ 0 w 90"/>
              <a:gd name="T1" fmla="*/ 1 h 64"/>
              <a:gd name="T2" fmla="*/ 0 w 90"/>
              <a:gd name="T3" fmla="*/ 1 h 64"/>
              <a:gd name="T4" fmla="*/ 0 w 90"/>
              <a:gd name="T5" fmla="*/ 1 h 64"/>
              <a:gd name="T6" fmla="*/ 0 w 90"/>
              <a:gd name="T7" fmla="*/ 1 h 64"/>
              <a:gd name="T8" fmla="*/ 0 w 90"/>
              <a:gd name="T9" fmla="*/ 1 h 64"/>
              <a:gd name="T10" fmla="*/ 0 w 90"/>
              <a:gd name="T11" fmla="*/ 1 h 64"/>
              <a:gd name="T12" fmla="*/ 0 w 90"/>
              <a:gd name="T13" fmla="*/ 0 h 64"/>
              <a:gd name="T14" fmla="*/ 0 w 90"/>
              <a:gd name="T15" fmla="*/ 1 h 64"/>
              <a:gd name="T16" fmla="*/ 0 w 90"/>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4"/>
              <a:gd name="T29" fmla="*/ 90 w 9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4">
                <a:moveTo>
                  <a:pt x="0" y="42"/>
                </a:moveTo>
                <a:lnTo>
                  <a:pt x="14" y="54"/>
                </a:lnTo>
                <a:lnTo>
                  <a:pt x="50" y="44"/>
                </a:lnTo>
                <a:lnTo>
                  <a:pt x="68" y="64"/>
                </a:lnTo>
                <a:lnTo>
                  <a:pt x="90" y="42"/>
                </a:lnTo>
                <a:lnTo>
                  <a:pt x="69" y="10"/>
                </a:lnTo>
                <a:lnTo>
                  <a:pt x="26" y="0"/>
                </a:lnTo>
                <a:lnTo>
                  <a:pt x="16" y="21"/>
                </a:lnTo>
                <a:lnTo>
                  <a:pt x="0" y="4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65" name="Freeform 164"/>
          <p:cNvSpPr>
            <a:spLocks noChangeAspect="1"/>
          </p:cNvSpPr>
          <p:nvPr/>
        </p:nvSpPr>
        <p:spPr bwMode="gray">
          <a:xfrm>
            <a:off x="5622411" y="3091240"/>
            <a:ext cx="14231" cy="15898"/>
          </a:xfrm>
          <a:custGeom>
            <a:avLst/>
            <a:gdLst>
              <a:gd name="T0" fmla="*/ 0 w 22"/>
              <a:gd name="T1" fmla="*/ 1 h 20"/>
              <a:gd name="T2" fmla="*/ 0 w 22"/>
              <a:gd name="T3" fmla="*/ 0 h 20"/>
              <a:gd name="T4" fmla="*/ 0 w 22"/>
              <a:gd name="T5" fmla="*/ 1 h 20"/>
              <a:gd name="T6" fmla="*/ 0 w 22"/>
              <a:gd name="T7" fmla="*/ 1 h 20"/>
              <a:gd name="T8" fmla="*/ 0 60000 65536"/>
              <a:gd name="T9" fmla="*/ 0 60000 65536"/>
              <a:gd name="T10" fmla="*/ 0 60000 65536"/>
              <a:gd name="T11" fmla="*/ 0 60000 65536"/>
              <a:gd name="T12" fmla="*/ 0 w 22"/>
              <a:gd name="T13" fmla="*/ 0 h 20"/>
              <a:gd name="T14" fmla="*/ 22 w 22"/>
              <a:gd name="T15" fmla="*/ 20 h 20"/>
            </a:gdLst>
            <a:ahLst/>
            <a:cxnLst>
              <a:cxn ang="T8">
                <a:pos x="T0" y="T1"/>
              </a:cxn>
              <a:cxn ang="T9">
                <a:pos x="T2" y="T3"/>
              </a:cxn>
              <a:cxn ang="T10">
                <a:pos x="T4" y="T5"/>
              </a:cxn>
              <a:cxn ang="T11">
                <a:pos x="T6" y="T7"/>
              </a:cxn>
            </a:cxnLst>
            <a:rect l="T12" t="T13" r="T14" b="T15"/>
            <a:pathLst>
              <a:path w="22" h="20">
                <a:moveTo>
                  <a:pt x="0" y="15"/>
                </a:moveTo>
                <a:lnTo>
                  <a:pt x="11" y="0"/>
                </a:lnTo>
                <a:lnTo>
                  <a:pt x="22" y="20"/>
                </a:lnTo>
                <a:lnTo>
                  <a:pt x="0" y="15"/>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66" name="Freeform 165"/>
          <p:cNvSpPr>
            <a:spLocks noChangeAspect="1"/>
          </p:cNvSpPr>
          <p:nvPr/>
        </p:nvSpPr>
        <p:spPr bwMode="gray">
          <a:xfrm>
            <a:off x="5636642" y="3051493"/>
            <a:ext cx="200821" cy="341818"/>
          </a:xfrm>
          <a:custGeom>
            <a:avLst/>
            <a:gdLst>
              <a:gd name="T0" fmla="*/ 0 w 268"/>
              <a:gd name="T1" fmla="*/ 1 h 409"/>
              <a:gd name="T2" fmla="*/ 0 w 268"/>
              <a:gd name="T3" fmla="*/ 1 h 409"/>
              <a:gd name="T4" fmla="*/ 0 w 268"/>
              <a:gd name="T5" fmla="*/ 0 h 409"/>
              <a:gd name="T6" fmla="*/ 0 w 268"/>
              <a:gd name="T7" fmla="*/ 0 h 409"/>
              <a:gd name="T8" fmla="*/ 0 w 268"/>
              <a:gd name="T9" fmla="*/ 1 h 409"/>
              <a:gd name="T10" fmla="*/ 0 w 268"/>
              <a:gd name="T11" fmla="*/ 1 h 409"/>
              <a:gd name="T12" fmla="*/ 0 w 268"/>
              <a:gd name="T13" fmla="*/ 1 h 409"/>
              <a:gd name="T14" fmla="*/ 0 w 268"/>
              <a:gd name="T15" fmla="*/ 1 h 409"/>
              <a:gd name="T16" fmla="*/ 0 w 268"/>
              <a:gd name="T17" fmla="*/ 1 h 409"/>
              <a:gd name="T18" fmla="*/ 0 w 268"/>
              <a:gd name="T19" fmla="*/ 1 h 409"/>
              <a:gd name="T20" fmla="*/ 0 w 268"/>
              <a:gd name="T21" fmla="*/ 1 h 409"/>
              <a:gd name="T22" fmla="*/ 0 w 268"/>
              <a:gd name="T23" fmla="*/ 1 h 409"/>
              <a:gd name="T24" fmla="*/ 0 w 268"/>
              <a:gd name="T25" fmla="*/ 1 h 409"/>
              <a:gd name="T26" fmla="*/ 0 w 268"/>
              <a:gd name="T27" fmla="*/ 1 h 409"/>
              <a:gd name="T28" fmla="*/ 0 w 268"/>
              <a:gd name="T29" fmla="*/ 1 h 409"/>
              <a:gd name="T30" fmla="*/ 0 w 268"/>
              <a:gd name="T31" fmla="*/ 1 h 409"/>
              <a:gd name="T32" fmla="*/ 0 w 268"/>
              <a:gd name="T33" fmla="*/ 1 h 409"/>
              <a:gd name="T34" fmla="*/ 0 w 268"/>
              <a:gd name="T35" fmla="*/ 1 h 409"/>
              <a:gd name="T36" fmla="*/ 0 w 268"/>
              <a:gd name="T37" fmla="*/ 1 h 409"/>
              <a:gd name="T38" fmla="*/ 0 w 268"/>
              <a:gd name="T39" fmla="*/ 1 h 409"/>
              <a:gd name="T40" fmla="*/ 0 w 268"/>
              <a:gd name="T41" fmla="*/ 1 h 409"/>
              <a:gd name="T42" fmla="*/ 0 w 268"/>
              <a:gd name="T43" fmla="*/ 1 h 409"/>
              <a:gd name="T44" fmla="*/ 0 w 268"/>
              <a:gd name="T45" fmla="*/ 1 h 409"/>
              <a:gd name="T46" fmla="*/ 0 w 268"/>
              <a:gd name="T47" fmla="*/ 1 h 409"/>
              <a:gd name="T48" fmla="*/ 0 w 268"/>
              <a:gd name="T49" fmla="*/ 1 h 409"/>
              <a:gd name="T50" fmla="*/ 0 w 268"/>
              <a:gd name="T51" fmla="*/ 1 h 409"/>
              <a:gd name="T52" fmla="*/ 0 w 268"/>
              <a:gd name="T53" fmla="*/ 1 h 409"/>
              <a:gd name="T54" fmla="*/ 0 w 268"/>
              <a:gd name="T55" fmla="*/ 1 h 409"/>
              <a:gd name="T56" fmla="*/ 0 w 268"/>
              <a:gd name="T57" fmla="*/ 1 h 409"/>
              <a:gd name="T58" fmla="*/ 0 w 268"/>
              <a:gd name="T59" fmla="*/ 1 h 4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409"/>
              <a:gd name="T92" fmla="*/ 268 w 268"/>
              <a:gd name="T93" fmla="*/ 409 h 4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409">
                <a:moveTo>
                  <a:pt x="0" y="96"/>
                </a:moveTo>
                <a:lnTo>
                  <a:pt x="10" y="41"/>
                </a:lnTo>
                <a:lnTo>
                  <a:pt x="39" y="0"/>
                </a:lnTo>
                <a:lnTo>
                  <a:pt x="102" y="0"/>
                </a:lnTo>
                <a:lnTo>
                  <a:pt x="65" y="49"/>
                </a:lnTo>
                <a:lnTo>
                  <a:pt x="147" y="59"/>
                </a:lnTo>
                <a:lnTo>
                  <a:pt x="96" y="126"/>
                </a:lnTo>
                <a:lnTo>
                  <a:pt x="157" y="150"/>
                </a:lnTo>
                <a:lnTo>
                  <a:pt x="215" y="234"/>
                </a:lnTo>
                <a:lnTo>
                  <a:pt x="198" y="239"/>
                </a:lnTo>
                <a:lnTo>
                  <a:pt x="224" y="260"/>
                </a:lnTo>
                <a:lnTo>
                  <a:pt x="209" y="280"/>
                </a:lnTo>
                <a:lnTo>
                  <a:pt x="268" y="285"/>
                </a:lnTo>
                <a:lnTo>
                  <a:pt x="233" y="340"/>
                </a:lnTo>
                <a:lnTo>
                  <a:pt x="257" y="356"/>
                </a:lnTo>
                <a:lnTo>
                  <a:pt x="15" y="409"/>
                </a:lnTo>
                <a:lnTo>
                  <a:pt x="122" y="333"/>
                </a:lnTo>
                <a:lnTo>
                  <a:pt x="91" y="345"/>
                </a:lnTo>
                <a:lnTo>
                  <a:pt x="30" y="322"/>
                </a:lnTo>
                <a:lnTo>
                  <a:pt x="75" y="294"/>
                </a:lnTo>
                <a:lnTo>
                  <a:pt x="47" y="280"/>
                </a:lnTo>
                <a:lnTo>
                  <a:pt x="108" y="251"/>
                </a:lnTo>
                <a:lnTo>
                  <a:pt x="115" y="213"/>
                </a:lnTo>
                <a:lnTo>
                  <a:pt x="83" y="202"/>
                </a:lnTo>
                <a:lnTo>
                  <a:pt x="102" y="180"/>
                </a:lnTo>
                <a:lnTo>
                  <a:pt x="38" y="191"/>
                </a:lnTo>
                <a:lnTo>
                  <a:pt x="39" y="132"/>
                </a:lnTo>
                <a:lnTo>
                  <a:pt x="10" y="159"/>
                </a:lnTo>
                <a:lnTo>
                  <a:pt x="27" y="99"/>
                </a:lnTo>
                <a:lnTo>
                  <a:pt x="0" y="96"/>
                </a:lnTo>
                <a:close/>
              </a:path>
            </a:pathLst>
          </a:custGeom>
          <a:solidFill>
            <a:srgbClr val="FFC000"/>
          </a:solidFill>
          <a:ln w="12700" cap="rnd">
            <a:no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67" name="Freeform 166"/>
          <p:cNvSpPr>
            <a:spLocks noChangeAspect="1"/>
          </p:cNvSpPr>
          <p:nvPr/>
        </p:nvSpPr>
        <p:spPr bwMode="gray">
          <a:xfrm>
            <a:off x="2573735" y="3415569"/>
            <a:ext cx="1487969" cy="802876"/>
          </a:xfrm>
          <a:custGeom>
            <a:avLst/>
            <a:gdLst>
              <a:gd name="T0" fmla="*/ 0 w 2001"/>
              <a:gd name="T1" fmla="*/ 1 h 971"/>
              <a:gd name="T2" fmla="*/ 0 w 2001"/>
              <a:gd name="T3" fmla="*/ 1 h 971"/>
              <a:gd name="T4" fmla="*/ 0 w 2001"/>
              <a:gd name="T5" fmla="*/ 1 h 971"/>
              <a:gd name="T6" fmla="*/ 0 w 2001"/>
              <a:gd name="T7" fmla="*/ 1 h 971"/>
              <a:gd name="T8" fmla="*/ 0 w 2001"/>
              <a:gd name="T9" fmla="*/ 1 h 971"/>
              <a:gd name="T10" fmla="*/ 0 w 2001"/>
              <a:gd name="T11" fmla="*/ 1 h 971"/>
              <a:gd name="T12" fmla="*/ 0 w 2001"/>
              <a:gd name="T13" fmla="*/ 1 h 971"/>
              <a:gd name="T14" fmla="*/ 0 w 2001"/>
              <a:gd name="T15" fmla="*/ 1 h 971"/>
              <a:gd name="T16" fmla="*/ 0 w 2001"/>
              <a:gd name="T17" fmla="*/ 1 h 971"/>
              <a:gd name="T18" fmla="*/ 0 w 2001"/>
              <a:gd name="T19" fmla="*/ 1 h 971"/>
              <a:gd name="T20" fmla="*/ 0 w 2001"/>
              <a:gd name="T21" fmla="*/ 1 h 971"/>
              <a:gd name="T22" fmla="*/ 0 w 2001"/>
              <a:gd name="T23" fmla="*/ 1 h 971"/>
              <a:gd name="T24" fmla="*/ 0 w 2001"/>
              <a:gd name="T25" fmla="*/ 1 h 971"/>
              <a:gd name="T26" fmla="*/ 0 w 2001"/>
              <a:gd name="T27" fmla="*/ 1 h 971"/>
              <a:gd name="T28" fmla="*/ 0 w 2001"/>
              <a:gd name="T29" fmla="*/ 1 h 971"/>
              <a:gd name="T30" fmla="*/ 0 w 2001"/>
              <a:gd name="T31" fmla="*/ 1 h 971"/>
              <a:gd name="T32" fmla="*/ 0 w 2001"/>
              <a:gd name="T33" fmla="*/ 1 h 971"/>
              <a:gd name="T34" fmla="*/ 0 w 2001"/>
              <a:gd name="T35" fmla="*/ 1 h 971"/>
              <a:gd name="T36" fmla="*/ 0 w 2001"/>
              <a:gd name="T37" fmla="*/ 1 h 971"/>
              <a:gd name="T38" fmla="*/ 0 w 2001"/>
              <a:gd name="T39" fmla="*/ 1 h 971"/>
              <a:gd name="T40" fmla="*/ 0 w 2001"/>
              <a:gd name="T41" fmla="*/ 1 h 971"/>
              <a:gd name="T42" fmla="*/ 0 w 2001"/>
              <a:gd name="T43" fmla="*/ 1 h 971"/>
              <a:gd name="T44" fmla="*/ 0 w 2001"/>
              <a:gd name="T45" fmla="*/ 1 h 971"/>
              <a:gd name="T46" fmla="*/ 0 w 2001"/>
              <a:gd name="T47" fmla="*/ 1 h 971"/>
              <a:gd name="T48" fmla="*/ 0 w 2001"/>
              <a:gd name="T49" fmla="*/ 1 h 971"/>
              <a:gd name="T50" fmla="*/ 0 w 2001"/>
              <a:gd name="T51" fmla="*/ 1 h 971"/>
              <a:gd name="T52" fmla="*/ 0 w 2001"/>
              <a:gd name="T53" fmla="*/ 1 h 971"/>
              <a:gd name="T54" fmla="*/ 0 w 2001"/>
              <a:gd name="T55" fmla="*/ 1 h 971"/>
              <a:gd name="T56" fmla="*/ 0 w 2001"/>
              <a:gd name="T57" fmla="*/ 1 h 971"/>
              <a:gd name="T58" fmla="*/ 0 w 2001"/>
              <a:gd name="T59" fmla="*/ 1 h 971"/>
              <a:gd name="T60" fmla="*/ 0 w 2001"/>
              <a:gd name="T61" fmla="*/ 1 h 971"/>
              <a:gd name="T62" fmla="*/ 0 w 2001"/>
              <a:gd name="T63" fmla="*/ 1 h 971"/>
              <a:gd name="T64" fmla="*/ 0 w 2001"/>
              <a:gd name="T65" fmla="*/ 1 h 971"/>
              <a:gd name="T66" fmla="*/ 0 w 2001"/>
              <a:gd name="T67" fmla="*/ 1 h 971"/>
              <a:gd name="T68" fmla="*/ 0 w 2001"/>
              <a:gd name="T69" fmla="*/ 1 h 971"/>
              <a:gd name="T70" fmla="*/ 0 w 2001"/>
              <a:gd name="T71" fmla="*/ 1 h 971"/>
              <a:gd name="T72" fmla="*/ 0 w 2001"/>
              <a:gd name="T73" fmla="*/ 1 h 971"/>
              <a:gd name="T74" fmla="*/ 0 w 2001"/>
              <a:gd name="T75" fmla="*/ 1 h 971"/>
              <a:gd name="T76" fmla="*/ 0 w 2001"/>
              <a:gd name="T77" fmla="*/ 1 h 971"/>
              <a:gd name="T78" fmla="*/ 0 w 2001"/>
              <a:gd name="T79" fmla="*/ 1 h 971"/>
              <a:gd name="T80" fmla="*/ 0 w 2001"/>
              <a:gd name="T81" fmla="*/ 1 h 971"/>
              <a:gd name="T82" fmla="*/ 0 w 2001"/>
              <a:gd name="T83" fmla="*/ 1 h 971"/>
              <a:gd name="T84" fmla="*/ 0 w 2001"/>
              <a:gd name="T85" fmla="*/ 1 h 971"/>
              <a:gd name="T86" fmla="*/ 0 w 2001"/>
              <a:gd name="T87" fmla="*/ 1 h 971"/>
              <a:gd name="T88" fmla="*/ 0 w 2001"/>
              <a:gd name="T89" fmla="*/ 0 h 971"/>
              <a:gd name="T90" fmla="*/ 0 w 2001"/>
              <a:gd name="T91" fmla="*/ 1 h 971"/>
              <a:gd name="T92" fmla="*/ 0 w 2001"/>
              <a:gd name="T93" fmla="*/ 1 h 971"/>
              <a:gd name="T94" fmla="*/ 0 w 2001"/>
              <a:gd name="T95" fmla="*/ 1 h 9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1"/>
              <a:gd name="T145" fmla="*/ 0 h 971"/>
              <a:gd name="T146" fmla="*/ 2001 w 2001"/>
              <a:gd name="T147" fmla="*/ 971 h 9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1" h="971">
                <a:moveTo>
                  <a:pt x="0" y="55"/>
                </a:moveTo>
                <a:lnTo>
                  <a:pt x="23" y="134"/>
                </a:lnTo>
                <a:lnTo>
                  <a:pt x="51" y="142"/>
                </a:lnTo>
                <a:lnTo>
                  <a:pt x="28" y="146"/>
                </a:lnTo>
                <a:lnTo>
                  <a:pt x="11" y="387"/>
                </a:lnTo>
                <a:lnTo>
                  <a:pt x="61" y="480"/>
                </a:lnTo>
                <a:lnTo>
                  <a:pt x="94" y="480"/>
                </a:lnTo>
                <a:lnTo>
                  <a:pt x="80" y="515"/>
                </a:lnTo>
                <a:lnTo>
                  <a:pt x="145" y="617"/>
                </a:lnTo>
                <a:lnTo>
                  <a:pt x="211" y="640"/>
                </a:lnTo>
                <a:lnTo>
                  <a:pt x="264" y="697"/>
                </a:lnTo>
                <a:lnTo>
                  <a:pt x="343" y="691"/>
                </a:lnTo>
                <a:lnTo>
                  <a:pt x="475" y="745"/>
                </a:lnTo>
                <a:lnTo>
                  <a:pt x="633" y="723"/>
                </a:lnTo>
                <a:lnTo>
                  <a:pt x="729" y="827"/>
                </a:lnTo>
                <a:lnTo>
                  <a:pt x="801" y="799"/>
                </a:lnTo>
                <a:lnTo>
                  <a:pt x="889" y="924"/>
                </a:lnTo>
                <a:lnTo>
                  <a:pt x="957" y="947"/>
                </a:lnTo>
                <a:lnTo>
                  <a:pt x="950" y="877"/>
                </a:lnTo>
                <a:lnTo>
                  <a:pt x="1021" y="833"/>
                </a:lnTo>
                <a:lnTo>
                  <a:pt x="1028" y="801"/>
                </a:lnTo>
                <a:lnTo>
                  <a:pt x="1132" y="799"/>
                </a:lnTo>
                <a:lnTo>
                  <a:pt x="1223" y="827"/>
                </a:lnTo>
                <a:lnTo>
                  <a:pt x="1224" y="785"/>
                </a:lnTo>
                <a:lnTo>
                  <a:pt x="1188" y="779"/>
                </a:lnTo>
                <a:lnTo>
                  <a:pt x="1264" y="778"/>
                </a:lnTo>
                <a:lnTo>
                  <a:pt x="1268" y="758"/>
                </a:lnTo>
                <a:lnTo>
                  <a:pt x="1274" y="782"/>
                </a:lnTo>
                <a:lnTo>
                  <a:pt x="1416" y="790"/>
                </a:lnTo>
                <a:lnTo>
                  <a:pt x="1453" y="825"/>
                </a:lnTo>
                <a:lnTo>
                  <a:pt x="1459" y="888"/>
                </a:lnTo>
                <a:lnTo>
                  <a:pt x="1504" y="971"/>
                </a:lnTo>
                <a:lnTo>
                  <a:pt x="1531" y="968"/>
                </a:lnTo>
                <a:lnTo>
                  <a:pt x="1543" y="905"/>
                </a:lnTo>
                <a:lnTo>
                  <a:pt x="1495" y="758"/>
                </a:lnTo>
                <a:lnTo>
                  <a:pt x="1525" y="696"/>
                </a:lnTo>
                <a:lnTo>
                  <a:pt x="1700" y="576"/>
                </a:lnTo>
                <a:lnTo>
                  <a:pt x="1665" y="564"/>
                </a:lnTo>
                <a:lnTo>
                  <a:pt x="1697" y="559"/>
                </a:lnTo>
                <a:lnTo>
                  <a:pt x="1673" y="519"/>
                </a:lnTo>
                <a:lnTo>
                  <a:pt x="1679" y="485"/>
                </a:lnTo>
                <a:lnTo>
                  <a:pt x="1643" y="458"/>
                </a:lnTo>
                <a:lnTo>
                  <a:pt x="1679" y="476"/>
                </a:lnTo>
                <a:lnTo>
                  <a:pt x="1667" y="433"/>
                </a:lnTo>
                <a:lnTo>
                  <a:pt x="1694" y="421"/>
                </a:lnTo>
                <a:lnTo>
                  <a:pt x="1697" y="515"/>
                </a:lnTo>
                <a:lnTo>
                  <a:pt x="1724" y="459"/>
                </a:lnTo>
                <a:lnTo>
                  <a:pt x="1707" y="415"/>
                </a:lnTo>
                <a:lnTo>
                  <a:pt x="1725" y="441"/>
                </a:lnTo>
                <a:lnTo>
                  <a:pt x="1762" y="365"/>
                </a:lnTo>
                <a:lnTo>
                  <a:pt x="1902" y="330"/>
                </a:lnTo>
                <a:lnTo>
                  <a:pt x="1866" y="310"/>
                </a:lnTo>
                <a:lnTo>
                  <a:pt x="1892" y="251"/>
                </a:lnTo>
                <a:lnTo>
                  <a:pt x="1997" y="208"/>
                </a:lnTo>
                <a:lnTo>
                  <a:pt x="2001" y="184"/>
                </a:lnTo>
                <a:lnTo>
                  <a:pt x="1975" y="163"/>
                </a:lnTo>
                <a:lnTo>
                  <a:pt x="1975" y="108"/>
                </a:lnTo>
                <a:lnTo>
                  <a:pt x="1917" y="90"/>
                </a:lnTo>
                <a:lnTo>
                  <a:pt x="1875" y="180"/>
                </a:lnTo>
                <a:lnTo>
                  <a:pt x="1697" y="214"/>
                </a:lnTo>
                <a:lnTo>
                  <a:pt x="1685" y="255"/>
                </a:lnTo>
                <a:lnTo>
                  <a:pt x="1584" y="271"/>
                </a:lnTo>
                <a:lnTo>
                  <a:pt x="1590" y="284"/>
                </a:lnTo>
                <a:lnTo>
                  <a:pt x="1487" y="339"/>
                </a:lnTo>
                <a:lnTo>
                  <a:pt x="1444" y="338"/>
                </a:lnTo>
                <a:lnTo>
                  <a:pt x="1442" y="321"/>
                </a:lnTo>
                <a:lnTo>
                  <a:pt x="1450" y="304"/>
                </a:lnTo>
                <a:lnTo>
                  <a:pt x="1460" y="293"/>
                </a:lnTo>
                <a:lnTo>
                  <a:pt x="1465" y="275"/>
                </a:lnTo>
                <a:lnTo>
                  <a:pt x="1450" y="234"/>
                </a:lnTo>
                <a:lnTo>
                  <a:pt x="1415" y="250"/>
                </a:lnTo>
                <a:lnTo>
                  <a:pt x="1427" y="182"/>
                </a:lnTo>
                <a:lnTo>
                  <a:pt x="1374" y="163"/>
                </a:lnTo>
                <a:lnTo>
                  <a:pt x="1333" y="208"/>
                </a:lnTo>
                <a:lnTo>
                  <a:pt x="1317" y="323"/>
                </a:lnTo>
                <a:lnTo>
                  <a:pt x="1286" y="327"/>
                </a:lnTo>
                <a:lnTo>
                  <a:pt x="1275" y="272"/>
                </a:lnTo>
                <a:lnTo>
                  <a:pt x="1301" y="185"/>
                </a:lnTo>
                <a:lnTo>
                  <a:pt x="1277" y="200"/>
                </a:lnTo>
                <a:lnTo>
                  <a:pt x="1321" y="153"/>
                </a:lnTo>
                <a:lnTo>
                  <a:pt x="1412" y="152"/>
                </a:lnTo>
                <a:lnTo>
                  <a:pt x="1395" y="129"/>
                </a:lnTo>
                <a:lnTo>
                  <a:pt x="1390" y="129"/>
                </a:lnTo>
                <a:lnTo>
                  <a:pt x="1256" y="116"/>
                </a:lnTo>
                <a:lnTo>
                  <a:pt x="1277" y="87"/>
                </a:lnTo>
                <a:lnTo>
                  <a:pt x="1195" y="125"/>
                </a:lnTo>
                <a:lnTo>
                  <a:pt x="1131" y="125"/>
                </a:lnTo>
                <a:lnTo>
                  <a:pt x="1208" y="65"/>
                </a:lnTo>
                <a:lnTo>
                  <a:pt x="1044" y="32"/>
                </a:lnTo>
                <a:lnTo>
                  <a:pt x="1023" y="0"/>
                </a:lnTo>
                <a:lnTo>
                  <a:pt x="1021" y="21"/>
                </a:lnTo>
                <a:lnTo>
                  <a:pt x="66" y="21"/>
                </a:lnTo>
                <a:lnTo>
                  <a:pt x="84" y="59"/>
                </a:lnTo>
                <a:lnTo>
                  <a:pt x="61" y="90"/>
                </a:lnTo>
                <a:lnTo>
                  <a:pt x="68" y="58"/>
                </a:lnTo>
                <a:lnTo>
                  <a:pt x="0" y="55"/>
                </a:lnTo>
                <a:close/>
              </a:path>
            </a:pathLst>
          </a:custGeom>
          <a:solidFill>
            <a:schemeClr val="accent3">
              <a:lumMod val="20000"/>
              <a:lumOff val="80000"/>
            </a:schemeClr>
          </a:solidFill>
          <a:ln w="12700" cap="rnd">
            <a:no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68" name="Freeform 167"/>
          <p:cNvSpPr>
            <a:spLocks noChangeAspect="1"/>
          </p:cNvSpPr>
          <p:nvPr/>
        </p:nvSpPr>
        <p:spPr bwMode="gray">
          <a:xfrm>
            <a:off x="4286243" y="5836916"/>
            <a:ext cx="134407" cy="157396"/>
          </a:xfrm>
          <a:custGeom>
            <a:avLst/>
            <a:gdLst>
              <a:gd name="T0" fmla="*/ 0 w 181"/>
              <a:gd name="T1" fmla="*/ 1 h 186"/>
              <a:gd name="T2" fmla="*/ 0 w 181"/>
              <a:gd name="T3" fmla="*/ 1 h 186"/>
              <a:gd name="T4" fmla="*/ 0 w 181"/>
              <a:gd name="T5" fmla="*/ 0 h 186"/>
              <a:gd name="T6" fmla="*/ 0 w 181"/>
              <a:gd name="T7" fmla="*/ 1 h 186"/>
              <a:gd name="T8" fmla="*/ 0 w 181"/>
              <a:gd name="T9" fmla="*/ 1 h 186"/>
              <a:gd name="T10" fmla="*/ 0 w 181"/>
              <a:gd name="T11" fmla="*/ 1 h 186"/>
              <a:gd name="T12" fmla="*/ 0 w 181"/>
              <a:gd name="T13" fmla="*/ 1 h 186"/>
              <a:gd name="T14" fmla="*/ 0 w 181"/>
              <a:gd name="T15" fmla="*/ 1 h 186"/>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186"/>
              <a:gd name="T26" fmla="*/ 181 w 181"/>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186">
                <a:moveTo>
                  <a:pt x="0" y="151"/>
                </a:moveTo>
                <a:lnTo>
                  <a:pt x="29" y="7"/>
                </a:lnTo>
                <a:lnTo>
                  <a:pt x="55" y="0"/>
                </a:lnTo>
                <a:lnTo>
                  <a:pt x="160" y="72"/>
                </a:lnTo>
                <a:lnTo>
                  <a:pt x="181" y="103"/>
                </a:lnTo>
                <a:lnTo>
                  <a:pt x="172" y="140"/>
                </a:lnTo>
                <a:lnTo>
                  <a:pt x="123" y="186"/>
                </a:lnTo>
                <a:lnTo>
                  <a:pt x="0" y="15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69" name="Freeform 168"/>
          <p:cNvSpPr>
            <a:spLocks noChangeAspect="1"/>
          </p:cNvSpPr>
          <p:nvPr/>
        </p:nvSpPr>
        <p:spPr bwMode="gray">
          <a:xfrm>
            <a:off x="3901996" y="4601601"/>
            <a:ext cx="347878" cy="332279"/>
          </a:xfrm>
          <a:custGeom>
            <a:avLst/>
            <a:gdLst>
              <a:gd name="T0" fmla="*/ 0 w 466"/>
              <a:gd name="T1" fmla="*/ 1 h 398"/>
              <a:gd name="T2" fmla="*/ 0 w 466"/>
              <a:gd name="T3" fmla="*/ 1 h 398"/>
              <a:gd name="T4" fmla="*/ 0 w 466"/>
              <a:gd name="T5" fmla="*/ 1 h 398"/>
              <a:gd name="T6" fmla="*/ 0 w 466"/>
              <a:gd name="T7" fmla="*/ 1 h 398"/>
              <a:gd name="T8" fmla="*/ 0 w 466"/>
              <a:gd name="T9" fmla="*/ 1 h 398"/>
              <a:gd name="T10" fmla="*/ 0 w 466"/>
              <a:gd name="T11" fmla="*/ 1 h 398"/>
              <a:gd name="T12" fmla="*/ 0 w 466"/>
              <a:gd name="T13" fmla="*/ 1 h 398"/>
              <a:gd name="T14" fmla="*/ 0 w 466"/>
              <a:gd name="T15" fmla="*/ 1 h 398"/>
              <a:gd name="T16" fmla="*/ 0 w 466"/>
              <a:gd name="T17" fmla="*/ 1 h 398"/>
              <a:gd name="T18" fmla="*/ 0 w 466"/>
              <a:gd name="T19" fmla="*/ 1 h 398"/>
              <a:gd name="T20" fmla="*/ 0 w 466"/>
              <a:gd name="T21" fmla="*/ 1 h 398"/>
              <a:gd name="T22" fmla="*/ 0 w 466"/>
              <a:gd name="T23" fmla="*/ 1 h 398"/>
              <a:gd name="T24" fmla="*/ 0 w 466"/>
              <a:gd name="T25" fmla="*/ 1 h 398"/>
              <a:gd name="T26" fmla="*/ 0 w 466"/>
              <a:gd name="T27" fmla="*/ 1 h 398"/>
              <a:gd name="T28" fmla="*/ 0 w 466"/>
              <a:gd name="T29" fmla="*/ 1 h 398"/>
              <a:gd name="T30" fmla="*/ 0 w 466"/>
              <a:gd name="T31" fmla="*/ 1 h 398"/>
              <a:gd name="T32" fmla="*/ 0 w 466"/>
              <a:gd name="T33" fmla="*/ 1 h 398"/>
              <a:gd name="T34" fmla="*/ 0 w 466"/>
              <a:gd name="T35" fmla="*/ 1 h 398"/>
              <a:gd name="T36" fmla="*/ 0 w 466"/>
              <a:gd name="T37" fmla="*/ 1 h 398"/>
              <a:gd name="T38" fmla="*/ 0 w 466"/>
              <a:gd name="T39" fmla="*/ 1 h 398"/>
              <a:gd name="T40" fmla="*/ 0 w 466"/>
              <a:gd name="T41" fmla="*/ 1 h 398"/>
              <a:gd name="T42" fmla="*/ 0 w 466"/>
              <a:gd name="T43" fmla="*/ 1 h 398"/>
              <a:gd name="T44" fmla="*/ 0 w 466"/>
              <a:gd name="T45" fmla="*/ 0 h 398"/>
              <a:gd name="T46" fmla="*/ 0 w 466"/>
              <a:gd name="T47" fmla="*/ 1 h 398"/>
              <a:gd name="T48" fmla="*/ 0 w 466"/>
              <a:gd name="T49" fmla="*/ 1 h 398"/>
              <a:gd name="T50" fmla="*/ 0 w 466"/>
              <a:gd name="T51" fmla="*/ 1 h 398"/>
              <a:gd name="T52" fmla="*/ 0 w 466"/>
              <a:gd name="T53" fmla="*/ 1 h 398"/>
              <a:gd name="T54" fmla="*/ 0 w 466"/>
              <a:gd name="T55" fmla="*/ 1 h 398"/>
              <a:gd name="T56" fmla="*/ 0 w 466"/>
              <a:gd name="T57" fmla="*/ 1 h 398"/>
              <a:gd name="T58" fmla="*/ 0 w 466"/>
              <a:gd name="T59" fmla="*/ 1 h 3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6"/>
              <a:gd name="T91" fmla="*/ 0 h 398"/>
              <a:gd name="T92" fmla="*/ 466 w 466"/>
              <a:gd name="T93" fmla="*/ 398 h 3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6" h="398">
                <a:moveTo>
                  <a:pt x="0" y="109"/>
                </a:moveTo>
                <a:lnTo>
                  <a:pt x="43" y="178"/>
                </a:lnTo>
                <a:lnTo>
                  <a:pt x="111" y="186"/>
                </a:lnTo>
                <a:lnTo>
                  <a:pt x="133" y="214"/>
                </a:lnTo>
                <a:lnTo>
                  <a:pt x="201" y="211"/>
                </a:lnTo>
                <a:lnTo>
                  <a:pt x="191" y="331"/>
                </a:lnTo>
                <a:lnTo>
                  <a:pt x="221" y="381"/>
                </a:lnTo>
                <a:lnTo>
                  <a:pt x="262" y="398"/>
                </a:lnTo>
                <a:lnTo>
                  <a:pt x="345" y="350"/>
                </a:lnTo>
                <a:lnTo>
                  <a:pt x="312" y="342"/>
                </a:lnTo>
                <a:lnTo>
                  <a:pt x="295" y="277"/>
                </a:lnTo>
                <a:lnTo>
                  <a:pt x="355" y="289"/>
                </a:lnTo>
                <a:lnTo>
                  <a:pt x="440" y="247"/>
                </a:lnTo>
                <a:lnTo>
                  <a:pt x="416" y="214"/>
                </a:lnTo>
                <a:lnTo>
                  <a:pt x="447" y="185"/>
                </a:lnTo>
                <a:lnTo>
                  <a:pt x="433" y="162"/>
                </a:lnTo>
                <a:lnTo>
                  <a:pt x="466" y="137"/>
                </a:lnTo>
                <a:lnTo>
                  <a:pt x="424" y="132"/>
                </a:lnTo>
                <a:lnTo>
                  <a:pt x="424" y="101"/>
                </a:lnTo>
                <a:lnTo>
                  <a:pt x="357" y="66"/>
                </a:lnTo>
                <a:lnTo>
                  <a:pt x="388" y="57"/>
                </a:lnTo>
                <a:lnTo>
                  <a:pt x="184" y="64"/>
                </a:lnTo>
                <a:lnTo>
                  <a:pt x="116" y="0"/>
                </a:lnTo>
                <a:lnTo>
                  <a:pt x="119" y="28"/>
                </a:lnTo>
                <a:lnTo>
                  <a:pt x="62" y="53"/>
                </a:lnTo>
                <a:lnTo>
                  <a:pt x="80" y="101"/>
                </a:lnTo>
                <a:lnTo>
                  <a:pt x="58" y="118"/>
                </a:lnTo>
                <a:lnTo>
                  <a:pt x="43" y="75"/>
                </a:lnTo>
                <a:lnTo>
                  <a:pt x="66" y="17"/>
                </a:lnTo>
                <a:lnTo>
                  <a:pt x="0" y="10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70" name="Freeform 169"/>
          <p:cNvSpPr>
            <a:spLocks noChangeAspect="1"/>
          </p:cNvSpPr>
          <p:nvPr/>
        </p:nvSpPr>
        <p:spPr bwMode="gray">
          <a:xfrm>
            <a:off x="8429155" y="4278860"/>
            <a:ext cx="181846" cy="432440"/>
          </a:xfrm>
          <a:custGeom>
            <a:avLst/>
            <a:gdLst>
              <a:gd name="T0" fmla="*/ 0 w 242"/>
              <a:gd name="T1" fmla="*/ 1 h 517"/>
              <a:gd name="T2" fmla="*/ 0 w 242"/>
              <a:gd name="T3" fmla="*/ 1 h 517"/>
              <a:gd name="T4" fmla="*/ 0 w 242"/>
              <a:gd name="T5" fmla="*/ 1 h 517"/>
              <a:gd name="T6" fmla="*/ 0 w 242"/>
              <a:gd name="T7" fmla="*/ 1 h 517"/>
              <a:gd name="T8" fmla="*/ 0 w 242"/>
              <a:gd name="T9" fmla="*/ 1 h 517"/>
              <a:gd name="T10" fmla="*/ 0 w 242"/>
              <a:gd name="T11" fmla="*/ 1 h 517"/>
              <a:gd name="T12" fmla="*/ 0 w 242"/>
              <a:gd name="T13" fmla="*/ 1 h 517"/>
              <a:gd name="T14" fmla="*/ 0 w 242"/>
              <a:gd name="T15" fmla="*/ 1 h 517"/>
              <a:gd name="T16" fmla="*/ 0 w 242"/>
              <a:gd name="T17" fmla="*/ 1 h 517"/>
              <a:gd name="T18" fmla="*/ 0 w 242"/>
              <a:gd name="T19" fmla="*/ 1 h 517"/>
              <a:gd name="T20" fmla="*/ 0 w 242"/>
              <a:gd name="T21" fmla="*/ 1 h 517"/>
              <a:gd name="T22" fmla="*/ 0 w 242"/>
              <a:gd name="T23" fmla="*/ 1 h 517"/>
              <a:gd name="T24" fmla="*/ 0 w 242"/>
              <a:gd name="T25" fmla="*/ 1 h 517"/>
              <a:gd name="T26" fmla="*/ 0 w 242"/>
              <a:gd name="T27" fmla="*/ 1 h 517"/>
              <a:gd name="T28" fmla="*/ 0 w 242"/>
              <a:gd name="T29" fmla="*/ 1 h 517"/>
              <a:gd name="T30" fmla="*/ 0 w 242"/>
              <a:gd name="T31" fmla="*/ 1 h 517"/>
              <a:gd name="T32" fmla="*/ 0 w 242"/>
              <a:gd name="T33" fmla="*/ 1 h 517"/>
              <a:gd name="T34" fmla="*/ 0 w 242"/>
              <a:gd name="T35" fmla="*/ 0 h 517"/>
              <a:gd name="T36" fmla="*/ 0 w 242"/>
              <a:gd name="T37" fmla="*/ 1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2"/>
              <a:gd name="T58" fmla="*/ 0 h 517"/>
              <a:gd name="T59" fmla="*/ 242 w 242"/>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2" h="517">
                <a:moveTo>
                  <a:pt x="0" y="26"/>
                </a:moveTo>
                <a:lnTo>
                  <a:pt x="36" y="81"/>
                </a:lnTo>
                <a:lnTo>
                  <a:pt x="83" y="102"/>
                </a:lnTo>
                <a:lnTo>
                  <a:pt x="60" y="142"/>
                </a:lnTo>
                <a:lnTo>
                  <a:pt x="144" y="211"/>
                </a:lnTo>
                <a:lnTo>
                  <a:pt x="182" y="304"/>
                </a:lnTo>
                <a:lnTo>
                  <a:pt x="186" y="383"/>
                </a:lnTo>
                <a:lnTo>
                  <a:pt x="82" y="453"/>
                </a:lnTo>
                <a:lnTo>
                  <a:pt x="99" y="517"/>
                </a:lnTo>
                <a:lnTo>
                  <a:pt x="132" y="471"/>
                </a:lnTo>
                <a:lnTo>
                  <a:pt x="150" y="483"/>
                </a:lnTo>
                <a:lnTo>
                  <a:pt x="159" y="455"/>
                </a:lnTo>
                <a:lnTo>
                  <a:pt x="242" y="408"/>
                </a:lnTo>
                <a:lnTo>
                  <a:pt x="230" y="278"/>
                </a:lnTo>
                <a:lnTo>
                  <a:pt x="119" y="158"/>
                </a:lnTo>
                <a:lnTo>
                  <a:pt x="131" y="119"/>
                </a:lnTo>
                <a:lnTo>
                  <a:pt x="198" y="60"/>
                </a:lnTo>
                <a:lnTo>
                  <a:pt x="103" y="0"/>
                </a:lnTo>
                <a:lnTo>
                  <a:pt x="0" y="26"/>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71" name="Freeform 170"/>
          <p:cNvSpPr>
            <a:spLocks noChangeAspect="1"/>
          </p:cNvSpPr>
          <p:nvPr/>
        </p:nvSpPr>
        <p:spPr bwMode="gray">
          <a:xfrm>
            <a:off x="6914304" y="4404458"/>
            <a:ext cx="246677" cy="186013"/>
          </a:xfrm>
          <a:custGeom>
            <a:avLst/>
            <a:gdLst>
              <a:gd name="T0" fmla="*/ 0 w 334"/>
              <a:gd name="T1" fmla="*/ 1 h 224"/>
              <a:gd name="T2" fmla="*/ 0 w 334"/>
              <a:gd name="T3" fmla="*/ 1 h 224"/>
              <a:gd name="T4" fmla="*/ 0 w 334"/>
              <a:gd name="T5" fmla="*/ 1 h 224"/>
              <a:gd name="T6" fmla="*/ 0 w 334"/>
              <a:gd name="T7" fmla="*/ 1 h 224"/>
              <a:gd name="T8" fmla="*/ 0 w 334"/>
              <a:gd name="T9" fmla="*/ 1 h 224"/>
              <a:gd name="T10" fmla="*/ 0 w 334"/>
              <a:gd name="T11" fmla="*/ 0 h 224"/>
              <a:gd name="T12" fmla="*/ 0 w 334"/>
              <a:gd name="T13" fmla="*/ 1 h 224"/>
              <a:gd name="T14" fmla="*/ 0 w 334"/>
              <a:gd name="T15" fmla="*/ 1 h 224"/>
              <a:gd name="T16" fmla="*/ 0 w 334"/>
              <a:gd name="T17" fmla="*/ 1 h 224"/>
              <a:gd name="T18" fmla="*/ 0 w 334"/>
              <a:gd name="T19" fmla="*/ 1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224"/>
              <a:gd name="T32" fmla="*/ 334 w 334"/>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224">
                <a:moveTo>
                  <a:pt x="0" y="224"/>
                </a:moveTo>
                <a:lnTo>
                  <a:pt x="88" y="175"/>
                </a:lnTo>
                <a:lnTo>
                  <a:pt x="72" y="150"/>
                </a:lnTo>
                <a:lnTo>
                  <a:pt x="98" y="121"/>
                </a:lnTo>
                <a:lnTo>
                  <a:pt x="187" y="24"/>
                </a:lnTo>
                <a:lnTo>
                  <a:pt x="298" y="0"/>
                </a:lnTo>
                <a:lnTo>
                  <a:pt x="334" y="87"/>
                </a:lnTo>
                <a:lnTo>
                  <a:pt x="306" y="121"/>
                </a:lnTo>
                <a:lnTo>
                  <a:pt x="179" y="181"/>
                </a:lnTo>
                <a:lnTo>
                  <a:pt x="0" y="22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72" name="Freeform 171"/>
          <p:cNvSpPr>
            <a:spLocks noChangeAspect="1"/>
          </p:cNvSpPr>
          <p:nvPr/>
        </p:nvSpPr>
        <p:spPr bwMode="gray">
          <a:xfrm>
            <a:off x="6890585" y="4453744"/>
            <a:ext cx="98038" cy="136728"/>
          </a:xfrm>
          <a:custGeom>
            <a:avLst/>
            <a:gdLst>
              <a:gd name="T0" fmla="*/ 0 w 125"/>
              <a:gd name="T1" fmla="*/ 1 h 164"/>
              <a:gd name="T2" fmla="*/ 0 w 125"/>
              <a:gd name="T3" fmla="*/ 1 h 164"/>
              <a:gd name="T4" fmla="*/ 0 w 125"/>
              <a:gd name="T5" fmla="*/ 1 h 164"/>
              <a:gd name="T6" fmla="*/ 0 w 125"/>
              <a:gd name="T7" fmla="*/ 1 h 164"/>
              <a:gd name="T8" fmla="*/ 0 w 125"/>
              <a:gd name="T9" fmla="*/ 1 h 164"/>
              <a:gd name="T10" fmla="*/ 0 w 125"/>
              <a:gd name="T11" fmla="*/ 1 h 164"/>
              <a:gd name="T12" fmla="*/ 0 w 125"/>
              <a:gd name="T13" fmla="*/ 0 h 164"/>
              <a:gd name="T14" fmla="*/ 0 w 125"/>
              <a:gd name="T15" fmla="*/ 1 h 164"/>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64"/>
              <a:gd name="T26" fmla="*/ 125 w 125"/>
              <a:gd name="T27" fmla="*/ 164 h 1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64">
                <a:moveTo>
                  <a:pt x="0" y="33"/>
                </a:moveTo>
                <a:lnTo>
                  <a:pt x="27" y="164"/>
                </a:lnTo>
                <a:lnTo>
                  <a:pt x="115" y="115"/>
                </a:lnTo>
                <a:lnTo>
                  <a:pt x="99" y="90"/>
                </a:lnTo>
                <a:lnTo>
                  <a:pt x="125" y="61"/>
                </a:lnTo>
                <a:lnTo>
                  <a:pt x="125" y="24"/>
                </a:lnTo>
                <a:lnTo>
                  <a:pt x="62" y="0"/>
                </a:lnTo>
                <a:lnTo>
                  <a:pt x="0" y="3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73" name="Freeform 172"/>
          <p:cNvSpPr>
            <a:spLocks noChangeAspect="1"/>
          </p:cNvSpPr>
          <p:nvPr/>
        </p:nvSpPr>
        <p:spPr bwMode="gray">
          <a:xfrm>
            <a:off x="6145810" y="3503011"/>
            <a:ext cx="238771" cy="213040"/>
          </a:xfrm>
          <a:custGeom>
            <a:avLst/>
            <a:gdLst>
              <a:gd name="T0" fmla="*/ 0 w 325"/>
              <a:gd name="T1" fmla="*/ 1 h 255"/>
              <a:gd name="T2" fmla="*/ 0 w 325"/>
              <a:gd name="T3" fmla="*/ 1 h 255"/>
              <a:gd name="T4" fmla="*/ 0 w 325"/>
              <a:gd name="T5" fmla="*/ 0 h 255"/>
              <a:gd name="T6" fmla="*/ 0 w 325"/>
              <a:gd name="T7" fmla="*/ 1 h 255"/>
              <a:gd name="T8" fmla="*/ 0 w 325"/>
              <a:gd name="T9" fmla="*/ 1 h 255"/>
              <a:gd name="T10" fmla="*/ 0 w 325"/>
              <a:gd name="T11" fmla="*/ 1 h 255"/>
              <a:gd name="T12" fmla="*/ 0 w 325"/>
              <a:gd name="T13" fmla="*/ 1 h 255"/>
              <a:gd name="T14" fmla="*/ 0 w 325"/>
              <a:gd name="T15" fmla="*/ 1 h 255"/>
              <a:gd name="T16" fmla="*/ 0 w 325"/>
              <a:gd name="T17" fmla="*/ 1 h 255"/>
              <a:gd name="T18" fmla="*/ 0 w 325"/>
              <a:gd name="T19" fmla="*/ 1 h 255"/>
              <a:gd name="T20" fmla="*/ 0 w 325"/>
              <a:gd name="T21" fmla="*/ 1 h 255"/>
              <a:gd name="T22" fmla="*/ 0 w 325"/>
              <a:gd name="T23" fmla="*/ 1 h 255"/>
              <a:gd name="T24" fmla="*/ 0 w 325"/>
              <a:gd name="T25" fmla="*/ 1 h 255"/>
              <a:gd name="T26" fmla="*/ 0 w 325"/>
              <a:gd name="T27" fmla="*/ 1 h 255"/>
              <a:gd name="T28" fmla="*/ 0 w 325"/>
              <a:gd name="T29" fmla="*/ 1 h 2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
              <a:gd name="T46" fmla="*/ 0 h 255"/>
              <a:gd name="T47" fmla="*/ 325 w 325"/>
              <a:gd name="T48" fmla="*/ 255 h 2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 h="255">
                <a:moveTo>
                  <a:pt x="0" y="60"/>
                </a:moveTo>
                <a:lnTo>
                  <a:pt x="0" y="19"/>
                </a:lnTo>
                <a:lnTo>
                  <a:pt x="84" y="0"/>
                </a:lnTo>
                <a:lnTo>
                  <a:pt x="151" y="50"/>
                </a:lnTo>
                <a:lnTo>
                  <a:pt x="227" y="36"/>
                </a:lnTo>
                <a:lnTo>
                  <a:pt x="316" y="116"/>
                </a:lnTo>
                <a:lnTo>
                  <a:pt x="304" y="200"/>
                </a:lnTo>
                <a:lnTo>
                  <a:pt x="325" y="236"/>
                </a:lnTo>
                <a:lnTo>
                  <a:pt x="256" y="255"/>
                </a:lnTo>
                <a:lnTo>
                  <a:pt x="224" y="185"/>
                </a:lnTo>
                <a:lnTo>
                  <a:pt x="196" y="213"/>
                </a:lnTo>
                <a:lnTo>
                  <a:pt x="84" y="145"/>
                </a:lnTo>
                <a:lnTo>
                  <a:pt x="30" y="72"/>
                </a:lnTo>
                <a:lnTo>
                  <a:pt x="3" y="87"/>
                </a:lnTo>
                <a:lnTo>
                  <a:pt x="0" y="6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74" name="Freeform 173"/>
          <p:cNvSpPr>
            <a:spLocks noChangeAspect="1"/>
          </p:cNvSpPr>
          <p:nvPr/>
        </p:nvSpPr>
        <p:spPr bwMode="gray">
          <a:xfrm>
            <a:off x="6088884" y="5121482"/>
            <a:ext cx="327321" cy="354537"/>
          </a:xfrm>
          <a:custGeom>
            <a:avLst/>
            <a:gdLst>
              <a:gd name="T0" fmla="*/ 0 w 439"/>
              <a:gd name="T1" fmla="*/ 1 h 429"/>
              <a:gd name="T2" fmla="*/ 0 w 439"/>
              <a:gd name="T3" fmla="*/ 1 h 429"/>
              <a:gd name="T4" fmla="*/ 0 w 439"/>
              <a:gd name="T5" fmla="*/ 1 h 429"/>
              <a:gd name="T6" fmla="*/ 0 w 439"/>
              <a:gd name="T7" fmla="*/ 1 h 429"/>
              <a:gd name="T8" fmla="*/ 0 w 439"/>
              <a:gd name="T9" fmla="*/ 1 h 429"/>
              <a:gd name="T10" fmla="*/ 0 w 439"/>
              <a:gd name="T11" fmla="*/ 1 h 429"/>
              <a:gd name="T12" fmla="*/ 0 w 439"/>
              <a:gd name="T13" fmla="*/ 1 h 429"/>
              <a:gd name="T14" fmla="*/ 0 w 439"/>
              <a:gd name="T15" fmla="*/ 1 h 429"/>
              <a:gd name="T16" fmla="*/ 0 w 439"/>
              <a:gd name="T17" fmla="*/ 1 h 429"/>
              <a:gd name="T18" fmla="*/ 0 w 439"/>
              <a:gd name="T19" fmla="*/ 1 h 429"/>
              <a:gd name="T20" fmla="*/ 0 w 439"/>
              <a:gd name="T21" fmla="*/ 1 h 429"/>
              <a:gd name="T22" fmla="*/ 0 w 439"/>
              <a:gd name="T23" fmla="*/ 1 h 429"/>
              <a:gd name="T24" fmla="*/ 0 w 439"/>
              <a:gd name="T25" fmla="*/ 1 h 429"/>
              <a:gd name="T26" fmla="*/ 0 w 439"/>
              <a:gd name="T27" fmla="*/ 1 h 429"/>
              <a:gd name="T28" fmla="*/ 0 w 439"/>
              <a:gd name="T29" fmla="*/ 0 h 429"/>
              <a:gd name="T30" fmla="*/ 0 w 439"/>
              <a:gd name="T31" fmla="*/ 1 h 429"/>
              <a:gd name="T32" fmla="*/ 0 w 439"/>
              <a:gd name="T33" fmla="*/ 1 h 429"/>
              <a:gd name="T34" fmla="*/ 0 w 439"/>
              <a:gd name="T35" fmla="*/ 1 h 4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9"/>
              <a:gd name="T55" fmla="*/ 0 h 429"/>
              <a:gd name="T56" fmla="*/ 439 w 439"/>
              <a:gd name="T57" fmla="*/ 429 h 4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9" h="429">
                <a:moveTo>
                  <a:pt x="0" y="402"/>
                </a:moveTo>
                <a:lnTo>
                  <a:pt x="58" y="388"/>
                </a:lnTo>
                <a:lnTo>
                  <a:pt x="340" y="429"/>
                </a:lnTo>
                <a:lnTo>
                  <a:pt x="405" y="411"/>
                </a:lnTo>
                <a:lnTo>
                  <a:pt x="362" y="378"/>
                </a:lnTo>
                <a:lnTo>
                  <a:pt x="362" y="248"/>
                </a:lnTo>
                <a:lnTo>
                  <a:pt x="439" y="248"/>
                </a:lnTo>
                <a:lnTo>
                  <a:pt x="433" y="176"/>
                </a:lnTo>
                <a:lnTo>
                  <a:pt x="362" y="183"/>
                </a:lnTo>
                <a:lnTo>
                  <a:pt x="355" y="60"/>
                </a:lnTo>
                <a:lnTo>
                  <a:pt x="322" y="37"/>
                </a:lnTo>
                <a:lnTo>
                  <a:pt x="278" y="39"/>
                </a:lnTo>
                <a:lnTo>
                  <a:pt x="267" y="76"/>
                </a:lnTo>
                <a:lnTo>
                  <a:pt x="218" y="80"/>
                </a:lnTo>
                <a:lnTo>
                  <a:pt x="160" y="0"/>
                </a:lnTo>
                <a:lnTo>
                  <a:pt x="28" y="17"/>
                </a:lnTo>
                <a:lnTo>
                  <a:pt x="76" y="180"/>
                </a:lnTo>
                <a:lnTo>
                  <a:pt x="0" y="40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75" name="Freeform 174"/>
          <p:cNvSpPr>
            <a:spLocks noChangeAspect="1"/>
          </p:cNvSpPr>
          <p:nvPr/>
        </p:nvSpPr>
        <p:spPr bwMode="gray">
          <a:xfrm>
            <a:off x="6101534" y="5088095"/>
            <a:ext cx="26881" cy="33387"/>
          </a:xfrm>
          <a:custGeom>
            <a:avLst/>
            <a:gdLst>
              <a:gd name="T0" fmla="*/ 0 w 35"/>
              <a:gd name="T1" fmla="*/ 1 h 38"/>
              <a:gd name="T2" fmla="*/ 0 w 35"/>
              <a:gd name="T3" fmla="*/ 1 h 38"/>
              <a:gd name="T4" fmla="*/ 0 w 35"/>
              <a:gd name="T5" fmla="*/ 0 h 38"/>
              <a:gd name="T6" fmla="*/ 0 w 35"/>
              <a:gd name="T7" fmla="*/ 1 h 38"/>
              <a:gd name="T8" fmla="*/ 0 60000 65536"/>
              <a:gd name="T9" fmla="*/ 0 60000 65536"/>
              <a:gd name="T10" fmla="*/ 0 60000 65536"/>
              <a:gd name="T11" fmla="*/ 0 60000 65536"/>
              <a:gd name="T12" fmla="*/ 0 w 35"/>
              <a:gd name="T13" fmla="*/ 0 h 38"/>
              <a:gd name="T14" fmla="*/ 35 w 35"/>
              <a:gd name="T15" fmla="*/ 38 h 38"/>
            </a:gdLst>
            <a:ahLst/>
            <a:cxnLst>
              <a:cxn ang="T8">
                <a:pos x="T0" y="T1"/>
              </a:cxn>
              <a:cxn ang="T9">
                <a:pos x="T2" y="T3"/>
              </a:cxn>
              <a:cxn ang="T10">
                <a:pos x="T4" y="T5"/>
              </a:cxn>
              <a:cxn ang="T11">
                <a:pos x="T6" y="T7"/>
              </a:cxn>
            </a:cxnLst>
            <a:rect l="T12" t="T13" r="T14" b="T15"/>
            <a:pathLst>
              <a:path w="35" h="38">
                <a:moveTo>
                  <a:pt x="0" y="12"/>
                </a:moveTo>
                <a:lnTo>
                  <a:pt x="12" y="38"/>
                </a:lnTo>
                <a:lnTo>
                  <a:pt x="35" y="0"/>
                </a:lnTo>
                <a:lnTo>
                  <a:pt x="0" y="1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76" name="Freeform 175"/>
          <p:cNvSpPr>
            <a:spLocks noChangeAspect="1"/>
          </p:cNvSpPr>
          <p:nvPr/>
        </p:nvSpPr>
        <p:spPr bwMode="gray">
          <a:xfrm>
            <a:off x="6307099" y="5468070"/>
            <a:ext cx="243515" cy="265505"/>
          </a:xfrm>
          <a:custGeom>
            <a:avLst/>
            <a:gdLst>
              <a:gd name="T0" fmla="*/ 0 w 326"/>
              <a:gd name="T1" fmla="*/ 1 h 322"/>
              <a:gd name="T2" fmla="*/ 0 w 326"/>
              <a:gd name="T3" fmla="*/ 1 h 322"/>
              <a:gd name="T4" fmla="*/ 0 w 326"/>
              <a:gd name="T5" fmla="*/ 1 h 322"/>
              <a:gd name="T6" fmla="*/ 0 w 326"/>
              <a:gd name="T7" fmla="*/ 1 h 322"/>
              <a:gd name="T8" fmla="*/ 0 w 326"/>
              <a:gd name="T9" fmla="*/ 1 h 322"/>
              <a:gd name="T10" fmla="*/ 0 w 326"/>
              <a:gd name="T11" fmla="*/ 1 h 322"/>
              <a:gd name="T12" fmla="*/ 0 w 326"/>
              <a:gd name="T13" fmla="*/ 0 h 322"/>
              <a:gd name="T14" fmla="*/ 0 w 326"/>
              <a:gd name="T15" fmla="*/ 1 h 322"/>
              <a:gd name="T16" fmla="*/ 0 w 326"/>
              <a:gd name="T17" fmla="*/ 1 h 322"/>
              <a:gd name="T18" fmla="*/ 0 w 326"/>
              <a:gd name="T19" fmla="*/ 1 h 322"/>
              <a:gd name="T20" fmla="*/ 0 w 326"/>
              <a:gd name="T21" fmla="*/ 1 h 322"/>
              <a:gd name="T22" fmla="*/ 0 w 326"/>
              <a:gd name="T23" fmla="*/ 1 h 322"/>
              <a:gd name="T24" fmla="*/ 0 w 326"/>
              <a:gd name="T25" fmla="*/ 1 h 322"/>
              <a:gd name="T26" fmla="*/ 0 w 326"/>
              <a:gd name="T27" fmla="*/ 1 h 322"/>
              <a:gd name="T28" fmla="*/ 0 w 326"/>
              <a:gd name="T29" fmla="*/ 1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6"/>
              <a:gd name="T46" fmla="*/ 0 h 322"/>
              <a:gd name="T47" fmla="*/ 326 w 326"/>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6" h="322">
                <a:moveTo>
                  <a:pt x="0" y="248"/>
                </a:moveTo>
                <a:lnTo>
                  <a:pt x="0" y="151"/>
                </a:lnTo>
                <a:lnTo>
                  <a:pt x="36" y="150"/>
                </a:lnTo>
                <a:lnTo>
                  <a:pt x="36" y="25"/>
                </a:lnTo>
                <a:lnTo>
                  <a:pt x="102" y="10"/>
                </a:lnTo>
                <a:lnTo>
                  <a:pt x="124" y="32"/>
                </a:lnTo>
                <a:lnTo>
                  <a:pt x="182" y="0"/>
                </a:lnTo>
                <a:lnTo>
                  <a:pt x="279" y="134"/>
                </a:lnTo>
                <a:lnTo>
                  <a:pt x="326" y="157"/>
                </a:lnTo>
                <a:lnTo>
                  <a:pt x="194" y="278"/>
                </a:lnTo>
                <a:lnTo>
                  <a:pt x="118" y="278"/>
                </a:lnTo>
                <a:lnTo>
                  <a:pt x="77" y="321"/>
                </a:lnTo>
                <a:lnTo>
                  <a:pt x="29" y="322"/>
                </a:lnTo>
                <a:lnTo>
                  <a:pt x="30" y="284"/>
                </a:lnTo>
                <a:lnTo>
                  <a:pt x="0" y="24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77" name="Freeform 176"/>
          <p:cNvSpPr>
            <a:spLocks noChangeAspect="1"/>
          </p:cNvSpPr>
          <p:nvPr/>
        </p:nvSpPr>
        <p:spPr bwMode="gray">
          <a:xfrm>
            <a:off x="6542707" y="5021321"/>
            <a:ext cx="45856" cy="58825"/>
          </a:xfrm>
          <a:custGeom>
            <a:avLst/>
            <a:gdLst>
              <a:gd name="T0" fmla="*/ 0 w 60"/>
              <a:gd name="T1" fmla="*/ 1 h 69"/>
              <a:gd name="T2" fmla="*/ 0 w 60"/>
              <a:gd name="T3" fmla="*/ 1 h 69"/>
              <a:gd name="T4" fmla="*/ 0 w 60"/>
              <a:gd name="T5" fmla="*/ 1 h 69"/>
              <a:gd name="T6" fmla="*/ 0 w 60"/>
              <a:gd name="T7" fmla="*/ 1 h 69"/>
              <a:gd name="T8" fmla="*/ 0 w 60"/>
              <a:gd name="T9" fmla="*/ 0 h 69"/>
              <a:gd name="T10" fmla="*/ 0 w 60"/>
              <a:gd name="T11" fmla="*/ 1 h 69"/>
              <a:gd name="T12" fmla="*/ 0 60000 65536"/>
              <a:gd name="T13" fmla="*/ 0 60000 65536"/>
              <a:gd name="T14" fmla="*/ 0 60000 65536"/>
              <a:gd name="T15" fmla="*/ 0 60000 65536"/>
              <a:gd name="T16" fmla="*/ 0 60000 65536"/>
              <a:gd name="T17" fmla="*/ 0 60000 65536"/>
              <a:gd name="T18" fmla="*/ 0 w 60"/>
              <a:gd name="T19" fmla="*/ 0 h 69"/>
              <a:gd name="T20" fmla="*/ 60 w 6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60" h="69">
                <a:moveTo>
                  <a:pt x="0" y="10"/>
                </a:moveTo>
                <a:lnTo>
                  <a:pt x="7" y="36"/>
                </a:lnTo>
                <a:lnTo>
                  <a:pt x="22" y="69"/>
                </a:lnTo>
                <a:lnTo>
                  <a:pt x="60" y="29"/>
                </a:lnTo>
                <a:lnTo>
                  <a:pt x="58" y="0"/>
                </a:lnTo>
                <a:lnTo>
                  <a:pt x="0" y="1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78" name="Freeform 177"/>
          <p:cNvSpPr>
            <a:spLocks noChangeAspect="1"/>
          </p:cNvSpPr>
          <p:nvPr/>
        </p:nvSpPr>
        <p:spPr bwMode="gray">
          <a:xfrm>
            <a:off x="6009821" y="4587291"/>
            <a:ext cx="197658" cy="321151"/>
          </a:xfrm>
          <a:custGeom>
            <a:avLst/>
            <a:gdLst>
              <a:gd name="T0" fmla="*/ 0 w 268"/>
              <a:gd name="T1" fmla="*/ 1 h 389"/>
              <a:gd name="T2" fmla="*/ 0 w 268"/>
              <a:gd name="T3" fmla="*/ 1 h 389"/>
              <a:gd name="T4" fmla="*/ 0 w 268"/>
              <a:gd name="T5" fmla="*/ 1 h 389"/>
              <a:gd name="T6" fmla="*/ 0 w 268"/>
              <a:gd name="T7" fmla="*/ 1 h 389"/>
              <a:gd name="T8" fmla="*/ 0 w 268"/>
              <a:gd name="T9" fmla="*/ 1 h 389"/>
              <a:gd name="T10" fmla="*/ 0 w 268"/>
              <a:gd name="T11" fmla="*/ 1 h 389"/>
              <a:gd name="T12" fmla="*/ 0 w 268"/>
              <a:gd name="T13" fmla="*/ 0 h 389"/>
              <a:gd name="T14" fmla="*/ 0 w 268"/>
              <a:gd name="T15" fmla="*/ 1 h 389"/>
              <a:gd name="T16" fmla="*/ 0 w 268"/>
              <a:gd name="T17" fmla="*/ 1 h 389"/>
              <a:gd name="T18" fmla="*/ 0 w 268"/>
              <a:gd name="T19" fmla="*/ 1 h 389"/>
              <a:gd name="T20" fmla="*/ 0 w 268"/>
              <a:gd name="T21" fmla="*/ 1 h 389"/>
              <a:gd name="T22" fmla="*/ 0 w 268"/>
              <a:gd name="T23" fmla="*/ 1 h 389"/>
              <a:gd name="T24" fmla="*/ 0 w 268"/>
              <a:gd name="T25" fmla="*/ 1 h 389"/>
              <a:gd name="T26" fmla="*/ 0 w 268"/>
              <a:gd name="T27" fmla="*/ 1 h 389"/>
              <a:gd name="T28" fmla="*/ 0 w 268"/>
              <a:gd name="T29" fmla="*/ 1 h 389"/>
              <a:gd name="T30" fmla="*/ 0 w 268"/>
              <a:gd name="T31" fmla="*/ 1 h 389"/>
              <a:gd name="T32" fmla="*/ 0 w 268"/>
              <a:gd name="T33" fmla="*/ 1 h 389"/>
              <a:gd name="T34" fmla="*/ 0 w 268"/>
              <a:gd name="T35" fmla="*/ 1 h 3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389"/>
              <a:gd name="T56" fmla="*/ 268 w 268"/>
              <a:gd name="T57" fmla="*/ 389 h 3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389">
                <a:moveTo>
                  <a:pt x="0" y="278"/>
                </a:moveTo>
                <a:lnTo>
                  <a:pt x="38" y="204"/>
                </a:lnTo>
                <a:lnTo>
                  <a:pt x="103" y="214"/>
                </a:lnTo>
                <a:lnTo>
                  <a:pt x="175" y="63"/>
                </a:lnTo>
                <a:lnTo>
                  <a:pt x="210" y="36"/>
                </a:lnTo>
                <a:lnTo>
                  <a:pt x="196" y="6"/>
                </a:lnTo>
                <a:lnTo>
                  <a:pt x="213" y="0"/>
                </a:lnTo>
                <a:lnTo>
                  <a:pt x="238" y="94"/>
                </a:lnTo>
                <a:lnTo>
                  <a:pt x="196" y="111"/>
                </a:lnTo>
                <a:lnTo>
                  <a:pt x="245" y="186"/>
                </a:lnTo>
                <a:lnTo>
                  <a:pt x="213" y="274"/>
                </a:lnTo>
                <a:lnTo>
                  <a:pt x="268" y="341"/>
                </a:lnTo>
                <a:lnTo>
                  <a:pt x="262" y="389"/>
                </a:lnTo>
                <a:lnTo>
                  <a:pt x="170" y="367"/>
                </a:lnTo>
                <a:lnTo>
                  <a:pt x="100" y="366"/>
                </a:lnTo>
                <a:lnTo>
                  <a:pt x="43" y="367"/>
                </a:lnTo>
                <a:lnTo>
                  <a:pt x="42" y="303"/>
                </a:lnTo>
                <a:lnTo>
                  <a:pt x="0" y="27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79" name="Freeform 178"/>
          <p:cNvSpPr>
            <a:spLocks noChangeAspect="1"/>
          </p:cNvSpPr>
          <p:nvPr/>
        </p:nvSpPr>
        <p:spPr bwMode="gray">
          <a:xfrm>
            <a:off x="6166366" y="4639757"/>
            <a:ext cx="336809" cy="230528"/>
          </a:xfrm>
          <a:custGeom>
            <a:avLst/>
            <a:gdLst>
              <a:gd name="T0" fmla="*/ 0 w 454"/>
              <a:gd name="T1" fmla="*/ 1 h 280"/>
              <a:gd name="T2" fmla="*/ 0 w 454"/>
              <a:gd name="T3" fmla="*/ 1 h 280"/>
              <a:gd name="T4" fmla="*/ 0 w 454"/>
              <a:gd name="T5" fmla="*/ 1 h 280"/>
              <a:gd name="T6" fmla="*/ 0 w 454"/>
              <a:gd name="T7" fmla="*/ 1 h 280"/>
              <a:gd name="T8" fmla="*/ 0 w 454"/>
              <a:gd name="T9" fmla="*/ 1 h 280"/>
              <a:gd name="T10" fmla="*/ 0 w 454"/>
              <a:gd name="T11" fmla="*/ 0 h 280"/>
              <a:gd name="T12" fmla="*/ 0 w 454"/>
              <a:gd name="T13" fmla="*/ 1 h 280"/>
              <a:gd name="T14" fmla="*/ 0 w 454"/>
              <a:gd name="T15" fmla="*/ 1 h 280"/>
              <a:gd name="T16" fmla="*/ 0 w 454"/>
              <a:gd name="T17" fmla="*/ 1 h 280"/>
              <a:gd name="T18" fmla="*/ 0 w 454"/>
              <a:gd name="T19" fmla="*/ 1 h 280"/>
              <a:gd name="T20" fmla="*/ 0 w 454"/>
              <a:gd name="T21" fmla="*/ 1 h 280"/>
              <a:gd name="T22" fmla="*/ 0 w 454"/>
              <a:gd name="T23" fmla="*/ 1 h 280"/>
              <a:gd name="T24" fmla="*/ 0 w 454"/>
              <a:gd name="T25" fmla="*/ 1 h 280"/>
              <a:gd name="T26" fmla="*/ 0 w 454"/>
              <a:gd name="T27" fmla="*/ 1 h 280"/>
              <a:gd name="T28" fmla="*/ 0 w 454"/>
              <a:gd name="T29" fmla="*/ 1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4"/>
              <a:gd name="T46" fmla="*/ 0 h 280"/>
              <a:gd name="T47" fmla="*/ 454 w 454"/>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4" h="280">
                <a:moveTo>
                  <a:pt x="0" y="213"/>
                </a:moveTo>
                <a:lnTo>
                  <a:pt x="32" y="125"/>
                </a:lnTo>
                <a:lnTo>
                  <a:pt x="144" y="102"/>
                </a:lnTo>
                <a:lnTo>
                  <a:pt x="156" y="74"/>
                </a:lnTo>
                <a:lnTo>
                  <a:pt x="208" y="64"/>
                </a:lnTo>
                <a:lnTo>
                  <a:pt x="285" y="0"/>
                </a:lnTo>
                <a:lnTo>
                  <a:pt x="310" y="75"/>
                </a:lnTo>
                <a:lnTo>
                  <a:pt x="369" y="102"/>
                </a:lnTo>
                <a:lnTo>
                  <a:pt x="454" y="203"/>
                </a:lnTo>
                <a:lnTo>
                  <a:pt x="243" y="233"/>
                </a:lnTo>
                <a:lnTo>
                  <a:pt x="175" y="203"/>
                </a:lnTo>
                <a:lnTo>
                  <a:pt x="144" y="253"/>
                </a:lnTo>
                <a:lnTo>
                  <a:pt x="84" y="253"/>
                </a:lnTo>
                <a:lnTo>
                  <a:pt x="55" y="280"/>
                </a:lnTo>
                <a:lnTo>
                  <a:pt x="0" y="21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80" name="Freeform 179"/>
          <p:cNvSpPr>
            <a:spLocks noChangeAspect="1"/>
          </p:cNvSpPr>
          <p:nvPr/>
        </p:nvSpPr>
        <p:spPr bwMode="gray">
          <a:xfrm>
            <a:off x="6139485" y="4270910"/>
            <a:ext cx="275140" cy="470596"/>
          </a:xfrm>
          <a:custGeom>
            <a:avLst/>
            <a:gdLst>
              <a:gd name="T0" fmla="*/ 0 w 371"/>
              <a:gd name="T1" fmla="*/ 1 h 567"/>
              <a:gd name="T2" fmla="*/ 0 w 371"/>
              <a:gd name="T3" fmla="*/ 1 h 567"/>
              <a:gd name="T4" fmla="*/ 0 w 371"/>
              <a:gd name="T5" fmla="*/ 1 h 567"/>
              <a:gd name="T6" fmla="*/ 0 w 371"/>
              <a:gd name="T7" fmla="*/ 1 h 567"/>
              <a:gd name="T8" fmla="*/ 0 w 371"/>
              <a:gd name="T9" fmla="*/ 1 h 567"/>
              <a:gd name="T10" fmla="*/ 0 w 371"/>
              <a:gd name="T11" fmla="*/ 1 h 567"/>
              <a:gd name="T12" fmla="*/ 0 w 371"/>
              <a:gd name="T13" fmla="*/ 1 h 567"/>
              <a:gd name="T14" fmla="*/ 0 w 371"/>
              <a:gd name="T15" fmla="*/ 1 h 567"/>
              <a:gd name="T16" fmla="*/ 0 w 371"/>
              <a:gd name="T17" fmla="*/ 1 h 567"/>
              <a:gd name="T18" fmla="*/ 0 w 371"/>
              <a:gd name="T19" fmla="*/ 1 h 567"/>
              <a:gd name="T20" fmla="*/ 0 w 371"/>
              <a:gd name="T21" fmla="*/ 1 h 567"/>
              <a:gd name="T22" fmla="*/ 0 w 371"/>
              <a:gd name="T23" fmla="*/ 1 h 567"/>
              <a:gd name="T24" fmla="*/ 0 w 371"/>
              <a:gd name="T25" fmla="*/ 1 h 567"/>
              <a:gd name="T26" fmla="*/ 0 w 371"/>
              <a:gd name="T27" fmla="*/ 1 h 567"/>
              <a:gd name="T28" fmla="*/ 0 w 371"/>
              <a:gd name="T29" fmla="*/ 0 h 567"/>
              <a:gd name="T30" fmla="*/ 0 w 371"/>
              <a:gd name="T31" fmla="*/ 1 h 567"/>
              <a:gd name="T32" fmla="*/ 0 w 371"/>
              <a:gd name="T33" fmla="*/ 1 h 567"/>
              <a:gd name="T34" fmla="*/ 0 w 371"/>
              <a:gd name="T35" fmla="*/ 1 h 567"/>
              <a:gd name="T36" fmla="*/ 0 w 371"/>
              <a:gd name="T37" fmla="*/ 1 h 567"/>
              <a:gd name="T38" fmla="*/ 0 w 371"/>
              <a:gd name="T39" fmla="*/ 1 h 5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1"/>
              <a:gd name="T61" fmla="*/ 0 h 567"/>
              <a:gd name="T62" fmla="*/ 371 w 371"/>
              <a:gd name="T63" fmla="*/ 567 h 5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1" h="567">
                <a:moveTo>
                  <a:pt x="0" y="324"/>
                </a:moveTo>
                <a:lnTo>
                  <a:pt x="53" y="353"/>
                </a:lnTo>
                <a:lnTo>
                  <a:pt x="39" y="381"/>
                </a:lnTo>
                <a:lnTo>
                  <a:pt x="64" y="475"/>
                </a:lnTo>
                <a:lnTo>
                  <a:pt x="22" y="492"/>
                </a:lnTo>
                <a:lnTo>
                  <a:pt x="71" y="567"/>
                </a:lnTo>
                <a:lnTo>
                  <a:pt x="183" y="544"/>
                </a:lnTo>
                <a:lnTo>
                  <a:pt x="195" y="516"/>
                </a:lnTo>
                <a:lnTo>
                  <a:pt x="247" y="506"/>
                </a:lnTo>
                <a:lnTo>
                  <a:pt x="324" y="442"/>
                </a:lnTo>
                <a:lnTo>
                  <a:pt x="297" y="374"/>
                </a:lnTo>
                <a:lnTo>
                  <a:pt x="334" y="281"/>
                </a:lnTo>
                <a:lnTo>
                  <a:pt x="369" y="274"/>
                </a:lnTo>
                <a:lnTo>
                  <a:pt x="371" y="143"/>
                </a:lnTo>
                <a:lnTo>
                  <a:pt x="93" y="0"/>
                </a:lnTo>
                <a:lnTo>
                  <a:pt x="56" y="14"/>
                </a:lnTo>
                <a:lnTo>
                  <a:pt x="56" y="69"/>
                </a:lnTo>
                <a:lnTo>
                  <a:pt x="93" y="108"/>
                </a:lnTo>
                <a:lnTo>
                  <a:pt x="71" y="233"/>
                </a:lnTo>
                <a:lnTo>
                  <a:pt x="0" y="32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81" name="Freeform 180"/>
          <p:cNvSpPr>
            <a:spLocks noChangeAspect="1"/>
          </p:cNvSpPr>
          <p:nvPr/>
        </p:nvSpPr>
        <p:spPr bwMode="gray">
          <a:xfrm>
            <a:off x="6080978" y="4848027"/>
            <a:ext cx="192915" cy="249607"/>
          </a:xfrm>
          <a:custGeom>
            <a:avLst/>
            <a:gdLst>
              <a:gd name="T0" fmla="*/ 0 w 260"/>
              <a:gd name="T1" fmla="*/ 1 h 301"/>
              <a:gd name="T2" fmla="*/ 0 w 260"/>
              <a:gd name="T3" fmla="*/ 1 h 301"/>
              <a:gd name="T4" fmla="*/ 0 w 260"/>
              <a:gd name="T5" fmla="*/ 1 h 301"/>
              <a:gd name="T6" fmla="*/ 0 w 260"/>
              <a:gd name="T7" fmla="*/ 1 h 301"/>
              <a:gd name="T8" fmla="*/ 0 w 260"/>
              <a:gd name="T9" fmla="*/ 1 h 301"/>
              <a:gd name="T10" fmla="*/ 0 w 260"/>
              <a:gd name="T11" fmla="*/ 1 h 301"/>
              <a:gd name="T12" fmla="*/ 0 w 260"/>
              <a:gd name="T13" fmla="*/ 1 h 301"/>
              <a:gd name="T14" fmla="*/ 0 w 260"/>
              <a:gd name="T15" fmla="*/ 0 h 301"/>
              <a:gd name="T16" fmla="*/ 0 w 260"/>
              <a:gd name="T17" fmla="*/ 0 h 301"/>
              <a:gd name="T18" fmla="*/ 0 w 260"/>
              <a:gd name="T19" fmla="*/ 1 h 301"/>
              <a:gd name="T20" fmla="*/ 0 w 260"/>
              <a:gd name="T21" fmla="*/ 1 h 301"/>
              <a:gd name="T22" fmla="*/ 0 w 260"/>
              <a:gd name="T23" fmla="*/ 1 h 301"/>
              <a:gd name="T24" fmla="*/ 0 w 260"/>
              <a:gd name="T25" fmla="*/ 1 h 301"/>
              <a:gd name="T26" fmla="*/ 0 w 260"/>
              <a:gd name="T27" fmla="*/ 1 h 301"/>
              <a:gd name="T28" fmla="*/ 0 w 260"/>
              <a:gd name="T29" fmla="*/ 1 h 301"/>
              <a:gd name="T30" fmla="*/ 0 w 260"/>
              <a:gd name="T31" fmla="*/ 1 h 301"/>
              <a:gd name="T32" fmla="*/ 0 w 260"/>
              <a:gd name="T33" fmla="*/ 1 h 3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0"/>
              <a:gd name="T52" fmla="*/ 0 h 301"/>
              <a:gd name="T53" fmla="*/ 260 w 260"/>
              <a:gd name="T54" fmla="*/ 301 h 3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0" h="301">
                <a:moveTo>
                  <a:pt x="0" y="263"/>
                </a:moveTo>
                <a:lnTo>
                  <a:pt x="27" y="301"/>
                </a:lnTo>
                <a:lnTo>
                  <a:pt x="62" y="289"/>
                </a:lnTo>
                <a:lnTo>
                  <a:pt x="115" y="293"/>
                </a:lnTo>
                <a:lnTo>
                  <a:pt x="163" y="261"/>
                </a:lnTo>
                <a:lnTo>
                  <a:pt x="177" y="201"/>
                </a:lnTo>
                <a:lnTo>
                  <a:pt x="228" y="151"/>
                </a:lnTo>
                <a:lnTo>
                  <a:pt x="260" y="0"/>
                </a:lnTo>
                <a:lnTo>
                  <a:pt x="200" y="0"/>
                </a:lnTo>
                <a:lnTo>
                  <a:pt x="171" y="27"/>
                </a:lnTo>
                <a:lnTo>
                  <a:pt x="165" y="75"/>
                </a:lnTo>
                <a:lnTo>
                  <a:pt x="73" y="53"/>
                </a:lnTo>
                <a:lnTo>
                  <a:pt x="71" y="85"/>
                </a:lnTo>
                <a:lnTo>
                  <a:pt x="107" y="87"/>
                </a:lnTo>
                <a:lnTo>
                  <a:pt x="96" y="206"/>
                </a:lnTo>
                <a:lnTo>
                  <a:pt x="51" y="192"/>
                </a:lnTo>
                <a:lnTo>
                  <a:pt x="0" y="26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82" name="Freeform 181"/>
          <p:cNvSpPr>
            <a:spLocks noChangeAspect="1"/>
          </p:cNvSpPr>
          <p:nvPr/>
        </p:nvSpPr>
        <p:spPr bwMode="gray">
          <a:xfrm>
            <a:off x="6109441" y="4805102"/>
            <a:ext cx="490192" cy="531011"/>
          </a:xfrm>
          <a:custGeom>
            <a:avLst/>
            <a:gdLst>
              <a:gd name="T0" fmla="*/ 0 w 659"/>
              <a:gd name="T1" fmla="*/ 1 h 635"/>
              <a:gd name="T2" fmla="*/ 0 w 659"/>
              <a:gd name="T3" fmla="*/ 1 h 635"/>
              <a:gd name="T4" fmla="*/ 0 w 659"/>
              <a:gd name="T5" fmla="*/ 1 h 635"/>
              <a:gd name="T6" fmla="*/ 0 w 659"/>
              <a:gd name="T7" fmla="*/ 1 h 635"/>
              <a:gd name="T8" fmla="*/ 0 w 659"/>
              <a:gd name="T9" fmla="*/ 1 h 635"/>
              <a:gd name="T10" fmla="*/ 0 w 659"/>
              <a:gd name="T11" fmla="*/ 1 h 635"/>
              <a:gd name="T12" fmla="*/ 0 w 659"/>
              <a:gd name="T13" fmla="*/ 1 h 635"/>
              <a:gd name="T14" fmla="*/ 0 w 659"/>
              <a:gd name="T15" fmla="*/ 1 h 635"/>
              <a:gd name="T16" fmla="*/ 0 w 659"/>
              <a:gd name="T17" fmla="*/ 1 h 635"/>
              <a:gd name="T18" fmla="*/ 0 w 659"/>
              <a:gd name="T19" fmla="*/ 1 h 635"/>
              <a:gd name="T20" fmla="*/ 0 w 659"/>
              <a:gd name="T21" fmla="*/ 1 h 635"/>
              <a:gd name="T22" fmla="*/ 0 w 659"/>
              <a:gd name="T23" fmla="*/ 1 h 635"/>
              <a:gd name="T24" fmla="*/ 0 w 659"/>
              <a:gd name="T25" fmla="*/ 1 h 635"/>
              <a:gd name="T26" fmla="*/ 0 w 659"/>
              <a:gd name="T27" fmla="*/ 1 h 635"/>
              <a:gd name="T28" fmla="*/ 0 w 659"/>
              <a:gd name="T29" fmla="*/ 1 h 635"/>
              <a:gd name="T30" fmla="*/ 0 w 659"/>
              <a:gd name="T31" fmla="*/ 1 h 635"/>
              <a:gd name="T32" fmla="*/ 0 w 659"/>
              <a:gd name="T33" fmla="*/ 1 h 635"/>
              <a:gd name="T34" fmla="*/ 0 w 659"/>
              <a:gd name="T35" fmla="*/ 1 h 635"/>
              <a:gd name="T36" fmla="*/ 0 w 659"/>
              <a:gd name="T37" fmla="*/ 1 h 635"/>
              <a:gd name="T38" fmla="*/ 0 w 659"/>
              <a:gd name="T39" fmla="*/ 1 h 635"/>
              <a:gd name="T40" fmla="*/ 0 w 659"/>
              <a:gd name="T41" fmla="*/ 1 h 635"/>
              <a:gd name="T42" fmla="*/ 0 w 659"/>
              <a:gd name="T43" fmla="*/ 1 h 635"/>
              <a:gd name="T44" fmla="*/ 0 w 659"/>
              <a:gd name="T45" fmla="*/ 0 h 635"/>
              <a:gd name="T46" fmla="*/ 0 w 659"/>
              <a:gd name="T47" fmla="*/ 1 h 635"/>
              <a:gd name="T48" fmla="*/ 0 w 659"/>
              <a:gd name="T49" fmla="*/ 0 h 635"/>
              <a:gd name="T50" fmla="*/ 0 w 659"/>
              <a:gd name="T51" fmla="*/ 1 h 635"/>
              <a:gd name="T52" fmla="*/ 0 w 659"/>
              <a:gd name="T53" fmla="*/ 1 h 635"/>
              <a:gd name="T54" fmla="*/ 0 w 659"/>
              <a:gd name="T55" fmla="*/ 1 h 635"/>
              <a:gd name="T56" fmla="*/ 0 w 659"/>
              <a:gd name="T57" fmla="*/ 1 h 635"/>
              <a:gd name="T58" fmla="*/ 0 w 659"/>
              <a:gd name="T59" fmla="*/ 1 h 635"/>
              <a:gd name="T60" fmla="*/ 0 w 659"/>
              <a:gd name="T61" fmla="*/ 1 h 635"/>
              <a:gd name="T62" fmla="*/ 0 w 659"/>
              <a:gd name="T63" fmla="*/ 1 h 6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635"/>
              <a:gd name="T98" fmla="*/ 659 w 659"/>
              <a:gd name="T99" fmla="*/ 635 h 6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635">
                <a:moveTo>
                  <a:pt x="0" y="377"/>
                </a:moveTo>
                <a:lnTo>
                  <a:pt x="2" y="394"/>
                </a:lnTo>
                <a:lnTo>
                  <a:pt x="134" y="377"/>
                </a:lnTo>
                <a:lnTo>
                  <a:pt x="192" y="457"/>
                </a:lnTo>
                <a:lnTo>
                  <a:pt x="241" y="453"/>
                </a:lnTo>
                <a:lnTo>
                  <a:pt x="252" y="416"/>
                </a:lnTo>
                <a:lnTo>
                  <a:pt x="296" y="414"/>
                </a:lnTo>
                <a:lnTo>
                  <a:pt x="329" y="437"/>
                </a:lnTo>
                <a:lnTo>
                  <a:pt x="336" y="560"/>
                </a:lnTo>
                <a:lnTo>
                  <a:pt x="407" y="553"/>
                </a:lnTo>
                <a:lnTo>
                  <a:pt x="606" y="635"/>
                </a:lnTo>
                <a:lnTo>
                  <a:pt x="605" y="598"/>
                </a:lnTo>
                <a:lnTo>
                  <a:pt x="566" y="581"/>
                </a:lnTo>
                <a:lnTo>
                  <a:pt x="573" y="491"/>
                </a:lnTo>
                <a:lnTo>
                  <a:pt x="636" y="459"/>
                </a:lnTo>
                <a:lnTo>
                  <a:pt x="597" y="398"/>
                </a:lnTo>
                <a:lnTo>
                  <a:pt x="590" y="294"/>
                </a:lnTo>
                <a:lnTo>
                  <a:pt x="583" y="268"/>
                </a:lnTo>
                <a:lnTo>
                  <a:pt x="606" y="222"/>
                </a:lnTo>
                <a:lnTo>
                  <a:pt x="636" y="135"/>
                </a:lnTo>
                <a:lnTo>
                  <a:pt x="659" y="102"/>
                </a:lnTo>
                <a:lnTo>
                  <a:pt x="646" y="52"/>
                </a:lnTo>
                <a:lnTo>
                  <a:pt x="531" y="0"/>
                </a:lnTo>
                <a:lnTo>
                  <a:pt x="320" y="30"/>
                </a:lnTo>
                <a:lnTo>
                  <a:pt x="252" y="0"/>
                </a:lnTo>
                <a:lnTo>
                  <a:pt x="221" y="50"/>
                </a:lnTo>
                <a:lnTo>
                  <a:pt x="189" y="201"/>
                </a:lnTo>
                <a:lnTo>
                  <a:pt x="138" y="251"/>
                </a:lnTo>
                <a:lnTo>
                  <a:pt x="124" y="311"/>
                </a:lnTo>
                <a:lnTo>
                  <a:pt x="76" y="343"/>
                </a:lnTo>
                <a:lnTo>
                  <a:pt x="23" y="339"/>
                </a:lnTo>
                <a:lnTo>
                  <a:pt x="0" y="37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83" name="Freeform 182"/>
          <p:cNvSpPr>
            <a:spLocks noChangeAspect="1"/>
          </p:cNvSpPr>
          <p:nvPr/>
        </p:nvSpPr>
        <p:spPr bwMode="gray">
          <a:xfrm>
            <a:off x="6626514" y="3890936"/>
            <a:ext cx="64832" cy="31798"/>
          </a:xfrm>
          <a:custGeom>
            <a:avLst/>
            <a:gdLst>
              <a:gd name="T0" fmla="*/ 0 w 82"/>
              <a:gd name="T1" fmla="*/ 0 h 43"/>
              <a:gd name="T2" fmla="*/ 1 w 82"/>
              <a:gd name="T3" fmla="*/ 0 h 43"/>
              <a:gd name="T4" fmla="*/ 1 w 82"/>
              <a:gd name="T5" fmla="*/ 0 h 43"/>
              <a:gd name="T6" fmla="*/ 0 w 82"/>
              <a:gd name="T7" fmla="*/ 0 h 43"/>
              <a:gd name="T8" fmla="*/ 0 60000 65536"/>
              <a:gd name="T9" fmla="*/ 0 60000 65536"/>
              <a:gd name="T10" fmla="*/ 0 60000 65536"/>
              <a:gd name="T11" fmla="*/ 0 60000 65536"/>
              <a:gd name="T12" fmla="*/ 0 w 82"/>
              <a:gd name="T13" fmla="*/ 0 h 43"/>
              <a:gd name="T14" fmla="*/ 82 w 82"/>
              <a:gd name="T15" fmla="*/ 43 h 43"/>
            </a:gdLst>
            <a:ahLst/>
            <a:cxnLst>
              <a:cxn ang="T8">
                <a:pos x="T0" y="T1"/>
              </a:cxn>
              <a:cxn ang="T9">
                <a:pos x="T2" y="T3"/>
              </a:cxn>
              <a:cxn ang="T10">
                <a:pos x="T4" y="T5"/>
              </a:cxn>
              <a:cxn ang="T11">
                <a:pos x="T6" y="T7"/>
              </a:cxn>
            </a:cxnLst>
            <a:rect l="T12" t="T13" r="T14" b="T15"/>
            <a:pathLst>
              <a:path w="82" h="43">
                <a:moveTo>
                  <a:pt x="0" y="22"/>
                </a:moveTo>
                <a:lnTo>
                  <a:pt x="29" y="43"/>
                </a:lnTo>
                <a:lnTo>
                  <a:pt x="82" y="0"/>
                </a:lnTo>
                <a:lnTo>
                  <a:pt x="0" y="2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84" name="Freeform 183"/>
          <p:cNvSpPr>
            <a:spLocks noChangeAspect="1"/>
          </p:cNvSpPr>
          <p:nvPr/>
        </p:nvSpPr>
        <p:spPr bwMode="gray">
          <a:xfrm>
            <a:off x="5816907" y="4596830"/>
            <a:ext cx="69575" cy="174884"/>
          </a:xfrm>
          <a:custGeom>
            <a:avLst/>
            <a:gdLst>
              <a:gd name="T0" fmla="*/ 0 w 94"/>
              <a:gd name="T1" fmla="*/ 1 h 214"/>
              <a:gd name="T2" fmla="*/ 0 w 94"/>
              <a:gd name="T3" fmla="*/ 1 h 214"/>
              <a:gd name="T4" fmla="*/ 0 w 94"/>
              <a:gd name="T5" fmla="*/ 1 h 214"/>
              <a:gd name="T6" fmla="*/ 0 w 94"/>
              <a:gd name="T7" fmla="*/ 1 h 214"/>
              <a:gd name="T8" fmla="*/ 0 w 94"/>
              <a:gd name="T9" fmla="*/ 0 h 214"/>
              <a:gd name="T10" fmla="*/ 0 w 94"/>
              <a:gd name="T11" fmla="*/ 1 h 214"/>
              <a:gd name="T12" fmla="*/ 0 w 94"/>
              <a:gd name="T13" fmla="*/ 1 h 214"/>
              <a:gd name="T14" fmla="*/ 0 60000 65536"/>
              <a:gd name="T15" fmla="*/ 0 60000 65536"/>
              <a:gd name="T16" fmla="*/ 0 60000 65536"/>
              <a:gd name="T17" fmla="*/ 0 60000 65536"/>
              <a:gd name="T18" fmla="*/ 0 60000 65536"/>
              <a:gd name="T19" fmla="*/ 0 60000 65536"/>
              <a:gd name="T20" fmla="*/ 0 60000 65536"/>
              <a:gd name="T21" fmla="*/ 0 w 94"/>
              <a:gd name="T22" fmla="*/ 0 h 214"/>
              <a:gd name="T23" fmla="*/ 94 w 94"/>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214">
                <a:moveTo>
                  <a:pt x="0" y="52"/>
                </a:moveTo>
                <a:lnTo>
                  <a:pt x="36" y="214"/>
                </a:lnTo>
                <a:lnTo>
                  <a:pt x="67" y="212"/>
                </a:lnTo>
                <a:lnTo>
                  <a:pt x="94" y="25"/>
                </a:lnTo>
                <a:lnTo>
                  <a:pt x="67" y="0"/>
                </a:lnTo>
                <a:lnTo>
                  <a:pt x="50" y="16"/>
                </a:lnTo>
                <a:lnTo>
                  <a:pt x="0" y="5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85" name="Freeform 184"/>
          <p:cNvSpPr>
            <a:spLocks noChangeAspect="1"/>
          </p:cNvSpPr>
          <p:nvPr/>
        </p:nvSpPr>
        <p:spPr bwMode="gray">
          <a:xfrm>
            <a:off x="6033540" y="4889363"/>
            <a:ext cx="50600" cy="39746"/>
          </a:xfrm>
          <a:custGeom>
            <a:avLst/>
            <a:gdLst>
              <a:gd name="T0" fmla="*/ 0 w 62"/>
              <a:gd name="T1" fmla="*/ 1 h 43"/>
              <a:gd name="T2" fmla="*/ 1 w 62"/>
              <a:gd name="T3" fmla="*/ 1 h 43"/>
              <a:gd name="T4" fmla="*/ 1 w 62"/>
              <a:gd name="T5" fmla="*/ 0 h 43"/>
              <a:gd name="T6" fmla="*/ 1 w 62"/>
              <a:gd name="T7" fmla="*/ 1 h 43"/>
              <a:gd name="T8" fmla="*/ 0 w 62"/>
              <a:gd name="T9" fmla="*/ 1 h 43"/>
              <a:gd name="T10" fmla="*/ 0 60000 65536"/>
              <a:gd name="T11" fmla="*/ 0 60000 65536"/>
              <a:gd name="T12" fmla="*/ 0 60000 65536"/>
              <a:gd name="T13" fmla="*/ 0 60000 65536"/>
              <a:gd name="T14" fmla="*/ 0 60000 65536"/>
              <a:gd name="T15" fmla="*/ 0 w 62"/>
              <a:gd name="T16" fmla="*/ 0 h 43"/>
              <a:gd name="T17" fmla="*/ 62 w 62"/>
              <a:gd name="T18" fmla="*/ 43 h 43"/>
            </a:gdLst>
            <a:ahLst/>
            <a:cxnLst>
              <a:cxn ang="T10">
                <a:pos x="T0" y="T1"/>
              </a:cxn>
              <a:cxn ang="T11">
                <a:pos x="T2" y="T3"/>
              </a:cxn>
              <a:cxn ang="T12">
                <a:pos x="T4" y="T5"/>
              </a:cxn>
              <a:cxn ang="T13">
                <a:pos x="T6" y="T7"/>
              </a:cxn>
              <a:cxn ang="T14">
                <a:pos x="T8" y="T9"/>
              </a:cxn>
            </a:cxnLst>
            <a:rect l="T15" t="T16" r="T17" b="T18"/>
            <a:pathLst>
              <a:path w="62" h="43">
                <a:moveTo>
                  <a:pt x="0" y="43"/>
                </a:moveTo>
                <a:lnTo>
                  <a:pt x="5" y="1"/>
                </a:lnTo>
                <a:lnTo>
                  <a:pt x="62" y="0"/>
                </a:lnTo>
                <a:lnTo>
                  <a:pt x="62" y="38"/>
                </a:lnTo>
                <a:lnTo>
                  <a:pt x="0" y="4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86" name="Freeform 185"/>
          <p:cNvSpPr>
            <a:spLocks noChangeAspect="1"/>
          </p:cNvSpPr>
          <p:nvPr/>
        </p:nvSpPr>
        <p:spPr bwMode="gray">
          <a:xfrm>
            <a:off x="6643908" y="4433075"/>
            <a:ext cx="388990" cy="422901"/>
          </a:xfrm>
          <a:custGeom>
            <a:avLst/>
            <a:gdLst>
              <a:gd name="T0" fmla="*/ 0 w 524"/>
              <a:gd name="T1" fmla="*/ 1 h 509"/>
              <a:gd name="T2" fmla="*/ 0 w 524"/>
              <a:gd name="T3" fmla="*/ 1 h 509"/>
              <a:gd name="T4" fmla="*/ 0 w 524"/>
              <a:gd name="T5" fmla="*/ 1 h 509"/>
              <a:gd name="T6" fmla="*/ 0 w 524"/>
              <a:gd name="T7" fmla="*/ 1 h 509"/>
              <a:gd name="T8" fmla="*/ 0 w 524"/>
              <a:gd name="T9" fmla="*/ 1 h 509"/>
              <a:gd name="T10" fmla="*/ 0 w 524"/>
              <a:gd name="T11" fmla="*/ 0 h 509"/>
              <a:gd name="T12" fmla="*/ 0 w 524"/>
              <a:gd name="T13" fmla="*/ 1 h 509"/>
              <a:gd name="T14" fmla="*/ 0 w 524"/>
              <a:gd name="T15" fmla="*/ 1 h 509"/>
              <a:gd name="T16" fmla="*/ 0 w 524"/>
              <a:gd name="T17" fmla="*/ 1 h 509"/>
              <a:gd name="T18" fmla="*/ 0 w 524"/>
              <a:gd name="T19" fmla="*/ 1 h 509"/>
              <a:gd name="T20" fmla="*/ 0 w 524"/>
              <a:gd name="T21" fmla="*/ 1 h 509"/>
              <a:gd name="T22" fmla="*/ 0 w 524"/>
              <a:gd name="T23" fmla="*/ 1 h 509"/>
              <a:gd name="T24" fmla="*/ 0 w 524"/>
              <a:gd name="T25" fmla="*/ 1 h 509"/>
              <a:gd name="T26" fmla="*/ 0 w 524"/>
              <a:gd name="T27" fmla="*/ 1 h 509"/>
              <a:gd name="T28" fmla="*/ 0 w 524"/>
              <a:gd name="T29" fmla="*/ 1 h 509"/>
              <a:gd name="T30" fmla="*/ 0 w 524"/>
              <a:gd name="T31" fmla="*/ 1 h 509"/>
              <a:gd name="T32" fmla="*/ 0 w 524"/>
              <a:gd name="T33" fmla="*/ 1 h 509"/>
              <a:gd name="T34" fmla="*/ 0 w 524"/>
              <a:gd name="T35" fmla="*/ 1 h 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4"/>
              <a:gd name="T55" fmla="*/ 0 h 509"/>
              <a:gd name="T56" fmla="*/ 524 w 524"/>
              <a:gd name="T57" fmla="*/ 509 h 5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4" h="509">
                <a:moveTo>
                  <a:pt x="0" y="356"/>
                </a:moveTo>
                <a:lnTo>
                  <a:pt x="40" y="329"/>
                </a:lnTo>
                <a:lnTo>
                  <a:pt x="44" y="265"/>
                </a:lnTo>
                <a:lnTo>
                  <a:pt x="112" y="181"/>
                </a:lnTo>
                <a:lnTo>
                  <a:pt x="139" y="33"/>
                </a:lnTo>
                <a:lnTo>
                  <a:pt x="193" y="0"/>
                </a:lnTo>
                <a:lnTo>
                  <a:pt x="232" y="102"/>
                </a:lnTo>
                <a:lnTo>
                  <a:pt x="348" y="188"/>
                </a:lnTo>
                <a:lnTo>
                  <a:pt x="307" y="240"/>
                </a:lnTo>
                <a:lnTo>
                  <a:pt x="345" y="253"/>
                </a:lnTo>
                <a:lnTo>
                  <a:pt x="387" y="316"/>
                </a:lnTo>
                <a:lnTo>
                  <a:pt x="524" y="350"/>
                </a:lnTo>
                <a:lnTo>
                  <a:pt x="418" y="455"/>
                </a:lnTo>
                <a:lnTo>
                  <a:pt x="309" y="493"/>
                </a:lnTo>
                <a:lnTo>
                  <a:pt x="210" y="509"/>
                </a:lnTo>
                <a:lnTo>
                  <a:pt x="100" y="470"/>
                </a:lnTo>
                <a:lnTo>
                  <a:pt x="61" y="398"/>
                </a:lnTo>
                <a:lnTo>
                  <a:pt x="0" y="35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87" name="Freeform 186"/>
          <p:cNvSpPr>
            <a:spLocks noChangeAspect="1"/>
          </p:cNvSpPr>
          <p:nvPr/>
        </p:nvSpPr>
        <p:spPr bwMode="gray">
          <a:xfrm>
            <a:off x="6871610" y="4590472"/>
            <a:ext cx="42694" cy="52465"/>
          </a:xfrm>
          <a:custGeom>
            <a:avLst/>
            <a:gdLst>
              <a:gd name="T0" fmla="*/ 0 w 55"/>
              <a:gd name="T1" fmla="*/ 1 h 65"/>
              <a:gd name="T2" fmla="*/ 0 w 55"/>
              <a:gd name="T3" fmla="*/ 1 h 65"/>
              <a:gd name="T4" fmla="*/ 0 w 55"/>
              <a:gd name="T5" fmla="*/ 1 h 65"/>
              <a:gd name="T6" fmla="*/ 0 w 55"/>
              <a:gd name="T7" fmla="*/ 1 h 65"/>
              <a:gd name="T8" fmla="*/ 0 w 55"/>
              <a:gd name="T9" fmla="*/ 1 h 65"/>
              <a:gd name="T10" fmla="*/ 0 w 55"/>
              <a:gd name="T11" fmla="*/ 0 h 65"/>
              <a:gd name="T12" fmla="*/ 0 w 55"/>
              <a:gd name="T13" fmla="*/ 1 h 65"/>
              <a:gd name="T14" fmla="*/ 0 60000 65536"/>
              <a:gd name="T15" fmla="*/ 0 60000 65536"/>
              <a:gd name="T16" fmla="*/ 0 60000 65536"/>
              <a:gd name="T17" fmla="*/ 0 60000 65536"/>
              <a:gd name="T18" fmla="*/ 0 60000 65536"/>
              <a:gd name="T19" fmla="*/ 0 60000 65536"/>
              <a:gd name="T20" fmla="*/ 0 60000 65536"/>
              <a:gd name="T21" fmla="*/ 0 w 55"/>
              <a:gd name="T22" fmla="*/ 0 h 65"/>
              <a:gd name="T23" fmla="*/ 55 w 55"/>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65">
                <a:moveTo>
                  <a:pt x="0" y="52"/>
                </a:moveTo>
                <a:lnTo>
                  <a:pt x="38" y="65"/>
                </a:lnTo>
                <a:lnTo>
                  <a:pt x="52" y="44"/>
                </a:lnTo>
                <a:lnTo>
                  <a:pt x="25" y="41"/>
                </a:lnTo>
                <a:lnTo>
                  <a:pt x="55" y="25"/>
                </a:lnTo>
                <a:lnTo>
                  <a:pt x="41" y="0"/>
                </a:lnTo>
                <a:lnTo>
                  <a:pt x="0" y="5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88" name="Freeform 187"/>
          <p:cNvSpPr>
            <a:spLocks noChangeAspect="1"/>
          </p:cNvSpPr>
          <p:nvPr/>
        </p:nvSpPr>
        <p:spPr bwMode="gray">
          <a:xfrm>
            <a:off x="6017728" y="4889363"/>
            <a:ext cx="143896" cy="178063"/>
          </a:xfrm>
          <a:custGeom>
            <a:avLst/>
            <a:gdLst>
              <a:gd name="T0" fmla="*/ 0 w 192"/>
              <a:gd name="T1" fmla="*/ 1 h 211"/>
              <a:gd name="T2" fmla="*/ 0 w 192"/>
              <a:gd name="T3" fmla="*/ 1 h 211"/>
              <a:gd name="T4" fmla="*/ 0 w 192"/>
              <a:gd name="T5" fmla="*/ 1 h 211"/>
              <a:gd name="T6" fmla="*/ 0 w 192"/>
              <a:gd name="T7" fmla="*/ 1 h 211"/>
              <a:gd name="T8" fmla="*/ 0 w 192"/>
              <a:gd name="T9" fmla="*/ 1 h 211"/>
              <a:gd name="T10" fmla="*/ 0 w 192"/>
              <a:gd name="T11" fmla="*/ 0 h 211"/>
              <a:gd name="T12" fmla="*/ 0 w 192"/>
              <a:gd name="T13" fmla="*/ 1 h 211"/>
              <a:gd name="T14" fmla="*/ 0 w 192"/>
              <a:gd name="T15" fmla="*/ 1 h 211"/>
              <a:gd name="T16" fmla="*/ 0 w 192"/>
              <a:gd name="T17" fmla="*/ 1 h 211"/>
              <a:gd name="T18" fmla="*/ 0 w 192"/>
              <a:gd name="T19" fmla="*/ 1 h 211"/>
              <a:gd name="T20" fmla="*/ 0 w 192"/>
              <a:gd name="T21" fmla="*/ 1 h 211"/>
              <a:gd name="T22" fmla="*/ 0 w 192"/>
              <a:gd name="T23" fmla="*/ 1 h 211"/>
              <a:gd name="T24" fmla="*/ 0 w 192"/>
              <a:gd name="T25" fmla="*/ 1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1"/>
              <a:gd name="T41" fmla="*/ 192 w 192"/>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1">
                <a:moveTo>
                  <a:pt x="0" y="100"/>
                </a:moveTo>
                <a:lnTo>
                  <a:pt x="21" y="67"/>
                </a:lnTo>
                <a:lnTo>
                  <a:pt x="36" y="70"/>
                </a:lnTo>
                <a:lnTo>
                  <a:pt x="26" y="43"/>
                </a:lnTo>
                <a:lnTo>
                  <a:pt x="88" y="38"/>
                </a:lnTo>
                <a:lnTo>
                  <a:pt x="88" y="0"/>
                </a:lnTo>
                <a:lnTo>
                  <a:pt x="158" y="1"/>
                </a:lnTo>
                <a:lnTo>
                  <a:pt x="156" y="33"/>
                </a:lnTo>
                <a:lnTo>
                  <a:pt x="192" y="35"/>
                </a:lnTo>
                <a:lnTo>
                  <a:pt x="181" y="154"/>
                </a:lnTo>
                <a:lnTo>
                  <a:pt x="136" y="140"/>
                </a:lnTo>
                <a:lnTo>
                  <a:pt x="85" y="211"/>
                </a:lnTo>
                <a:lnTo>
                  <a:pt x="0" y="10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89" name="Freeform 188"/>
          <p:cNvSpPr>
            <a:spLocks noChangeAspect="1"/>
          </p:cNvSpPr>
          <p:nvPr/>
        </p:nvSpPr>
        <p:spPr bwMode="gray">
          <a:xfrm>
            <a:off x="5361503" y="4560264"/>
            <a:ext cx="79063" cy="19079"/>
          </a:xfrm>
          <a:custGeom>
            <a:avLst/>
            <a:gdLst>
              <a:gd name="T0" fmla="*/ 0 w 103"/>
              <a:gd name="T1" fmla="*/ 1 h 21"/>
              <a:gd name="T2" fmla="*/ 0 w 103"/>
              <a:gd name="T3" fmla="*/ 0 h 21"/>
              <a:gd name="T4" fmla="*/ 0 w 103"/>
              <a:gd name="T5" fmla="*/ 1 h 21"/>
              <a:gd name="T6" fmla="*/ 0 w 103"/>
              <a:gd name="T7" fmla="*/ 1 h 21"/>
              <a:gd name="T8" fmla="*/ 0 60000 65536"/>
              <a:gd name="T9" fmla="*/ 0 60000 65536"/>
              <a:gd name="T10" fmla="*/ 0 60000 65536"/>
              <a:gd name="T11" fmla="*/ 0 60000 65536"/>
              <a:gd name="T12" fmla="*/ 0 w 103"/>
              <a:gd name="T13" fmla="*/ 0 h 21"/>
              <a:gd name="T14" fmla="*/ 103 w 103"/>
              <a:gd name="T15" fmla="*/ 21 h 21"/>
            </a:gdLst>
            <a:ahLst/>
            <a:cxnLst>
              <a:cxn ang="T8">
                <a:pos x="T0" y="T1"/>
              </a:cxn>
              <a:cxn ang="T9">
                <a:pos x="T2" y="T3"/>
              </a:cxn>
              <a:cxn ang="T10">
                <a:pos x="T4" y="T5"/>
              </a:cxn>
              <a:cxn ang="T11">
                <a:pos x="T6" y="T7"/>
              </a:cxn>
            </a:cxnLst>
            <a:rect l="T12" t="T13" r="T14" b="T15"/>
            <a:pathLst>
              <a:path w="103" h="21">
                <a:moveTo>
                  <a:pt x="0" y="21"/>
                </a:moveTo>
                <a:lnTo>
                  <a:pt x="4" y="0"/>
                </a:lnTo>
                <a:lnTo>
                  <a:pt x="103" y="8"/>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90" name="Freeform 189"/>
          <p:cNvSpPr>
            <a:spLocks noChangeAspect="1"/>
          </p:cNvSpPr>
          <p:nvPr/>
        </p:nvSpPr>
        <p:spPr bwMode="gray">
          <a:xfrm>
            <a:off x="5714125" y="4630218"/>
            <a:ext cx="109107" cy="186013"/>
          </a:xfrm>
          <a:custGeom>
            <a:avLst/>
            <a:gdLst>
              <a:gd name="T0" fmla="*/ 0 w 148"/>
              <a:gd name="T1" fmla="*/ 1 h 225"/>
              <a:gd name="T2" fmla="*/ 0 w 148"/>
              <a:gd name="T3" fmla="*/ 1 h 225"/>
              <a:gd name="T4" fmla="*/ 0 w 148"/>
              <a:gd name="T5" fmla="*/ 1 h 225"/>
              <a:gd name="T6" fmla="*/ 0 w 148"/>
              <a:gd name="T7" fmla="*/ 0 h 225"/>
              <a:gd name="T8" fmla="*/ 0 w 148"/>
              <a:gd name="T9" fmla="*/ 1 h 225"/>
              <a:gd name="T10" fmla="*/ 0 w 148"/>
              <a:gd name="T11" fmla="*/ 1 h 225"/>
              <a:gd name="T12" fmla="*/ 0 w 148"/>
              <a:gd name="T13" fmla="*/ 1 h 225"/>
              <a:gd name="T14" fmla="*/ 0 60000 65536"/>
              <a:gd name="T15" fmla="*/ 0 60000 65536"/>
              <a:gd name="T16" fmla="*/ 0 60000 65536"/>
              <a:gd name="T17" fmla="*/ 0 60000 65536"/>
              <a:gd name="T18" fmla="*/ 0 60000 65536"/>
              <a:gd name="T19" fmla="*/ 0 60000 65536"/>
              <a:gd name="T20" fmla="*/ 0 60000 65536"/>
              <a:gd name="T21" fmla="*/ 0 w 148"/>
              <a:gd name="T22" fmla="*/ 0 h 225"/>
              <a:gd name="T23" fmla="*/ 148 w 14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25">
                <a:moveTo>
                  <a:pt x="0" y="212"/>
                </a:moveTo>
                <a:lnTo>
                  <a:pt x="13" y="57"/>
                </a:lnTo>
                <a:lnTo>
                  <a:pt x="6" y="9"/>
                </a:lnTo>
                <a:lnTo>
                  <a:pt x="99" y="0"/>
                </a:lnTo>
                <a:lnTo>
                  <a:pt x="148" y="177"/>
                </a:lnTo>
                <a:lnTo>
                  <a:pt x="38" y="225"/>
                </a:lnTo>
                <a:lnTo>
                  <a:pt x="0" y="212"/>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91" name="Freeform 190"/>
          <p:cNvSpPr>
            <a:spLocks noChangeAspect="1"/>
          </p:cNvSpPr>
          <p:nvPr/>
        </p:nvSpPr>
        <p:spPr bwMode="gray">
          <a:xfrm>
            <a:off x="5404197" y="4590472"/>
            <a:ext cx="189752" cy="152626"/>
          </a:xfrm>
          <a:custGeom>
            <a:avLst/>
            <a:gdLst>
              <a:gd name="T0" fmla="*/ 0 w 254"/>
              <a:gd name="T1" fmla="*/ 1 h 186"/>
              <a:gd name="T2" fmla="*/ 0 w 254"/>
              <a:gd name="T3" fmla="*/ 1 h 186"/>
              <a:gd name="T4" fmla="*/ 0 w 254"/>
              <a:gd name="T5" fmla="*/ 0 h 186"/>
              <a:gd name="T6" fmla="*/ 0 w 254"/>
              <a:gd name="T7" fmla="*/ 1 h 186"/>
              <a:gd name="T8" fmla="*/ 0 w 254"/>
              <a:gd name="T9" fmla="*/ 1 h 186"/>
              <a:gd name="T10" fmla="*/ 0 w 254"/>
              <a:gd name="T11" fmla="*/ 1 h 186"/>
              <a:gd name="T12" fmla="*/ 0 w 254"/>
              <a:gd name="T13" fmla="*/ 1 h 186"/>
              <a:gd name="T14" fmla="*/ 0 w 254"/>
              <a:gd name="T15" fmla="*/ 1 h 186"/>
              <a:gd name="T16" fmla="*/ 0 w 254"/>
              <a:gd name="T17" fmla="*/ 1 h 186"/>
              <a:gd name="T18" fmla="*/ 0 w 254"/>
              <a:gd name="T19" fmla="*/ 1 h 186"/>
              <a:gd name="T20" fmla="*/ 0 w 254"/>
              <a:gd name="T21" fmla="*/ 1 h 186"/>
              <a:gd name="T22" fmla="*/ 0 w 254"/>
              <a:gd name="T23" fmla="*/ 1 h 186"/>
              <a:gd name="T24" fmla="*/ 0 w 254"/>
              <a:gd name="T25" fmla="*/ 1 h 186"/>
              <a:gd name="T26" fmla="*/ 0 w 254"/>
              <a:gd name="T27" fmla="*/ 1 h 186"/>
              <a:gd name="T28" fmla="*/ 0 w 254"/>
              <a:gd name="T29" fmla="*/ 1 h 186"/>
              <a:gd name="T30" fmla="*/ 0 w 254"/>
              <a:gd name="T31" fmla="*/ 1 h 1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
              <a:gd name="T49" fmla="*/ 0 h 186"/>
              <a:gd name="T50" fmla="*/ 254 w 254"/>
              <a:gd name="T51" fmla="*/ 186 h 1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 h="186">
                <a:moveTo>
                  <a:pt x="0" y="62"/>
                </a:moveTo>
                <a:lnTo>
                  <a:pt x="43" y="35"/>
                </a:lnTo>
                <a:lnTo>
                  <a:pt x="44" y="0"/>
                </a:lnTo>
                <a:lnTo>
                  <a:pt x="127" y="8"/>
                </a:lnTo>
                <a:lnTo>
                  <a:pt x="149" y="25"/>
                </a:lnTo>
                <a:lnTo>
                  <a:pt x="208" y="5"/>
                </a:lnTo>
                <a:lnTo>
                  <a:pt x="243" y="88"/>
                </a:lnTo>
                <a:lnTo>
                  <a:pt x="254" y="151"/>
                </a:lnTo>
                <a:lnTo>
                  <a:pt x="232" y="146"/>
                </a:lnTo>
                <a:lnTo>
                  <a:pt x="226" y="180"/>
                </a:lnTo>
                <a:lnTo>
                  <a:pt x="190" y="186"/>
                </a:lnTo>
                <a:lnTo>
                  <a:pt x="188" y="151"/>
                </a:lnTo>
                <a:lnTo>
                  <a:pt x="166" y="150"/>
                </a:lnTo>
                <a:lnTo>
                  <a:pt x="132" y="97"/>
                </a:lnTo>
                <a:lnTo>
                  <a:pt x="60" y="126"/>
                </a:lnTo>
                <a:lnTo>
                  <a:pt x="0" y="6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92" name="Freeform 191"/>
          <p:cNvSpPr>
            <a:spLocks noChangeAspect="1"/>
          </p:cNvSpPr>
          <p:nvPr/>
        </p:nvSpPr>
        <p:spPr bwMode="gray">
          <a:xfrm>
            <a:off x="6947510" y="4092847"/>
            <a:ext cx="49019" cy="15898"/>
          </a:xfrm>
          <a:custGeom>
            <a:avLst/>
            <a:gdLst>
              <a:gd name="T0" fmla="*/ 0 w 64"/>
              <a:gd name="T1" fmla="*/ 0 h 17"/>
              <a:gd name="T2" fmla="*/ 0 w 64"/>
              <a:gd name="T3" fmla="*/ 1 h 17"/>
              <a:gd name="T4" fmla="*/ 0 w 64"/>
              <a:gd name="T5" fmla="*/ 1 h 17"/>
              <a:gd name="T6" fmla="*/ 0 w 64"/>
              <a:gd name="T7" fmla="*/ 0 h 17"/>
              <a:gd name="T8" fmla="*/ 0 60000 65536"/>
              <a:gd name="T9" fmla="*/ 0 60000 65536"/>
              <a:gd name="T10" fmla="*/ 0 60000 65536"/>
              <a:gd name="T11" fmla="*/ 0 60000 65536"/>
              <a:gd name="T12" fmla="*/ 0 w 64"/>
              <a:gd name="T13" fmla="*/ 0 h 17"/>
              <a:gd name="T14" fmla="*/ 64 w 64"/>
              <a:gd name="T15" fmla="*/ 17 h 17"/>
            </a:gdLst>
            <a:ahLst/>
            <a:cxnLst>
              <a:cxn ang="T8">
                <a:pos x="T0" y="T1"/>
              </a:cxn>
              <a:cxn ang="T9">
                <a:pos x="T2" y="T3"/>
              </a:cxn>
              <a:cxn ang="T10">
                <a:pos x="T4" y="T5"/>
              </a:cxn>
              <a:cxn ang="T11">
                <a:pos x="T6" y="T7"/>
              </a:cxn>
            </a:cxnLst>
            <a:rect l="T12" t="T13" r="T14" b="T15"/>
            <a:pathLst>
              <a:path w="64" h="17">
                <a:moveTo>
                  <a:pt x="0" y="0"/>
                </a:moveTo>
                <a:lnTo>
                  <a:pt x="33" y="17"/>
                </a:lnTo>
                <a:lnTo>
                  <a:pt x="64" y="4"/>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93" name="Freeform 192"/>
          <p:cNvSpPr>
            <a:spLocks noChangeAspect="1"/>
          </p:cNvSpPr>
          <p:nvPr/>
        </p:nvSpPr>
        <p:spPr bwMode="gray">
          <a:xfrm>
            <a:off x="6670789" y="3972019"/>
            <a:ext cx="37950" cy="119238"/>
          </a:xfrm>
          <a:custGeom>
            <a:avLst/>
            <a:gdLst>
              <a:gd name="T0" fmla="*/ 0 w 55"/>
              <a:gd name="T1" fmla="*/ 1 h 147"/>
              <a:gd name="T2" fmla="*/ 0 w 55"/>
              <a:gd name="T3" fmla="*/ 1 h 147"/>
              <a:gd name="T4" fmla="*/ 0 w 55"/>
              <a:gd name="T5" fmla="*/ 1 h 147"/>
              <a:gd name="T6" fmla="*/ 0 w 55"/>
              <a:gd name="T7" fmla="*/ 1 h 147"/>
              <a:gd name="T8" fmla="*/ 0 w 55"/>
              <a:gd name="T9" fmla="*/ 1 h 147"/>
              <a:gd name="T10" fmla="*/ 0 w 55"/>
              <a:gd name="T11" fmla="*/ 1 h 147"/>
              <a:gd name="T12" fmla="*/ 0 w 55"/>
              <a:gd name="T13" fmla="*/ 1 h 147"/>
              <a:gd name="T14" fmla="*/ 0 w 55"/>
              <a:gd name="T15" fmla="*/ 0 h 147"/>
              <a:gd name="T16" fmla="*/ 0 w 55"/>
              <a:gd name="T17" fmla="*/ 1 h 147"/>
              <a:gd name="T18" fmla="*/ 0 w 55"/>
              <a:gd name="T19" fmla="*/ 1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47"/>
              <a:gd name="T32" fmla="*/ 55 w 55"/>
              <a:gd name="T33" fmla="*/ 147 h 1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47">
                <a:moveTo>
                  <a:pt x="0" y="74"/>
                </a:moveTo>
                <a:lnTo>
                  <a:pt x="30" y="147"/>
                </a:lnTo>
                <a:lnTo>
                  <a:pt x="33" y="145"/>
                </a:lnTo>
                <a:lnTo>
                  <a:pt x="49" y="66"/>
                </a:lnTo>
                <a:lnTo>
                  <a:pt x="27" y="72"/>
                </a:lnTo>
                <a:lnTo>
                  <a:pt x="33" y="37"/>
                </a:lnTo>
                <a:lnTo>
                  <a:pt x="50" y="20"/>
                </a:lnTo>
                <a:lnTo>
                  <a:pt x="55" y="0"/>
                </a:lnTo>
                <a:lnTo>
                  <a:pt x="36" y="3"/>
                </a:lnTo>
                <a:lnTo>
                  <a:pt x="0" y="7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94" name="Freeform 193"/>
          <p:cNvSpPr>
            <a:spLocks noChangeAspect="1"/>
          </p:cNvSpPr>
          <p:nvPr/>
        </p:nvSpPr>
        <p:spPr bwMode="gray">
          <a:xfrm>
            <a:off x="5570230" y="4647706"/>
            <a:ext cx="154964" cy="179653"/>
          </a:xfrm>
          <a:custGeom>
            <a:avLst/>
            <a:gdLst>
              <a:gd name="T0" fmla="*/ 0 w 204"/>
              <a:gd name="T1" fmla="*/ 1 h 219"/>
              <a:gd name="T2" fmla="*/ 0 w 204"/>
              <a:gd name="T3" fmla="*/ 1 h 219"/>
              <a:gd name="T4" fmla="*/ 0 w 204"/>
              <a:gd name="T5" fmla="*/ 1 h 219"/>
              <a:gd name="T6" fmla="*/ 0 w 204"/>
              <a:gd name="T7" fmla="*/ 1 h 219"/>
              <a:gd name="T8" fmla="*/ 0 w 204"/>
              <a:gd name="T9" fmla="*/ 1 h 219"/>
              <a:gd name="T10" fmla="*/ 0 w 204"/>
              <a:gd name="T11" fmla="*/ 0 h 219"/>
              <a:gd name="T12" fmla="*/ 0 w 204"/>
              <a:gd name="T13" fmla="*/ 1 h 219"/>
              <a:gd name="T14" fmla="*/ 0 w 204"/>
              <a:gd name="T15" fmla="*/ 1 h 219"/>
              <a:gd name="T16" fmla="*/ 0 w 204"/>
              <a:gd name="T17" fmla="*/ 1 h 219"/>
              <a:gd name="T18" fmla="*/ 0 w 204"/>
              <a:gd name="T19" fmla="*/ 1 h 219"/>
              <a:gd name="T20" fmla="*/ 0 w 204"/>
              <a:gd name="T21" fmla="*/ 1 h 219"/>
              <a:gd name="T22" fmla="*/ 0 w 204"/>
              <a:gd name="T23" fmla="*/ 1 h 219"/>
              <a:gd name="T24" fmla="*/ 0 w 204"/>
              <a:gd name="T25" fmla="*/ 1 h 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219"/>
              <a:gd name="T41" fmla="*/ 204 w 204"/>
              <a:gd name="T42" fmla="*/ 219 h 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219">
                <a:moveTo>
                  <a:pt x="0" y="144"/>
                </a:moveTo>
                <a:lnTo>
                  <a:pt x="2" y="111"/>
                </a:lnTo>
                <a:lnTo>
                  <a:pt x="8" y="77"/>
                </a:lnTo>
                <a:lnTo>
                  <a:pt x="30" y="82"/>
                </a:lnTo>
                <a:lnTo>
                  <a:pt x="19" y="19"/>
                </a:lnTo>
                <a:lnTo>
                  <a:pt x="81" y="0"/>
                </a:lnTo>
                <a:lnTo>
                  <a:pt x="116" y="13"/>
                </a:lnTo>
                <a:lnTo>
                  <a:pt x="134" y="34"/>
                </a:lnTo>
                <a:lnTo>
                  <a:pt x="204" y="41"/>
                </a:lnTo>
                <a:lnTo>
                  <a:pt x="191" y="196"/>
                </a:lnTo>
                <a:lnTo>
                  <a:pt x="33" y="219"/>
                </a:lnTo>
                <a:lnTo>
                  <a:pt x="37" y="169"/>
                </a:lnTo>
                <a:lnTo>
                  <a:pt x="0" y="14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95" name="Freeform 194"/>
          <p:cNvSpPr>
            <a:spLocks noChangeAspect="1"/>
          </p:cNvSpPr>
          <p:nvPr/>
        </p:nvSpPr>
        <p:spPr bwMode="gray">
          <a:xfrm>
            <a:off x="6691346" y="3965659"/>
            <a:ext cx="112269" cy="133548"/>
          </a:xfrm>
          <a:custGeom>
            <a:avLst/>
            <a:gdLst>
              <a:gd name="T0" fmla="*/ 0 w 152"/>
              <a:gd name="T1" fmla="*/ 1 h 162"/>
              <a:gd name="T2" fmla="*/ 0 w 152"/>
              <a:gd name="T3" fmla="*/ 1 h 162"/>
              <a:gd name="T4" fmla="*/ 0 w 152"/>
              <a:gd name="T5" fmla="*/ 1 h 162"/>
              <a:gd name="T6" fmla="*/ 0 w 152"/>
              <a:gd name="T7" fmla="*/ 1 h 162"/>
              <a:gd name="T8" fmla="*/ 0 w 152"/>
              <a:gd name="T9" fmla="*/ 0 h 162"/>
              <a:gd name="T10" fmla="*/ 0 w 152"/>
              <a:gd name="T11" fmla="*/ 1 h 162"/>
              <a:gd name="T12" fmla="*/ 0 w 152"/>
              <a:gd name="T13" fmla="*/ 1 h 162"/>
              <a:gd name="T14" fmla="*/ 0 w 152"/>
              <a:gd name="T15" fmla="*/ 1 h 162"/>
              <a:gd name="T16" fmla="*/ 0 w 152"/>
              <a:gd name="T17" fmla="*/ 1 h 162"/>
              <a:gd name="T18" fmla="*/ 0 w 152"/>
              <a:gd name="T19" fmla="*/ 1 h 162"/>
              <a:gd name="T20" fmla="*/ 0 w 152"/>
              <a:gd name="T21" fmla="*/ 1 h 162"/>
              <a:gd name="T22" fmla="*/ 0 w 152"/>
              <a:gd name="T23" fmla="*/ 1 h 162"/>
              <a:gd name="T24" fmla="*/ 0 w 152"/>
              <a:gd name="T25" fmla="*/ 1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62"/>
              <a:gd name="T41" fmla="*/ 152 w 152"/>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62">
                <a:moveTo>
                  <a:pt x="0" y="78"/>
                </a:moveTo>
                <a:lnTo>
                  <a:pt x="6" y="43"/>
                </a:lnTo>
                <a:lnTo>
                  <a:pt x="23" y="26"/>
                </a:lnTo>
                <a:lnTo>
                  <a:pt x="60" y="40"/>
                </a:lnTo>
                <a:lnTo>
                  <a:pt x="135" y="0"/>
                </a:lnTo>
                <a:lnTo>
                  <a:pt x="152" y="45"/>
                </a:lnTo>
                <a:lnTo>
                  <a:pt x="73" y="71"/>
                </a:lnTo>
                <a:lnTo>
                  <a:pt x="111" y="106"/>
                </a:lnTo>
                <a:lnTo>
                  <a:pt x="92" y="130"/>
                </a:lnTo>
                <a:lnTo>
                  <a:pt x="45" y="162"/>
                </a:lnTo>
                <a:lnTo>
                  <a:pt x="6" y="151"/>
                </a:lnTo>
                <a:lnTo>
                  <a:pt x="22" y="72"/>
                </a:lnTo>
                <a:lnTo>
                  <a:pt x="0" y="7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96" name="Freeform 195"/>
          <p:cNvSpPr>
            <a:spLocks noChangeAspect="1"/>
          </p:cNvSpPr>
          <p:nvPr/>
        </p:nvSpPr>
        <p:spPr bwMode="gray">
          <a:xfrm>
            <a:off x="6670789" y="4821000"/>
            <a:ext cx="200821" cy="267095"/>
          </a:xfrm>
          <a:custGeom>
            <a:avLst/>
            <a:gdLst>
              <a:gd name="T0" fmla="*/ 0 w 274"/>
              <a:gd name="T1" fmla="*/ 1 h 319"/>
              <a:gd name="T2" fmla="*/ 0 w 274"/>
              <a:gd name="T3" fmla="*/ 1 h 319"/>
              <a:gd name="T4" fmla="*/ 0 w 274"/>
              <a:gd name="T5" fmla="*/ 1 h 319"/>
              <a:gd name="T6" fmla="*/ 0 w 274"/>
              <a:gd name="T7" fmla="*/ 1 h 319"/>
              <a:gd name="T8" fmla="*/ 0 w 274"/>
              <a:gd name="T9" fmla="*/ 1 h 319"/>
              <a:gd name="T10" fmla="*/ 0 w 274"/>
              <a:gd name="T11" fmla="*/ 1 h 319"/>
              <a:gd name="T12" fmla="*/ 0 w 274"/>
              <a:gd name="T13" fmla="*/ 1 h 319"/>
              <a:gd name="T14" fmla="*/ 0 w 274"/>
              <a:gd name="T15" fmla="*/ 1 h 319"/>
              <a:gd name="T16" fmla="*/ 0 w 274"/>
              <a:gd name="T17" fmla="*/ 1 h 319"/>
              <a:gd name="T18" fmla="*/ 0 w 274"/>
              <a:gd name="T19" fmla="*/ 1 h 319"/>
              <a:gd name="T20" fmla="*/ 0 w 274"/>
              <a:gd name="T21" fmla="*/ 1 h 319"/>
              <a:gd name="T22" fmla="*/ 0 w 274"/>
              <a:gd name="T23" fmla="*/ 0 h 319"/>
              <a:gd name="T24" fmla="*/ 0 w 274"/>
              <a:gd name="T25" fmla="*/ 1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4"/>
              <a:gd name="T40" fmla="*/ 0 h 319"/>
              <a:gd name="T41" fmla="*/ 274 w 274"/>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4" h="319">
                <a:moveTo>
                  <a:pt x="0" y="20"/>
                </a:moveTo>
                <a:lnTo>
                  <a:pt x="38" y="88"/>
                </a:lnTo>
                <a:lnTo>
                  <a:pt x="0" y="150"/>
                </a:lnTo>
                <a:lnTo>
                  <a:pt x="30" y="167"/>
                </a:lnTo>
                <a:lnTo>
                  <a:pt x="9" y="190"/>
                </a:lnTo>
                <a:lnTo>
                  <a:pt x="187" y="319"/>
                </a:lnTo>
                <a:lnTo>
                  <a:pt x="263" y="216"/>
                </a:lnTo>
                <a:lnTo>
                  <a:pt x="246" y="188"/>
                </a:lnTo>
                <a:lnTo>
                  <a:pt x="246" y="61"/>
                </a:lnTo>
                <a:lnTo>
                  <a:pt x="274" y="23"/>
                </a:lnTo>
                <a:lnTo>
                  <a:pt x="175" y="39"/>
                </a:lnTo>
                <a:lnTo>
                  <a:pt x="65" y="0"/>
                </a:lnTo>
                <a:lnTo>
                  <a:pt x="0" y="20"/>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97" name="Freeform 196"/>
          <p:cNvSpPr>
            <a:spLocks noChangeAspect="1"/>
          </p:cNvSpPr>
          <p:nvPr/>
        </p:nvSpPr>
        <p:spPr bwMode="gray">
          <a:xfrm>
            <a:off x="6996529" y="4068999"/>
            <a:ext cx="44275" cy="44516"/>
          </a:xfrm>
          <a:custGeom>
            <a:avLst/>
            <a:gdLst>
              <a:gd name="T0" fmla="*/ 0 w 62"/>
              <a:gd name="T1" fmla="*/ 1 h 52"/>
              <a:gd name="T2" fmla="*/ 0 w 62"/>
              <a:gd name="T3" fmla="*/ 0 h 52"/>
              <a:gd name="T4" fmla="*/ 0 w 62"/>
              <a:gd name="T5" fmla="*/ 1 h 52"/>
              <a:gd name="T6" fmla="*/ 0 w 62"/>
              <a:gd name="T7" fmla="*/ 1 h 52"/>
              <a:gd name="T8" fmla="*/ 0 60000 65536"/>
              <a:gd name="T9" fmla="*/ 0 60000 65536"/>
              <a:gd name="T10" fmla="*/ 0 60000 65536"/>
              <a:gd name="T11" fmla="*/ 0 60000 65536"/>
              <a:gd name="T12" fmla="*/ 0 w 62"/>
              <a:gd name="T13" fmla="*/ 0 h 52"/>
              <a:gd name="T14" fmla="*/ 62 w 62"/>
              <a:gd name="T15" fmla="*/ 52 h 52"/>
            </a:gdLst>
            <a:ahLst/>
            <a:cxnLst>
              <a:cxn ang="T8">
                <a:pos x="T0" y="T1"/>
              </a:cxn>
              <a:cxn ang="T9">
                <a:pos x="T2" y="T3"/>
              </a:cxn>
              <a:cxn ang="T10">
                <a:pos x="T4" y="T5"/>
              </a:cxn>
              <a:cxn ang="T11">
                <a:pos x="T6" y="T7"/>
              </a:cxn>
            </a:cxnLst>
            <a:rect l="T12" t="T13" r="T14" b="T15"/>
            <a:pathLst>
              <a:path w="62" h="52">
                <a:moveTo>
                  <a:pt x="0" y="32"/>
                </a:moveTo>
                <a:lnTo>
                  <a:pt x="51" y="0"/>
                </a:lnTo>
                <a:lnTo>
                  <a:pt x="62" y="52"/>
                </a:lnTo>
                <a:lnTo>
                  <a:pt x="0" y="3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98" name="Freeform 197"/>
          <p:cNvSpPr>
            <a:spLocks noChangeAspect="1"/>
          </p:cNvSpPr>
          <p:nvPr/>
        </p:nvSpPr>
        <p:spPr bwMode="gray">
          <a:xfrm>
            <a:off x="6699252" y="3919553"/>
            <a:ext cx="37950" cy="52465"/>
          </a:xfrm>
          <a:custGeom>
            <a:avLst/>
            <a:gdLst>
              <a:gd name="T0" fmla="*/ 0 w 55"/>
              <a:gd name="T1" fmla="*/ 1 h 61"/>
              <a:gd name="T2" fmla="*/ 0 w 55"/>
              <a:gd name="T3" fmla="*/ 1 h 61"/>
              <a:gd name="T4" fmla="*/ 0 w 55"/>
              <a:gd name="T5" fmla="*/ 1 h 61"/>
              <a:gd name="T6" fmla="*/ 0 w 55"/>
              <a:gd name="T7" fmla="*/ 0 h 61"/>
              <a:gd name="T8" fmla="*/ 0 w 55"/>
              <a:gd name="T9" fmla="*/ 1 h 61"/>
              <a:gd name="T10" fmla="*/ 0 60000 65536"/>
              <a:gd name="T11" fmla="*/ 0 60000 65536"/>
              <a:gd name="T12" fmla="*/ 0 60000 65536"/>
              <a:gd name="T13" fmla="*/ 0 60000 65536"/>
              <a:gd name="T14" fmla="*/ 0 60000 65536"/>
              <a:gd name="T15" fmla="*/ 0 w 55"/>
              <a:gd name="T16" fmla="*/ 0 h 61"/>
              <a:gd name="T17" fmla="*/ 55 w 55"/>
              <a:gd name="T18" fmla="*/ 61 h 61"/>
            </a:gdLst>
            <a:ahLst/>
            <a:cxnLst>
              <a:cxn ang="T10">
                <a:pos x="T0" y="T1"/>
              </a:cxn>
              <a:cxn ang="T11">
                <a:pos x="T2" y="T3"/>
              </a:cxn>
              <a:cxn ang="T12">
                <a:pos x="T4" y="T5"/>
              </a:cxn>
              <a:cxn ang="T13">
                <a:pos x="T6" y="T7"/>
              </a:cxn>
              <a:cxn ang="T14">
                <a:pos x="T8" y="T9"/>
              </a:cxn>
            </a:cxnLst>
            <a:rect l="T15" t="T16" r="T17" b="T18"/>
            <a:pathLst>
              <a:path w="55" h="61">
                <a:moveTo>
                  <a:pt x="0" y="61"/>
                </a:moveTo>
                <a:lnTo>
                  <a:pt x="19" y="58"/>
                </a:lnTo>
                <a:lnTo>
                  <a:pt x="55" y="18"/>
                </a:lnTo>
                <a:lnTo>
                  <a:pt x="34" y="0"/>
                </a:lnTo>
                <a:lnTo>
                  <a:pt x="0" y="6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199" name="Freeform 198"/>
          <p:cNvSpPr>
            <a:spLocks noChangeAspect="1"/>
          </p:cNvSpPr>
          <p:nvPr/>
        </p:nvSpPr>
        <p:spPr bwMode="gray">
          <a:xfrm>
            <a:off x="5499073" y="4716070"/>
            <a:ext cx="99619" cy="111290"/>
          </a:xfrm>
          <a:custGeom>
            <a:avLst/>
            <a:gdLst>
              <a:gd name="T0" fmla="*/ 0 w 137"/>
              <a:gd name="T1" fmla="*/ 1 h 138"/>
              <a:gd name="T2" fmla="*/ 0 w 137"/>
              <a:gd name="T3" fmla="*/ 0 h 138"/>
              <a:gd name="T4" fmla="*/ 0 w 137"/>
              <a:gd name="T5" fmla="*/ 1 h 138"/>
              <a:gd name="T6" fmla="*/ 0 w 137"/>
              <a:gd name="T7" fmla="*/ 1 h 138"/>
              <a:gd name="T8" fmla="*/ 0 w 137"/>
              <a:gd name="T9" fmla="*/ 1 h 138"/>
              <a:gd name="T10" fmla="*/ 0 w 137"/>
              <a:gd name="T11" fmla="*/ 1 h 138"/>
              <a:gd name="T12" fmla="*/ 0 w 137"/>
              <a:gd name="T13" fmla="*/ 1 h 138"/>
              <a:gd name="T14" fmla="*/ 0 w 137"/>
              <a:gd name="T15" fmla="*/ 1 h 138"/>
              <a:gd name="T16" fmla="*/ 0 w 137"/>
              <a:gd name="T17" fmla="*/ 1 h 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38"/>
              <a:gd name="T29" fmla="*/ 137 w 137"/>
              <a:gd name="T30" fmla="*/ 138 h 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38">
                <a:moveTo>
                  <a:pt x="0" y="51"/>
                </a:moveTo>
                <a:lnTo>
                  <a:pt x="42" y="0"/>
                </a:lnTo>
                <a:lnTo>
                  <a:pt x="64" y="1"/>
                </a:lnTo>
                <a:lnTo>
                  <a:pt x="66" y="36"/>
                </a:lnTo>
                <a:lnTo>
                  <a:pt x="102" y="30"/>
                </a:lnTo>
                <a:lnTo>
                  <a:pt x="100" y="63"/>
                </a:lnTo>
                <a:lnTo>
                  <a:pt x="137" y="88"/>
                </a:lnTo>
                <a:lnTo>
                  <a:pt x="133" y="138"/>
                </a:lnTo>
                <a:lnTo>
                  <a:pt x="0" y="5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0" name="Freeform 199"/>
          <p:cNvSpPr>
            <a:spLocks noChangeAspect="1"/>
          </p:cNvSpPr>
          <p:nvPr/>
        </p:nvSpPr>
        <p:spPr bwMode="gray">
          <a:xfrm>
            <a:off x="6033540" y="3972019"/>
            <a:ext cx="403222" cy="418131"/>
          </a:xfrm>
          <a:custGeom>
            <a:avLst/>
            <a:gdLst>
              <a:gd name="T0" fmla="*/ 0 w 543"/>
              <a:gd name="T1" fmla="*/ 1 h 505"/>
              <a:gd name="T2" fmla="*/ 0 w 543"/>
              <a:gd name="T3" fmla="*/ 1 h 505"/>
              <a:gd name="T4" fmla="*/ 0 w 543"/>
              <a:gd name="T5" fmla="*/ 0 h 505"/>
              <a:gd name="T6" fmla="*/ 0 w 543"/>
              <a:gd name="T7" fmla="*/ 1 h 505"/>
              <a:gd name="T8" fmla="*/ 0 w 543"/>
              <a:gd name="T9" fmla="*/ 1 h 505"/>
              <a:gd name="T10" fmla="*/ 0 w 543"/>
              <a:gd name="T11" fmla="*/ 1 h 505"/>
              <a:gd name="T12" fmla="*/ 0 w 543"/>
              <a:gd name="T13" fmla="*/ 1 h 505"/>
              <a:gd name="T14" fmla="*/ 0 w 543"/>
              <a:gd name="T15" fmla="*/ 1 h 505"/>
              <a:gd name="T16" fmla="*/ 0 w 543"/>
              <a:gd name="T17" fmla="*/ 1 h 505"/>
              <a:gd name="T18" fmla="*/ 0 w 543"/>
              <a:gd name="T19" fmla="*/ 1 h 505"/>
              <a:gd name="T20" fmla="*/ 0 w 543"/>
              <a:gd name="T21" fmla="*/ 1 h 505"/>
              <a:gd name="T22" fmla="*/ 0 w 543"/>
              <a:gd name="T23" fmla="*/ 1 h 505"/>
              <a:gd name="T24" fmla="*/ 0 w 543"/>
              <a:gd name="T25" fmla="*/ 1 h 505"/>
              <a:gd name="T26" fmla="*/ 0 w 543"/>
              <a:gd name="T27" fmla="*/ 1 h 505"/>
              <a:gd name="T28" fmla="*/ 0 w 543"/>
              <a:gd name="T29" fmla="*/ 1 h 505"/>
              <a:gd name="T30" fmla="*/ 0 w 543"/>
              <a:gd name="T31" fmla="*/ 1 h 505"/>
              <a:gd name="T32" fmla="*/ 0 w 543"/>
              <a:gd name="T33" fmla="*/ 1 h 505"/>
              <a:gd name="T34" fmla="*/ 0 w 543"/>
              <a:gd name="T35" fmla="*/ 1 h 505"/>
              <a:gd name="T36" fmla="*/ 0 w 543"/>
              <a:gd name="T37" fmla="*/ 1 h 5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505"/>
              <a:gd name="T59" fmla="*/ 543 w 543"/>
              <a:gd name="T60" fmla="*/ 505 h 5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505">
                <a:moveTo>
                  <a:pt x="0" y="263"/>
                </a:moveTo>
                <a:lnTo>
                  <a:pt x="1" y="108"/>
                </a:lnTo>
                <a:lnTo>
                  <a:pt x="70" y="0"/>
                </a:lnTo>
                <a:lnTo>
                  <a:pt x="199" y="31"/>
                </a:lnTo>
                <a:lnTo>
                  <a:pt x="224" y="69"/>
                </a:lnTo>
                <a:lnTo>
                  <a:pt x="329" y="108"/>
                </a:lnTo>
                <a:lnTo>
                  <a:pt x="363" y="95"/>
                </a:lnTo>
                <a:lnTo>
                  <a:pt x="366" y="40"/>
                </a:lnTo>
                <a:lnTo>
                  <a:pt x="400" y="14"/>
                </a:lnTo>
                <a:lnTo>
                  <a:pt x="543" y="57"/>
                </a:lnTo>
                <a:lnTo>
                  <a:pt x="527" y="117"/>
                </a:lnTo>
                <a:lnTo>
                  <a:pt x="543" y="413"/>
                </a:lnTo>
                <a:lnTo>
                  <a:pt x="543" y="483"/>
                </a:lnTo>
                <a:lnTo>
                  <a:pt x="512" y="485"/>
                </a:lnTo>
                <a:lnTo>
                  <a:pt x="512" y="505"/>
                </a:lnTo>
                <a:lnTo>
                  <a:pt x="234" y="362"/>
                </a:lnTo>
                <a:lnTo>
                  <a:pt x="197" y="376"/>
                </a:lnTo>
                <a:lnTo>
                  <a:pt x="82" y="359"/>
                </a:lnTo>
                <a:lnTo>
                  <a:pt x="0" y="26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1" name="Freeform 200"/>
          <p:cNvSpPr>
            <a:spLocks noChangeAspect="1"/>
          </p:cNvSpPr>
          <p:nvPr/>
        </p:nvSpPr>
        <p:spPr bwMode="gray">
          <a:xfrm>
            <a:off x="6901654" y="5302725"/>
            <a:ext cx="186590" cy="400643"/>
          </a:xfrm>
          <a:custGeom>
            <a:avLst/>
            <a:gdLst>
              <a:gd name="T0" fmla="*/ 0 w 244"/>
              <a:gd name="T1" fmla="*/ 1 h 482"/>
              <a:gd name="T2" fmla="*/ 0 w 244"/>
              <a:gd name="T3" fmla="*/ 1 h 482"/>
              <a:gd name="T4" fmla="*/ 0 w 244"/>
              <a:gd name="T5" fmla="*/ 1 h 482"/>
              <a:gd name="T6" fmla="*/ 0 w 244"/>
              <a:gd name="T7" fmla="*/ 1 h 482"/>
              <a:gd name="T8" fmla="*/ 0 w 244"/>
              <a:gd name="T9" fmla="*/ 1 h 482"/>
              <a:gd name="T10" fmla="*/ 0 w 244"/>
              <a:gd name="T11" fmla="*/ 1 h 482"/>
              <a:gd name="T12" fmla="*/ 0 w 244"/>
              <a:gd name="T13" fmla="*/ 0 h 482"/>
              <a:gd name="T14" fmla="*/ 0 w 244"/>
              <a:gd name="T15" fmla="*/ 1 h 482"/>
              <a:gd name="T16" fmla="*/ 0 w 244"/>
              <a:gd name="T17" fmla="*/ 1 h 482"/>
              <a:gd name="T18" fmla="*/ 0 w 244"/>
              <a:gd name="T19" fmla="*/ 1 h 482"/>
              <a:gd name="T20" fmla="*/ 0 w 244"/>
              <a:gd name="T21" fmla="*/ 1 h 482"/>
              <a:gd name="T22" fmla="*/ 0 w 244"/>
              <a:gd name="T23" fmla="*/ 1 h 482"/>
              <a:gd name="T24" fmla="*/ 0 w 244"/>
              <a:gd name="T25" fmla="*/ 1 h 482"/>
              <a:gd name="T26" fmla="*/ 0 w 244"/>
              <a:gd name="T27" fmla="*/ 1 h 4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482"/>
              <a:gd name="T44" fmla="*/ 244 w 244"/>
              <a:gd name="T45" fmla="*/ 482 h 4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482">
                <a:moveTo>
                  <a:pt x="0" y="344"/>
                </a:moveTo>
                <a:lnTo>
                  <a:pt x="22" y="443"/>
                </a:lnTo>
                <a:lnTo>
                  <a:pt x="67" y="482"/>
                </a:lnTo>
                <a:lnTo>
                  <a:pt x="143" y="443"/>
                </a:lnTo>
                <a:lnTo>
                  <a:pt x="228" y="112"/>
                </a:lnTo>
                <a:lnTo>
                  <a:pt x="244" y="124"/>
                </a:lnTo>
                <a:lnTo>
                  <a:pt x="208" y="0"/>
                </a:lnTo>
                <a:lnTo>
                  <a:pt x="164" y="52"/>
                </a:lnTo>
                <a:lnTo>
                  <a:pt x="165" y="88"/>
                </a:lnTo>
                <a:lnTo>
                  <a:pt x="110" y="128"/>
                </a:lnTo>
                <a:lnTo>
                  <a:pt x="43" y="145"/>
                </a:lnTo>
                <a:lnTo>
                  <a:pt x="24" y="187"/>
                </a:lnTo>
                <a:lnTo>
                  <a:pt x="43" y="272"/>
                </a:lnTo>
                <a:lnTo>
                  <a:pt x="0" y="34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2" name="Freeform 201"/>
          <p:cNvSpPr>
            <a:spLocks noChangeAspect="1"/>
          </p:cNvSpPr>
          <p:nvPr/>
        </p:nvSpPr>
        <p:spPr bwMode="gray">
          <a:xfrm>
            <a:off x="6639164" y="5223233"/>
            <a:ext cx="80644" cy="224170"/>
          </a:xfrm>
          <a:custGeom>
            <a:avLst/>
            <a:gdLst>
              <a:gd name="T0" fmla="*/ 0 w 112"/>
              <a:gd name="T1" fmla="*/ 1 h 271"/>
              <a:gd name="T2" fmla="*/ 0 w 112"/>
              <a:gd name="T3" fmla="*/ 1 h 271"/>
              <a:gd name="T4" fmla="*/ 0 w 112"/>
              <a:gd name="T5" fmla="*/ 1 h 271"/>
              <a:gd name="T6" fmla="*/ 0 w 112"/>
              <a:gd name="T7" fmla="*/ 1 h 271"/>
              <a:gd name="T8" fmla="*/ 0 w 112"/>
              <a:gd name="T9" fmla="*/ 1 h 271"/>
              <a:gd name="T10" fmla="*/ 0 w 112"/>
              <a:gd name="T11" fmla="*/ 1 h 271"/>
              <a:gd name="T12" fmla="*/ 0 w 112"/>
              <a:gd name="T13" fmla="*/ 1 h 271"/>
              <a:gd name="T14" fmla="*/ 0 w 112"/>
              <a:gd name="T15" fmla="*/ 1 h 271"/>
              <a:gd name="T16" fmla="*/ 0 w 112"/>
              <a:gd name="T17" fmla="*/ 1 h 271"/>
              <a:gd name="T18" fmla="*/ 0 w 112"/>
              <a:gd name="T19" fmla="*/ 1 h 271"/>
              <a:gd name="T20" fmla="*/ 0 w 112"/>
              <a:gd name="T21" fmla="*/ 1 h 271"/>
              <a:gd name="T22" fmla="*/ 0 w 112"/>
              <a:gd name="T23" fmla="*/ 0 h 271"/>
              <a:gd name="T24" fmla="*/ 0 w 112"/>
              <a:gd name="T25" fmla="*/ 1 h 271"/>
              <a:gd name="T26" fmla="*/ 0 w 112"/>
              <a:gd name="T27" fmla="*/ 1 h 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71"/>
              <a:gd name="T44" fmla="*/ 112 w 112"/>
              <a:gd name="T45" fmla="*/ 271 h 2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71">
                <a:moveTo>
                  <a:pt x="0" y="148"/>
                </a:moveTo>
                <a:lnTo>
                  <a:pt x="15" y="165"/>
                </a:lnTo>
                <a:lnTo>
                  <a:pt x="59" y="178"/>
                </a:lnTo>
                <a:lnTo>
                  <a:pt x="53" y="231"/>
                </a:lnTo>
                <a:lnTo>
                  <a:pt x="91" y="271"/>
                </a:lnTo>
                <a:lnTo>
                  <a:pt x="112" y="194"/>
                </a:lnTo>
                <a:lnTo>
                  <a:pt x="76" y="143"/>
                </a:lnTo>
                <a:lnTo>
                  <a:pt x="87" y="172"/>
                </a:lnTo>
                <a:lnTo>
                  <a:pt x="66" y="170"/>
                </a:lnTo>
                <a:lnTo>
                  <a:pt x="43" y="100"/>
                </a:lnTo>
                <a:lnTo>
                  <a:pt x="42" y="7"/>
                </a:lnTo>
                <a:lnTo>
                  <a:pt x="8" y="0"/>
                </a:lnTo>
                <a:lnTo>
                  <a:pt x="35" y="45"/>
                </a:lnTo>
                <a:lnTo>
                  <a:pt x="0" y="14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3" name="Freeform 202"/>
          <p:cNvSpPr>
            <a:spLocks noChangeAspect="1"/>
          </p:cNvSpPr>
          <p:nvPr/>
        </p:nvSpPr>
        <p:spPr bwMode="gray">
          <a:xfrm>
            <a:off x="5481679" y="4224805"/>
            <a:ext cx="417454" cy="435620"/>
          </a:xfrm>
          <a:custGeom>
            <a:avLst/>
            <a:gdLst>
              <a:gd name="T0" fmla="*/ 0 w 561"/>
              <a:gd name="T1" fmla="*/ 1 h 527"/>
              <a:gd name="T2" fmla="*/ 0 w 561"/>
              <a:gd name="T3" fmla="*/ 1 h 527"/>
              <a:gd name="T4" fmla="*/ 0 w 561"/>
              <a:gd name="T5" fmla="*/ 1 h 527"/>
              <a:gd name="T6" fmla="*/ 0 w 561"/>
              <a:gd name="T7" fmla="*/ 1 h 527"/>
              <a:gd name="T8" fmla="*/ 0 w 561"/>
              <a:gd name="T9" fmla="*/ 0 h 527"/>
              <a:gd name="T10" fmla="*/ 0 w 561"/>
              <a:gd name="T11" fmla="*/ 0 h 527"/>
              <a:gd name="T12" fmla="*/ 0 w 561"/>
              <a:gd name="T13" fmla="*/ 1 h 527"/>
              <a:gd name="T14" fmla="*/ 0 w 561"/>
              <a:gd name="T15" fmla="*/ 1 h 527"/>
              <a:gd name="T16" fmla="*/ 0 w 561"/>
              <a:gd name="T17" fmla="*/ 1 h 527"/>
              <a:gd name="T18" fmla="*/ 0 w 561"/>
              <a:gd name="T19" fmla="*/ 1 h 527"/>
              <a:gd name="T20" fmla="*/ 0 w 561"/>
              <a:gd name="T21" fmla="*/ 1 h 527"/>
              <a:gd name="T22" fmla="*/ 0 w 561"/>
              <a:gd name="T23" fmla="*/ 1 h 527"/>
              <a:gd name="T24" fmla="*/ 0 w 561"/>
              <a:gd name="T25" fmla="*/ 1 h 527"/>
              <a:gd name="T26" fmla="*/ 0 w 561"/>
              <a:gd name="T27" fmla="*/ 1 h 527"/>
              <a:gd name="T28" fmla="*/ 0 w 561"/>
              <a:gd name="T29" fmla="*/ 1 h 527"/>
              <a:gd name="T30" fmla="*/ 0 w 561"/>
              <a:gd name="T31" fmla="*/ 1 h 527"/>
              <a:gd name="T32" fmla="*/ 0 w 561"/>
              <a:gd name="T33" fmla="*/ 1 h 527"/>
              <a:gd name="T34" fmla="*/ 0 w 561"/>
              <a:gd name="T35" fmla="*/ 1 h 527"/>
              <a:gd name="T36" fmla="*/ 0 w 561"/>
              <a:gd name="T37" fmla="*/ 1 h 527"/>
              <a:gd name="T38" fmla="*/ 0 w 561"/>
              <a:gd name="T39" fmla="*/ 1 h 5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1"/>
              <a:gd name="T61" fmla="*/ 0 h 527"/>
              <a:gd name="T62" fmla="*/ 561 w 561"/>
              <a:gd name="T63" fmla="*/ 527 h 5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1" h="527">
                <a:moveTo>
                  <a:pt x="0" y="365"/>
                </a:moveTo>
                <a:lnTo>
                  <a:pt x="23" y="328"/>
                </a:lnTo>
                <a:lnTo>
                  <a:pt x="51" y="353"/>
                </a:lnTo>
                <a:lnTo>
                  <a:pt x="226" y="342"/>
                </a:lnTo>
                <a:lnTo>
                  <a:pt x="189" y="0"/>
                </a:lnTo>
                <a:lnTo>
                  <a:pt x="250" y="0"/>
                </a:lnTo>
                <a:lnTo>
                  <a:pt x="529" y="185"/>
                </a:lnTo>
                <a:lnTo>
                  <a:pt x="532" y="217"/>
                </a:lnTo>
                <a:lnTo>
                  <a:pt x="560" y="212"/>
                </a:lnTo>
                <a:lnTo>
                  <a:pt x="561" y="321"/>
                </a:lnTo>
                <a:lnTo>
                  <a:pt x="538" y="344"/>
                </a:lnTo>
                <a:lnTo>
                  <a:pt x="425" y="359"/>
                </a:lnTo>
                <a:lnTo>
                  <a:pt x="282" y="421"/>
                </a:lnTo>
                <a:lnTo>
                  <a:pt x="238" y="521"/>
                </a:lnTo>
                <a:lnTo>
                  <a:pt x="203" y="508"/>
                </a:lnTo>
                <a:lnTo>
                  <a:pt x="141" y="527"/>
                </a:lnTo>
                <a:lnTo>
                  <a:pt x="106" y="444"/>
                </a:lnTo>
                <a:lnTo>
                  <a:pt x="47" y="464"/>
                </a:lnTo>
                <a:lnTo>
                  <a:pt x="25" y="447"/>
                </a:lnTo>
                <a:lnTo>
                  <a:pt x="0" y="365"/>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4" name="Freeform 203"/>
          <p:cNvSpPr>
            <a:spLocks noChangeAspect="1"/>
          </p:cNvSpPr>
          <p:nvPr/>
        </p:nvSpPr>
        <p:spPr bwMode="gray">
          <a:xfrm>
            <a:off x="5355178" y="4156441"/>
            <a:ext cx="313090" cy="370435"/>
          </a:xfrm>
          <a:custGeom>
            <a:avLst/>
            <a:gdLst>
              <a:gd name="T0" fmla="*/ 0 w 419"/>
              <a:gd name="T1" fmla="*/ 1 h 448"/>
              <a:gd name="T2" fmla="*/ 0 w 419"/>
              <a:gd name="T3" fmla="*/ 1 h 448"/>
              <a:gd name="T4" fmla="*/ 0 w 419"/>
              <a:gd name="T5" fmla="*/ 1 h 448"/>
              <a:gd name="T6" fmla="*/ 0 w 419"/>
              <a:gd name="T7" fmla="*/ 1 h 448"/>
              <a:gd name="T8" fmla="*/ 0 w 419"/>
              <a:gd name="T9" fmla="*/ 1 h 448"/>
              <a:gd name="T10" fmla="*/ 0 w 419"/>
              <a:gd name="T11" fmla="*/ 1 h 448"/>
              <a:gd name="T12" fmla="*/ 0 w 419"/>
              <a:gd name="T13" fmla="*/ 1 h 448"/>
              <a:gd name="T14" fmla="*/ 0 w 419"/>
              <a:gd name="T15" fmla="*/ 1 h 448"/>
              <a:gd name="T16" fmla="*/ 0 w 419"/>
              <a:gd name="T17" fmla="*/ 1 h 448"/>
              <a:gd name="T18" fmla="*/ 0 w 419"/>
              <a:gd name="T19" fmla="*/ 1 h 448"/>
              <a:gd name="T20" fmla="*/ 0 w 419"/>
              <a:gd name="T21" fmla="*/ 1 h 448"/>
              <a:gd name="T22" fmla="*/ 0 w 419"/>
              <a:gd name="T23" fmla="*/ 0 h 448"/>
              <a:gd name="T24" fmla="*/ 0 w 419"/>
              <a:gd name="T25" fmla="*/ 1 h 448"/>
              <a:gd name="T26" fmla="*/ 0 w 419"/>
              <a:gd name="T27" fmla="*/ 1 h 448"/>
              <a:gd name="T28" fmla="*/ 0 w 419"/>
              <a:gd name="T29" fmla="*/ 1 h 448"/>
              <a:gd name="T30" fmla="*/ 0 w 419"/>
              <a:gd name="T31" fmla="*/ 1 h 448"/>
              <a:gd name="T32" fmla="*/ 0 w 419"/>
              <a:gd name="T33" fmla="*/ 1 h 448"/>
              <a:gd name="T34" fmla="*/ 0 w 419"/>
              <a:gd name="T35" fmla="*/ 1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9"/>
              <a:gd name="T55" fmla="*/ 0 h 448"/>
              <a:gd name="T56" fmla="*/ 419 w 419"/>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9" h="448">
                <a:moveTo>
                  <a:pt x="0" y="225"/>
                </a:moveTo>
                <a:lnTo>
                  <a:pt x="25" y="251"/>
                </a:lnTo>
                <a:lnTo>
                  <a:pt x="30" y="318"/>
                </a:lnTo>
                <a:lnTo>
                  <a:pt x="11" y="403"/>
                </a:lnTo>
                <a:lnTo>
                  <a:pt x="89" y="384"/>
                </a:lnTo>
                <a:lnTo>
                  <a:pt x="169" y="448"/>
                </a:lnTo>
                <a:lnTo>
                  <a:pt x="192" y="411"/>
                </a:lnTo>
                <a:lnTo>
                  <a:pt x="220" y="436"/>
                </a:lnTo>
                <a:lnTo>
                  <a:pt x="395" y="425"/>
                </a:lnTo>
                <a:lnTo>
                  <a:pt x="358" y="83"/>
                </a:lnTo>
                <a:lnTo>
                  <a:pt x="419" y="83"/>
                </a:lnTo>
                <a:lnTo>
                  <a:pt x="291" y="0"/>
                </a:lnTo>
                <a:lnTo>
                  <a:pt x="288" y="45"/>
                </a:lnTo>
                <a:lnTo>
                  <a:pt x="177" y="43"/>
                </a:lnTo>
                <a:lnTo>
                  <a:pt x="175" y="137"/>
                </a:lnTo>
                <a:lnTo>
                  <a:pt x="136" y="154"/>
                </a:lnTo>
                <a:lnTo>
                  <a:pt x="138" y="211"/>
                </a:lnTo>
                <a:lnTo>
                  <a:pt x="0" y="225"/>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5" name="Freeform 204"/>
          <p:cNvSpPr>
            <a:spLocks noChangeAspect="1"/>
          </p:cNvSpPr>
          <p:nvPr/>
        </p:nvSpPr>
        <p:spPr bwMode="gray">
          <a:xfrm>
            <a:off x="5457960" y="3890936"/>
            <a:ext cx="300440" cy="251197"/>
          </a:xfrm>
          <a:custGeom>
            <a:avLst/>
            <a:gdLst>
              <a:gd name="T0" fmla="*/ 0 w 407"/>
              <a:gd name="T1" fmla="*/ 1 h 307"/>
              <a:gd name="T2" fmla="*/ 0 w 407"/>
              <a:gd name="T3" fmla="*/ 1 h 307"/>
              <a:gd name="T4" fmla="*/ 0 w 407"/>
              <a:gd name="T5" fmla="*/ 1 h 307"/>
              <a:gd name="T6" fmla="*/ 0 w 407"/>
              <a:gd name="T7" fmla="*/ 1 h 307"/>
              <a:gd name="T8" fmla="*/ 0 w 407"/>
              <a:gd name="T9" fmla="*/ 0 h 307"/>
              <a:gd name="T10" fmla="*/ 0 w 407"/>
              <a:gd name="T11" fmla="*/ 1 h 307"/>
              <a:gd name="T12" fmla="*/ 0 w 407"/>
              <a:gd name="T13" fmla="*/ 1 h 307"/>
              <a:gd name="T14" fmla="*/ 0 w 407"/>
              <a:gd name="T15" fmla="*/ 1 h 307"/>
              <a:gd name="T16" fmla="*/ 0 w 407"/>
              <a:gd name="T17" fmla="*/ 1 h 307"/>
              <a:gd name="T18" fmla="*/ 0 w 407"/>
              <a:gd name="T19" fmla="*/ 1 h 307"/>
              <a:gd name="T20" fmla="*/ 0 w 407"/>
              <a:gd name="T21" fmla="*/ 1 h 307"/>
              <a:gd name="T22" fmla="*/ 0 w 407"/>
              <a:gd name="T23" fmla="*/ 1 h 307"/>
              <a:gd name="T24" fmla="*/ 0 w 407"/>
              <a:gd name="T25" fmla="*/ 1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7"/>
              <a:gd name="T40" fmla="*/ 0 h 307"/>
              <a:gd name="T41" fmla="*/ 407 w 407"/>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7" h="307">
                <a:moveTo>
                  <a:pt x="0" y="303"/>
                </a:moveTo>
                <a:lnTo>
                  <a:pt x="100" y="244"/>
                </a:lnTo>
                <a:lnTo>
                  <a:pt x="136" y="122"/>
                </a:lnTo>
                <a:lnTo>
                  <a:pt x="221" y="61"/>
                </a:lnTo>
                <a:lnTo>
                  <a:pt x="249" y="0"/>
                </a:lnTo>
                <a:lnTo>
                  <a:pt x="374" y="19"/>
                </a:lnTo>
                <a:lnTo>
                  <a:pt x="407" y="134"/>
                </a:lnTo>
                <a:lnTo>
                  <a:pt x="351" y="137"/>
                </a:lnTo>
                <a:lnTo>
                  <a:pt x="321" y="149"/>
                </a:lnTo>
                <a:lnTo>
                  <a:pt x="326" y="180"/>
                </a:lnTo>
                <a:lnTo>
                  <a:pt x="170" y="248"/>
                </a:lnTo>
                <a:lnTo>
                  <a:pt x="151" y="307"/>
                </a:lnTo>
                <a:lnTo>
                  <a:pt x="0" y="30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6" name="Freeform 205"/>
          <p:cNvSpPr>
            <a:spLocks noChangeAspect="1"/>
          </p:cNvSpPr>
          <p:nvPr/>
        </p:nvSpPr>
        <p:spPr bwMode="gray">
          <a:xfrm>
            <a:off x="6564845" y="5253439"/>
            <a:ext cx="273559" cy="480135"/>
          </a:xfrm>
          <a:custGeom>
            <a:avLst/>
            <a:gdLst>
              <a:gd name="T0" fmla="*/ 0 w 365"/>
              <a:gd name="T1" fmla="*/ 1 h 578"/>
              <a:gd name="T2" fmla="*/ 0 w 365"/>
              <a:gd name="T3" fmla="*/ 1 h 578"/>
              <a:gd name="T4" fmla="*/ 0 w 365"/>
              <a:gd name="T5" fmla="*/ 1 h 578"/>
              <a:gd name="T6" fmla="*/ 0 w 365"/>
              <a:gd name="T7" fmla="*/ 1 h 578"/>
              <a:gd name="T8" fmla="*/ 0 w 365"/>
              <a:gd name="T9" fmla="*/ 1 h 578"/>
              <a:gd name="T10" fmla="*/ 0 w 365"/>
              <a:gd name="T11" fmla="*/ 1 h 578"/>
              <a:gd name="T12" fmla="*/ 0 w 365"/>
              <a:gd name="T13" fmla="*/ 1 h 578"/>
              <a:gd name="T14" fmla="*/ 0 w 365"/>
              <a:gd name="T15" fmla="*/ 1 h 578"/>
              <a:gd name="T16" fmla="*/ 0 w 365"/>
              <a:gd name="T17" fmla="*/ 1 h 578"/>
              <a:gd name="T18" fmla="*/ 0 w 365"/>
              <a:gd name="T19" fmla="*/ 1 h 578"/>
              <a:gd name="T20" fmla="*/ 0 w 365"/>
              <a:gd name="T21" fmla="*/ 1 h 578"/>
              <a:gd name="T22" fmla="*/ 0 w 365"/>
              <a:gd name="T23" fmla="*/ 1 h 578"/>
              <a:gd name="T24" fmla="*/ 0 w 365"/>
              <a:gd name="T25" fmla="*/ 1 h 578"/>
              <a:gd name="T26" fmla="*/ 0 w 365"/>
              <a:gd name="T27" fmla="*/ 0 h 578"/>
              <a:gd name="T28" fmla="*/ 0 w 365"/>
              <a:gd name="T29" fmla="*/ 1 h 578"/>
              <a:gd name="T30" fmla="*/ 0 w 365"/>
              <a:gd name="T31" fmla="*/ 1 h 578"/>
              <a:gd name="T32" fmla="*/ 0 w 365"/>
              <a:gd name="T33" fmla="*/ 1 h 578"/>
              <a:gd name="T34" fmla="*/ 0 w 365"/>
              <a:gd name="T35" fmla="*/ 1 h 578"/>
              <a:gd name="T36" fmla="*/ 0 w 365"/>
              <a:gd name="T37" fmla="*/ 1 h 578"/>
              <a:gd name="T38" fmla="*/ 0 w 365"/>
              <a:gd name="T39" fmla="*/ 1 h 578"/>
              <a:gd name="T40" fmla="*/ 0 w 365"/>
              <a:gd name="T41" fmla="*/ 1 h 578"/>
              <a:gd name="T42" fmla="*/ 0 w 365"/>
              <a:gd name="T43" fmla="*/ 1 h 578"/>
              <a:gd name="T44" fmla="*/ 0 w 365"/>
              <a:gd name="T45" fmla="*/ 1 h 5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5"/>
              <a:gd name="T70" fmla="*/ 0 h 578"/>
              <a:gd name="T71" fmla="*/ 365 w 365"/>
              <a:gd name="T72" fmla="*/ 578 h 5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5" h="578">
                <a:moveTo>
                  <a:pt x="0" y="161"/>
                </a:moveTo>
                <a:lnTo>
                  <a:pt x="10" y="179"/>
                </a:lnTo>
                <a:lnTo>
                  <a:pt x="95" y="206"/>
                </a:lnTo>
                <a:lnTo>
                  <a:pt x="104" y="242"/>
                </a:lnTo>
                <a:lnTo>
                  <a:pt x="99" y="334"/>
                </a:lnTo>
                <a:lnTo>
                  <a:pt x="54" y="430"/>
                </a:lnTo>
                <a:lnTo>
                  <a:pt x="67" y="543"/>
                </a:lnTo>
                <a:lnTo>
                  <a:pt x="71" y="578"/>
                </a:lnTo>
                <a:lnTo>
                  <a:pt x="98" y="578"/>
                </a:lnTo>
                <a:lnTo>
                  <a:pt x="98" y="540"/>
                </a:lnTo>
                <a:lnTo>
                  <a:pt x="188" y="488"/>
                </a:lnTo>
                <a:lnTo>
                  <a:pt x="162" y="334"/>
                </a:lnTo>
                <a:lnTo>
                  <a:pt x="362" y="178"/>
                </a:lnTo>
                <a:lnTo>
                  <a:pt x="365" y="0"/>
                </a:lnTo>
                <a:lnTo>
                  <a:pt x="314" y="31"/>
                </a:lnTo>
                <a:lnTo>
                  <a:pt x="175" y="40"/>
                </a:lnTo>
                <a:lnTo>
                  <a:pt x="172" y="105"/>
                </a:lnTo>
                <a:lnTo>
                  <a:pt x="208" y="156"/>
                </a:lnTo>
                <a:lnTo>
                  <a:pt x="187" y="233"/>
                </a:lnTo>
                <a:lnTo>
                  <a:pt x="149" y="193"/>
                </a:lnTo>
                <a:lnTo>
                  <a:pt x="155" y="140"/>
                </a:lnTo>
                <a:lnTo>
                  <a:pt x="111" y="127"/>
                </a:lnTo>
                <a:lnTo>
                  <a:pt x="0" y="16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7" name="Freeform 206"/>
          <p:cNvSpPr>
            <a:spLocks noChangeAspect="1"/>
          </p:cNvSpPr>
          <p:nvPr/>
        </p:nvSpPr>
        <p:spPr bwMode="gray">
          <a:xfrm>
            <a:off x="5797932" y="4269321"/>
            <a:ext cx="409548" cy="348178"/>
          </a:xfrm>
          <a:custGeom>
            <a:avLst/>
            <a:gdLst>
              <a:gd name="T0" fmla="*/ 0 w 551"/>
              <a:gd name="T1" fmla="*/ 1 h 420"/>
              <a:gd name="T2" fmla="*/ 0 w 551"/>
              <a:gd name="T3" fmla="*/ 1 h 420"/>
              <a:gd name="T4" fmla="*/ 0 w 551"/>
              <a:gd name="T5" fmla="*/ 1 h 420"/>
              <a:gd name="T6" fmla="*/ 0 w 551"/>
              <a:gd name="T7" fmla="*/ 1 h 420"/>
              <a:gd name="T8" fmla="*/ 0 w 551"/>
              <a:gd name="T9" fmla="*/ 1 h 420"/>
              <a:gd name="T10" fmla="*/ 0 w 551"/>
              <a:gd name="T11" fmla="*/ 1 h 420"/>
              <a:gd name="T12" fmla="*/ 0 w 551"/>
              <a:gd name="T13" fmla="*/ 1 h 420"/>
              <a:gd name="T14" fmla="*/ 0 w 551"/>
              <a:gd name="T15" fmla="*/ 1 h 420"/>
              <a:gd name="T16" fmla="*/ 0 w 551"/>
              <a:gd name="T17" fmla="*/ 1 h 420"/>
              <a:gd name="T18" fmla="*/ 0 w 551"/>
              <a:gd name="T19" fmla="*/ 1 h 420"/>
              <a:gd name="T20" fmla="*/ 0 w 551"/>
              <a:gd name="T21" fmla="*/ 1 h 420"/>
              <a:gd name="T22" fmla="*/ 0 w 551"/>
              <a:gd name="T23" fmla="*/ 1 h 420"/>
              <a:gd name="T24" fmla="*/ 0 w 551"/>
              <a:gd name="T25" fmla="*/ 1 h 420"/>
              <a:gd name="T26" fmla="*/ 0 w 551"/>
              <a:gd name="T27" fmla="*/ 0 h 420"/>
              <a:gd name="T28" fmla="*/ 0 w 551"/>
              <a:gd name="T29" fmla="*/ 1 h 420"/>
              <a:gd name="T30" fmla="*/ 0 w 551"/>
              <a:gd name="T31" fmla="*/ 1 h 420"/>
              <a:gd name="T32" fmla="*/ 0 w 551"/>
              <a:gd name="T33" fmla="*/ 1 h 420"/>
              <a:gd name="T34" fmla="*/ 0 w 551"/>
              <a:gd name="T35" fmla="*/ 1 h 420"/>
              <a:gd name="T36" fmla="*/ 0 w 551"/>
              <a:gd name="T37" fmla="*/ 1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420"/>
              <a:gd name="T59" fmla="*/ 551 w 551"/>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420">
                <a:moveTo>
                  <a:pt x="0" y="305"/>
                </a:moveTo>
                <a:lnTo>
                  <a:pt x="8" y="339"/>
                </a:lnTo>
                <a:lnTo>
                  <a:pt x="75" y="411"/>
                </a:lnTo>
                <a:lnTo>
                  <a:pt x="92" y="395"/>
                </a:lnTo>
                <a:lnTo>
                  <a:pt x="119" y="420"/>
                </a:lnTo>
                <a:lnTo>
                  <a:pt x="160" y="348"/>
                </a:lnTo>
                <a:lnTo>
                  <a:pt x="317" y="384"/>
                </a:lnTo>
                <a:lnTo>
                  <a:pt x="453" y="346"/>
                </a:lnTo>
                <a:lnTo>
                  <a:pt x="458" y="327"/>
                </a:lnTo>
                <a:lnTo>
                  <a:pt x="529" y="236"/>
                </a:lnTo>
                <a:lnTo>
                  <a:pt x="551" y="111"/>
                </a:lnTo>
                <a:lnTo>
                  <a:pt x="514" y="72"/>
                </a:lnTo>
                <a:lnTo>
                  <a:pt x="514" y="17"/>
                </a:lnTo>
                <a:lnTo>
                  <a:pt x="399" y="0"/>
                </a:lnTo>
                <a:lnTo>
                  <a:pt x="189" y="145"/>
                </a:lnTo>
                <a:lnTo>
                  <a:pt x="135" y="158"/>
                </a:lnTo>
                <a:lnTo>
                  <a:pt x="136" y="267"/>
                </a:lnTo>
                <a:lnTo>
                  <a:pt x="113" y="290"/>
                </a:lnTo>
                <a:lnTo>
                  <a:pt x="0" y="305"/>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8" name="Freeform 207"/>
          <p:cNvSpPr>
            <a:spLocks noChangeAspect="1"/>
          </p:cNvSpPr>
          <p:nvPr/>
        </p:nvSpPr>
        <p:spPr bwMode="gray">
          <a:xfrm>
            <a:off x="5869088" y="4555494"/>
            <a:ext cx="295696" cy="278224"/>
          </a:xfrm>
          <a:custGeom>
            <a:avLst/>
            <a:gdLst>
              <a:gd name="T0" fmla="*/ 0 w 402"/>
              <a:gd name="T1" fmla="*/ 1 h 335"/>
              <a:gd name="T2" fmla="*/ 0 w 402"/>
              <a:gd name="T3" fmla="*/ 1 h 335"/>
              <a:gd name="T4" fmla="*/ 0 w 402"/>
              <a:gd name="T5" fmla="*/ 1 h 335"/>
              <a:gd name="T6" fmla="*/ 0 w 402"/>
              <a:gd name="T7" fmla="*/ 1 h 335"/>
              <a:gd name="T8" fmla="*/ 0 w 402"/>
              <a:gd name="T9" fmla="*/ 0 h 335"/>
              <a:gd name="T10" fmla="*/ 0 w 402"/>
              <a:gd name="T11" fmla="*/ 1 h 335"/>
              <a:gd name="T12" fmla="*/ 0 w 402"/>
              <a:gd name="T13" fmla="*/ 1 h 335"/>
              <a:gd name="T14" fmla="*/ 0 w 402"/>
              <a:gd name="T15" fmla="*/ 1 h 335"/>
              <a:gd name="T16" fmla="*/ 0 w 402"/>
              <a:gd name="T17" fmla="*/ 1 h 335"/>
              <a:gd name="T18" fmla="*/ 0 w 402"/>
              <a:gd name="T19" fmla="*/ 1 h 335"/>
              <a:gd name="T20" fmla="*/ 0 w 402"/>
              <a:gd name="T21" fmla="*/ 1 h 335"/>
              <a:gd name="T22" fmla="*/ 0 w 402"/>
              <a:gd name="T23" fmla="*/ 1 h 335"/>
              <a:gd name="T24" fmla="*/ 0 w 402"/>
              <a:gd name="T25" fmla="*/ 1 h 335"/>
              <a:gd name="T26" fmla="*/ 0 w 402"/>
              <a:gd name="T27" fmla="*/ 1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2"/>
              <a:gd name="T43" fmla="*/ 0 h 335"/>
              <a:gd name="T44" fmla="*/ 402 w 402"/>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2" h="335">
                <a:moveTo>
                  <a:pt x="0" y="261"/>
                </a:moveTo>
                <a:lnTo>
                  <a:pt x="27" y="74"/>
                </a:lnTo>
                <a:lnTo>
                  <a:pt x="68" y="2"/>
                </a:lnTo>
                <a:lnTo>
                  <a:pt x="225" y="38"/>
                </a:lnTo>
                <a:lnTo>
                  <a:pt x="361" y="0"/>
                </a:lnTo>
                <a:lnTo>
                  <a:pt x="388" y="44"/>
                </a:lnTo>
                <a:lnTo>
                  <a:pt x="402" y="74"/>
                </a:lnTo>
                <a:lnTo>
                  <a:pt x="367" y="101"/>
                </a:lnTo>
                <a:lnTo>
                  <a:pt x="295" y="252"/>
                </a:lnTo>
                <a:lnTo>
                  <a:pt x="230" y="242"/>
                </a:lnTo>
                <a:lnTo>
                  <a:pt x="192" y="316"/>
                </a:lnTo>
                <a:lnTo>
                  <a:pt x="115" y="335"/>
                </a:lnTo>
                <a:lnTo>
                  <a:pt x="68" y="269"/>
                </a:lnTo>
                <a:lnTo>
                  <a:pt x="0" y="261"/>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09" name="Freeform 208"/>
          <p:cNvSpPr>
            <a:spLocks noChangeAspect="1"/>
          </p:cNvSpPr>
          <p:nvPr/>
        </p:nvSpPr>
        <p:spPr bwMode="gray">
          <a:xfrm>
            <a:off x="5361503" y="4590472"/>
            <a:ext cx="79063" cy="49286"/>
          </a:xfrm>
          <a:custGeom>
            <a:avLst/>
            <a:gdLst>
              <a:gd name="T0" fmla="*/ 0 w 104"/>
              <a:gd name="T1" fmla="*/ 1 h 62"/>
              <a:gd name="T2" fmla="*/ 0 w 104"/>
              <a:gd name="T3" fmla="*/ 1 h 62"/>
              <a:gd name="T4" fmla="*/ 0 w 104"/>
              <a:gd name="T5" fmla="*/ 1 h 62"/>
              <a:gd name="T6" fmla="*/ 0 w 104"/>
              <a:gd name="T7" fmla="*/ 1 h 62"/>
              <a:gd name="T8" fmla="*/ 0 w 104"/>
              <a:gd name="T9" fmla="*/ 1 h 62"/>
              <a:gd name="T10" fmla="*/ 0 w 104"/>
              <a:gd name="T11" fmla="*/ 1 h 62"/>
              <a:gd name="T12" fmla="*/ 0 w 104"/>
              <a:gd name="T13" fmla="*/ 0 h 62"/>
              <a:gd name="T14" fmla="*/ 0 w 104"/>
              <a:gd name="T15" fmla="*/ 1 h 62"/>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2"/>
              <a:gd name="T26" fmla="*/ 104 w 104"/>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2">
                <a:moveTo>
                  <a:pt x="0" y="8"/>
                </a:moveTo>
                <a:lnTo>
                  <a:pt x="29" y="35"/>
                </a:lnTo>
                <a:lnTo>
                  <a:pt x="64" y="26"/>
                </a:lnTo>
                <a:lnTo>
                  <a:pt x="44" y="35"/>
                </a:lnTo>
                <a:lnTo>
                  <a:pt x="60" y="62"/>
                </a:lnTo>
                <a:lnTo>
                  <a:pt x="103" y="35"/>
                </a:lnTo>
                <a:lnTo>
                  <a:pt x="104" y="0"/>
                </a:lnTo>
                <a:lnTo>
                  <a:pt x="0" y="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10" name="Freeform 209"/>
          <p:cNvSpPr>
            <a:spLocks noChangeAspect="1"/>
          </p:cNvSpPr>
          <p:nvPr/>
        </p:nvSpPr>
        <p:spPr bwMode="gray">
          <a:xfrm>
            <a:off x="7102475" y="4191418"/>
            <a:ext cx="14231" cy="46106"/>
          </a:xfrm>
          <a:custGeom>
            <a:avLst/>
            <a:gdLst>
              <a:gd name="T0" fmla="*/ 0 w 19"/>
              <a:gd name="T1" fmla="*/ 1 h 56"/>
              <a:gd name="T2" fmla="*/ 0 w 19"/>
              <a:gd name="T3" fmla="*/ 1 h 56"/>
              <a:gd name="T4" fmla="*/ 0 w 19"/>
              <a:gd name="T5" fmla="*/ 1 h 56"/>
              <a:gd name="T6" fmla="*/ 0 w 19"/>
              <a:gd name="T7" fmla="*/ 0 h 56"/>
              <a:gd name="T8" fmla="*/ 0 w 19"/>
              <a:gd name="T9" fmla="*/ 1 h 56"/>
              <a:gd name="T10" fmla="*/ 0 60000 65536"/>
              <a:gd name="T11" fmla="*/ 0 60000 65536"/>
              <a:gd name="T12" fmla="*/ 0 60000 65536"/>
              <a:gd name="T13" fmla="*/ 0 60000 65536"/>
              <a:gd name="T14" fmla="*/ 0 60000 65536"/>
              <a:gd name="T15" fmla="*/ 0 w 19"/>
              <a:gd name="T16" fmla="*/ 0 h 56"/>
              <a:gd name="T17" fmla="*/ 19 w 19"/>
              <a:gd name="T18" fmla="*/ 56 h 56"/>
            </a:gdLst>
            <a:ahLst/>
            <a:cxnLst>
              <a:cxn ang="T10">
                <a:pos x="T0" y="T1"/>
              </a:cxn>
              <a:cxn ang="T11">
                <a:pos x="T2" y="T3"/>
              </a:cxn>
              <a:cxn ang="T12">
                <a:pos x="T4" y="T5"/>
              </a:cxn>
              <a:cxn ang="T13">
                <a:pos x="T6" y="T7"/>
              </a:cxn>
              <a:cxn ang="T14">
                <a:pos x="T8" y="T9"/>
              </a:cxn>
            </a:cxnLst>
            <a:rect l="T15" t="T16" r="T17" b="T18"/>
            <a:pathLst>
              <a:path w="19" h="56">
                <a:moveTo>
                  <a:pt x="0" y="47"/>
                </a:moveTo>
                <a:lnTo>
                  <a:pt x="9" y="56"/>
                </a:lnTo>
                <a:lnTo>
                  <a:pt x="19" y="54"/>
                </a:lnTo>
                <a:lnTo>
                  <a:pt x="11" y="0"/>
                </a:lnTo>
                <a:lnTo>
                  <a:pt x="0" y="4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11" name="Freeform 210"/>
          <p:cNvSpPr>
            <a:spLocks noChangeAspect="1"/>
          </p:cNvSpPr>
          <p:nvPr/>
        </p:nvSpPr>
        <p:spPr bwMode="gray">
          <a:xfrm>
            <a:off x="6542707" y="4983165"/>
            <a:ext cx="45856" cy="46106"/>
          </a:xfrm>
          <a:custGeom>
            <a:avLst/>
            <a:gdLst>
              <a:gd name="T0" fmla="*/ 0 w 58"/>
              <a:gd name="T1" fmla="*/ 1 h 56"/>
              <a:gd name="T2" fmla="*/ 1 w 58"/>
              <a:gd name="T3" fmla="*/ 1 h 56"/>
              <a:gd name="T4" fmla="*/ 1 w 58"/>
              <a:gd name="T5" fmla="*/ 0 h 56"/>
              <a:gd name="T6" fmla="*/ 1 w 58"/>
              <a:gd name="T7" fmla="*/ 1 h 56"/>
              <a:gd name="T8" fmla="*/ 0 w 58"/>
              <a:gd name="T9" fmla="*/ 1 h 56"/>
              <a:gd name="T10" fmla="*/ 0 60000 65536"/>
              <a:gd name="T11" fmla="*/ 0 60000 65536"/>
              <a:gd name="T12" fmla="*/ 0 60000 65536"/>
              <a:gd name="T13" fmla="*/ 0 60000 65536"/>
              <a:gd name="T14" fmla="*/ 0 60000 65536"/>
              <a:gd name="T15" fmla="*/ 0 w 58"/>
              <a:gd name="T16" fmla="*/ 0 h 56"/>
              <a:gd name="T17" fmla="*/ 58 w 58"/>
              <a:gd name="T18" fmla="*/ 56 h 56"/>
            </a:gdLst>
            <a:ahLst/>
            <a:cxnLst>
              <a:cxn ang="T10">
                <a:pos x="T0" y="T1"/>
              </a:cxn>
              <a:cxn ang="T11">
                <a:pos x="T2" y="T3"/>
              </a:cxn>
              <a:cxn ang="T12">
                <a:pos x="T4" y="T5"/>
              </a:cxn>
              <a:cxn ang="T13">
                <a:pos x="T6" y="T7"/>
              </a:cxn>
              <a:cxn ang="T14">
                <a:pos x="T8" y="T9"/>
              </a:cxn>
            </a:cxnLst>
            <a:rect l="T15" t="T16" r="T17" b="T18"/>
            <a:pathLst>
              <a:path w="58" h="56">
                <a:moveTo>
                  <a:pt x="0" y="56"/>
                </a:moveTo>
                <a:lnTo>
                  <a:pt x="23" y="10"/>
                </a:lnTo>
                <a:lnTo>
                  <a:pt x="50" y="0"/>
                </a:lnTo>
                <a:lnTo>
                  <a:pt x="58" y="46"/>
                </a:lnTo>
                <a:lnTo>
                  <a:pt x="0" y="5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12" name="Freeform 211"/>
          <p:cNvSpPr>
            <a:spLocks noChangeAspect="1"/>
          </p:cNvSpPr>
          <p:nvPr/>
        </p:nvSpPr>
        <p:spPr bwMode="gray">
          <a:xfrm>
            <a:off x="5339365" y="4474411"/>
            <a:ext cx="162871" cy="120829"/>
          </a:xfrm>
          <a:custGeom>
            <a:avLst/>
            <a:gdLst>
              <a:gd name="T0" fmla="*/ 0 w 215"/>
              <a:gd name="T1" fmla="*/ 1 h 146"/>
              <a:gd name="T2" fmla="*/ 0 w 215"/>
              <a:gd name="T3" fmla="*/ 1 h 146"/>
              <a:gd name="T4" fmla="*/ 0 w 215"/>
              <a:gd name="T5" fmla="*/ 1 h 146"/>
              <a:gd name="T6" fmla="*/ 0 w 215"/>
              <a:gd name="T7" fmla="*/ 1 h 146"/>
              <a:gd name="T8" fmla="*/ 0 w 215"/>
              <a:gd name="T9" fmla="*/ 1 h 146"/>
              <a:gd name="T10" fmla="*/ 0 w 215"/>
              <a:gd name="T11" fmla="*/ 1 h 146"/>
              <a:gd name="T12" fmla="*/ 0 w 215"/>
              <a:gd name="T13" fmla="*/ 1 h 146"/>
              <a:gd name="T14" fmla="*/ 0 w 215"/>
              <a:gd name="T15" fmla="*/ 1 h 146"/>
              <a:gd name="T16" fmla="*/ 0 w 215"/>
              <a:gd name="T17" fmla="*/ 0 h 146"/>
              <a:gd name="T18" fmla="*/ 0 w 215"/>
              <a:gd name="T19" fmla="*/ 1 h 146"/>
              <a:gd name="T20" fmla="*/ 0 w 215"/>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146"/>
              <a:gd name="T35" fmla="*/ 215 w 215"/>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146">
                <a:moveTo>
                  <a:pt x="0" y="64"/>
                </a:moveTo>
                <a:lnTo>
                  <a:pt x="32" y="105"/>
                </a:lnTo>
                <a:lnTo>
                  <a:pt x="131" y="113"/>
                </a:lnTo>
                <a:lnTo>
                  <a:pt x="28" y="126"/>
                </a:lnTo>
                <a:lnTo>
                  <a:pt x="28" y="146"/>
                </a:lnTo>
                <a:lnTo>
                  <a:pt x="132" y="138"/>
                </a:lnTo>
                <a:lnTo>
                  <a:pt x="215" y="146"/>
                </a:lnTo>
                <a:lnTo>
                  <a:pt x="190" y="64"/>
                </a:lnTo>
                <a:lnTo>
                  <a:pt x="110" y="0"/>
                </a:lnTo>
                <a:lnTo>
                  <a:pt x="32" y="19"/>
                </a:lnTo>
                <a:lnTo>
                  <a:pt x="0" y="6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13" name="Freeform 212"/>
          <p:cNvSpPr>
            <a:spLocks noChangeAspect="1"/>
          </p:cNvSpPr>
          <p:nvPr/>
        </p:nvSpPr>
        <p:spPr bwMode="gray">
          <a:xfrm>
            <a:off x="5450054" y="4669964"/>
            <a:ext cx="82225" cy="87442"/>
          </a:xfrm>
          <a:custGeom>
            <a:avLst/>
            <a:gdLst>
              <a:gd name="T0" fmla="*/ 0 w 106"/>
              <a:gd name="T1" fmla="*/ 1 h 104"/>
              <a:gd name="T2" fmla="*/ 0 w 106"/>
              <a:gd name="T3" fmla="*/ 1 h 104"/>
              <a:gd name="T4" fmla="*/ 0 w 106"/>
              <a:gd name="T5" fmla="*/ 1 h 104"/>
              <a:gd name="T6" fmla="*/ 0 w 106"/>
              <a:gd name="T7" fmla="*/ 1 h 104"/>
              <a:gd name="T8" fmla="*/ 0 w 106"/>
              <a:gd name="T9" fmla="*/ 0 h 104"/>
              <a:gd name="T10" fmla="*/ 0 w 106"/>
              <a:gd name="T11" fmla="*/ 1 h 104"/>
              <a:gd name="T12" fmla="*/ 0 60000 65536"/>
              <a:gd name="T13" fmla="*/ 0 60000 65536"/>
              <a:gd name="T14" fmla="*/ 0 60000 65536"/>
              <a:gd name="T15" fmla="*/ 0 60000 65536"/>
              <a:gd name="T16" fmla="*/ 0 60000 65536"/>
              <a:gd name="T17" fmla="*/ 0 60000 65536"/>
              <a:gd name="T18" fmla="*/ 0 w 106"/>
              <a:gd name="T19" fmla="*/ 0 h 104"/>
              <a:gd name="T20" fmla="*/ 106 w 10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6" h="104">
                <a:moveTo>
                  <a:pt x="0" y="29"/>
                </a:moveTo>
                <a:lnTo>
                  <a:pt x="11" y="71"/>
                </a:lnTo>
                <a:lnTo>
                  <a:pt x="64" y="104"/>
                </a:lnTo>
                <a:lnTo>
                  <a:pt x="106" y="53"/>
                </a:lnTo>
                <a:lnTo>
                  <a:pt x="72" y="0"/>
                </a:lnTo>
                <a:lnTo>
                  <a:pt x="0" y="2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14" name="Freeform 213"/>
          <p:cNvSpPr>
            <a:spLocks noChangeAspect="1"/>
          </p:cNvSpPr>
          <p:nvPr/>
        </p:nvSpPr>
        <p:spPr bwMode="gray">
          <a:xfrm>
            <a:off x="6852635" y="4611139"/>
            <a:ext cx="262490" cy="392693"/>
          </a:xfrm>
          <a:custGeom>
            <a:avLst/>
            <a:gdLst>
              <a:gd name="T0" fmla="*/ 0 w 355"/>
              <a:gd name="T1" fmla="*/ 1 h 471"/>
              <a:gd name="T2" fmla="*/ 0 w 355"/>
              <a:gd name="T3" fmla="*/ 1 h 471"/>
              <a:gd name="T4" fmla="*/ 0 w 355"/>
              <a:gd name="T5" fmla="*/ 1 h 471"/>
              <a:gd name="T6" fmla="*/ 0 w 355"/>
              <a:gd name="T7" fmla="*/ 1 h 471"/>
              <a:gd name="T8" fmla="*/ 0 w 355"/>
              <a:gd name="T9" fmla="*/ 1 h 471"/>
              <a:gd name="T10" fmla="*/ 0 w 355"/>
              <a:gd name="T11" fmla="*/ 1 h 471"/>
              <a:gd name="T12" fmla="*/ 0 w 355"/>
              <a:gd name="T13" fmla="*/ 1 h 471"/>
              <a:gd name="T14" fmla="*/ 0 w 355"/>
              <a:gd name="T15" fmla="*/ 1 h 471"/>
              <a:gd name="T16" fmla="*/ 0 w 355"/>
              <a:gd name="T17" fmla="*/ 1 h 471"/>
              <a:gd name="T18" fmla="*/ 0 w 355"/>
              <a:gd name="T19" fmla="*/ 0 h 471"/>
              <a:gd name="T20" fmla="*/ 0 w 355"/>
              <a:gd name="T21" fmla="*/ 1 h 471"/>
              <a:gd name="T22" fmla="*/ 0 w 355"/>
              <a:gd name="T23" fmla="*/ 1 h 471"/>
              <a:gd name="T24" fmla="*/ 0 w 355"/>
              <a:gd name="T25" fmla="*/ 1 h 471"/>
              <a:gd name="T26" fmla="*/ 0 w 355"/>
              <a:gd name="T27" fmla="*/ 1 h 4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5"/>
              <a:gd name="T43" fmla="*/ 0 h 471"/>
              <a:gd name="T44" fmla="*/ 355 w 355"/>
              <a:gd name="T45" fmla="*/ 471 h 4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5" h="471">
                <a:moveTo>
                  <a:pt x="0" y="443"/>
                </a:moveTo>
                <a:lnTo>
                  <a:pt x="0" y="316"/>
                </a:lnTo>
                <a:lnTo>
                  <a:pt x="28" y="278"/>
                </a:lnTo>
                <a:lnTo>
                  <a:pt x="137" y="240"/>
                </a:lnTo>
                <a:lnTo>
                  <a:pt x="243" y="135"/>
                </a:lnTo>
                <a:lnTo>
                  <a:pt x="106" y="101"/>
                </a:lnTo>
                <a:lnTo>
                  <a:pt x="64" y="38"/>
                </a:lnTo>
                <a:lnTo>
                  <a:pt x="78" y="17"/>
                </a:lnTo>
                <a:lnTo>
                  <a:pt x="133" y="55"/>
                </a:lnTo>
                <a:lnTo>
                  <a:pt x="339" y="0"/>
                </a:lnTo>
                <a:lnTo>
                  <a:pt x="355" y="55"/>
                </a:lnTo>
                <a:lnTo>
                  <a:pt x="230" y="275"/>
                </a:lnTo>
                <a:lnTo>
                  <a:pt x="17" y="471"/>
                </a:lnTo>
                <a:lnTo>
                  <a:pt x="0" y="44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15" name="Freeform 214"/>
          <p:cNvSpPr>
            <a:spLocks noChangeAspect="1"/>
          </p:cNvSpPr>
          <p:nvPr/>
        </p:nvSpPr>
        <p:spPr bwMode="gray">
          <a:xfrm>
            <a:off x="6438343" y="5404475"/>
            <a:ext cx="205565" cy="208271"/>
          </a:xfrm>
          <a:custGeom>
            <a:avLst/>
            <a:gdLst>
              <a:gd name="T0" fmla="*/ 0 w 273"/>
              <a:gd name="T1" fmla="*/ 1 h 251"/>
              <a:gd name="T2" fmla="*/ 0 w 273"/>
              <a:gd name="T3" fmla="*/ 1 h 251"/>
              <a:gd name="T4" fmla="*/ 0 w 273"/>
              <a:gd name="T5" fmla="*/ 1 h 251"/>
              <a:gd name="T6" fmla="*/ 0 w 273"/>
              <a:gd name="T7" fmla="*/ 1 h 251"/>
              <a:gd name="T8" fmla="*/ 0 w 273"/>
              <a:gd name="T9" fmla="*/ 0 h 251"/>
              <a:gd name="T10" fmla="*/ 0 w 273"/>
              <a:gd name="T11" fmla="*/ 1 h 251"/>
              <a:gd name="T12" fmla="*/ 0 w 273"/>
              <a:gd name="T13" fmla="*/ 1 h 251"/>
              <a:gd name="T14" fmla="*/ 0 w 273"/>
              <a:gd name="T15" fmla="*/ 1 h 251"/>
              <a:gd name="T16" fmla="*/ 0 w 273"/>
              <a:gd name="T17" fmla="*/ 1 h 251"/>
              <a:gd name="T18" fmla="*/ 0 w 273"/>
              <a:gd name="T19" fmla="*/ 1 h 251"/>
              <a:gd name="T20" fmla="*/ 0 w 273"/>
              <a:gd name="T21" fmla="*/ 1 h 251"/>
              <a:gd name="T22" fmla="*/ 0 w 273"/>
              <a:gd name="T23" fmla="*/ 1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51"/>
              <a:gd name="T38" fmla="*/ 273 w 273"/>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51">
                <a:moveTo>
                  <a:pt x="0" y="77"/>
                </a:moveTo>
                <a:lnTo>
                  <a:pt x="61" y="79"/>
                </a:lnTo>
                <a:lnTo>
                  <a:pt x="122" y="33"/>
                </a:lnTo>
                <a:lnTo>
                  <a:pt x="126" y="14"/>
                </a:lnTo>
                <a:lnTo>
                  <a:pt x="179" y="0"/>
                </a:lnTo>
                <a:lnTo>
                  <a:pt x="264" y="27"/>
                </a:lnTo>
                <a:lnTo>
                  <a:pt x="273" y="63"/>
                </a:lnTo>
                <a:lnTo>
                  <a:pt x="268" y="155"/>
                </a:lnTo>
                <a:lnTo>
                  <a:pt x="223" y="251"/>
                </a:lnTo>
                <a:lnTo>
                  <a:pt x="144" y="234"/>
                </a:lnTo>
                <a:lnTo>
                  <a:pt x="97" y="211"/>
                </a:lnTo>
                <a:lnTo>
                  <a:pt x="0" y="7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16" name="Freeform 215"/>
          <p:cNvSpPr>
            <a:spLocks noChangeAspect="1"/>
          </p:cNvSpPr>
          <p:nvPr/>
        </p:nvSpPr>
        <p:spPr bwMode="gray">
          <a:xfrm>
            <a:off x="6088884" y="5441042"/>
            <a:ext cx="349459" cy="370435"/>
          </a:xfrm>
          <a:custGeom>
            <a:avLst/>
            <a:gdLst>
              <a:gd name="T0" fmla="*/ 0 w 471"/>
              <a:gd name="T1" fmla="*/ 1 h 442"/>
              <a:gd name="T2" fmla="*/ 0 w 471"/>
              <a:gd name="T3" fmla="*/ 0 h 442"/>
              <a:gd name="T4" fmla="*/ 0 w 471"/>
              <a:gd name="T5" fmla="*/ 1 h 442"/>
              <a:gd name="T6" fmla="*/ 0 w 471"/>
              <a:gd name="T7" fmla="*/ 1 h 442"/>
              <a:gd name="T8" fmla="*/ 0 w 471"/>
              <a:gd name="T9" fmla="*/ 1 h 442"/>
              <a:gd name="T10" fmla="*/ 0 w 471"/>
              <a:gd name="T11" fmla="*/ 1 h 442"/>
              <a:gd name="T12" fmla="*/ 0 w 471"/>
              <a:gd name="T13" fmla="*/ 1 h 442"/>
              <a:gd name="T14" fmla="*/ 0 w 471"/>
              <a:gd name="T15" fmla="*/ 1 h 442"/>
              <a:gd name="T16" fmla="*/ 0 w 471"/>
              <a:gd name="T17" fmla="*/ 1 h 442"/>
              <a:gd name="T18" fmla="*/ 0 w 471"/>
              <a:gd name="T19" fmla="*/ 1 h 442"/>
              <a:gd name="T20" fmla="*/ 0 w 471"/>
              <a:gd name="T21" fmla="*/ 1 h 442"/>
              <a:gd name="T22" fmla="*/ 0 w 471"/>
              <a:gd name="T23" fmla="*/ 1 h 442"/>
              <a:gd name="T24" fmla="*/ 0 w 471"/>
              <a:gd name="T25" fmla="*/ 1 h 442"/>
              <a:gd name="T26" fmla="*/ 0 w 471"/>
              <a:gd name="T27" fmla="*/ 1 h 442"/>
              <a:gd name="T28" fmla="*/ 0 w 471"/>
              <a:gd name="T29" fmla="*/ 1 h 442"/>
              <a:gd name="T30" fmla="*/ 0 w 471"/>
              <a:gd name="T31" fmla="*/ 1 h 442"/>
              <a:gd name="T32" fmla="*/ 0 w 471"/>
              <a:gd name="T33" fmla="*/ 1 h 442"/>
              <a:gd name="T34" fmla="*/ 0 w 471"/>
              <a:gd name="T35" fmla="*/ 1 h 442"/>
              <a:gd name="T36" fmla="*/ 0 w 471"/>
              <a:gd name="T37" fmla="*/ 1 h 442"/>
              <a:gd name="T38" fmla="*/ 0 w 471"/>
              <a:gd name="T39" fmla="*/ 1 h 4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1"/>
              <a:gd name="T61" fmla="*/ 0 h 442"/>
              <a:gd name="T62" fmla="*/ 471 w 471"/>
              <a:gd name="T63" fmla="*/ 442 h 4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1" h="442">
                <a:moveTo>
                  <a:pt x="0" y="14"/>
                </a:moveTo>
                <a:lnTo>
                  <a:pt x="58" y="0"/>
                </a:lnTo>
                <a:lnTo>
                  <a:pt x="340" y="41"/>
                </a:lnTo>
                <a:lnTo>
                  <a:pt x="405" y="23"/>
                </a:lnTo>
                <a:lnTo>
                  <a:pt x="471" y="31"/>
                </a:lnTo>
                <a:lnTo>
                  <a:pt x="413" y="63"/>
                </a:lnTo>
                <a:lnTo>
                  <a:pt x="391" y="41"/>
                </a:lnTo>
                <a:lnTo>
                  <a:pt x="325" y="56"/>
                </a:lnTo>
                <a:lnTo>
                  <a:pt x="325" y="181"/>
                </a:lnTo>
                <a:lnTo>
                  <a:pt x="289" y="182"/>
                </a:lnTo>
                <a:lnTo>
                  <a:pt x="289" y="279"/>
                </a:lnTo>
                <a:lnTo>
                  <a:pt x="289" y="420"/>
                </a:lnTo>
                <a:lnTo>
                  <a:pt x="259" y="442"/>
                </a:lnTo>
                <a:lnTo>
                  <a:pt x="215" y="442"/>
                </a:lnTo>
                <a:lnTo>
                  <a:pt x="191" y="412"/>
                </a:lnTo>
                <a:lnTo>
                  <a:pt x="170" y="428"/>
                </a:lnTo>
                <a:lnTo>
                  <a:pt x="125" y="379"/>
                </a:lnTo>
                <a:lnTo>
                  <a:pt x="100" y="225"/>
                </a:lnTo>
                <a:lnTo>
                  <a:pt x="100" y="206"/>
                </a:lnTo>
                <a:lnTo>
                  <a:pt x="0" y="1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17" name="Freeform 216"/>
          <p:cNvSpPr>
            <a:spLocks noChangeAspect="1"/>
          </p:cNvSpPr>
          <p:nvPr/>
        </p:nvSpPr>
        <p:spPr bwMode="gray">
          <a:xfrm>
            <a:off x="5355178" y="4140543"/>
            <a:ext cx="215052" cy="201911"/>
          </a:xfrm>
          <a:custGeom>
            <a:avLst/>
            <a:gdLst>
              <a:gd name="T0" fmla="*/ 0 w 291"/>
              <a:gd name="T1" fmla="*/ 1 h 242"/>
              <a:gd name="T2" fmla="*/ 0 w 291"/>
              <a:gd name="T3" fmla="*/ 0 h 242"/>
              <a:gd name="T4" fmla="*/ 0 w 291"/>
              <a:gd name="T5" fmla="*/ 1 h 242"/>
              <a:gd name="T6" fmla="*/ 0 w 291"/>
              <a:gd name="T7" fmla="*/ 1 h 242"/>
              <a:gd name="T8" fmla="*/ 0 w 291"/>
              <a:gd name="T9" fmla="*/ 1 h 242"/>
              <a:gd name="T10" fmla="*/ 0 w 291"/>
              <a:gd name="T11" fmla="*/ 1 h 242"/>
              <a:gd name="T12" fmla="*/ 0 w 291"/>
              <a:gd name="T13" fmla="*/ 1 h 242"/>
              <a:gd name="T14" fmla="*/ 0 w 291"/>
              <a:gd name="T15" fmla="*/ 1 h 242"/>
              <a:gd name="T16" fmla="*/ 0 w 291"/>
              <a:gd name="T17" fmla="*/ 1 h 242"/>
              <a:gd name="T18" fmla="*/ 0 w 291"/>
              <a:gd name="T19" fmla="*/ 1 h 2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1"/>
              <a:gd name="T31" fmla="*/ 0 h 242"/>
              <a:gd name="T32" fmla="*/ 291 w 291"/>
              <a:gd name="T33" fmla="*/ 242 h 2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1" h="242">
                <a:moveTo>
                  <a:pt x="0" y="242"/>
                </a:moveTo>
                <a:lnTo>
                  <a:pt x="137" y="0"/>
                </a:lnTo>
                <a:lnTo>
                  <a:pt x="288" y="4"/>
                </a:lnTo>
                <a:lnTo>
                  <a:pt x="291" y="17"/>
                </a:lnTo>
                <a:lnTo>
                  <a:pt x="288" y="62"/>
                </a:lnTo>
                <a:lnTo>
                  <a:pt x="177" y="60"/>
                </a:lnTo>
                <a:lnTo>
                  <a:pt x="175" y="154"/>
                </a:lnTo>
                <a:lnTo>
                  <a:pt x="136" y="171"/>
                </a:lnTo>
                <a:lnTo>
                  <a:pt x="138" y="228"/>
                </a:lnTo>
                <a:lnTo>
                  <a:pt x="0" y="24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18" name="Freeform 217"/>
          <p:cNvSpPr>
            <a:spLocks noChangeAspect="1"/>
          </p:cNvSpPr>
          <p:nvPr/>
        </p:nvSpPr>
        <p:spPr bwMode="gray">
          <a:xfrm>
            <a:off x="6357699" y="4285219"/>
            <a:ext cx="430104" cy="565988"/>
          </a:xfrm>
          <a:custGeom>
            <a:avLst/>
            <a:gdLst>
              <a:gd name="T0" fmla="*/ 0 w 576"/>
              <a:gd name="T1" fmla="*/ 1 h 684"/>
              <a:gd name="T2" fmla="*/ 0 w 576"/>
              <a:gd name="T3" fmla="*/ 1 h 684"/>
              <a:gd name="T4" fmla="*/ 0 w 576"/>
              <a:gd name="T5" fmla="*/ 1 h 684"/>
              <a:gd name="T6" fmla="*/ 0 w 576"/>
              <a:gd name="T7" fmla="*/ 1 h 684"/>
              <a:gd name="T8" fmla="*/ 0 w 576"/>
              <a:gd name="T9" fmla="*/ 1 h 684"/>
              <a:gd name="T10" fmla="*/ 0 w 576"/>
              <a:gd name="T11" fmla="*/ 1 h 684"/>
              <a:gd name="T12" fmla="*/ 0 w 576"/>
              <a:gd name="T13" fmla="*/ 1 h 684"/>
              <a:gd name="T14" fmla="*/ 0 w 576"/>
              <a:gd name="T15" fmla="*/ 1 h 684"/>
              <a:gd name="T16" fmla="*/ 0 w 576"/>
              <a:gd name="T17" fmla="*/ 1 h 684"/>
              <a:gd name="T18" fmla="*/ 0 w 576"/>
              <a:gd name="T19" fmla="*/ 1 h 684"/>
              <a:gd name="T20" fmla="*/ 0 w 576"/>
              <a:gd name="T21" fmla="*/ 1 h 684"/>
              <a:gd name="T22" fmla="*/ 0 w 576"/>
              <a:gd name="T23" fmla="*/ 1 h 684"/>
              <a:gd name="T24" fmla="*/ 0 w 576"/>
              <a:gd name="T25" fmla="*/ 1 h 684"/>
              <a:gd name="T26" fmla="*/ 0 w 576"/>
              <a:gd name="T27" fmla="*/ 1 h 684"/>
              <a:gd name="T28" fmla="*/ 0 w 576"/>
              <a:gd name="T29" fmla="*/ 1 h 684"/>
              <a:gd name="T30" fmla="*/ 0 w 576"/>
              <a:gd name="T31" fmla="*/ 1 h 684"/>
              <a:gd name="T32" fmla="*/ 0 w 576"/>
              <a:gd name="T33" fmla="*/ 1 h 684"/>
              <a:gd name="T34" fmla="*/ 0 w 576"/>
              <a:gd name="T35" fmla="*/ 0 h 684"/>
              <a:gd name="T36" fmla="*/ 0 w 576"/>
              <a:gd name="T37" fmla="*/ 1 h 684"/>
              <a:gd name="T38" fmla="*/ 0 w 576"/>
              <a:gd name="T39" fmla="*/ 1 h 684"/>
              <a:gd name="T40" fmla="*/ 0 w 576"/>
              <a:gd name="T41" fmla="*/ 1 h 684"/>
              <a:gd name="T42" fmla="*/ 0 w 576"/>
              <a:gd name="T43" fmla="*/ 1 h 684"/>
              <a:gd name="T44" fmla="*/ 0 w 576"/>
              <a:gd name="T45" fmla="*/ 1 h 684"/>
              <a:gd name="T46" fmla="*/ 0 w 576"/>
              <a:gd name="T47" fmla="*/ 1 h 684"/>
              <a:gd name="T48" fmla="*/ 0 w 576"/>
              <a:gd name="T49" fmla="*/ 1 h 684"/>
              <a:gd name="T50" fmla="*/ 0 w 576"/>
              <a:gd name="T51" fmla="*/ 1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6"/>
              <a:gd name="T79" fmla="*/ 0 h 684"/>
              <a:gd name="T80" fmla="*/ 576 w 576"/>
              <a:gd name="T81" fmla="*/ 684 h 6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6" h="684">
                <a:moveTo>
                  <a:pt x="0" y="361"/>
                </a:moveTo>
                <a:lnTo>
                  <a:pt x="27" y="429"/>
                </a:lnTo>
                <a:lnTo>
                  <a:pt x="52" y="504"/>
                </a:lnTo>
                <a:lnTo>
                  <a:pt x="111" y="531"/>
                </a:lnTo>
                <a:lnTo>
                  <a:pt x="196" y="632"/>
                </a:lnTo>
                <a:lnTo>
                  <a:pt x="311" y="684"/>
                </a:lnTo>
                <a:lnTo>
                  <a:pt x="418" y="671"/>
                </a:lnTo>
                <a:lnTo>
                  <a:pt x="483" y="651"/>
                </a:lnTo>
                <a:lnTo>
                  <a:pt x="444" y="579"/>
                </a:lnTo>
                <a:lnTo>
                  <a:pt x="383" y="537"/>
                </a:lnTo>
                <a:lnTo>
                  <a:pt x="423" y="510"/>
                </a:lnTo>
                <a:lnTo>
                  <a:pt x="427" y="446"/>
                </a:lnTo>
                <a:lnTo>
                  <a:pt x="495" y="362"/>
                </a:lnTo>
                <a:lnTo>
                  <a:pt x="522" y="214"/>
                </a:lnTo>
                <a:lnTo>
                  <a:pt x="576" y="181"/>
                </a:lnTo>
                <a:lnTo>
                  <a:pt x="534" y="149"/>
                </a:lnTo>
                <a:lnTo>
                  <a:pt x="518" y="39"/>
                </a:lnTo>
                <a:lnTo>
                  <a:pt x="473" y="0"/>
                </a:lnTo>
                <a:lnTo>
                  <a:pt x="418" y="47"/>
                </a:lnTo>
                <a:lnTo>
                  <a:pt x="105" y="38"/>
                </a:lnTo>
                <a:lnTo>
                  <a:pt x="105" y="108"/>
                </a:lnTo>
                <a:lnTo>
                  <a:pt x="74" y="110"/>
                </a:lnTo>
                <a:lnTo>
                  <a:pt x="74" y="130"/>
                </a:lnTo>
                <a:lnTo>
                  <a:pt x="72" y="261"/>
                </a:lnTo>
                <a:lnTo>
                  <a:pt x="37" y="268"/>
                </a:lnTo>
                <a:lnTo>
                  <a:pt x="0" y="36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19" name="Freeform 218"/>
          <p:cNvSpPr>
            <a:spLocks noChangeAspect="1"/>
          </p:cNvSpPr>
          <p:nvPr/>
        </p:nvSpPr>
        <p:spPr bwMode="gray">
          <a:xfrm>
            <a:off x="6588564" y="5704958"/>
            <a:ext cx="31625" cy="49286"/>
          </a:xfrm>
          <a:custGeom>
            <a:avLst/>
            <a:gdLst>
              <a:gd name="T0" fmla="*/ 0 w 42"/>
              <a:gd name="T1" fmla="*/ 1 h 55"/>
              <a:gd name="T2" fmla="*/ 0 w 42"/>
              <a:gd name="T3" fmla="*/ 1 h 55"/>
              <a:gd name="T4" fmla="*/ 0 w 42"/>
              <a:gd name="T5" fmla="*/ 1 h 55"/>
              <a:gd name="T6" fmla="*/ 0 w 42"/>
              <a:gd name="T7" fmla="*/ 0 h 55"/>
              <a:gd name="T8" fmla="*/ 0 w 42"/>
              <a:gd name="T9" fmla="*/ 1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31"/>
                </a:moveTo>
                <a:lnTo>
                  <a:pt x="23" y="55"/>
                </a:lnTo>
                <a:lnTo>
                  <a:pt x="42" y="35"/>
                </a:lnTo>
                <a:lnTo>
                  <a:pt x="38" y="0"/>
                </a:lnTo>
                <a:lnTo>
                  <a:pt x="0" y="3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20" name="Freeform 219"/>
          <p:cNvSpPr>
            <a:spLocks noChangeAspect="1"/>
          </p:cNvSpPr>
          <p:nvPr/>
        </p:nvSpPr>
        <p:spPr bwMode="gray">
          <a:xfrm>
            <a:off x="6560101" y="4978395"/>
            <a:ext cx="278302" cy="310022"/>
          </a:xfrm>
          <a:custGeom>
            <a:avLst/>
            <a:gdLst>
              <a:gd name="T0" fmla="*/ 0 w 374"/>
              <a:gd name="T1" fmla="*/ 1 h 371"/>
              <a:gd name="T2" fmla="*/ 0 w 374"/>
              <a:gd name="T3" fmla="*/ 1 h 371"/>
              <a:gd name="T4" fmla="*/ 0 w 374"/>
              <a:gd name="T5" fmla="*/ 1 h 371"/>
              <a:gd name="T6" fmla="*/ 0 w 374"/>
              <a:gd name="T7" fmla="*/ 1 h 371"/>
              <a:gd name="T8" fmla="*/ 0 w 374"/>
              <a:gd name="T9" fmla="*/ 1 h 371"/>
              <a:gd name="T10" fmla="*/ 0 w 374"/>
              <a:gd name="T11" fmla="*/ 1 h 371"/>
              <a:gd name="T12" fmla="*/ 0 w 374"/>
              <a:gd name="T13" fmla="*/ 1 h 371"/>
              <a:gd name="T14" fmla="*/ 0 w 374"/>
              <a:gd name="T15" fmla="*/ 1 h 371"/>
              <a:gd name="T16" fmla="*/ 0 w 374"/>
              <a:gd name="T17" fmla="*/ 1 h 371"/>
              <a:gd name="T18" fmla="*/ 0 w 374"/>
              <a:gd name="T19" fmla="*/ 1 h 371"/>
              <a:gd name="T20" fmla="*/ 0 w 374"/>
              <a:gd name="T21" fmla="*/ 0 h 371"/>
              <a:gd name="T22" fmla="*/ 0 w 374"/>
              <a:gd name="T23" fmla="*/ 1 h 371"/>
              <a:gd name="T24" fmla="*/ 0 w 374"/>
              <a:gd name="T25" fmla="*/ 1 h 371"/>
              <a:gd name="T26" fmla="*/ 0 w 374"/>
              <a:gd name="T27" fmla="*/ 1 h 371"/>
              <a:gd name="T28" fmla="*/ 0 w 374"/>
              <a:gd name="T29" fmla="*/ 0 h 371"/>
              <a:gd name="T30" fmla="*/ 0 w 374"/>
              <a:gd name="T31" fmla="*/ 1 h 371"/>
              <a:gd name="T32" fmla="*/ 0 w 374"/>
              <a:gd name="T33" fmla="*/ 1 h 371"/>
              <a:gd name="T34" fmla="*/ 0 w 374"/>
              <a:gd name="T35" fmla="*/ 1 h 371"/>
              <a:gd name="T36" fmla="*/ 0 w 374"/>
              <a:gd name="T37" fmla="*/ 1 h 3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71"/>
              <a:gd name="T59" fmla="*/ 374 w 374"/>
              <a:gd name="T60" fmla="*/ 371 h 3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71">
                <a:moveTo>
                  <a:pt x="0" y="118"/>
                </a:moveTo>
                <a:lnTo>
                  <a:pt x="3" y="189"/>
                </a:lnTo>
                <a:lnTo>
                  <a:pt x="48" y="262"/>
                </a:lnTo>
                <a:lnTo>
                  <a:pt x="113" y="293"/>
                </a:lnTo>
                <a:lnTo>
                  <a:pt x="147" y="300"/>
                </a:lnTo>
                <a:lnTo>
                  <a:pt x="184" y="371"/>
                </a:lnTo>
                <a:lnTo>
                  <a:pt x="323" y="362"/>
                </a:lnTo>
                <a:lnTo>
                  <a:pt x="374" y="331"/>
                </a:lnTo>
                <a:lnTo>
                  <a:pt x="322" y="185"/>
                </a:lnTo>
                <a:lnTo>
                  <a:pt x="335" y="129"/>
                </a:lnTo>
                <a:lnTo>
                  <a:pt x="157" y="0"/>
                </a:lnTo>
                <a:lnTo>
                  <a:pt x="110" y="64"/>
                </a:lnTo>
                <a:lnTo>
                  <a:pt x="89" y="47"/>
                </a:lnTo>
                <a:lnTo>
                  <a:pt x="76" y="62"/>
                </a:lnTo>
                <a:lnTo>
                  <a:pt x="74" y="0"/>
                </a:lnTo>
                <a:lnTo>
                  <a:pt x="28" y="3"/>
                </a:lnTo>
                <a:lnTo>
                  <a:pt x="36" y="49"/>
                </a:lnTo>
                <a:lnTo>
                  <a:pt x="38" y="78"/>
                </a:lnTo>
                <a:lnTo>
                  <a:pt x="0" y="11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21" name="Freeform 220"/>
          <p:cNvSpPr>
            <a:spLocks noChangeAspect="1"/>
          </p:cNvSpPr>
          <p:nvPr/>
        </p:nvSpPr>
        <p:spPr bwMode="gray">
          <a:xfrm>
            <a:off x="5786863" y="4630218"/>
            <a:ext cx="53763" cy="149446"/>
          </a:xfrm>
          <a:custGeom>
            <a:avLst/>
            <a:gdLst>
              <a:gd name="T0" fmla="*/ 0 w 74"/>
              <a:gd name="T1" fmla="*/ 0 h 177"/>
              <a:gd name="T2" fmla="*/ 0 w 74"/>
              <a:gd name="T3" fmla="*/ 1 h 177"/>
              <a:gd name="T4" fmla="*/ 0 w 74"/>
              <a:gd name="T5" fmla="*/ 1 h 177"/>
              <a:gd name="T6" fmla="*/ 0 w 74"/>
              <a:gd name="T7" fmla="*/ 1 h 177"/>
              <a:gd name="T8" fmla="*/ 0 w 74"/>
              <a:gd name="T9" fmla="*/ 0 h 177"/>
              <a:gd name="T10" fmla="*/ 0 60000 65536"/>
              <a:gd name="T11" fmla="*/ 0 60000 65536"/>
              <a:gd name="T12" fmla="*/ 0 60000 65536"/>
              <a:gd name="T13" fmla="*/ 0 60000 65536"/>
              <a:gd name="T14" fmla="*/ 0 60000 65536"/>
              <a:gd name="T15" fmla="*/ 0 w 74"/>
              <a:gd name="T16" fmla="*/ 0 h 177"/>
              <a:gd name="T17" fmla="*/ 74 w 74"/>
              <a:gd name="T18" fmla="*/ 177 h 177"/>
            </a:gdLst>
            <a:ahLst/>
            <a:cxnLst>
              <a:cxn ang="T10">
                <a:pos x="T0" y="T1"/>
              </a:cxn>
              <a:cxn ang="T11">
                <a:pos x="T2" y="T3"/>
              </a:cxn>
              <a:cxn ang="T12">
                <a:pos x="T4" y="T5"/>
              </a:cxn>
              <a:cxn ang="T13">
                <a:pos x="T6" y="T7"/>
              </a:cxn>
              <a:cxn ang="T14">
                <a:pos x="T8" y="T9"/>
              </a:cxn>
            </a:cxnLst>
            <a:rect l="T15" t="T16" r="T17" b="T18"/>
            <a:pathLst>
              <a:path w="74" h="177">
                <a:moveTo>
                  <a:pt x="0" y="0"/>
                </a:moveTo>
                <a:lnTo>
                  <a:pt x="38" y="9"/>
                </a:lnTo>
                <a:lnTo>
                  <a:pt x="74" y="171"/>
                </a:lnTo>
                <a:lnTo>
                  <a:pt x="49" y="177"/>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22" name="Freeform 221"/>
          <p:cNvSpPr>
            <a:spLocks noChangeAspect="1"/>
          </p:cNvSpPr>
          <p:nvPr/>
        </p:nvSpPr>
        <p:spPr bwMode="gray">
          <a:xfrm>
            <a:off x="6560101" y="4838488"/>
            <a:ext cx="139152" cy="151036"/>
          </a:xfrm>
          <a:custGeom>
            <a:avLst/>
            <a:gdLst>
              <a:gd name="T0" fmla="*/ 0 w 185"/>
              <a:gd name="T1" fmla="*/ 1 h 183"/>
              <a:gd name="T2" fmla="*/ 0 w 185"/>
              <a:gd name="T3" fmla="*/ 1 h 183"/>
              <a:gd name="T4" fmla="*/ 0 w 185"/>
              <a:gd name="T5" fmla="*/ 1 h 183"/>
              <a:gd name="T6" fmla="*/ 0 w 185"/>
              <a:gd name="T7" fmla="*/ 1 h 183"/>
              <a:gd name="T8" fmla="*/ 0 w 185"/>
              <a:gd name="T9" fmla="*/ 1 h 183"/>
              <a:gd name="T10" fmla="*/ 0 w 185"/>
              <a:gd name="T11" fmla="*/ 1 h 183"/>
              <a:gd name="T12" fmla="*/ 0 w 185"/>
              <a:gd name="T13" fmla="*/ 0 h 183"/>
              <a:gd name="T14" fmla="*/ 0 w 185"/>
              <a:gd name="T15" fmla="*/ 1 h 183"/>
              <a:gd name="T16" fmla="*/ 0 w 185"/>
              <a:gd name="T17" fmla="*/ 1 h 183"/>
              <a:gd name="T18" fmla="*/ 0 w 185"/>
              <a:gd name="T19" fmla="*/ 1 h 183"/>
              <a:gd name="T20" fmla="*/ 0 w 185"/>
              <a:gd name="T21" fmla="*/ 1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
              <a:gd name="T34" fmla="*/ 0 h 183"/>
              <a:gd name="T35" fmla="*/ 185 w 185"/>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 h="183">
                <a:moveTo>
                  <a:pt x="0" y="183"/>
                </a:moveTo>
                <a:lnTo>
                  <a:pt x="27" y="173"/>
                </a:lnTo>
                <a:lnTo>
                  <a:pt x="73" y="170"/>
                </a:lnTo>
                <a:lnTo>
                  <a:pt x="75" y="145"/>
                </a:lnTo>
                <a:lnTo>
                  <a:pt x="147" y="130"/>
                </a:lnTo>
                <a:lnTo>
                  <a:pt x="185" y="68"/>
                </a:lnTo>
                <a:lnTo>
                  <a:pt x="147" y="0"/>
                </a:lnTo>
                <a:lnTo>
                  <a:pt x="40" y="13"/>
                </a:lnTo>
                <a:lnTo>
                  <a:pt x="53" y="63"/>
                </a:lnTo>
                <a:lnTo>
                  <a:pt x="30" y="96"/>
                </a:lnTo>
                <a:lnTo>
                  <a:pt x="0" y="183"/>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23" name="Freeform 222"/>
          <p:cNvSpPr>
            <a:spLocks noChangeAspect="1"/>
          </p:cNvSpPr>
          <p:nvPr/>
        </p:nvSpPr>
        <p:spPr bwMode="gray">
          <a:xfrm>
            <a:off x="6424112" y="4019713"/>
            <a:ext cx="289371" cy="300482"/>
          </a:xfrm>
          <a:custGeom>
            <a:avLst/>
            <a:gdLst>
              <a:gd name="T0" fmla="*/ 0 w 389"/>
              <a:gd name="T1" fmla="*/ 1 h 365"/>
              <a:gd name="T2" fmla="*/ 0 w 389"/>
              <a:gd name="T3" fmla="*/ 1 h 365"/>
              <a:gd name="T4" fmla="*/ 0 w 389"/>
              <a:gd name="T5" fmla="*/ 1 h 365"/>
              <a:gd name="T6" fmla="*/ 0 w 389"/>
              <a:gd name="T7" fmla="*/ 1 h 365"/>
              <a:gd name="T8" fmla="*/ 0 w 389"/>
              <a:gd name="T9" fmla="*/ 1 h 365"/>
              <a:gd name="T10" fmla="*/ 0 w 389"/>
              <a:gd name="T11" fmla="*/ 1 h 365"/>
              <a:gd name="T12" fmla="*/ 0 w 389"/>
              <a:gd name="T13" fmla="*/ 1 h 365"/>
              <a:gd name="T14" fmla="*/ 0 w 389"/>
              <a:gd name="T15" fmla="*/ 1 h 365"/>
              <a:gd name="T16" fmla="*/ 0 w 389"/>
              <a:gd name="T17" fmla="*/ 1 h 365"/>
              <a:gd name="T18" fmla="*/ 0 w 389"/>
              <a:gd name="T19" fmla="*/ 1 h 365"/>
              <a:gd name="T20" fmla="*/ 0 w 389"/>
              <a:gd name="T21" fmla="*/ 1 h 365"/>
              <a:gd name="T22" fmla="*/ 0 w 389"/>
              <a:gd name="T23" fmla="*/ 1 h 365"/>
              <a:gd name="T24" fmla="*/ 0 w 389"/>
              <a:gd name="T25" fmla="*/ 1 h 365"/>
              <a:gd name="T26" fmla="*/ 0 w 389"/>
              <a:gd name="T27" fmla="*/ 0 h 365"/>
              <a:gd name="T28" fmla="*/ 0 w 389"/>
              <a:gd name="T29" fmla="*/ 1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9"/>
              <a:gd name="T46" fmla="*/ 0 h 365"/>
              <a:gd name="T47" fmla="*/ 389 w 389"/>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9" h="365">
                <a:moveTo>
                  <a:pt x="0" y="60"/>
                </a:moveTo>
                <a:lnTo>
                  <a:pt x="16" y="356"/>
                </a:lnTo>
                <a:lnTo>
                  <a:pt x="329" y="365"/>
                </a:lnTo>
                <a:lnTo>
                  <a:pt x="384" y="318"/>
                </a:lnTo>
                <a:lnTo>
                  <a:pt x="389" y="286"/>
                </a:lnTo>
                <a:lnTo>
                  <a:pt x="272" y="77"/>
                </a:lnTo>
                <a:lnTo>
                  <a:pt x="329" y="144"/>
                </a:lnTo>
                <a:lnTo>
                  <a:pt x="359" y="87"/>
                </a:lnTo>
                <a:lnTo>
                  <a:pt x="329" y="14"/>
                </a:lnTo>
                <a:lnTo>
                  <a:pt x="257" y="25"/>
                </a:lnTo>
                <a:lnTo>
                  <a:pt x="255" y="5"/>
                </a:lnTo>
                <a:lnTo>
                  <a:pt x="217" y="5"/>
                </a:lnTo>
                <a:lnTo>
                  <a:pt x="152" y="32"/>
                </a:lnTo>
                <a:lnTo>
                  <a:pt x="16" y="0"/>
                </a:lnTo>
                <a:lnTo>
                  <a:pt x="0" y="6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24" name="Freeform 223"/>
          <p:cNvSpPr>
            <a:spLocks noChangeAspect="1"/>
          </p:cNvSpPr>
          <p:nvPr/>
        </p:nvSpPr>
        <p:spPr bwMode="gray">
          <a:xfrm>
            <a:off x="5658780" y="4523697"/>
            <a:ext cx="194496" cy="155805"/>
          </a:xfrm>
          <a:custGeom>
            <a:avLst/>
            <a:gdLst>
              <a:gd name="T0" fmla="*/ 0 w 262"/>
              <a:gd name="T1" fmla="*/ 1 h 190"/>
              <a:gd name="T2" fmla="*/ 0 w 262"/>
              <a:gd name="T3" fmla="*/ 1 h 190"/>
              <a:gd name="T4" fmla="*/ 0 w 262"/>
              <a:gd name="T5" fmla="*/ 1 h 190"/>
              <a:gd name="T6" fmla="*/ 0 w 262"/>
              <a:gd name="T7" fmla="*/ 1 h 190"/>
              <a:gd name="T8" fmla="*/ 0 w 262"/>
              <a:gd name="T9" fmla="*/ 1 h 190"/>
              <a:gd name="T10" fmla="*/ 0 w 262"/>
              <a:gd name="T11" fmla="*/ 1 h 190"/>
              <a:gd name="T12" fmla="*/ 0 w 262"/>
              <a:gd name="T13" fmla="*/ 1 h 190"/>
              <a:gd name="T14" fmla="*/ 0 w 262"/>
              <a:gd name="T15" fmla="*/ 1 h 190"/>
              <a:gd name="T16" fmla="*/ 0 w 262"/>
              <a:gd name="T17" fmla="*/ 0 h 190"/>
              <a:gd name="T18" fmla="*/ 0 w 262"/>
              <a:gd name="T19" fmla="*/ 1 h 190"/>
              <a:gd name="T20" fmla="*/ 0 w 262"/>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90"/>
              <a:gd name="T35" fmla="*/ 262 w 262"/>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90">
                <a:moveTo>
                  <a:pt x="0" y="162"/>
                </a:moveTo>
                <a:lnTo>
                  <a:pt x="18" y="183"/>
                </a:lnTo>
                <a:lnTo>
                  <a:pt x="88" y="190"/>
                </a:lnTo>
                <a:lnTo>
                  <a:pt x="81" y="142"/>
                </a:lnTo>
                <a:lnTo>
                  <a:pt x="174" y="133"/>
                </a:lnTo>
                <a:lnTo>
                  <a:pt x="212" y="142"/>
                </a:lnTo>
                <a:lnTo>
                  <a:pt x="262" y="106"/>
                </a:lnTo>
                <a:lnTo>
                  <a:pt x="195" y="34"/>
                </a:lnTo>
                <a:lnTo>
                  <a:pt x="187" y="0"/>
                </a:lnTo>
                <a:lnTo>
                  <a:pt x="44" y="62"/>
                </a:lnTo>
                <a:lnTo>
                  <a:pt x="0" y="16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25" name="Freeform 224"/>
          <p:cNvSpPr>
            <a:spLocks noChangeAspect="1"/>
          </p:cNvSpPr>
          <p:nvPr/>
        </p:nvSpPr>
        <p:spPr bwMode="gray">
          <a:xfrm>
            <a:off x="6357699" y="5185076"/>
            <a:ext cx="305184" cy="282993"/>
          </a:xfrm>
          <a:custGeom>
            <a:avLst/>
            <a:gdLst>
              <a:gd name="T0" fmla="*/ 0 w 409"/>
              <a:gd name="T1" fmla="*/ 1 h 339"/>
              <a:gd name="T2" fmla="*/ 0 w 409"/>
              <a:gd name="T3" fmla="*/ 1 h 339"/>
              <a:gd name="T4" fmla="*/ 0 w 409"/>
              <a:gd name="T5" fmla="*/ 1 h 339"/>
              <a:gd name="T6" fmla="*/ 0 w 409"/>
              <a:gd name="T7" fmla="*/ 1 h 339"/>
              <a:gd name="T8" fmla="*/ 0 w 409"/>
              <a:gd name="T9" fmla="*/ 1 h 339"/>
              <a:gd name="T10" fmla="*/ 0 w 409"/>
              <a:gd name="T11" fmla="*/ 1 h 339"/>
              <a:gd name="T12" fmla="*/ 0 w 409"/>
              <a:gd name="T13" fmla="*/ 1 h 339"/>
              <a:gd name="T14" fmla="*/ 0 w 409"/>
              <a:gd name="T15" fmla="*/ 1 h 339"/>
              <a:gd name="T16" fmla="*/ 0 w 409"/>
              <a:gd name="T17" fmla="*/ 1 h 339"/>
              <a:gd name="T18" fmla="*/ 0 w 409"/>
              <a:gd name="T19" fmla="*/ 1 h 339"/>
              <a:gd name="T20" fmla="*/ 0 w 409"/>
              <a:gd name="T21" fmla="*/ 1 h 339"/>
              <a:gd name="T22" fmla="*/ 0 w 409"/>
              <a:gd name="T23" fmla="*/ 1 h 339"/>
              <a:gd name="T24" fmla="*/ 0 w 409"/>
              <a:gd name="T25" fmla="*/ 1 h 339"/>
              <a:gd name="T26" fmla="*/ 0 w 409"/>
              <a:gd name="T27" fmla="*/ 1 h 339"/>
              <a:gd name="T28" fmla="*/ 0 w 409"/>
              <a:gd name="T29" fmla="*/ 0 h 339"/>
              <a:gd name="T30" fmla="*/ 0 w 409"/>
              <a:gd name="T31" fmla="*/ 1 h 339"/>
              <a:gd name="T32" fmla="*/ 0 w 409"/>
              <a:gd name="T33" fmla="*/ 1 h 339"/>
              <a:gd name="T34" fmla="*/ 0 w 409"/>
              <a:gd name="T35" fmla="*/ 1 h 339"/>
              <a:gd name="T36" fmla="*/ 0 w 409"/>
              <a:gd name="T37" fmla="*/ 1 h 339"/>
              <a:gd name="T38" fmla="*/ 0 w 409"/>
              <a:gd name="T39" fmla="*/ 1 h 339"/>
              <a:gd name="T40" fmla="*/ 0 w 409"/>
              <a:gd name="T41" fmla="*/ 1 h 339"/>
              <a:gd name="T42" fmla="*/ 0 w 409"/>
              <a:gd name="T43" fmla="*/ 1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9"/>
              <a:gd name="T67" fmla="*/ 0 h 339"/>
              <a:gd name="T68" fmla="*/ 409 w 409"/>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9" h="339">
                <a:moveTo>
                  <a:pt x="0" y="166"/>
                </a:moveTo>
                <a:lnTo>
                  <a:pt x="0" y="296"/>
                </a:lnTo>
                <a:lnTo>
                  <a:pt x="43" y="329"/>
                </a:lnTo>
                <a:lnTo>
                  <a:pt x="109" y="337"/>
                </a:lnTo>
                <a:lnTo>
                  <a:pt x="170" y="339"/>
                </a:lnTo>
                <a:lnTo>
                  <a:pt x="231" y="293"/>
                </a:lnTo>
                <a:lnTo>
                  <a:pt x="235" y="274"/>
                </a:lnTo>
                <a:lnTo>
                  <a:pt x="288" y="260"/>
                </a:lnTo>
                <a:lnTo>
                  <a:pt x="278" y="242"/>
                </a:lnTo>
                <a:lnTo>
                  <a:pt x="389" y="208"/>
                </a:lnTo>
                <a:lnTo>
                  <a:pt x="374" y="191"/>
                </a:lnTo>
                <a:lnTo>
                  <a:pt x="409" y="88"/>
                </a:lnTo>
                <a:lnTo>
                  <a:pt x="382" y="43"/>
                </a:lnTo>
                <a:lnTo>
                  <a:pt x="317" y="12"/>
                </a:lnTo>
                <a:lnTo>
                  <a:pt x="300" y="0"/>
                </a:lnTo>
                <a:lnTo>
                  <a:pt x="237" y="32"/>
                </a:lnTo>
                <a:lnTo>
                  <a:pt x="230" y="122"/>
                </a:lnTo>
                <a:lnTo>
                  <a:pt x="269" y="139"/>
                </a:lnTo>
                <a:lnTo>
                  <a:pt x="270" y="176"/>
                </a:lnTo>
                <a:lnTo>
                  <a:pt x="71" y="94"/>
                </a:lnTo>
                <a:lnTo>
                  <a:pt x="77" y="166"/>
                </a:lnTo>
                <a:lnTo>
                  <a:pt x="0" y="16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26" name="Freeform 225"/>
          <p:cNvSpPr>
            <a:spLocks noChangeAspect="1"/>
          </p:cNvSpPr>
          <p:nvPr/>
        </p:nvSpPr>
        <p:spPr bwMode="gray">
          <a:xfrm>
            <a:off x="6220129" y="5595258"/>
            <a:ext cx="419035" cy="379975"/>
          </a:xfrm>
          <a:custGeom>
            <a:avLst/>
            <a:gdLst>
              <a:gd name="T0" fmla="*/ 0 w 568"/>
              <a:gd name="T1" fmla="*/ 1 h 455"/>
              <a:gd name="T2" fmla="*/ 0 w 568"/>
              <a:gd name="T3" fmla="*/ 1 h 455"/>
              <a:gd name="T4" fmla="*/ 0 w 568"/>
              <a:gd name="T5" fmla="*/ 1 h 455"/>
              <a:gd name="T6" fmla="*/ 0 w 568"/>
              <a:gd name="T7" fmla="*/ 1 h 455"/>
              <a:gd name="T8" fmla="*/ 0 w 568"/>
              <a:gd name="T9" fmla="*/ 1 h 455"/>
              <a:gd name="T10" fmla="*/ 0 w 568"/>
              <a:gd name="T11" fmla="*/ 1 h 455"/>
              <a:gd name="T12" fmla="*/ 0 w 568"/>
              <a:gd name="T13" fmla="*/ 1 h 455"/>
              <a:gd name="T14" fmla="*/ 0 w 568"/>
              <a:gd name="T15" fmla="*/ 1 h 455"/>
              <a:gd name="T16" fmla="*/ 0 w 568"/>
              <a:gd name="T17" fmla="*/ 1 h 455"/>
              <a:gd name="T18" fmla="*/ 0 w 568"/>
              <a:gd name="T19" fmla="*/ 1 h 455"/>
              <a:gd name="T20" fmla="*/ 0 w 568"/>
              <a:gd name="T21" fmla="*/ 1 h 455"/>
              <a:gd name="T22" fmla="*/ 0 w 568"/>
              <a:gd name="T23" fmla="*/ 0 h 455"/>
              <a:gd name="T24" fmla="*/ 0 w 568"/>
              <a:gd name="T25" fmla="*/ 1 h 455"/>
              <a:gd name="T26" fmla="*/ 0 w 568"/>
              <a:gd name="T27" fmla="*/ 1 h 455"/>
              <a:gd name="T28" fmla="*/ 0 w 568"/>
              <a:gd name="T29" fmla="*/ 1 h 455"/>
              <a:gd name="T30" fmla="*/ 0 w 568"/>
              <a:gd name="T31" fmla="*/ 1 h 455"/>
              <a:gd name="T32" fmla="*/ 0 w 568"/>
              <a:gd name="T33" fmla="*/ 1 h 455"/>
              <a:gd name="T34" fmla="*/ 0 w 568"/>
              <a:gd name="T35" fmla="*/ 1 h 455"/>
              <a:gd name="T36" fmla="*/ 0 w 568"/>
              <a:gd name="T37" fmla="*/ 1 h 455"/>
              <a:gd name="T38" fmla="*/ 0 w 568"/>
              <a:gd name="T39" fmla="*/ 1 h 455"/>
              <a:gd name="T40" fmla="*/ 0 w 568"/>
              <a:gd name="T41" fmla="*/ 1 h 455"/>
              <a:gd name="T42" fmla="*/ 0 w 568"/>
              <a:gd name="T43" fmla="*/ 1 h 455"/>
              <a:gd name="T44" fmla="*/ 0 w 568"/>
              <a:gd name="T45" fmla="*/ 1 h 455"/>
              <a:gd name="T46" fmla="*/ 0 w 568"/>
              <a:gd name="T47" fmla="*/ 1 h 455"/>
              <a:gd name="T48" fmla="*/ 0 w 568"/>
              <a:gd name="T49" fmla="*/ 1 h 455"/>
              <a:gd name="T50" fmla="*/ 0 w 568"/>
              <a:gd name="T51" fmla="*/ 1 h 4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8"/>
              <a:gd name="T79" fmla="*/ 0 h 455"/>
              <a:gd name="T80" fmla="*/ 568 w 568"/>
              <a:gd name="T81" fmla="*/ 455 h 4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8" h="455">
                <a:moveTo>
                  <a:pt x="0" y="240"/>
                </a:moveTo>
                <a:lnTo>
                  <a:pt x="21" y="224"/>
                </a:lnTo>
                <a:lnTo>
                  <a:pt x="45" y="254"/>
                </a:lnTo>
                <a:lnTo>
                  <a:pt x="89" y="254"/>
                </a:lnTo>
                <a:lnTo>
                  <a:pt x="119" y="232"/>
                </a:lnTo>
                <a:lnTo>
                  <a:pt x="119" y="91"/>
                </a:lnTo>
                <a:lnTo>
                  <a:pt x="149" y="127"/>
                </a:lnTo>
                <a:lnTo>
                  <a:pt x="148" y="165"/>
                </a:lnTo>
                <a:lnTo>
                  <a:pt x="196" y="164"/>
                </a:lnTo>
                <a:lnTo>
                  <a:pt x="237" y="121"/>
                </a:lnTo>
                <a:lnTo>
                  <a:pt x="313" y="121"/>
                </a:lnTo>
                <a:lnTo>
                  <a:pt x="445" y="0"/>
                </a:lnTo>
                <a:lnTo>
                  <a:pt x="524" y="17"/>
                </a:lnTo>
                <a:lnTo>
                  <a:pt x="537" y="130"/>
                </a:lnTo>
                <a:lnTo>
                  <a:pt x="499" y="161"/>
                </a:lnTo>
                <a:lnTo>
                  <a:pt x="522" y="185"/>
                </a:lnTo>
                <a:lnTo>
                  <a:pt x="541" y="165"/>
                </a:lnTo>
                <a:lnTo>
                  <a:pt x="568" y="165"/>
                </a:lnTo>
                <a:lnTo>
                  <a:pt x="554" y="232"/>
                </a:lnTo>
                <a:lnTo>
                  <a:pt x="471" y="335"/>
                </a:lnTo>
                <a:lnTo>
                  <a:pt x="368" y="424"/>
                </a:lnTo>
                <a:lnTo>
                  <a:pt x="291" y="454"/>
                </a:lnTo>
                <a:lnTo>
                  <a:pt x="67" y="455"/>
                </a:lnTo>
                <a:lnTo>
                  <a:pt x="49" y="404"/>
                </a:lnTo>
                <a:lnTo>
                  <a:pt x="58" y="363"/>
                </a:lnTo>
                <a:lnTo>
                  <a:pt x="0" y="240"/>
                </a:lnTo>
                <a:close/>
              </a:path>
            </a:pathLst>
          </a:custGeom>
          <a:solidFill>
            <a:srgbClr val="D9D9D9"/>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27" name="Freeform 226"/>
          <p:cNvSpPr>
            <a:spLocks noChangeAspect="1"/>
          </p:cNvSpPr>
          <p:nvPr/>
        </p:nvSpPr>
        <p:spPr bwMode="gray">
          <a:xfrm>
            <a:off x="6490525" y="5798760"/>
            <a:ext cx="61669" cy="68363"/>
          </a:xfrm>
          <a:custGeom>
            <a:avLst/>
            <a:gdLst>
              <a:gd name="T0" fmla="*/ 0 w 80"/>
              <a:gd name="T1" fmla="*/ 1 h 84"/>
              <a:gd name="T2" fmla="*/ 0 w 80"/>
              <a:gd name="T3" fmla="*/ 1 h 84"/>
              <a:gd name="T4" fmla="*/ 0 w 80"/>
              <a:gd name="T5" fmla="*/ 1 h 84"/>
              <a:gd name="T6" fmla="*/ 0 w 80"/>
              <a:gd name="T7" fmla="*/ 0 h 84"/>
              <a:gd name="T8" fmla="*/ 0 w 80"/>
              <a:gd name="T9" fmla="*/ 1 h 84"/>
              <a:gd name="T10" fmla="*/ 0 60000 65536"/>
              <a:gd name="T11" fmla="*/ 0 60000 65536"/>
              <a:gd name="T12" fmla="*/ 0 60000 65536"/>
              <a:gd name="T13" fmla="*/ 0 60000 65536"/>
              <a:gd name="T14" fmla="*/ 0 60000 65536"/>
              <a:gd name="T15" fmla="*/ 0 w 80"/>
              <a:gd name="T16" fmla="*/ 0 h 84"/>
              <a:gd name="T17" fmla="*/ 80 w 80"/>
              <a:gd name="T18" fmla="*/ 84 h 84"/>
            </a:gdLst>
            <a:ahLst/>
            <a:cxnLst>
              <a:cxn ang="T10">
                <a:pos x="T0" y="T1"/>
              </a:cxn>
              <a:cxn ang="T11">
                <a:pos x="T2" y="T3"/>
              </a:cxn>
              <a:cxn ang="T12">
                <a:pos x="T4" y="T5"/>
              </a:cxn>
              <a:cxn ang="T13">
                <a:pos x="T6" y="T7"/>
              </a:cxn>
              <a:cxn ang="T14">
                <a:pos x="T8" y="T9"/>
              </a:cxn>
            </a:cxnLst>
            <a:rect l="T15" t="T16" r="T17" b="T18"/>
            <a:pathLst>
              <a:path w="80" h="84">
                <a:moveTo>
                  <a:pt x="0" y="41"/>
                </a:moveTo>
                <a:lnTo>
                  <a:pt x="30" y="84"/>
                </a:lnTo>
                <a:lnTo>
                  <a:pt x="80" y="41"/>
                </a:lnTo>
                <a:lnTo>
                  <a:pt x="57" y="0"/>
                </a:lnTo>
                <a:lnTo>
                  <a:pt x="0" y="4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28" name="Freeform 227"/>
          <p:cNvSpPr>
            <a:spLocks noChangeAspect="1"/>
          </p:cNvSpPr>
          <p:nvPr/>
        </p:nvSpPr>
        <p:spPr bwMode="gray">
          <a:xfrm>
            <a:off x="6390906" y="3173912"/>
            <a:ext cx="207146" cy="179653"/>
          </a:xfrm>
          <a:custGeom>
            <a:avLst/>
            <a:gdLst>
              <a:gd name="T0" fmla="*/ 0 w 277"/>
              <a:gd name="T1" fmla="*/ 0 h 215"/>
              <a:gd name="T2" fmla="*/ 0 w 277"/>
              <a:gd name="T3" fmla="*/ 1 h 215"/>
              <a:gd name="T4" fmla="*/ 0 w 277"/>
              <a:gd name="T5" fmla="*/ 1 h 215"/>
              <a:gd name="T6" fmla="*/ 0 w 277"/>
              <a:gd name="T7" fmla="*/ 1 h 215"/>
              <a:gd name="T8" fmla="*/ 0 w 277"/>
              <a:gd name="T9" fmla="*/ 1 h 215"/>
              <a:gd name="T10" fmla="*/ 0 w 277"/>
              <a:gd name="T11" fmla="*/ 1 h 215"/>
              <a:gd name="T12" fmla="*/ 0 w 277"/>
              <a:gd name="T13" fmla="*/ 1 h 215"/>
              <a:gd name="T14" fmla="*/ 0 w 277"/>
              <a:gd name="T15" fmla="*/ 1 h 215"/>
              <a:gd name="T16" fmla="*/ 0 w 277"/>
              <a:gd name="T17" fmla="*/ 1 h 215"/>
              <a:gd name="T18" fmla="*/ 0 w 277"/>
              <a:gd name="T19" fmla="*/ 1 h 215"/>
              <a:gd name="T20" fmla="*/ 0 w 277"/>
              <a:gd name="T21" fmla="*/ 1 h 215"/>
              <a:gd name="T22" fmla="*/ 0 w 277"/>
              <a:gd name="T23" fmla="*/ 1 h 215"/>
              <a:gd name="T24" fmla="*/ 0 w 277"/>
              <a:gd name="T25" fmla="*/ 1 h 215"/>
              <a:gd name="T26" fmla="*/ 0 w 277"/>
              <a:gd name="T27" fmla="*/ 1 h 215"/>
              <a:gd name="T28" fmla="*/ 0 w 277"/>
              <a:gd name="T29" fmla="*/ 1 h 215"/>
              <a:gd name="T30" fmla="*/ 0 w 277"/>
              <a:gd name="T31" fmla="*/ 1 h 215"/>
              <a:gd name="T32" fmla="*/ 0 w 277"/>
              <a:gd name="T33" fmla="*/ 1 h 215"/>
              <a:gd name="T34" fmla="*/ 0 w 277"/>
              <a:gd name="T35" fmla="*/ 1 h 215"/>
              <a:gd name="T36" fmla="*/ 0 w 277"/>
              <a:gd name="T37" fmla="*/ 1 h 215"/>
              <a:gd name="T38" fmla="*/ 0 w 277"/>
              <a:gd name="T39" fmla="*/ 1 h 215"/>
              <a:gd name="T40" fmla="*/ 0 w 277"/>
              <a:gd name="T41" fmla="*/ 1 h 215"/>
              <a:gd name="T42" fmla="*/ 0 w 277"/>
              <a:gd name="T43" fmla="*/ 1 h 215"/>
              <a:gd name="T44" fmla="*/ 0 w 277"/>
              <a:gd name="T45" fmla="*/ 1 h 215"/>
              <a:gd name="T46" fmla="*/ 0 w 277"/>
              <a:gd name="T47" fmla="*/ 1 h 215"/>
              <a:gd name="T48" fmla="*/ 0 w 277"/>
              <a:gd name="T49" fmla="*/ 1 h 215"/>
              <a:gd name="T50" fmla="*/ 0 w 277"/>
              <a:gd name="T51" fmla="*/ 1 h 215"/>
              <a:gd name="T52" fmla="*/ 0 w 277"/>
              <a:gd name="T53" fmla="*/ 1 h 215"/>
              <a:gd name="T54" fmla="*/ 0 w 277"/>
              <a:gd name="T55" fmla="*/ 1 h 215"/>
              <a:gd name="T56" fmla="*/ 0 w 277"/>
              <a:gd name="T57" fmla="*/ 1 h 215"/>
              <a:gd name="T58" fmla="*/ 0 w 277"/>
              <a:gd name="T59" fmla="*/ 1 h 215"/>
              <a:gd name="T60" fmla="*/ 0 w 277"/>
              <a:gd name="T61" fmla="*/ 1 h 215"/>
              <a:gd name="T62" fmla="*/ 0 w 277"/>
              <a:gd name="T63" fmla="*/ 1 h 215"/>
              <a:gd name="T64" fmla="*/ 0 w 277"/>
              <a:gd name="T65" fmla="*/ 1 h 215"/>
              <a:gd name="T66" fmla="*/ 0 w 277"/>
              <a:gd name="T67" fmla="*/ 1 h 215"/>
              <a:gd name="T68" fmla="*/ 0 w 277"/>
              <a:gd name="T69" fmla="*/ 1 h 215"/>
              <a:gd name="T70" fmla="*/ 0 w 277"/>
              <a:gd name="T71" fmla="*/ 1 h 215"/>
              <a:gd name="T72" fmla="*/ 0 w 277"/>
              <a:gd name="T73" fmla="*/ 1 h 215"/>
              <a:gd name="T74" fmla="*/ 0 w 277"/>
              <a:gd name="T75" fmla="*/ 1 h 215"/>
              <a:gd name="T76" fmla="*/ 0 w 277"/>
              <a:gd name="T77" fmla="*/ 1 h 215"/>
              <a:gd name="T78" fmla="*/ 0 w 277"/>
              <a:gd name="T79" fmla="*/ 0 h 215"/>
              <a:gd name="T80" fmla="*/ 0 w 277"/>
              <a:gd name="T81" fmla="*/ 0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215"/>
              <a:gd name="T125" fmla="*/ 277 w 277"/>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215">
                <a:moveTo>
                  <a:pt x="91" y="0"/>
                </a:moveTo>
                <a:lnTo>
                  <a:pt x="113" y="5"/>
                </a:lnTo>
                <a:lnTo>
                  <a:pt x="136" y="21"/>
                </a:lnTo>
                <a:lnTo>
                  <a:pt x="174" y="21"/>
                </a:lnTo>
                <a:lnTo>
                  <a:pt x="212" y="26"/>
                </a:lnTo>
                <a:lnTo>
                  <a:pt x="230" y="51"/>
                </a:lnTo>
                <a:lnTo>
                  <a:pt x="246" y="88"/>
                </a:lnTo>
                <a:lnTo>
                  <a:pt x="252" y="100"/>
                </a:lnTo>
                <a:lnTo>
                  <a:pt x="266" y="111"/>
                </a:lnTo>
                <a:lnTo>
                  <a:pt x="277" y="122"/>
                </a:lnTo>
                <a:lnTo>
                  <a:pt x="277" y="134"/>
                </a:lnTo>
                <a:lnTo>
                  <a:pt x="259" y="134"/>
                </a:lnTo>
                <a:lnTo>
                  <a:pt x="235" y="134"/>
                </a:lnTo>
                <a:lnTo>
                  <a:pt x="246" y="149"/>
                </a:lnTo>
                <a:lnTo>
                  <a:pt x="255" y="158"/>
                </a:lnTo>
                <a:lnTo>
                  <a:pt x="259" y="176"/>
                </a:lnTo>
                <a:lnTo>
                  <a:pt x="246" y="185"/>
                </a:lnTo>
                <a:lnTo>
                  <a:pt x="225" y="185"/>
                </a:lnTo>
                <a:lnTo>
                  <a:pt x="221" y="185"/>
                </a:lnTo>
                <a:lnTo>
                  <a:pt x="212" y="193"/>
                </a:lnTo>
                <a:lnTo>
                  <a:pt x="212" y="210"/>
                </a:lnTo>
                <a:lnTo>
                  <a:pt x="197" y="215"/>
                </a:lnTo>
                <a:lnTo>
                  <a:pt x="184" y="207"/>
                </a:lnTo>
                <a:lnTo>
                  <a:pt x="162" y="202"/>
                </a:lnTo>
                <a:lnTo>
                  <a:pt x="142" y="193"/>
                </a:lnTo>
                <a:lnTo>
                  <a:pt x="124" y="198"/>
                </a:lnTo>
                <a:lnTo>
                  <a:pt x="66" y="176"/>
                </a:lnTo>
                <a:lnTo>
                  <a:pt x="43" y="181"/>
                </a:lnTo>
                <a:lnTo>
                  <a:pt x="23" y="176"/>
                </a:lnTo>
                <a:lnTo>
                  <a:pt x="14" y="193"/>
                </a:lnTo>
                <a:lnTo>
                  <a:pt x="0" y="156"/>
                </a:lnTo>
                <a:lnTo>
                  <a:pt x="25" y="133"/>
                </a:lnTo>
                <a:lnTo>
                  <a:pt x="7" y="88"/>
                </a:lnTo>
                <a:lnTo>
                  <a:pt x="23" y="93"/>
                </a:lnTo>
                <a:lnTo>
                  <a:pt x="26" y="83"/>
                </a:lnTo>
                <a:lnTo>
                  <a:pt x="31" y="66"/>
                </a:lnTo>
                <a:lnTo>
                  <a:pt x="40" y="57"/>
                </a:lnTo>
                <a:lnTo>
                  <a:pt x="43" y="38"/>
                </a:lnTo>
                <a:lnTo>
                  <a:pt x="61" y="17"/>
                </a:lnTo>
                <a:lnTo>
                  <a:pt x="75" y="0"/>
                </a:lnTo>
                <a:lnTo>
                  <a:pt x="91"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29" name="Freeform 228"/>
          <p:cNvSpPr>
            <a:spLocks noChangeAspect="1"/>
          </p:cNvSpPr>
          <p:nvPr/>
        </p:nvSpPr>
        <p:spPr bwMode="gray">
          <a:xfrm>
            <a:off x="6359280" y="3302690"/>
            <a:ext cx="458567" cy="290943"/>
          </a:xfrm>
          <a:custGeom>
            <a:avLst/>
            <a:gdLst>
              <a:gd name="T0" fmla="*/ 0 w 610"/>
              <a:gd name="T1" fmla="*/ 1 h 352"/>
              <a:gd name="T2" fmla="*/ 0 w 610"/>
              <a:gd name="T3" fmla="*/ 0 h 352"/>
              <a:gd name="T4" fmla="*/ 0 w 610"/>
              <a:gd name="T5" fmla="*/ 1 h 352"/>
              <a:gd name="T6" fmla="*/ 0 w 610"/>
              <a:gd name="T7" fmla="*/ 1 h 352"/>
              <a:gd name="T8" fmla="*/ 0 w 610"/>
              <a:gd name="T9" fmla="*/ 1 h 352"/>
              <a:gd name="T10" fmla="*/ 0 w 610"/>
              <a:gd name="T11" fmla="*/ 1 h 352"/>
              <a:gd name="T12" fmla="*/ 0 w 610"/>
              <a:gd name="T13" fmla="*/ 1 h 352"/>
              <a:gd name="T14" fmla="*/ 0 w 610"/>
              <a:gd name="T15" fmla="*/ 1 h 352"/>
              <a:gd name="T16" fmla="*/ 0 w 610"/>
              <a:gd name="T17" fmla="*/ 1 h 352"/>
              <a:gd name="T18" fmla="*/ 0 w 610"/>
              <a:gd name="T19" fmla="*/ 1 h 352"/>
              <a:gd name="T20" fmla="*/ 0 w 610"/>
              <a:gd name="T21" fmla="*/ 1 h 352"/>
              <a:gd name="T22" fmla="*/ 0 w 610"/>
              <a:gd name="T23" fmla="*/ 1 h 352"/>
              <a:gd name="T24" fmla="*/ 0 w 610"/>
              <a:gd name="T25" fmla="*/ 1 h 352"/>
              <a:gd name="T26" fmla="*/ 0 w 610"/>
              <a:gd name="T27" fmla="*/ 1 h 352"/>
              <a:gd name="T28" fmla="*/ 0 w 610"/>
              <a:gd name="T29" fmla="*/ 1 h 352"/>
              <a:gd name="T30" fmla="*/ 0 w 610"/>
              <a:gd name="T31" fmla="*/ 1 h 352"/>
              <a:gd name="T32" fmla="*/ 0 w 610"/>
              <a:gd name="T33" fmla="*/ 1 h 352"/>
              <a:gd name="T34" fmla="*/ 0 w 610"/>
              <a:gd name="T35" fmla="*/ 1 h 352"/>
              <a:gd name="T36" fmla="*/ 0 w 610"/>
              <a:gd name="T37" fmla="*/ 1 h 352"/>
              <a:gd name="T38" fmla="*/ 0 w 610"/>
              <a:gd name="T39" fmla="*/ 1 h 352"/>
              <a:gd name="T40" fmla="*/ 0 w 610"/>
              <a:gd name="T41" fmla="*/ 1 h 352"/>
              <a:gd name="T42" fmla="*/ 0 w 610"/>
              <a:gd name="T43" fmla="*/ 1 h 352"/>
              <a:gd name="T44" fmla="*/ 0 w 610"/>
              <a:gd name="T45" fmla="*/ 1 h 352"/>
              <a:gd name="T46" fmla="*/ 0 w 610"/>
              <a:gd name="T47" fmla="*/ 1 h 352"/>
              <a:gd name="T48" fmla="*/ 0 w 610"/>
              <a:gd name="T49" fmla="*/ 1 h 352"/>
              <a:gd name="T50" fmla="*/ 0 w 610"/>
              <a:gd name="T51" fmla="*/ 1 h 352"/>
              <a:gd name="T52" fmla="*/ 0 w 610"/>
              <a:gd name="T53" fmla="*/ 1 h 352"/>
              <a:gd name="T54" fmla="*/ 0 w 610"/>
              <a:gd name="T55" fmla="*/ 1 h 352"/>
              <a:gd name="T56" fmla="*/ 0 w 610"/>
              <a:gd name="T57" fmla="*/ 1 h 352"/>
              <a:gd name="T58" fmla="*/ 0 w 610"/>
              <a:gd name="T59" fmla="*/ 1 h 352"/>
              <a:gd name="T60" fmla="*/ 0 w 610"/>
              <a:gd name="T61" fmla="*/ 1 h 352"/>
              <a:gd name="T62" fmla="*/ 0 w 610"/>
              <a:gd name="T63" fmla="*/ 1 h 352"/>
              <a:gd name="T64" fmla="*/ 0 w 610"/>
              <a:gd name="T65" fmla="*/ 1 h 352"/>
              <a:gd name="T66" fmla="*/ 0 w 610"/>
              <a:gd name="T67" fmla="*/ 1 h 3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0"/>
              <a:gd name="T103" fmla="*/ 0 h 352"/>
              <a:gd name="T104" fmla="*/ 610 w 610"/>
              <a:gd name="T105" fmla="*/ 352 h 3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0" h="352">
                <a:moveTo>
                  <a:pt x="303" y="17"/>
                </a:moveTo>
                <a:lnTo>
                  <a:pt x="313" y="14"/>
                </a:lnTo>
                <a:lnTo>
                  <a:pt x="330" y="5"/>
                </a:lnTo>
                <a:lnTo>
                  <a:pt x="343" y="0"/>
                </a:lnTo>
                <a:lnTo>
                  <a:pt x="370" y="5"/>
                </a:lnTo>
                <a:lnTo>
                  <a:pt x="380" y="23"/>
                </a:lnTo>
                <a:lnTo>
                  <a:pt x="386" y="45"/>
                </a:lnTo>
                <a:lnTo>
                  <a:pt x="395" y="51"/>
                </a:lnTo>
                <a:lnTo>
                  <a:pt x="409" y="47"/>
                </a:lnTo>
                <a:lnTo>
                  <a:pt x="439" y="76"/>
                </a:lnTo>
                <a:lnTo>
                  <a:pt x="455" y="99"/>
                </a:lnTo>
                <a:lnTo>
                  <a:pt x="496" y="115"/>
                </a:lnTo>
                <a:lnTo>
                  <a:pt x="523" y="118"/>
                </a:lnTo>
                <a:lnTo>
                  <a:pt x="537" y="115"/>
                </a:lnTo>
                <a:lnTo>
                  <a:pt x="562" y="126"/>
                </a:lnTo>
                <a:lnTo>
                  <a:pt x="593" y="131"/>
                </a:lnTo>
                <a:lnTo>
                  <a:pt x="610" y="184"/>
                </a:lnTo>
                <a:lnTo>
                  <a:pt x="579" y="192"/>
                </a:lnTo>
                <a:lnTo>
                  <a:pt x="573" y="217"/>
                </a:lnTo>
                <a:lnTo>
                  <a:pt x="528" y="244"/>
                </a:lnTo>
                <a:lnTo>
                  <a:pt x="456" y="263"/>
                </a:lnTo>
                <a:lnTo>
                  <a:pt x="449" y="287"/>
                </a:lnTo>
                <a:lnTo>
                  <a:pt x="419" y="277"/>
                </a:lnTo>
                <a:lnTo>
                  <a:pt x="452" y="310"/>
                </a:lnTo>
                <a:lnTo>
                  <a:pt x="491" y="314"/>
                </a:lnTo>
                <a:lnTo>
                  <a:pt x="413" y="352"/>
                </a:lnTo>
                <a:lnTo>
                  <a:pt x="367" y="312"/>
                </a:lnTo>
                <a:lnTo>
                  <a:pt x="405" y="282"/>
                </a:lnTo>
                <a:lnTo>
                  <a:pt x="367" y="275"/>
                </a:lnTo>
                <a:lnTo>
                  <a:pt x="341" y="275"/>
                </a:lnTo>
                <a:lnTo>
                  <a:pt x="346" y="249"/>
                </a:lnTo>
                <a:lnTo>
                  <a:pt x="339" y="252"/>
                </a:lnTo>
                <a:lnTo>
                  <a:pt x="282" y="266"/>
                </a:lnTo>
                <a:lnTo>
                  <a:pt x="260" y="312"/>
                </a:lnTo>
                <a:lnTo>
                  <a:pt x="224" y="309"/>
                </a:lnTo>
                <a:lnTo>
                  <a:pt x="233" y="277"/>
                </a:lnTo>
                <a:lnTo>
                  <a:pt x="235" y="263"/>
                </a:lnTo>
                <a:lnTo>
                  <a:pt x="257" y="257"/>
                </a:lnTo>
                <a:lnTo>
                  <a:pt x="268" y="246"/>
                </a:lnTo>
                <a:lnTo>
                  <a:pt x="270" y="237"/>
                </a:lnTo>
                <a:lnTo>
                  <a:pt x="257" y="233"/>
                </a:lnTo>
                <a:lnTo>
                  <a:pt x="241" y="200"/>
                </a:lnTo>
                <a:lnTo>
                  <a:pt x="216" y="181"/>
                </a:lnTo>
                <a:lnTo>
                  <a:pt x="186" y="181"/>
                </a:lnTo>
                <a:lnTo>
                  <a:pt x="148" y="189"/>
                </a:lnTo>
                <a:lnTo>
                  <a:pt x="93" y="192"/>
                </a:lnTo>
                <a:lnTo>
                  <a:pt x="65" y="198"/>
                </a:lnTo>
                <a:lnTo>
                  <a:pt x="23" y="198"/>
                </a:lnTo>
                <a:lnTo>
                  <a:pt x="0" y="177"/>
                </a:lnTo>
                <a:lnTo>
                  <a:pt x="14" y="146"/>
                </a:lnTo>
                <a:lnTo>
                  <a:pt x="39" y="113"/>
                </a:lnTo>
                <a:lnTo>
                  <a:pt x="66" y="79"/>
                </a:lnTo>
                <a:lnTo>
                  <a:pt x="54" y="39"/>
                </a:lnTo>
                <a:lnTo>
                  <a:pt x="55" y="32"/>
                </a:lnTo>
                <a:lnTo>
                  <a:pt x="63" y="23"/>
                </a:lnTo>
                <a:lnTo>
                  <a:pt x="83" y="28"/>
                </a:lnTo>
                <a:lnTo>
                  <a:pt x="106" y="23"/>
                </a:lnTo>
                <a:lnTo>
                  <a:pt x="133" y="33"/>
                </a:lnTo>
                <a:lnTo>
                  <a:pt x="161" y="45"/>
                </a:lnTo>
                <a:lnTo>
                  <a:pt x="182" y="39"/>
                </a:lnTo>
                <a:lnTo>
                  <a:pt x="202" y="49"/>
                </a:lnTo>
                <a:lnTo>
                  <a:pt x="224" y="54"/>
                </a:lnTo>
                <a:lnTo>
                  <a:pt x="237" y="62"/>
                </a:lnTo>
                <a:lnTo>
                  <a:pt x="252" y="57"/>
                </a:lnTo>
                <a:lnTo>
                  <a:pt x="253" y="40"/>
                </a:lnTo>
                <a:lnTo>
                  <a:pt x="261" y="32"/>
                </a:lnTo>
                <a:lnTo>
                  <a:pt x="286" y="32"/>
                </a:lnTo>
                <a:lnTo>
                  <a:pt x="295" y="28"/>
                </a:lnTo>
                <a:lnTo>
                  <a:pt x="303" y="17"/>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30" name="Freeform 229"/>
          <p:cNvSpPr>
            <a:spLocks noChangeAspect="1"/>
          </p:cNvSpPr>
          <p:nvPr/>
        </p:nvSpPr>
        <p:spPr bwMode="gray">
          <a:xfrm>
            <a:off x="6481037" y="3450546"/>
            <a:ext cx="82225" cy="109700"/>
          </a:xfrm>
          <a:custGeom>
            <a:avLst/>
            <a:gdLst>
              <a:gd name="T0" fmla="*/ 0 w 113"/>
              <a:gd name="T1" fmla="*/ 1 h 127"/>
              <a:gd name="T2" fmla="*/ 0 w 113"/>
              <a:gd name="T3" fmla="*/ 1 h 127"/>
              <a:gd name="T4" fmla="*/ 0 w 113"/>
              <a:gd name="T5" fmla="*/ 1 h 127"/>
              <a:gd name="T6" fmla="*/ 0 w 113"/>
              <a:gd name="T7" fmla="*/ 1 h 127"/>
              <a:gd name="T8" fmla="*/ 0 w 113"/>
              <a:gd name="T9" fmla="*/ 1 h 127"/>
              <a:gd name="T10" fmla="*/ 0 w 113"/>
              <a:gd name="T11" fmla="*/ 1 h 127"/>
              <a:gd name="T12" fmla="*/ 0 w 113"/>
              <a:gd name="T13" fmla="*/ 1 h 127"/>
              <a:gd name="T14" fmla="*/ 0 w 113"/>
              <a:gd name="T15" fmla="*/ 1 h 127"/>
              <a:gd name="T16" fmla="*/ 0 w 113"/>
              <a:gd name="T17" fmla="*/ 1 h 127"/>
              <a:gd name="T18" fmla="*/ 0 w 113"/>
              <a:gd name="T19" fmla="*/ 1 h 127"/>
              <a:gd name="T20" fmla="*/ 0 w 113"/>
              <a:gd name="T21" fmla="*/ 1 h 127"/>
              <a:gd name="T22" fmla="*/ 0 w 113"/>
              <a:gd name="T23" fmla="*/ 1 h 127"/>
              <a:gd name="T24" fmla="*/ 0 w 113"/>
              <a:gd name="T25" fmla="*/ 0 h 127"/>
              <a:gd name="T26" fmla="*/ 0 w 113"/>
              <a:gd name="T27" fmla="*/ 1 h 127"/>
              <a:gd name="T28" fmla="*/ 0 w 113"/>
              <a:gd name="T29" fmla="*/ 1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
              <a:gd name="T46" fmla="*/ 0 h 127"/>
              <a:gd name="T47" fmla="*/ 113 w 113"/>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 h="127">
                <a:moveTo>
                  <a:pt x="25" y="34"/>
                </a:moveTo>
                <a:lnTo>
                  <a:pt x="40" y="52"/>
                </a:lnTo>
                <a:lnTo>
                  <a:pt x="47" y="67"/>
                </a:lnTo>
                <a:lnTo>
                  <a:pt x="53" y="124"/>
                </a:lnTo>
                <a:lnTo>
                  <a:pt x="66" y="127"/>
                </a:lnTo>
                <a:lnTo>
                  <a:pt x="75" y="96"/>
                </a:lnTo>
                <a:lnTo>
                  <a:pt x="77" y="80"/>
                </a:lnTo>
                <a:lnTo>
                  <a:pt x="107" y="71"/>
                </a:lnTo>
                <a:lnTo>
                  <a:pt x="113" y="58"/>
                </a:lnTo>
                <a:lnTo>
                  <a:pt x="100" y="54"/>
                </a:lnTo>
                <a:lnTo>
                  <a:pt x="84" y="21"/>
                </a:lnTo>
                <a:lnTo>
                  <a:pt x="59" y="1"/>
                </a:lnTo>
                <a:lnTo>
                  <a:pt x="28" y="0"/>
                </a:lnTo>
                <a:lnTo>
                  <a:pt x="0" y="3"/>
                </a:lnTo>
                <a:lnTo>
                  <a:pt x="25" y="3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31" name="Freeform 230"/>
          <p:cNvSpPr>
            <a:spLocks noChangeAspect="1"/>
          </p:cNvSpPr>
          <p:nvPr/>
        </p:nvSpPr>
        <p:spPr bwMode="gray">
          <a:xfrm>
            <a:off x="6789385" y="3595223"/>
            <a:ext cx="191333" cy="93801"/>
          </a:xfrm>
          <a:custGeom>
            <a:avLst/>
            <a:gdLst>
              <a:gd name="T0" fmla="*/ 0 w 256"/>
              <a:gd name="T1" fmla="*/ 1 h 114"/>
              <a:gd name="T2" fmla="*/ 0 w 256"/>
              <a:gd name="T3" fmla="*/ 0 h 114"/>
              <a:gd name="T4" fmla="*/ 0 w 256"/>
              <a:gd name="T5" fmla="*/ 1 h 114"/>
              <a:gd name="T6" fmla="*/ 0 w 256"/>
              <a:gd name="T7" fmla="*/ 1 h 114"/>
              <a:gd name="T8" fmla="*/ 0 w 256"/>
              <a:gd name="T9" fmla="*/ 1 h 114"/>
              <a:gd name="T10" fmla="*/ 0 w 256"/>
              <a:gd name="T11" fmla="*/ 1 h 114"/>
              <a:gd name="T12" fmla="*/ 0 w 256"/>
              <a:gd name="T13" fmla="*/ 1 h 114"/>
              <a:gd name="T14" fmla="*/ 0 w 256"/>
              <a:gd name="T15" fmla="*/ 1 h 114"/>
              <a:gd name="T16" fmla="*/ 0 w 256"/>
              <a:gd name="T17" fmla="*/ 1 h 114"/>
              <a:gd name="T18" fmla="*/ 0 w 256"/>
              <a:gd name="T19" fmla="*/ 1 h 114"/>
              <a:gd name="T20" fmla="*/ 0 w 256"/>
              <a:gd name="T21" fmla="*/ 1 h 114"/>
              <a:gd name="T22" fmla="*/ 0 w 256"/>
              <a:gd name="T23" fmla="*/ 1 h 114"/>
              <a:gd name="T24" fmla="*/ 0 w 256"/>
              <a:gd name="T25" fmla="*/ 1 h 114"/>
              <a:gd name="T26" fmla="*/ 0 w 256"/>
              <a:gd name="T27" fmla="*/ 1 h 114"/>
              <a:gd name="T28" fmla="*/ 0 w 256"/>
              <a:gd name="T29" fmla="*/ 1 h 114"/>
              <a:gd name="T30" fmla="*/ 0 w 256"/>
              <a:gd name="T31" fmla="*/ 1 h 114"/>
              <a:gd name="T32" fmla="*/ 0 w 256"/>
              <a:gd name="T33" fmla="*/ 1 h 114"/>
              <a:gd name="T34" fmla="*/ 0 w 256"/>
              <a:gd name="T35" fmla="*/ 1 h 114"/>
              <a:gd name="T36" fmla="*/ 0 w 256"/>
              <a:gd name="T37" fmla="*/ 1 h 114"/>
              <a:gd name="T38" fmla="*/ 0 w 256"/>
              <a:gd name="T39" fmla="*/ 1 h 114"/>
              <a:gd name="T40" fmla="*/ 0 w 256"/>
              <a:gd name="T41" fmla="*/ 1 h 114"/>
              <a:gd name="T42" fmla="*/ 0 w 256"/>
              <a:gd name="T43" fmla="*/ 1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6"/>
              <a:gd name="T67" fmla="*/ 0 h 114"/>
              <a:gd name="T68" fmla="*/ 256 w 256"/>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6" h="114">
                <a:moveTo>
                  <a:pt x="0" y="6"/>
                </a:moveTo>
                <a:lnTo>
                  <a:pt x="61" y="0"/>
                </a:lnTo>
                <a:lnTo>
                  <a:pt x="119" y="23"/>
                </a:lnTo>
                <a:lnTo>
                  <a:pt x="144" y="49"/>
                </a:lnTo>
                <a:lnTo>
                  <a:pt x="175" y="49"/>
                </a:lnTo>
                <a:lnTo>
                  <a:pt x="195" y="37"/>
                </a:lnTo>
                <a:lnTo>
                  <a:pt x="211" y="33"/>
                </a:lnTo>
                <a:lnTo>
                  <a:pt x="227" y="60"/>
                </a:lnTo>
                <a:lnTo>
                  <a:pt x="254" y="66"/>
                </a:lnTo>
                <a:lnTo>
                  <a:pt x="248" y="77"/>
                </a:lnTo>
                <a:lnTo>
                  <a:pt x="256" y="97"/>
                </a:lnTo>
                <a:lnTo>
                  <a:pt x="254" y="113"/>
                </a:lnTo>
                <a:lnTo>
                  <a:pt x="227" y="88"/>
                </a:lnTo>
                <a:lnTo>
                  <a:pt x="211" y="82"/>
                </a:lnTo>
                <a:lnTo>
                  <a:pt x="197" y="82"/>
                </a:lnTo>
                <a:lnTo>
                  <a:pt x="190" y="108"/>
                </a:lnTo>
                <a:lnTo>
                  <a:pt x="170" y="100"/>
                </a:lnTo>
                <a:lnTo>
                  <a:pt x="137" y="114"/>
                </a:lnTo>
                <a:lnTo>
                  <a:pt x="99" y="111"/>
                </a:lnTo>
                <a:lnTo>
                  <a:pt x="97" y="66"/>
                </a:lnTo>
                <a:lnTo>
                  <a:pt x="34" y="27"/>
                </a:lnTo>
                <a:lnTo>
                  <a:pt x="0" y="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32" name="Freeform 231"/>
          <p:cNvSpPr>
            <a:spLocks noChangeAspect="1"/>
          </p:cNvSpPr>
          <p:nvPr/>
        </p:nvSpPr>
        <p:spPr bwMode="gray">
          <a:xfrm>
            <a:off x="6930117" y="3652457"/>
            <a:ext cx="159708" cy="139907"/>
          </a:xfrm>
          <a:custGeom>
            <a:avLst/>
            <a:gdLst>
              <a:gd name="T0" fmla="*/ 0 w 213"/>
              <a:gd name="T1" fmla="*/ 1 h 173"/>
              <a:gd name="T2" fmla="*/ 0 w 213"/>
              <a:gd name="T3" fmla="*/ 1 h 173"/>
              <a:gd name="T4" fmla="*/ 0 w 213"/>
              <a:gd name="T5" fmla="*/ 1 h 173"/>
              <a:gd name="T6" fmla="*/ 0 w 213"/>
              <a:gd name="T7" fmla="*/ 1 h 173"/>
              <a:gd name="T8" fmla="*/ 0 w 213"/>
              <a:gd name="T9" fmla="*/ 1 h 173"/>
              <a:gd name="T10" fmla="*/ 0 w 213"/>
              <a:gd name="T11" fmla="*/ 1 h 173"/>
              <a:gd name="T12" fmla="*/ 0 w 213"/>
              <a:gd name="T13" fmla="*/ 1 h 173"/>
              <a:gd name="T14" fmla="*/ 0 w 213"/>
              <a:gd name="T15" fmla="*/ 1 h 173"/>
              <a:gd name="T16" fmla="*/ 0 w 213"/>
              <a:gd name="T17" fmla="*/ 1 h 173"/>
              <a:gd name="T18" fmla="*/ 0 w 213"/>
              <a:gd name="T19" fmla="*/ 1 h 173"/>
              <a:gd name="T20" fmla="*/ 0 w 213"/>
              <a:gd name="T21" fmla="*/ 1 h 173"/>
              <a:gd name="T22" fmla="*/ 0 w 213"/>
              <a:gd name="T23" fmla="*/ 1 h 173"/>
              <a:gd name="T24" fmla="*/ 0 w 213"/>
              <a:gd name="T25" fmla="*/ 1 h 173"/>
              <a:gd name="T26" fmla="*/ 0 w 213"/>
              <a:gd name="T27" fmla="*/ 1 h 173"/>
              <a:gd name="T28" fmla="*/ 0 w 213"/>
              <a:gd name="T29" fmla="*/ 1 h 173"/>
              <a:gd name="T30" fmla="*/ 0 w 213"/>
              <a:gd name="T31" fmla="*/ 1 h 173"/>
              <a:gd name="T32" fmla="*/ 0 w 213"/>
              <a:gd name="T33" fmla="*/ 1 h 173"/>
              <a:gd name="T34" fmla="*/ 0 w 213"/>
              <a:gd name="T35" fmla="*/ 1 h 173"/>
              <a:gd name="T36" fmla="*/ 0 w 213"/>
              <a:gd name="T37" fmla="*/ 1 h 173"/>
              <a:gd name="T38" fmla="*/ 0 w 213"/>
              <a:gd name="T39" fmla="*/ 1 h 173"/>
              <a:gd name="T40" fmla="*/ 0 w 213"/>
              <a:gd name="T41" fmla="*/ 1 h 173"/>
              <a:gd name="T42" fmla="*/ 0 w 213"/>
              <a:gd name="T43" fmla="*/ 1 h 173"/>
              <a:gd name="T44" fmla="*/ 0 w 213"/>
              <a:gd name="T45" fmla="*/ 1 h 173"/>
              <a:gd name="T46" fmla="*/ 0 w 213"/>
              <a:gd name="T47" fmla="*/ 1 h 173"/>
              <a:gd name="T48" fmla="*/ 0 w 213"/>
              <a:gd name="T49" fmla="*/ 1 h 173"/>
              <a:gd name="T50" fmla="*/ 0 w 213"/>
              <a:gd name="T51" fmla="*/ 1 h 173"/>
              <a:gd name="T52" fmla="*/ 0 w 213"/>
              <a:gd name="T53" fmla="*/ 1 h 173"/>
              <a:gd name="T54" fmla="*/ 0 w 213"/>
              <a:gd name="T55" fmla="*/ 1 h 173"/>
              <a:gd name="T56" fmla="*/ 0 w 213"/>
              <a:gd name="T57" fmla="*/ 1 h 173"/>
              <a:gd name="T58" fmla="*/ 0 w 213"/>
              <a:gd name="T59" fmla="*/ 1 h 173"/>
              <a:gd name="T60" fmla="*/ 0 w 213"/>
              <a:gd name="T61" fmla="*/ 1 h 173"/>
              <a:gd name="T62" fmla="*/ 0 w 213"/>
              <a:gd name="T63" fmla="*/ 1 h 173"/>
              <a:gd name="T64" fmla="*/ 0 w 213"/>
              <a:gd name="T65" fmla="*/ 1 h 173"/>
              <a:gd name="T66" fmla="*/ 0 w 213"/>
              <a:gd name="T67" fmla="*/ 1 h 173"/>
              <a:gd name="T68" fmla="*/ 0 w 213"/>
              <a:gd name="T69" fmla="*/ 0 h 173"/>
              <a:gd name="T70" fmla="*/ 0 w 213"/>
              <a:gd name="T71" fmla="*/ 1 h 1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3"/>
              <a:gd name="T109" fmla="*/ 0 h 173"/>
              <a:gd name="T110" fmla="*/ 213 w 213"/>
              <a:gd name="T111" fmla="*/ 173 h 1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3" h="173">
                <a:moveTo>
                  <a:pt x="80" y="8"/>
                </a:moveTo>
                <a:lnTo>
                  <a:pt x="91" y="8"/>
                </a:lnTo>
                <a:lnTo>
                  <a:pt x="123" y="16"/>
                </a:lnTo>
                <a:lnTo>
                  <a:pt x="155" y="38"/>
                </a:lnTo>
                <a:lnTo>
                  <a:pt x="173" y="66"/>
                </a:lnTo>
                <a:lnTo>
                  <a:pt x="213" y="98"/>
                </a:lnTo>
                <a:lnTo>
                  <a:pt x="191" y="105"/>
                </a:lnTo>
                <a:lnTo>
                  <a:pt x="177" y="126"/>
                </a:lnTo>
                <a:lnTo>
                  <a:pt x="174" y="136"/>
                </a:lnTo>
                <a:lnTo>
                  <a:pt x="166" y="173"/>
                </a:lnTo>
                <a:lnTo>
                  <a:pt x="137" y="163"/>
                </a:lnTo>
                <a:lnTo>
                  <a:pt x="130" y="130"/>
                </a:lnTo>
                <a:lnTo>
                  <a:pt x="102" y="143"/>
                </a:lnTo>
                <a:lnTo>
                  <a:pt x="71" y="162"/>
                </a:lnTo>
                <a:lnTo>
                  <a:pt x="54" y="157"/>
                </a:lnTo>
                <a:lnTo>
                  <a:pt x="38" y="141"/>
                </a:lnTo>
                <a:lnTo>
                  <a:pt x="29" y="126"/>
                </a:lnTo>
                <a:lnTo>
                  <a:pt x="41" y="110"/>
                </a:lnTo>
                <a:lnTo>
                  <a:pt x="49" y="122"/>
                </a:lnTo>
                <a:lnTo>
                  <a:pt x="87" y="140"/>
                </a:lnTo>
                <a:lnTo>
                  <a:pt x="95" y="124"/>
                </a:lnTo>
                <a:lnTo>
                  <a:pt x="60" y="97"/>
                </a:lnTo>
                <a:lnTo>
                  <a:pt x="48" y="75"/>
                </a:lnTo>
                <a:lnTo>
                  <a:pt x="37" y="66"/>
                </a:lnTo>
                <a:lnTo>
                  <a:pt x="37" y="53"/>
                </a:lnTo>
                <a:lnTo>
                  <a:pt x="21" y="47"/>
                </a:lnTo>
                <a:lnTo>
                  <a:pt x="0" y="43"/>
                </a:lnTo>
                <a:lnTo>
                  <a:pt x="5" y="26"/>
                </a:lnTo>
                <a:lnTo>
                  <a:pt x="9" y="16"/>
                </a:lnTo>
                <a:lnTo>
                  <a:pt x="26" y="16"/>
                </a:lnTo>
                <a:lnTo>
                  <a:pt x="37" y="22"/>
                </a:lnTo>
                <a:lnTo>
                  <a:pt x="64" y="47"/>
                </a:lnTo>
                <a:lnTo>
                  <a:pt x="66" y="31"/>
                </a:lnTo>
                <a:lnTo>
                  <a:pt x="58" y="12"/>
                </a:lnTo>
                <a:lnTo>
                  <a:pt x="64" y="0"/>
                </a:lnTo>
                <a:lnTo>
                  <a:pt x="80" y="8"/>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33" name="Freeform 232"/>
          <p:cNvSpPr>
            <a:spLocks noChangeAspect="1"/>
          </p:cNvSpPr>
          <p:nvPr/>
        </p:nvSpPr>
        <p:spPr bwMode="gray">
          <a:xfrm>
            <a:off x="6896910" y="3679485"/>
            <a:ext cx="107525" cy="85852"/>
          </a:xfrm>
          <a:custGeom>
            <a:avLst/>
            <a:gdLst>
              <a:gd name="T0" fmla="*/ 0 w 141"/>
              <a:gd name="T1" fmla="*/ 1 h 106"/>
              <a:gd name="T2" fmla="*/ 0 w 141"/>
              <a:gd name="T3" fmla="*/ 1 h 106"/>
              <a:gd name="T4" fmla="*/ 0 w 141"/>
              <a:gd name="T5" fmla="*/ 1 h 106"/>
              <a:gd name="T6" fmla="*/ 0 w 141"/>
              <a:gd name="T7" fmla="*/ 1 h 106"/>
              <a:gd name="T8" fmla="*/ 0 w 141"/>
              <a:gd name="T9" fmla="*/ 1 h 106"/>
              <a:gd name="T10" fmla="*/ 0 w 141"/>
              <a:gd name="T11" fmla="*/ 1 h 106"/>
              <a:gd name="T12" fmla="*/ 0 w 141"/>
              <a:gd name="T13" fmla="*/ 1 h 106"/>
              <a:gd name="T14" fmla="*/ 0 w 141"/>
              <a:gd name="T15" fmla="*/ 1 h 106"/>
              <a:gd name="T16" fmla="*/ 0 w 141"/>
              <a:gd name="T17" fmla="*/ 1 h 106"/>
              <a:gd name="T18" fmla="*/ 0 w 141"/>
              <a:gd name="T19" fmla="*/ 1 h 106"/>
              <a:gd name="T20" fmla="*/ 0 w 141"/>
              <a:gd name="T21" fmla="*/ 1 h 106"/>
              <a:gd name="T22" fmla="*/ 0 w 141"/>
              <a:gd name="T23" fmla="*/ 1 h 106"/>
              <a:gd name="T24" fmla="*/ 0 w 141"/>
              <a:gd name="T25" fmla="*/ 1 h 106"/>
              <a:gd name="T26" fmla="*/ 0 w 141"/>
              <a:gd name="T27" fmla="*/ 1 h 106"/>
              <a:gd name="T28" fmla="*/ 0 w 141"/>
              <a:gd name="T29" fmla="*/ 1 h 106"/>
              <a:gd name="T30" fmla="*/ 0 w 141"/>
              <a:gd name="T31" fmla="*/ 0 h 106"/>
              <a:gd name="T32" fmla="*/ 0 w 141"/>
              <a:gd name="T33" fmla="*/ 1 h 106"/>
              <a:gd name="T34" fmla="*/ 0 w 141"/>
              <a:gd name="T35" fmla="*/ 1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06"/>
              <a:gd name="T56" fmla="*/ 141 w 14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06">
                <a:moveTo>
                  <a:pt x="0" y="16"/>
                </a:moveTo>
                <a:lnTo>
                  <a:pt x="17" y="33"/>
                </a:lnTo>
                <a:lnTo>
                  <a:pt x="38" y="59"/>
                </a:lnTo>
                <a:lnTo>
                  <a:pt x="70" y="93"/>
                </a:lnTo>
                <a:lnTo>
                  <a:pt x="92" y="73"/>
                </a:lnTo>
                <a:lnTo>
                  <a:pt x="93" y="90"/>
                </a:lnTo>
                <a:lnTo>
                  <a:pt x="109" y="93"/>
                </a:lnTo>
                <a:lnTo>
                  <a:pt x="132" y="106"/>
                </a:lnTo>
                <a:lnTo>
                  <a:pt x="141" y="90"/>
                </a:lnTo>
                <a:lnTo>
                  <a:pt x="106" y="63"/>
                </a:lnTo>
                <a:lnTo>
                  <a:pt x="98" y="42"/>
                </a:lnTo>
                <a:lnTo>
                  <a:pt x="83" y="32"/>
                </a:lnTo>
                <a:lnTo>
                  <a:pt x="83" y="19"/>
                </a:lnTo>
                <a:lnTo>
                  <a:pt x="67" y="13"/>
                </a:lnTo>
                <a:lnTo>
                  <a:pt x="44" y="8"/>
                </a:lnTo>
                <a:lnTo>
                  <a:pt x="24" y="0"/>
                </a:lnTo>
                <a:lnTo>
                  <a:pt x="7" y="3"/>
                </a:lnTo>
                <a:lnTo>
                  <a:pt x="0" y="1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34" name="Freeform 233"/>
          <p:cNvSpPr>
            <a:spLocks noChangeAspect="1"/>
          </p:cNvSpPr>
          <p:nvPr/>
        </p:nvSpPr>
        <p:spPr bwMode="gray">
          <a:xfrm>
            <a:off x="6955417" y="3183450"/>
            <a:ext cx="1081585" cy="519883"/>
          </a:xfrm>
          <a:custGeom>
            <a:avLst/>
            <a:gdLst>
              <a:gd name="T0" fmla="*/ 0 w 1452"/>
              <a:gd name="T1" fmla="*/ 1 h 623"/>
              <a:gd name="T2" fmla="*/ 0 w 1452"/>
              <a:gd name="T3" fmla="*/ 1 h 623"/>
              <a:gd name="T4" fmla="*/ 0 w 1452"/>
              <a:gd name="T5" fmla="*/ 1 h 623"/>
              <a:gd name="T6" fmla="*/ 0 w 1452"/>
              <a:gd name="T7" fmla="*/ 1 h 623"/>
              <a:gd name="T8" fmla="*/ 0 w 1452"/>
              <a:gd name="T9" fmla="*/ 1 h 623"/>
              <a:gd name="T10" fmla="*/ 0 w 1452"/>
              <a:gd name="T11" fmla="*/ 1 h 623"/>
              <a:gd name="T12" fmla="*/ 0 w 1452"/>
              <a:gd name="T13" fmla="*/ 1 h 623"/>
              <a:gd name="T14" fmla="*/ 0 w 1452"/>
              <a:gd name="T15" fmla="*/ 1 h 623"/>
              <a:gd name="T16" fmla="*/ 0 w 1452"/>
              <a:gd name="T17" fmla="*/ 1 h 623"/>
              <a:gd name="T18" fmla="*/ 0 w 1452"/>
              <a:gd name="T19" fmla="*/ 1 h 623"/>
              <a:gd name="T20" fmla="*/ 0 w 1452"/>
              <a:gd name="T21" fmla="*/ 1 h 623"/>
              <a:gd name="T22" fmla="*/ 0 w 1452"/>
              <a:gd name="T23" fmla="*/ 1 h 623"/>
              <a:gd name="T24" fmla="*/ 0 w 1452"/>
              <a:gd name="T25" fmla="*/ 1 h 623"/>
              <a:gd name="T26" fmla="*/ 0 w 1452"/>
              <a:gd name="T27" fmla="*/ 1 h 623"/>
              <a:gd name="T28" fmla="*/ 0 w 1452"/>
              <a:gd name="T29" fmla="*/ 1 h 623"/>
              <a:gd name="T30" fmla="*/ 0 w 1452"/>
              <a:gd name="T31" fmla="*/ 1 h 623"/>
              <a:gd name="T32" fmla="*/ 0 w 1452"/>
              <a:gd name="T33" fmla="*/ 1 h 623"/>
              <a:gd name="T34" fmla="*/ 0 w 1452"/>
              <a:gd name="T35" fmla="*/ 1 h 623"/>
              <a:gd name="T36" fmla="*/ 0 w 1452"/>
              <a:gd name="T37" fmla="*/ 1 h 623"/>
              <a:gd name="T38" fmla="*/ 0 w 1452"/>
              <a:gd name="T39" fmla="*/ 1 h 623"/>
              <a:gd name="T40" fmla="*/ 0 w 1452"/>
              <a:gd name="T41" fmla="*/ 1 h 623"/>
              <a:gd name="T42" fmla="*/ 0 w 1452"/>
              <a:gd name="T43" fmla="*/ 1 h 623"/>
              <a:gd name="T44" fmla="*/ 0 w 1452"/>
              <a:gd name="T45" fmla="*/ 1 h 623"/>
              <a:gd name="T46" fmla="*/ 0 w 1452"/>
              <a:gd name="T47" fmla="*/ 1 h 623"/>
              <a:gd name="T48" fmla="*/ 0 w 1452"/>
              <a:gd name="T49" fmla="*/ 1 h 623"/>
              <a:gd name="T50" fmla="*/ 0 w 1452"/>
              <a:gd name="T51" fmla="*/ 1 h 623"/>
              <a:gd name="T52" fmla="*/ 0 w 1452"/>
              <a:gd name="T53" fmla="*/ 1 h 623"/>
              <a:gd name="T54" fmla="*/ 0 w 1452"/>
              <a:gd name="T55" fmla="*/ 1 h 623"/>
              <a:gd name="T56" fmla="*/ 0 w 1452"/>
              <a:gd name="T57" fmla="*/ 1 h 623"/>
              <a:gd name="T58" fmla="*/ 0 w 1452"/>
              <a:gd name="T59" fmla="*/ 1 h 623"/>
              <a:gd name="T60" fmla="*/ 0 w 1452"/>
              <a:gd name="T61" fmla="*/ 1 h 623"/>
              <a:gd name="T62" fmla="*/ 0 w 1452"/>
              <a:gd name="T63" fmla="*/ 1 h 623"/>
              <a:gd name="T64" fmla="*/ 0 w 1452"/>
              <a:gd name="T65" fmla="*/ 1 h 623"/>
              <a:gd name="T66" fmla="*/ 0 w 1452"/>
              <a:gd name="T67" fmla="*/ 1 h 623"/>
              <a:gd name="T68" fmla="*/ 0 w 1452"/>
              <a:gd name="T69" fmla="*/ 1 h 623"/>
              <a:gd name="T70" fmla="*/ 0 w 1452"/>
              <a:gd name="T71" fmla="*/ 1 h 623"/>
              <a:gd name="T72" fmla="*/ 0 w 1452"/>
              <a:gd name="T73" fmla="*/ 1 h 623"/>
              <a:gd name="T74" fmla="*/ 0 w 1452"/>
              <a:gd name="T75" fmla="*/ 1 h 623"/>
              <a:gd name="T76" fmla="*/ 0 w 1452"/>
              <a:gd name="T77" fmla="*/ 1 h 623"/>
              <a:gd name="T78" fmla="*/ 0 w 1452"/>
              <a:gd name="T79" fmla="*/ 1 h 623"/>
              <a:gd name="T80" fmla="*/ 0 w 1452"/>
              <a:gd name="T81" fmla="*/ 1 h 623"/>
              <a:gd name="T82" fmla="*/ 0 w 1452"/>
              <a:gd name="T83" fmla="*/ 1 h 623"/>
              <a:gd name="T84" fmla="*/ 0 w 1452"/>
              <a:gd name="T85" fmla="*/ 1 h 623"/>
              <a:gd name="T86" fmla="*/ 0 w 1452"/>
              <a:gd name="T87" fmla="*/ 1 h 623"/>
              <a:gd name="T88" fmla="*/ 0 w 1452"/>
              <a:gd name="T89" fmla="*/ 1 h 623"/>
              <a:gd name="T90" fmla="*/ 0 w 1452"/>
              <a:gd name="T91" fmla="*/ 1 h 623"/>
              <a:gd name="T92" fmla="*/ 0 w 1452"/>
              <a:gd name="T93" fmla="*/ 1 h 623"/>
              <a:gd name="T94" fmla="*/ 0 w 1452"/>
              <a:gd name="T95" fmla="*/ 1 h 623"/>
              <a:gd name="T96" fmla="*/ 0 w 1452"/>
              <a:gd name="T97" fmla="*/ 1 h 623"/>
              <a:gd name="T98" fmla="*/ 0 w 1452"/>
              <a:gd name="T99" fmla="*/ 1 h 623"/>
              <a:gd name="T100" fmla="*/ 0 w 1452"/>
              <a:gd name="T101" fmla="*/ 1 h 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52"/>
              <a:gd name="T154" fmla="*/ 0 h 623"/>
              <a:gd name="T155" fmla="*/ 1452 w 1452"/>
              <a:gd name="T156" fmla="*/ 623 h 6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52" h="623">
                <a:moveTo>
                  <a:pt x="1416" y="321"/>
                </a:moveTo>
                <a:lnTo>
                  <a:pt x="1452" y="307"/>
                </a:lnTo>
                <a:lnTo>
                  <a:pt x="1378" y="257"/>
                </a:lnTo>
                <a:lnTo>
                  <a:pt x="1332" y="278"/>
                </a:lnTo>
                <a:lnTo>
                  <a:pt x="1265" y="258"/>
                </a:lnTo>
                <a:lnTo>
                  <a:pt x="1234" y="244"/>
                </a:lnTo>
                <a:lnTo>
                  <a:pt x="1206" y="244"/>
                </a:lnTo>
                <a:lnTo>
                  <a:pt x="1189" y="213"/>
                </a:lnTo>
                <a:lnTo>
                  <a:pt x="1180" y="194"/>
                </a:lnTo>
                <a:lnTo>
                  <a:pt x="1154" y="194"/>
                </a:lnTo>
                <a:lnTo>
                  <a:pt x="1132" y="194"/>
                </a:lnTo>
                <a:lnTo>
                  <a:pt x="1112" y="202"/>
                </a:lnTo>
                <a:lnTo>
                  <a:pt x="1077" y="168"/>
                </a:lnTo>
                <a:lnTo>
                  <a:pt x="1062" y="173"/>
                </a:lnTo>
                <a:lnTo>
                  <a:pt x="1046" y="180"/>
                </a:lnTo>
                <a:lnTo>
                  <a:pt x="1026" y="187"/>
                </a:lnTo>
                <a:lnTo>
                  <a:pt x="995" y="162"/>
                </a:lnTo>
                <a:lnTo>
                  <a:pt x="925" y="104"/>
                </a:lnTo>
                <a:lnTo>
                  <a:pt x="868" y="70"/>
                </a:lnTo>
                <a:lnTo>
                  <a:pt x="834" y="38"/>
                </a:lnTo>
                <a:lnTo>
                  <a:pt x="774" y="76"/>
                </a:lnTo>
                <a:lnTo>
                  <a:pt x="764" y="49"/>
                </a:lnTo>
                <a:lnTo>
                  <a:pt x="680" y="46"/>
                </a:lnTo>
                <a:lnTo>
                  <a:pt x="670" y="46"/>
                </a:lnTo>
                <a:lnTo>
                  <a:pt x="632" y="0"/>
                </a:lnTo>
                <a:lnTo>
                  <a:pt x="592" y="6"/>
                </a:lnTo>
                <a:lnTo>
                  <a:pt x="565" y="25"/>
                </a:lnTo>
                <a:lnTo>
                  <a:pt x="512" y="36"/>
                </a:lnTo>
                <a:lnTo>
                  <a:pt x="495" y="26"/>
                </a:lnTo>
                <a:lnTo>
                  <a:pt x="467" y="53"/>
                </a:lnTo>
                <a:lnTo>
                  <a:pt x="448" y="49"/>
                </a:lnTo>
                <a:lnTo>
                  <a:pt x="372" y="55"/>
                </a:lnTo>
                <a:lnTo>
                  <a:pt x="356" y="53"/>
                </a:lnTo>
                <a:lnTo>
                  <a:pt x="346" y="59"/>
                </a:lnTo>
                <a:lnTo>
                  <a:pt x="377" y="93"/>
                </a:lnTo>
                <a:lnTo>
                  <a:pt x="356" y="125"/>
                </a:lnTo>
                <a:lnTo>
                  <a:pt x="358" y="147"/>
                </a:lnTo>
                <a:lnTo>
                  <a:pt x="358" y="159"/>
                </a:lnTo>
                <a:lnTo>
                  <a:pt x="399" y="159"/>
                </a:lnTo>
                <a:lnTo>
                  <a:pt x="411" y="180"/>
                </a:lnTo>
                <a:lnTo>
                  <a:pt x="411" y="202"/>
                </a:lnTo>
                <a:lnTo>
                  <a:pt x="399" y="206"/>
                </a:lnTo>
                <a:lnTo>
                  <a:pt x="383" y="194"/>
                </a:lnTo>
                <a:lnTo>
                  <a:pt x="366" y="202"/>
                </a:lnTo>
                <a:lnTo>
                  <a:pt x="356" y="211"/>
                </a:lnTo>
                <a:lnTo>
                  <a:pt x="326" y="194"/>
                </a:lnTo>
                <a:lnTo>
                  <a:pt x="318" y="176"/>
                </a:lnTo>
                <a:lnTo>
                  <a:pt x="291" y="185"/>
                </a:lnTo>
                <a:lnTo>
                  <a:pt x="291" y="190"/>
                </a:lnTo>
                <a:lnTo>
                  <a:pt x="273" y="176"/>
                </a:lnTo>
                <a:lnTo>
                  <a:pt x="248" y="194"/>
                </a:lnTo>
                <a:lnTo>
                  <a:pt x="216" y="202"/>
                </a:lnTo>
                <a:lnTo>
                  <a:pt x="207" y="194"/>
                </a:lnTo>
                <a:lnTo>
                  <a:pt x="198" y="176"/>
                </a:lnTo>
                <a:lnTo>
                  <a:pt x="158" y="173"/>
                </a:lnTo>
                <a:lnTo>
                  <a:pt x="92" y="169"/>
                </a:lnTo>
                <a:lnTo>
                  <a:pt x="76" y="173"/>
                </a:lnTo>
                <a:lnTo>
                  <a:pt x="70" y="185"/>
                </a:lnTo>
                <a:lnTo>
                  <a:pt x="59" y="180"/>
                </a:lnTo>
                <a:lnTo>
                  <a:pt x="49" y="198"/>
                </a:lnTo>
                <a:lnTo>
                  <a:pt x="38" y="213"/>
                </a:lnTo>
                <a:lnTo>
                  <a:pt x="38" y="220"/>
                </a:lnTo>
                <a:lnTo>
                  <a:pt x="45" y="233"/>
                </a:lnTo>
                <a:lnTo>
                  <a:pt x="34" y="238"/>
                </a:lnTo>
                <a:lnTo>
                  <a:pt x="22" y="213"/>
                </a:lnTo>
                <a:lnTo>
                  <a:pt x="5" y="216"/>
                </a:lnTo>
                <a:lnTo>
                  <a:pt x="0" y="249"/>
                </a:lnTo>
                <a:lnTo>
                  <a:pt x="0" y="269"/>
                </a:lnTo>
                <a:lnTo>
                  <a:pt x="0" y="286"/>
                </a:lnTo>
                <a:lnTo>
                  <a:pt x="8" y="301"/>
                </a:lnTo>
                <a:lnTo>
                  <a:pt x="18" y="313"/>
                </a:lnTo>
                <a:lnTo>
                  <a:pt x="18" y="333"/>
                </a:lnTo>
                <a:lnTo>
                  <a:pt x="34" y="331"/>
                </a:lnTo>
                <a:lnTo>
                  <a:pt x="54" y="316"/>
                </a:lnTo>
                <a:lnTo>
                  <a:pt x="63" y="331"/>
                </a:lnTo>
                <a:lnTo>
                  <a:pt x="79" y="349"/>
                </a:lnTo>
                <a:lnTo>
                  <a:pt x="93" y="366"/>
                </a:lnTo>
                <a:lnTo>
                  <a:pt x="109" y="400"/>
                </a:lnTo>
                <a:lnTo>
                  <a:pt x="138" y="392"/>
                </a:lnTo>
                <a:lnTo>
                  <a:pt x="187" y="383"/>
                </a:lnTo>
                <a:lnTo>
                  <a:pt x="263" y="373"/>
                </a:lnTo>
                <a:lnTo>
                  <a:pt x="281" y="397"/>
                </a:lnTo>
                <a:lnTo>
                  <a:pt x="284" y="439"/>
                </a:lnTo>
                <a:lnTo>
                  <a:pt x="249" y="448"/>
                </a:lnTo>
                <a:lnTo>
                  <a:pt x="216" y="456"/>
                </a:lnTo>
                <a:lnTo>
                  <a:pt x="221" y="486"/>
                </a:lnTo>
                <a:lnTo>
                  <a:pt x="172" y="486"/>
                </a:lnTo>
                <a:lnTo>
                  <a:pt x="216" y="547"/>
                </a:lnTo>
                <a:lnTo>
                  <a:pt x="237" y="552"/>
                </a:lnTo>
                <a:lnTo>
                  <a:pt x="258" y="556"/>
                </a:lnTo>
                <a:lnTo>
                  <a:pt x="268" y="581"/>
                </a:lnTo>
                <a:lnTo>
                  <a:pt x="280" y="571"/>
                </a:lnTo>
                <a:lnTo>
                  <a:pt x="320" y="567"/>
                </a:lnTo>
                <a:lnTo>
                  <a:pt x="341" y="576"/>
                </a:lnTo>
                <a:lnTo>
                  <a:pt x="356" y="589"/>
                </a:lnTo>
                <a:lnTo>
                  <a:pt x="367" y="576"/>
                </a:lnTo>
                <a:lnTo>
                  <a:pt x="392" y="579"/>
                </a:lnTo>
                <a:lnTo>
                  <a:pt x="348" y="442"/>
                </a:lnTo>
                <a:lnTo>
                  <a:pt x="366" y="434"/>
                </a:lnTo>
                <a:lnTo>
                  <a:pt x="424" y="405"/>
                </a:lnTo>
                <a:lnTo>
                  <a:pt x="434" y="403"/>
                </a:lnTo>
                <a:lnTo>
                  <a:pt x="426" y="392"/>
                </a:lnTo>
                <a:lnTo>
                  <a:pt x="439" y="398"/>
                </a:lnTo>
                <a:lnTo>
                  <a:pt x="439" y="383"/>
                </a:lnTo>
                <a:lnTo>
                  <a:pt x="448" y="373"/>
                </a:lnTo>
                <a:lnTo>
                  <a:pt x="451" y="377"/>
                </a:lnTo>
                <a:lnTo>
                  <a:pt x="465" y="377"/>
                </a:lnTo>
                <a:lnTo>
                  <a:pt x="477" y="386"/>
                </a:lnTo>
                <a:lnTo>
                  <a:pt x="494" y="368"/>
                </a:lnTo>
                <a:lnTo>
                  <a:pt x="504" y="373"/>
                </a:lnTo>
                <a:lnTo>
                  <a:pt x="493" y="398"/>
                </a:lnTo>
                <a:lnTo>
                  <a:pt x="501" y="431"/>
                </a:lnTo>
                <a:lnTo>
                  <a:pt x="531" y="449"/>
                </a:lnTo>
                <a:lnTo>
                  <a:pt x="531" y="456"/>
                </a:lnTo>
                <a:lnTo>
                  <a:pt x="521" y="471"/>
                </a:lnTo>
                <a:lnTo>
                  <a:pt x="526" y="478"/>
                </a:lnTo>
                <a:lnTo>
                  <a:pt x="562" y="493"/>
                </a:lnTo>
                <a:lnTo>
                  <a:pt x="575" y="513"/>
                </a:lnTo>
                <a:lnTo>
                  <a:pt x="610" y="502"/>
                </a:lnTo>
                <a:lnTo>
                  <a:pt x="648" y="493"/>
                </a:lnTo>
                <a:lnTo>
                  <a:pt x="680" y="554"/>
                </a:lnTo>
                <a:lnTo>
                  <a:pt x="691" y="584"/>
                </a:lnTo>
                <a:lnTo>
                  <a:pt x="681" y="590"/>
                </a:lnTo>
                <a:lnTo>
                  <a:pt x="675" y="601"/>
                </a:lnTo>
                <a:lnTo>
                  <a:pt x="706" y="611"/>
                </a:lnTo>
                <a:lnTo>
                  <a:pt x="715" y="623"/>
                </a:lnTo>
                <a:lnTo>
                  <a:pt x="757" y="611"/>
                </a:lnTo>
                <a:lnTo>
                  <a:pt x="772" y="623"/>
                </a:lnTo>
                <a:lnTo>
                  <a:pt x="800" y="607"/>
                </a:lnTo>
                <a:lnTo>
                  <a:pt x="819" y="604"/>
                </a:lnTo>
                <a:lnTo>
                  <a:pt x="846" y="609"/>
                </a:lnTo>
                <a:lnTo>
                  <a:pt x="900" y="609"/>
                </a:lnTo>
                <a:lnTo>
                  <a:pt x="885" y="597"/>
                </a:lnTo>
                <a:lnTo>
                  <a:pt x="885" y="579"/>
                </a:lnTo>
                <a:lnTo>
                  <a:pt x="894" y="568"/>
                </a:lnTo>
                <a:lnTo>
                  <a:pt x="894" y="558"/>
                </a:lnTo>
                <a:lnTo>
                  <a:pt x="877" y="549"/>
                </a:lnTo>
                <a:lnTo>
                  <a:pt x="911" y="546"/>
                </a:lnTo>
                <a:lnTo>
                  <a:pt x="942" y="549"/>
                </a:lnTo>
                <a:lnTo>
                  <a:pt x="949" y="558"/>
                </a:lnTo>
                <a:lnTo>
                  <a:pt x="973" y="554"/>
                </a:lnTo>
                <a:lnTo>
                  <a:pt x="955" y="527"/>
                </a:lnTo>
                <a:lnTo>
                  <a:pt x="975" y="524"/>
                </a:lnTo>
                <a:lnTo>
                  <a:pt x="1059" y="535"/>
                </a:lnTo>
                <a:lnTo>
                  <a:pt x="1129" y="541"/>
                </a:lnTo>
                <a:lnTo>
                  <a:pt x="1180" y="563"/>
                </a:lnTo>
                <a:lnTo>
                  <a:pt x="1206" y="563"/>
                </a:lnTo>
                <a:lnTo>
                  <a:pt x="1214" y="589"/>
                </a:lnTo>
                <a:lnTo>
                  <a:pt x="1234" y="535"/>
                </a:lnTo>
                <a:lnTo>
                  <a:pt x="1206" y="475"/>
                </a:lnTo>
                <a:lnTo>
                  <a:pt x="1291" y="454"/>
                </a:lnTo>
                <a:lnTo>
                  <a:pt x="1301" y="422"/>
                </a:lnTo>
                <a:lnTo>
                  <a:pt x="1315" y="373"/>
                </a:lnTo>
                <a:lnTo>
                  <a:pt x="1403" y="377"/>
                </a:lnTo>
                <a:lnTo>
                  <a:pt x="1416" y="3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35" name="Freeform 234"/>
          <p:cNvSpPr>
            <a:spLocks noChangeAspect="1"/>
          </p:cNvSpPr>
          <p:nvPr/>
        </p:nvSpPr>
        <p:spPr bwMode="gray">
          <a:xfrm>
            <a:off x="7216325" y="3520500"/>
            <a:ext cx="472798" cy="319560"/>
          </a:xfrm>
          <a:custGeom>
            <a:avLst/>
            <a:gdLst>
              <a:gd name="T0" fmla="*/ 0 w 634"/>
              <a:gd name="T1" fmla="*/ 1 h 386"/>
              <a:gd name="T2" fmla="*/ 0 w 634"/>
              <a:gd name="T3" fmla="*/ 1 h 386"/>
              <a:gd name="T4" fmla="*/ 0 w 634"/>
              <a:gd name="T5" fmla="*/ 1 h 386"/>
              <a:gd name="T6" fmla="*/ 0 w 634"/>
              <a:gd name="T7" fmla="*/ 1 h 386"/>
              <a:gd name="T8" fmla="*/ 0 w 634"/>
              <a:gd name="T9" fmla="*/ 1 h 386"/>
              <a:gd name="T10" fmla="*/ 0 w 634"/>
              <a:gd name="T11" fmla="*/ 1 h 386"/>
              <a:gd name="T12" fmla="*/ 0 w 634"/>
              <a:gd name="T13" fmla="*/ 1 h 386"/>
              <a:gd name="T14" fmla="*/ 0 w 634"/>
              <a:gd name="T15" fmla="*/ 1 h 386"/>
              <a:gd name="T16" fmla="*/ 0 w 634"/>
              <a:gd name="T17" fmla="*/ 1 h 386"/>
              <a:gd name="T18" fmla="*/ 0 w 634"/>
              <a:gd name="T19" fmla="*/ 1 h 386"/>
              <a:gd name="T20" fmla="*/ 0 w 634"/>
              <a:gd name="T21" fmla="*/ 1 h 386"/>
              <a:gd name="T22" fmla="*/ 0 w 634"/>
              <a:gd name="T23" fmla="*/ 1 h 386"/>
              <a:gd name="T24" fmla="*/ 0 w 634"/>
              <a:gd name="T25" fmla="*/ 1 h 386"/>
              <a:gd name="T26" fmla="*/ 0 w 634"/>
              <a:gd name="T27" fmla="*/ 1 h 386"/>
              <a:gd name="T28" fmla="*/ 0 w 634"/>
              <a:gd name="T29" fmla="*/ 1 h 386"/>
              <a:gd name="T30" fmla="*/ 0 w 634"/>
              <a:gd name="T31" fmla="*/ 1 h 386"/>
              <a:gd name="T32" fmla="*/ 0 w 634"/>
              <a:gd name="T33" fmla="*/ 1 h 386"/>
              <a:gd name="T34" fmla="*/ 0 w 634"/>
              <a:gd name="T35" fmla="*/ 1 h 386"/>
              <a:gd name="T36" fmla="*/ 0 w 634"/>
              <a:gd name="T37" fmla="*/ 1 h 386"/>
              <a:gd name="T38" fmla="*/ 0 w 634"/>
              <a:gd name="T39" fmla="*/ 1 h 386"/>
              <a:gd name="T40" fmla="*/ 0 w 634"/>
              <a:gd name="T41" fmla="*/ 1 h 386"/>
              <a:gd name="T42" fmla="*/ 0 w 634"/>
              <a:gd name="T43" fmla="*/ 1 h 386"/>
              <a:gd name="T44" fmla="*/ 0 w 634"/>
              <a:gd name="T45" fmla="*/ 1 h 386"/>
              <a:gd name="T46" fmla="*/ 0 w 634"/>
              <a:gd name="T47" fmla="*/ 1 h 386"/>
              <a:gd name="T48" fmla="*/ 0 w 634"/>
              <a:gd name="T49" fmla="*/ 1 h 386"/>
              <a:gd name="T50" fmla="*/ 0 w 634"/>
              <a:gd name="T51" fmla="*/ 1 h 386"/>
              <a:gd name="T52" fmla="*/ 0 w 634"/>
              <a:gd name="T53" fmla="*/ 1 h 386"/>
              <a:gd name="T54" fmla="*/ 0 w 634"/>
              <a:gd name="T55" fmla="*/ 1 h 386"/>
              <a:gd name="T56" fmla="*/ 0 w 634"/>
              <a:gd name="T57" fmla="*/ 1 h 386"/>
              <a:gd name="T58" fmla="*/ 0 w 634"/>
              <a:gd name="T59" fmla="*/ 1 h 386"/>
              <a:gd name="T60" fmla="*/ 0 w 634"/>
              <a:gd name="T61" fmla="*/ 1 h 386"/>
              <a:gd name="T62" fmla="*/ 0 w 634"/>
              <a:gd name="T63" fmla="*/ 1 h 386"/>
              <a:gd name="T64" fmla="*/ 0 w 634"/>
              <a:gd name="T65" fmla="*/ 1 h 386"/>
              <a:gd name="T66" fmla="*/ 0 w 634"/>
              <a:gd name="T67" fmla="*/ 0 h 386"/>
              <a:gd name="T68" fmla="*/ 0 w 634"/>
              <a:gd name="T69" fmla="*/ 1 h 3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4"/>
              <a:gd name="T106" fmla="*/ 0 h 386"/>
              <a:gd name="T107" fmla="*/ 634 w 634"/>
              <a:gd name="T108" fmla="*/ 386 h 3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4" h="386">
                <a:moveTo>
                  <a:pt x="44" y="176"/>
                </a:moveTo>
                <a:lnTo>
                  <a:pt x="60" y="173"/>
                </a:lnTo>
                <a:lnTo>
                  <a:pt x="66" y="157"/>
                </a:lnTo>
                <a:lnTo>
                  <a:pt x="71" y="144"/>
                </a:lnTo>
                <a:lnTo>
                  <a:pt x="91" y="151"/>
                </a:lnTo>
                <a:lnTo>
                  <a:pt x="86" y="132"/>
                </a:lnTo>
                <a:lnTo>
                  <a:pt x="103" y="124"/>
                </a:lnTo>
                <a:lnTo>
                  <a:pt x="113" y="138"/>
                </a:lnTo>
                <a:lnTo>
                  <a:pt x="129" y="138"/>
                </a:lnTo>
                <a:lnTo>
                  <a:pt x="145" y="146"/>
                </a:lnTo>
                <a:lnTo>
                  <a:pt x="153" y="151"/>
                </a:lnTo>
                <a:lnTo>
                  <a:pt x="153" y="155"/>
                </a:lnTo>
                <a:lnTo>
                  <a:pt x="155" y="167"/>
                </a:lnTo>
                <a:lnTo>
                  <a:pt x="173" y="173"/>
                </a:lnTo>
                <a:lnTo>
                  <a:pt x="173" y="190"/>
                </a:lnTo>
                <a:lnTo>
                  <a:pt x="188" y="217"/>
                </a:lnTo>
                <a:lnTo>
                  <a:pt x="205" y="220"/>
                </a:lnTo>
                <a:lnTo>
                  <a:pt x="212" y="212"/>
                </a:lnTo>
                <a:lnTo>
                  <a:pt x="230" y="203"/>
                </a:lnTo>
                <a:lnTo>
                  <a:pt x="246" y="217"/>
                </a:lnTo>
                <a:lnTo>
                  <a:pt x="266" y="239"/>
                </a:lnTo>
                <a:lnTo>
                  <a:pt x="296" y="269"/>
                </a:lnTo>
                <a:lnTo>
                  <a:pt x="349" y="282"/>
                </a:lnTo>
                <a:lnTo>
                  <a:pt x="350" y="301"/>
                </a:lnTo>
                <a:lnTo>
                  <a:pt x="384" y="313"/>
                </a:lnTo>
                <a:lnTo>
                  <a:pt x="400" y="331"/>
                </a:lnTo>
                <a:lnTo>
                  <a:pt x="389" y="385"/>
                </a:lnTo>
                <a:lnTo>
                  <a:pt x="420" y="386"/>
                </a:lnTo>
                <a:lnTo>
                  <a:pt x="441" y="359"/>
                </a:lnTo>
                <a:lnTo>
                  <a:pt x="453" y="343"/>
                </a:lnTo>
                <a:lnTo>
                  <a:pt x="462" y="329"/>
                </a:lnTo>
                <a:lnTo>
                  <a:pt x="457" y="303"/>
                </a:lnTo>
                <a:lnTo>
                  <a:pt x="432" y="293"/>
                </a:lnTo>
                <a:lnTo>
                  <a:pt x="437" y="245"/>
                </a:lnTo>
                <a:lnTo>
                  <a:pt x="460" y="227"/>
                </a:lnTo>
                <a:lnTo>
                  <a:pt x="479" y="233"/>
                </a:lnTo>
                <a:lnTo>
                  <a:pt x="526" y="225"/>
                </a:lnTo>
                <a:lnTo>
                  <a:pt x="534" y="244"/>
                </a:lnTo>
                <a:lnTo>
                  <a:pt x="561" y="243"/>
                </a:lnTo>
                <a:lnTo>
                  <a:pt x="619" y="239"/>
                </a:lnTo>
                <a:lnTo>
                  <a:pt x="634" y="217"/>
                </a:lnTo>
                <a:lnTo>
                  <a:pt x="619" y="204"/>
                </a:lnTo>
                <a:lnTo>
                  <a:pt x="581" y="204"/>
                </a:lnTo>
                <a:lnTo>
                  <a:pt x="517" y="204"/>
                </a:lnTo>
                <a:lnTo>
                  <a:pt x="491" y="204"/>
                </a:lnTo>
                <a:lnTo>
                  <a:pt x="465" y="200"/>
                </a:lnTo>
                <a:lnTo>
                  <a:pt x="424" y="220"/>
                </a:lnTo>
                <a:lnTo>
                  <a:pt x="419" y="217"/>
                </a:lnTo>
                <a:lnTo>
                  <a:pt x="409" y="208"/>
                </a:lnTo>
                <a:lnTo>
                  <a:pt x="388" y="212"/>
                </a:lnTo>
                <a:lnTo>
                  <a:pt x="367" y="220"/>
                </a:lnTo>
                <a:lnTo>
                  <a:pt x="364" y="216"/>
                </a:lnTo>
                <a:lnTo>
                  <a:pt x="359" y="208"/>
                </a:lnTo>
                <a:lnTo>
                  <a:pt x="333" y="200"/>
                </a:lnTo>
                <a:lnTo>
                  <a:pt x="327" y="198"/>
                </a:lnTo>
                <a:lnTo>
                  <a:pt x="332" y="187"/>
                </a:lnTo>
                <a:lnTo>
                  <a:pt x="344" y="181"/>
                </a:lnTo>
                <a:lnTo>
                  <a:pt x="327" y="143"/>
                </a:lnTo>
                <a:lnTo>
                  <a:pt x="300" y="90"/>
                </a:lnTo>
                <a:lnTo>
                  <a:pt x="228" y="107"/>
                </a:lnTo>
                <a:lnTo>
                  <a:pt x="212" y="90"/>
                </a:lnTo>
                <a:lnTo>
                  <a:pt x="178" y="75"/>
                </a:lnTo>
                <a:lnTo>
                  <a:pt x="146" y="97"/>
                </a:lnTo>
                <a:lnTo>
                  <a:pt x="114" y="91"/>
                </a:lnTo>
                <a:lnTo>
                  <a:pt x="80" y="68"/>
                </a:lnTo>
                <a:lnTo>
                  <a:pt x="75" y="40"/>
                </a:lnTo>
                <a:lnTo>
                  <a:pt x="78" y="20"/>
                </a:lnTo>
                <a:lnTo>
                  <a:pt x="76" y="0"/>
                </a:lnTo>
                <a:lnTo>
                  <a:pt x="0" y="40"/>
                </a:lnTo>
                <a:lnTo>
                  <a:pt x="44" y="176"/>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36" name="Freeform 235"/>
          <p:cNvSpPr>
            <a:spLocks noChangeAspect="1"/>
          </p:cNvSpPr>
          <p:nvPr/>
        </p:nvSpPr>
        <p:spPr bwMode="gray">
          <a:xfrm>
            <a:off x="7156238" y="3625430"/>
            <a:ext cx="358947" cy="279814"/>
          </a:xfrm>
          <a:custGeom>
            <a:avLst/>
            <a:gdLst>
              <a:gd name="T0" fmla="*/ 0 w 485"/>
              <a:gd name="T1" fmla="*/ 1 h 338"/>
              <a:gd name="T2" fmla="*/ 0 w 485"/>
              <a:gd name="T3" fmla="*/ 1 h 338"/>
              <a:gd name="T4" fmla="*/ 0 w 485"/>
              <a:gd name="T5" fmla="*/ 1 h 338"/>
              <a:gd name="T6" fmla="*/ 0 w 485"/>
              <a:gd name="T7" fmla="*/ 1 h 338"/>
              <a:gd name="T8" fmla="*/ 0 w 485"/>
              <a:gd name="T9" fmla="*/ 1 h 338"/>
              <a:gd name="T10" fmla="*/ 0 w 485"/>
              <a:gd name="T11" fmla="*/ 1 h 338"/>
              <a:gd name="T12" fmla="*/ 0 w 485"/>
              <a:gd name="T13" fmla="*/ 1 h 338"/>
              <a:gd name="T14" fmla="*/ 0 w 485"/>
              <a:gd name="T15" fmla="*/ 1 h 338"/>
              <a:gd name="T16" fmla="*/ 0 w 485"/>
              <a:gd name="T17" fmla="*/ 1 h 338"/>
              <a:gd name="T18" fmla="*/ 0 w 485"/>
              <a:gd name="T19" fmla="*/ 1 h 338"/>
              <a:gd name="T20" fmla="*/ 0 w 485"/>
              <a:gd name="T21" fmla="*/ 1 h 338"/>
              <a:gd name="T22" fmla="*/ 0 w 485"/>
              <a:gd name="T23" fmla="*/ 1 h 338"/>
              <a:gd name="T24" fmla="*/ 0 w 485"/>
              <a:gd name="T25" fmla="*/ 1 h 338"/>
              <a:gd name="T26" fmla="*/ 0 w 485"/>
              <a:gd name="T27" fmla="*/ 1 h 338"/>
              <a:gd name="T28" fmla="*/ 0 w 485"/>
              <a:gd name="T29" fmla="*/ 1 h 338"/>
              <a:gd name="T30" fmla="*/ 0 w 485"/>
              <a:gd name="T31" fmla="*/ 1 h 338"/>
              <a:gd name="T32" fmla="*/ 0 w 485"/>
              <a:gd name="T33" fmla="*/ 1 h 338"/>
              <a:gd name="T34" fmla="*/ 0 w 485"/>
              <a:gd name="T35" fmla="*/ 1 h 338"/>
              <a:gd name="T36" fmla="*/ 0 w 485"/>
              <a:gd name="T37" fmla="*/ 1 h 338"/>
              <a:gd name="T38" fmla="*/ 0 w 485"/>
              <a:gd name="T39" fmla="*/ 1 h 338"/>
              <a:gd name="T40" fmla="*/ 0 w 485"/>
              <a:gd name="T41" fmla="*/ 1 h 338"/>
              <a:gd name="T42" fmla="*/ 0 w 485"/>
              <a:gd name="T43" fmla="*/ 1 h 338"/>
              <a:gd name="T44" fmla="*/ 0 w 485"/>
              <a:gd name="T45" fmla="*/ 1 h 338"/>
              <a:gd name="T46" fmla="*/ 0 w 485"/>
              <a:gd name="T47" fmla="*/ 1 h 338"/>
              <a:gd name="T48" fmla="*/ 0 w 485"/>
              <a:gd name="T49" fmla="*/ 1 h 338"/>
              <a:gd name="T50" fmla="*/ 0 w 485"/>
              <a:gd name="T51" fmla="*/ 1 h 338"/>
              <a:gd name="T52" fmla="*/ 0 w 485"/>
              <a:gd name="T53" fmla="*/ 1 h 338"/>
              <a:gd name="T54" fmla="*/ 0 w 485"/>
              <a:gd name="T55" fmla="*/ 1 h 338"/>
              <a:gd name="T56" fmla="*/ 0 w 485"/>
              <a:gd name="T57" fmla="*/ 1 h 338"/>
              <a:gd name="T58" fmla="*/ 0 w 485"/>
              <a:gd name="T59" fmla="*/ 1 h 338"/>
              <a:gd name="T60" fmla="*/ 0 w 485"/>
              <a:gd name="T61" fmla="*/ 1 h 338"/>
              <a:gd name="T62" fmla="*/ 0 w 485"/>
              <a:gd name="T63" fmla="*/ 1 h 338"/>
              <a:gd name="T64" fmla="*/ 0 w 485"/>
              <a:gd name="T65" fmla="*/ 1 h 338"/>
              <a:gd name="T66" fmla="*/ 0 w 485"/>
              <a:gd name="T67" fmla="*/ 1 h 338"/>
              <a:gd name="T68" fmla="*/ 0 w 485"/>
              <a:gd name="T69" fmla="*/ 1 h 338"/>
              <a:gd name="T70" fmla="*/ 0 w 485"/>
              <a:gd name="T71" fmla="*/ 1 h 338"/>
              <a:gd name="T72" fmla="*/ 0 w 485"/>
              <a:gd name="T73" fmla="*/ 1 h 338"/>
              <a:gd name="T74" fmla="*/ 0 w 485"/>
              <a:gd name="T75" fmla="*/ 1 h 338"/>
              <a:gd name="T76" fmla="*/ 0 w 485"/>
              <a:gd name="T77" fmla="*/ 1 h 338"/>
              <a:gd name="T78" fmla="*/ 0 w 485"/>
              <a:gd name="T79" fmla="*/ 0 h 338"/>
              <a:gd name="T80" fmla="*/ 0 w 485"/>
              <a:gd name="T81" fmla="*/ 1 h 338"/>
              <a:gd name="T82" fmla="*/ 0 w 485"/>
              <a:gd name="T83" fmla="*/ 1 h 338"/>
              <a:gd name="T84" fmla="*/ 0 w 485"/>
              <a:gd name="T85" fmla="*/ 1 h 338"/>
              <a:gd name="T86" fmla="*/ 0 w 485"/>
              <a:gd name="T87" fmla="*/ 1 h 338"/>
              <a:gd name="T88" fmla="*/ 0 w 485"/>
              <a:gd name="T89" fmla="*/ 1 h 338"/>
              <a:gd name="T90" fmla="*/ 0 w 485"/>
              <a:gd name="T91" fmla="*/ 1 h 338"/>
              <a:gd name="T92" fmla="*/ 0 w 485"/>
              <a:gd name="T93" fmla="*/ 1 h 338"/>
              <a:gd name="T94" fmla="*/ 0 w 485"/>
              <a:gd name="T95" fmla="*/ 1 h 338"/>
              <a:gd name="T96" fmla="*/ 0 w 485"/>
              <a:gd name="T97" fmla="*/ 1 h 338"/>
              <a:gd name="T98" fmla="*/ 0 w 485"/>
              <a:gd name="T99" fmla="*/ 1 h 338"/>
              <a:gd name="T100" fmla="*/ 0 w 485"/>
              <a:gd name="T101" fmla="*/ 1 h 3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5"/>
              <a:gd name="T154" fmla="*/ 0 h 338"/>
              <a:gd name="T155" fmla="*/ 485 w 485"/>
              <a:gd name="T156" fmla="*/ 338 h 3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5" h="338">
                <a:moveTo>
                  <a:pt x="0" y="49"/>
                </a:moveTo>
                <a:lnTo>
                  <a:pt x="3" y="93"/>
                </a:lnTo>
                <a:lnTo>
                  <a:pt x="31" y="66"/>
                </a:lnTo>
                <a:lnTo>
                  <a:pt x="66" y="101"/>
                </a:lnTo>
                <a:lnTo>
                  <a:pt x="50" y="121"/>
                </a:lnTo>
                <a:lnTo>
                  <a:pt x="6" y="102"/>
                </a:lnTo>
                <a:lnTo>
                  <a:pt x="2" y="132"/>
                </a:lnTo>
                <a:lnTo>
                  <a:pt x="6" y="150"/>
                </a:lnTo>
                <a:lnTo>
                  <a:pt x="31" y="153"/>
                </a:lnTo>
                <a:lnTo>
                  <a:pt x="19" y="172"/>
                </a:lnTo>
                <a:lnTo>
                  <a:pt x="41" y="186"/>
                </a:lnTo>
                <a:lnTo>
                  <a:pt x="41" y="246"/>
                </a:lnTo>
                <a:lnTo>
                  <a:pt x="107" y="229"/>
                </a:lnTo>
                <a:lnTo>
                  <a:pt x="143" y="211"/>
                </a:lnTo>
                <a:lnTo>
                  <a:pt x="229" y="251"/>
                </a:lnTo>
                <a:lnTo>
                  <a:pt x="282" y="274"/>
                </a:lnTo>
                <a:lnTo>
                  <a:pt x="294" y="287"/>
                </a:lnTo>
                <a:lnTo>
                  <a:pt x="299" y="316"/>
                </a:lnTo>
                <a:lnTo>
                  <a:pt x="349" y="338"/>
                </a:lnTo>
                <a:lnTo>
                  <a:pt x="423" y="257"/>
                </a:lnTo>
                <a:lnTo>
                  <a:pt x="472" y="257"/>
                </a:lnTo>
                <a:lnTo>
                  <a:pt x="480" y="223"/>
                </a:lnTo>
                <a:lnTo>
                  <a:pt x="485" y="210"/>
                </a:lnTo>
                <a:lnTo>
                  <a:pt x="469" y="188"/>
                </a:lnTo>
                <a:lnTo>
                  <a:pt x="433" y="175"/>
                </a:lnTo>
                <a:lnTo>
                  <a:pt x="431" y="158"/>
                </a:lnTo>
                <a:lnTo>
                  <a:pt x="379" y="145"/>
                </a:lnTo>
                <a:lnTo>
                  <a:pt x="349" y="115"/>
                </a:lnTo>
                <a:lnTo>
                  <a:pt x="338" y="96"/>
                </a:lnTo>
                <a:lnTo>
                  <a:pt x="313" y="77"/>
                </a:lnTo>
                <a:lnTo>
                  <a:pt x="297" y="87"/>
                </a:lnTo>
                <a:lnTo>
                  <a:pt x="288" y="96"/>
                </a:lnTo>
                <a:lnTo>
                  <a:pt x="271" y="93"/>
                </a:lnTo>
                <a:lnTo>
                  <a:pt x="256" y="66"/>
                </a:lnTo>
                <a:lnTo>
                  <a:pt x="255" y="49"/>
                </a:lnTo>
                <a:lnTo>
                  <a:pt x="238" y="43"/>
                </a:lnTo>
                <a:lnTo>
                  <a:pt x="234" y="27"/>
                </a:lnTo>
                <a:lnTo>
                  <a:pt x="212" y="14"/>
                </a:lnTo>
                <a:lnTo>
                  <a:pt x="196" y="14"/>
                </a:lnTo>
                <a:lnTo>
                  <a:pt x="186" y="0"/>
                </a:lnTo>
                <a:lnTo>
                  <a:pt x="169" y="8"/>
                </a:lnTo>
                <a:lnTo>
                  <a:pt x="175" y="27"/>
                </a:lnTo>
                <a:lnTo>
                  <a:pt x="167" y="24"/>
                </a:lnTo>
                <a:lnTo>
                  <a:pt x="154" y="20"/>
                </a:lnTo>
                <a:lnTo>
                  <a:pt x="143" y="49"/>
                </a:lnTo>
                <a:lnTo>
                  <a:pt x="125" y="52"/>
                </a:lnTo>
                <a:lnTo>
                  <a:pt x="107" y="48"/>
                </a:lnTo>
                <a:lnTo>
                  <a:pt x="91" y="62"/>
                </a:lnTo>
                <a:lnTo>
                  <a:pt x="76" y="49"/>
                </a:lnTo>
                <a:lnTo>
                  <a:pt x="53" y="36"/>
                </a:lnTo>
                <a:lnTo>
                  <a:pt x="0" y="49"/>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37" name="Freeform 236"/>
          <p:cNvSpPr>
            <a:spLocks noChangeAspect="1"/>
          </p:cNvSpPr>
          <p:nvPr/>
        </p:nvSpPr>
        <p:spPr bwMode="gray">
          <a:xfrm>
            <a:off x="7557878" y="3622251"/>
            <a:ext cx="302021" cy="139907"/>
          </a:xfrm>
          <a:custGeom>
            <a:avLst/>
            <a:gdLst>
              <a:gd name="T0" fmla="*/ 0 w 405"/>
              <a:gd name="T1" fmla="*/ 1 h 172"/>
              <a:gd name="T2" fmla="*/ 0 w 405"/>
              <a:gd name="T3" fmla="*/ 1 h 172"/>
              <a:gd name="T4" fmla="*/ 0 w 405"/>
              <a:gd name="T5" fmla="*/ 1 h 172"/>
              <a:gd name="T6" fmla="*/ 0 w 405"/>
              <a:gd name="T7" fmla="*/ 1 h 172"/>
              <a:gd name="T8" fmla="*/ 0 w 405"/>
              <a:gd name="T9" fmla="*/ 1 h 172"/>
              <a:gd name="T10" fmla="*/ 0 w 405"/>
              <a:gd name="T11" fmla="*/ 1 h 172"/>
              <a:gd name="T12" fmla="*/ 0 w 405"/>
              <a:gd name="T13" fmla="*/ 1 h 172"/>
              <a:gd name="T14" fmla="*/ 0 w 405"/>
              <a:gd name="T15" fmla="*/ 1 h 172"/>
              <a:gd name="T16" fmla="*/ 0 w 405"/>
              <a:gd name="T17" fmla="*/ 1 h 172"/>
              <a:gd name="T18" fmla="*/ 0 w 405"/>
              <a:gd name="T19" fmla="*/ 1 h 172"/>
              <a:gd name="T20" fmla="*/ 0 w 405"/>
              <a:gd name="T21" fmla="*/ 1 h 172"/>
              <a:gd name="T22" fmla="*/ 0 w 405"/>
              <a:gd name="T23" fmla="*/ 1 h 172"/>
              <a:gd name="T24" fmla="*/ 0 w 405"/>
              <a:gd name="T25" fmla="*/ 1 h 172"/>
              <a:gd name="T26" fmla="*/ 0 w 405"/>
              <a:gd name="T27" fmla="*/ 1 h 172"/>
              <a:gd name="T28" fmla="*/ 0 w 405"/>
              <a:gd name="T29" fmla="*/ 1 h 172"/>
              <a:gd name="T30" fmla="*/ 0 w 405"/>
              <a:gd name="T31" fmla="*/ 1 h 172"/>
              <a:gd name="T32" fmla="*/ 0 w 405"/>
              <a:gd name="T33" fmla="*/ 1 h 172"/>
              <a:gd name="T34" fmla="*/ 0 w 405"/>
              <a:gd name="T35" fmla="*/ 1 h 172"/>
              <a:gd name="T36" fmla="*/ 0 w 405"/>
              <a:gd name="T37" fmla="*/ 1 h 172"/>
              <a:gd name="T38" fmla="*/ 0 w 405"/>
              <a:gd name="T39" fmla="*/ 1 h 172"/>
              <a:gd name="T40" fmla="*/ 0 w 405"/>
              <a:gd name="T41" fmla="*/ 1 h 172"/>
              <a:gd name="T42" fmla="*/ 0 w 405"/>
              <a:gd name="T43" fmla="*/ 0 h 172"/>
              <a:gd name="T44" fmla="*/ 0 w 405"/>
              <a:gd name="T45" fmla="*/ 1 h 172"/>
              <a:gd name="T46" fmla="*/ 0 w 405"/>
              <a:gd name="T47" fmla="*/ 1 h 172"/>
              <a:gd name="T48" fmla="*/ 0 w 405"/>
              <a:gd name="T49" fmla="*/ 1 h 172"/>
              <a:gd name="T50" fmla="*/ 0 w 405"/>
              <a:gd name="T51" fmla="*/ 1 h 172"/>
              <a:gd name="T52" fmla="*/ 0 w 405"/>
              <a:gd name="T53" fmla="*/ 1 h 172"/>
              <a:gd name="T54" fmla="*/ 0 w 405"/>
              <a:gd name="T55" fmla="*/ 1 h 172"/>
              <a:gd name="T56" fmla="*/ 0 w 405"/>
              <a:gd name="T57" fmla="*/ 1 h 172"/>
              <a:gd name="T58" fmla="*/ 0 w 405"/>
              <a:gd name="T59" fmla="*/ 1 h 172"/>
              <a:gd name="T60" fmla="*/ 0 w 405"/>
              <a:gd name="T61" fmla="*/ 1 h 172"/>
              <a:gd name="T62" fmla="*/ 0 w 405"/>
              <a:gd name="T63" fmla="*/ 1 h 172"/>
              <a:gd name="T64" fmla="*/ 0 w 405"/>
              <a:gd name="T65" fmla="*/ 1 h 172"/>
              <a:gd name="T66" fmla="*/ 0 w 405"/>
              <a:gd name="T67" fmla="*/ 1 h 172"/>
              <a:gd name="T68" fmla="*/ 0 w 405"/>
              <a:gd name="T69" fmla="*/ 1 h 172"/>
              <a:gd name="T70" fmla="*/ 0 w 405"/>
              <a:gd name="T71" fmla="*/ 1 h 172"/>
              <a:gd name="T72" fmla="*/ 0 w 405"/>
              <a:gd name="T73" fmla="*/ 1 h 172"/>
              <a:gd name="T74" fmla="*/ 0 w 405"/>
              <a:gd name="T75" fmla="*/ 1 h 172"/>
              <a:gd name="T76" fmla="*/ 0 w 405"/>
              <a:gd name="T77" fmla="*/ 1 h 172"/>
              <a:gd name="T78" fmla="*/ 0 w 405"/>
              <a:gd name="T79" fmla="*/ 1 h 172"/>
              <a:gd name="T80" fmla="*/ 0 w 405"/>
              <a:gd name="T81" fmla="*/ 1 h 172"/>
              <a:gd name="T82" fmla="*/ 0 w 405"/>
              <a:gd name="T83" fmla="*/ 1 h 1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5"/>
              <a:gd name="T127" fmla="*/ 0 h 172"/>
              <a:gd name="T128" fmla="*/ 405 w 405"/>
              <a:gd name="T129" fmla="*/ 172 h 1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5" h="172">
                <a:moveTo>
                  <a:pt x="103" y="122"/>
                </a:moveTo>
                <a:lnTo>
                  <a:pt x="74" y="122"/>
                </a:lnTo>
                <a:lnTo>
                  <a:pt x="15" y="129"/>
                </a:lnTo>
                <a:lnTo>
                  <a:pt x="0" y="148"/>
                </a:lnTo>
                <a:lnTo>
                  <a:pt x="15" y="156"/>
                </a:lnTo>
                <a:lnTo>
                  <a:pt x="27" y="162"/>
                </a:lnTo>
                <a:lnTo>
                  <a:pt x="109" y="161"/>
                </a:lnTo>
                <a:lnTo>
                  <a:pt x="163" y="161"/>
                </a:lnTo>
                <a:lnTo>
                  <a:pt x="187" y="172"/>
                </a:lnTo>
                <a:lnTo>
                  <a:pt x="196" y="150"/>
                </a:lnTo>
                <a:lnTo>
                  <a:pt x="219" y="148"/>
                </a:lnTo>
                <a:lnTo>
                  <a:pt x="252" y="140"/>
                </a:lnTo>
                <a:lnTo>
                  <a:pt x="280" y="135"/>
                </a:lnTo>
                <a:lnTo>
                  <a:pt x="332" y="106"/>
                </a:lnTo>
                <a:lnTo>
                  <a:pt x="387" y="79"/>
                </a:lnTo>
                <a:lnTo>
                  <a:pt x="405" y="65"/>
                </a:lnTo>
                <a:lnTo>
                  <a:pt x="398" y="39"/>
                </a:lnTo>
                <a:lnTo>
                  <a:pt x="372" y="39"/>
                </a:lnTo>
                <a:lnTo>
                  <a:pt x="346" y="27"/>
                </a:lnTo>
                <a:lnTo>
                  <a:pt x="320" y="17"/>
                </a:lnTo>
                <a:lnTo>
                  <a:pt x="251" y="11"/>
                </a:lnTo>
                <a:lnTo>
                  <a:pt x="167" y="0"/>
                </a:lnTo>
                <a:lnTo>
                  <a:pt x="150" y="3"/>
                </a:lnTo>
                <a:lnTo>
                  <a:pt x="154" y="17"/>
                </a:lnTo>
                <a:lnTo>
                  <a:pt x="165" y="30"/>
                </a:lnTo>
                <a:lnTo>
                  <a:pt x="141" y="34"/>
                </a:lnTo>
                <a:lnTo>
                  <a:pt x="134" y="25"/>
                </a:lnTo>
                <a:lnTo>
                  <a:pt x="107" y="22"/>
                </a:lnTo>
                <a:lnTo>
                  <a:pt x="69" y="25"/>
                </a:lnTo>
                <a:lnTo>
                  <a:pt x="86" y="34"/>
                </a:lnTo>
                <a:lnTo>
                  <a:pt x="90" y="44"/>
                </a:lnTo>
                <a:lnTo>
                  <a:pt x="77" y="55"/>
                </a:lnTo>
                <a:lnTo>
                  <a:pt x="77" y="73"/>
                </a:lnTo>
                <a:lnTo>
                  <a:pt x="92" y="85"/>
                </a:lnTo>
                <a:lnTo>
                  <a:pt x="141" y="85"/>
                </a:lnTo>
                <a:lnTo>
                  <a:pt x="158" y="83"/>
                </a:lnTo>
                <a:lnTo>
                  <a:pt x="174" y="99"/>
                </a:lnTo>
                <a:lnTo>
                  <a:pt x="156" y="120"/>
                </a:lnTo>
                <a:lnTo>
                  <a:pt x="139" y="120"/>
                </a:lnTo>
                <a:lnTo>
                  <a:pt x="121" y="118"/>
                </a:lnTo>
                <a:lnTo>
                  <a:pt x="113" y="120"/>
                </a:lnTo>
                <a:lnTo>
                  <a:pt x="103" y="12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38" name="Freeform 237"/>
          <p:cNvSpPr>
            <a:spLocks noChangeAspect="1"/>
          </p:cNvSpPr>
          <p:nvPr/>
        </p:nvSpPr>
        <p:spPr bwMode="gray">
          <a:xfrm>
            <a:off x="7518347" y="3695384"/>
            <a:ext cx="189752" cy="144676"/>
          </a:xfrm>
          <a:custGeom>
            <a:avLst/>
            <a:gdLst>
              <a:gd name="T0" fmla="*/ 0 w 256"/>
              <a:gd name="T1" fmla="*/ 1 h 178"/>
              <a:gd name="T2" fmla="*/ 0 w 256"/>
              <a:gd name="T3" fmla="*/ 1 h 178"/>
              <a:gd name="T4" fmla="*/ 0 w 256"/>
              <a:gd name="T5" fmla="*/ 1 h 178"/>
              <a:gd name="T6" fmla="*/ 0 w 256"/>
              <a:gd name="T7" fmla="*/ 1 h 178"/>
              <a:gd name="T8" fmla="*/ 0 w 256"/>
              <a:gd name="T9" fmla="*/ 1 h 178"/>
              <a:gd name="T10" fmla="*/ 0 w 256"/>
              <a:gd name="T11" fmla="*/ 1 h 178"/>
              <a:gd name="T12" fmla="*/ 0 w 256"/>
              <a:gd name="T13" fmla="*/ 1 h 178"/>
              <a:gd name="T14" fmla="*/ 0 w 256"/>
              <a:gd name="T15" fmla="*/ 1 h 178"/>
              <a:gd name="T16" fmla="*/ 0 w 256"/>
              <a:gd name="T17" fmla="*/ 1 h 178"/>
              <a:gd name="T18" fmla="*/ 0 w 256"/>
              <a:gd name="T19" fmla="*/ 1 h 178"/>
              <a:gd name="T20" fmla="*/ 0 w 256"/>
              <a:gd name="T21" fmla="*/ 1 h 178"/>
              <a:gd name="T22" fmla="*/ 0 w 256"/>
              <a:gd name="T23" fmla="*/ 1 h 178"/>
              <a:gd name="T24" fmla="*/ 0 w 256"/>
              <a:gd name="T25" fmla="*/ 1 h 178"/>
              <a:gd name="T26" fmla="*/ 0 w 256"/>
              <a:gd name="T27" fmla="*/ 1 h 178"/>
              <a:gd name="T28" fmla="*/ 0 w 256"/>
              <a:gd name="T29" fmla="*/ 1 h 178"/>
              <a:gd name="T30" fmla="*/ 0 w 256"/>
              <a:gd name="T31" fmla="*/ 1 h 178"/>
              <a:gd name="T32" fmla="*/ 0 w 256"/>
              <a:gd name="T33" fmla="*/ 1 h 178"/>
              <a:gd name="T34" fmla="*/ 0 w 256"/>
              <a:gd name="T35" fmla="*/ 1 h 178"/>
              <a:gd name="T36" fmla="*/ 0 w 256"/>
              <a:gd name="T37" fmla="*/ 1 h 178"/>
              <a:gd name="T38" fmla="*/ 0 w 256"/>
              <a:gd name="T39" fmla="*/ 1 h 178"/>
              <a:gd name="T40" fmla="*/ 0 w 256"/>
              <a:gd name="T41" fmla="*/ 1 h 178"/>
              <a:gd name="T42" fmla="*/ 0 w 256"/>
              <a:gd name="T43" fmla="*/ 1 h 178"/>
              <a:gd name="T44" fmla="*/ 0 w 256"/>
              <a:gd name="T45" fmla="*/ 1 h 178"/>
              <a:gd name="T46" fmla="*/ 0 w 256"/>
              <a:gd name="T47" fmla="*/ 1 h 178"/>
              <a:gd name="T48" fmla="*/ 0 w 256"/>
              <a:gd name="T49" fmla="*/ 0 h 178"/>
              <a:gd name="T50" fmla="*/ 0 w 256"/>
              <a:gd name="T51" fmla="*/ 1 h 178"/>
              <a:gd name="T52" fmla="*/ 0 w 256"/>
              <a:gd name="T53" fmla="*/ 1 h 178"/>
              <a:gd name="T54" fmla="*/ 0 w 256"/>
              <a:gd name="T55" fmla="*/ 1 h 178"/>
              <a:gd name="T56" fmla="*/ 0 w 256"/>
              <a:gd name="T57" fmla="*/ 1 h 178"/>
              <a:gd name="T58" fmla="*/ 0 w 256"/>
              <a:gd name="T59" fmla="*/ 1 h 178"/>
              <a:gd name="T60" fmla="*/ 0 w 256"/>
              <a:gd name="T61" fmla="*/ 1 h 178"/>
              <a:gd name="T62" fmla="*/ 0 w 256"/>
              <a:gd name="T63" fmla="*/ 1 h 178"/>
              <a:gd name="T64" fmla="*/ 0 w 256"/>
              <a:gd name="T65" fmla="*/ 1 h 178"/>
              <a:gd name="T66" fmla="*/ 0 w 256"/>
              <a:gd name="T67" fmla="*/ 1 h 178"/>
              <a:gd name="T68" fmla="*/ 0 w 256"/>
              <a:gd name="T69" fmla="*/ 1 h 178"/>
              <a:gd name="T70" fmla="*/ 0 w 256"/>
              <a:gd name="T71" fmla="*/ 1 h 178"/>
              <a:gd name="T72" fmla="*/ 0 w 256"/>
              <a:gd name="T73" fmla="*/ 1 h 1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
              <a:gd name="T112" fmla="*/ 0 h 178"/>
              <a:gd name="T113" fmla="*/ 256 w 256"/>
              <a:gd name="T114" fmla="*/ 178 h 1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 h="178">
                <a:moveTo>
                  <a:pt x="0" y="151"/>
                </a:moveTo>
                <a:lnTo>
                  <a:pt x="2" y="159"/>
                </a:lnTo>
                <a:lnTo>
                  <a:pt x="20" y="161"/>
                </a:lnTo>
                <a:lnTo>
                  <a:pt x="67" y="162"/>
                </a:lnTo>
                <a:lnTo>
                  <a:pt x="121" y="106"/>
                </a:lnTo>
                <a:lnTo>
                  <a:pt x="134" y="143"/>
                </a:lnTo>
                <a:lnTo>
                  <a:pt x="149" y="178"/>
                </a:lnTo>
                <a:lnTo>
                  <a:pt x="182" y="164"/>
                </a:lnTo>
                <a:lnTo>
                  <a:pt x="219" y="150"/>
                </a:lnTo>
                <a:lnTo>
                  <a:pt x="254" y="161"/>
                </a:lnTo>
                <a:lnTo>
                  <a:pt x="256" y="109"/>
                </a:lnTo>
                <a:lnTo>
                  <a:pt x="231" y="98"/>
                </a:lnTo>
                <a:lnTo>
                  <a:pt x="216" y="100"/>
                </a:lnTo>
                <a:lnTo>
                  <a:pt x="227" y="67"/>
                </a:lnTo>
                <a:lnTo>
                  <a:pt x="197" y="60"/>
                </a:lnTo>
                <a:lnTo>
                  <a:pt x="171" y="57"/>
                </a:lnTo>
                <a:lnTo>
                  <a:pt x="135" y="57"/>
                </a:lnTo>
                <a:lnTo>
                  <a:pt x="106" y="57"/>
                </a:lnTo>
                <a:lnTo>
                  <a:pt x="72" y="57"/>
                </a:lnTo>
                <a:lnTo>
                  <a:pt x="42" y="51"/>
                </a:lnTo>
                <a:lnTo>
                  <a:pt x="38" y="46"/>
                </a:lnTo>
                <a:lnTo>
                  <a:pt x="44" y="34"/>
                </a:lnTo>
                <a:lnTo>
                  <a:pt x="56" y="25"/>
                </a:lnTo>
                <a:lnTo>
                  <a:pt x="105" y="17"/>
                </a:lnTo>
                <a:lnTo>
                  <a:pt x="102" y="0"/>
                </a:lnTo>
                <a:lnTo>
                  <a:pt x="66" y="6"/>
                </a:lnTo>
                <a:lnTo>
                  <a:pt x="34" y="3"/>
                </a:lnTo>
                <a:lnTo>
                  <a:pt x="13" y="20"/>
                </a:lnTo>
                <a:lnTo>
                  <a:pt x="7" y="57"/>
                </a:lnTo>
                <a:lnTo>
                  <a:pt x="8" y="66"/>
                </a:lnTo>
                <a:lnTo>
                  <a:pt x="5" y="68"/>
                </a:lnTo>
                <a:lnTo>
                  <a:pt x="28" y="76"/>
                </a:lnTo>
                <a:lnTo>
                  <a:pt x="39" y="95"/>
                </a:lnTo>
                <a:lnTo>
                  <a:pt x="33" y="118"/>
                </a:lnTo>
                <a:lnTo>
                  <a:pt x="27" y="121"/>
                </a:lnTo>
                <a:lnTo>
                  <a:pt x="18" y="131"/>
                </a:lnTo>
                <a:lnTo>
                  <a:pt x="0" y="15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grpSp>
        <p:nvGrpSpPr>
          <p:cNvPr id="5" name="Group 4"/>
          <p:cNvGrpSpPr/>
          <p:nvPr/>
        </p:nvGrpSpPr>
        <p:grpSpPr>
          <a:xfrm>
            <a:off x="7127711" y="6494248"/>
            <a:ext cx="3957716" cy="264294"/>
            <a:chOff x="7233590" y="6633301"/>
            <a:chExt cx="3957716" cy="264294"/>
          </a:xfrm>
        </p:grpSpPr>
        <p:sp>
          <p:nvSpPr>
            <p:cNvPr id="239" name="Rounded Rectangle 238"/>
            <p:cNvSpPr/>
            <p:nvPr/>
          </p:nvSpPr>
          <p:spPr bwMode="gray">
            <a:xfrm>
              <a:off x="7833922" y="6665819"/>
              <a:ext cx="257097" cy="199258"/>
            </a:xfrm>
            <a:prstGeom prst="roundRect">
              <a:avLst/>
            </a:prstGeom>
            <a:solidFill>
              <a:srgbClr val="FFC000"/>
            </a:solidFill>
            <a:ln w="19050" algn="ctr">
              <a:noFill/>
              <a:miter lim="800000"/>
              <a:headEnd/>
              <a:tailEnd/>
            </a:ln>
          </p:spPr>
          <p:txBody>
            <a:bodyPr wrap="none" lIns="274320" tIns="88900" rIns="88900" bIns="88900" rtlCol="0" anchor="ctr"/>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700" b="1"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    RTP Live</a:t>
              </a:r>
            </a:p>
          </p:txBody>
        </p:sp>
        <p:sp>
          <p:nvSpPr>
            <p:cNvPr id="240" name="Rectangle 239"/>
            <p:cNvSpPr/>
            <p:nvPr/>
          </p:nvSpPr>
          <p:spPr bwMode="gray">
            <a:xfrm>
              <a:off x="7233590" y="6633301"/>
              <a:ext cx="3957716" cy="264294"/>
            </a:xfrm>
            <a:prstGeom prst="rect">
              <a:avLst/>
            </a:prstGeom>
            <a:noFill/>
            <a:ln w="12700" algn="ctr">
              <a:solidFill>
                <a:sysClr val="window" lastClr="FFFFFF">
                  <a:lumMod val="85000"/>
                </a:sysClr>
              </a:solidFill>
              <a:miter lim="800000"/>
              <a:headEnd/>
              <a:tailEnd/>
            </a:ln>
          </p:spPr>
          <p:txBody>
            <a:bodyPr wrap="square" lIns="88900" tIns="88900" rIns="88900" bIns="88900" rtlCol="0" anchor="ctr"/>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800" b="1"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Legend:</a:t>
              </a:r>
            </a:p>
          </p:txBody>
        </p:sp>
        <p:sp>
          <p:nvSpPr>
            <p:cNvPr id="241" name="Rounded Rectangle 240"/>
            <p:cNvSpPr/>
            <p:nvPr/>
          </p:nvSpPr>
          <p:spPr bwMode="gray">
            <a:xfrm>
              <a:off x="8613032" y="6665819"/>
              <a:ext cx="257097" cy="199258"/>
            </a:xfrm>
            <a:prstGeom prst="roundRect">
              <a:avLst/>
            </a:prstGeom>
            <a:solidFill>
              <a:schemeClr val="accent3">
                <a:lumMod val="20000"/>
                <a:lumOff val="80000"/>
              </a:schemeClr>
            </a:solidFill>
            <a:ln w="19050" algn="ctr">
              <a:noFill/>
              <a:miter lim="800000"/>
              <a:headEnd/>
              <a:tailEnd/>
            </a:ln>
          </p:spPr>
          <p:txBody>
            <a:bodyPr wrap="none" lIns="365760" tIns="88900" rIns="88900" bIns="88900" rtlCol="0" anchor="ctr"/>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700" b="1"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  RTP in Planning</a:t>
              </a:r>
            </a:p>
          </p:txBody>
        </p:sp>
        <p:grpSp>
          <p:nvGrpSpPr>
            <p:cNvPr id="242" name="Group 241"/>
            <p:cNvGrpSpPr/>
            <p:nvPr/>
          </p:nvGrpSpPr>
          <p:grpSpPr>
            <a:xfrm>
              <a:off x="9707969" y="6672840"/>
              <a:ext cx="407093" cy="177784"/>
              <a:chOff x="1095404" y="267088"/>
              <a:chExt cx="1048586" cy="185107"/>
            </a:xfrm>
          </p:grpSpPr>
          <p:sp>
            <p:nvSpPr>
              <p:cNvPr id="243" name="Freeform 50"/>
              <p:cNvSpPr>
                <a:spLocks noChangeAspect="1"/>
              </p:cNvSpPr>
              <p:nvPr/>
            </p:nvSpPr>
            <p:spPr bwMode="auto">
              <a:xfrm>
                <a:off x="109540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44" name="Freeform 50"/>
              <p:cNvSpPr>
                <a:spLocks noChangeAspect="1"/>
              </p:cNvSpPr>
              <p:nvPr/>
            </p:nvSpPr>
            <p:spPr bwMode="auto">
              <a:xfrm>
                <a:off x="130453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45" name="Freeform 50"/>
              <p:cNvSpPr>
                <a:spLocks noChangeAspect="1"/>
              </p:cNvSpPr>
              <p:nvPr/>
            </p:nvSpPr>
            <p:spPr bwMode="auto">
              <a:xfrm>
                <a:off x="1527251" y="267088"/>
                <a:ext cx="184432"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46" name="Freeform 50"/>
              <p:cNvSpPr>
                <a:spLocks noChangeAspect="1"/>
              </p:cNvSpPr>
              <p:nvPr/>
            </p:nvSpPr>
            <p:spPr bwMode="auto">
              <a:xfrm>
                <a:off x="173472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47" name="Freeform 50"/>
              <p:cNvSpPr>
                <a:spLocks noChangeAspect="1"/>
              </p:cNvSpPr>
              <p:nvPr/>
            </p:nvSpPr>
            <p:spPr bwMode="auto">
              <a:xfrm>
                <a:off x="1959559"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grpSp>
        <p:sp>
          <p:nvSpPr>
            <p:cNvPr id="248" name="Rectangle 247"/>
            <p:cNvSpPr/>
            <p:nvPr/>
          </p:nvSpPr>
          <p:spPr bwMode="gray">
            <a:xfrm>
              <a:off x="10106292" y="6675490"/>
              <a:ext cx="1085014" cy="179035"/>
            </a:xfrm>
            <a:prstGeom prst="rect">
              <a:avLst/>
            </a:prstGeom>
            <a:noFill/>
            <a:ln w="9525" algn="ctr">
              <a:noFill/>
              <a:miter lim="800000"/>
              <a:headEnd/>
              <a:tailEnd/>
            </a:ln>
          </p:spPr>
          <p:txBody>
            <a:bodyPr wrap="square" lIns="88900" tIns="88900" rIns="88900" bIns="88900" rtlCol="0" anchor="ctr"/>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CA" sz="700" b="1"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Overall RTP Maturity </a:t>
              </a:r>
            </a:p>
          </p:txBody>
        </p:sp>
      </p:grpSp>
      <p:sp>
        <p:nvSpPr>
          <p:cNvPr id="249" name="Freeform 248"/>
          <p:cNvSpPr>
            <a:spLocks noChangeAspect="1"/>
          </p:cNvSpPr>
          <p:nvPr/>
        </p:nvSpPr>
        <p:spPr bwMode="gray">
          <a:xfrm>
            <a:off x="3878241" y="2399169"/>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50" name="Freeform 249"/>
          <p:cNvSpPr>
            <a:spLocks noChangeAspect="1"/>
          </p:cNvSpPr>
          <p:nvPr/>
        </p:nvSpPr>
        <p:spPr bwMode="gray">
          <a:xfrm>
            <a:off x="4915283" y="1851719"/>
            <a:ext cx="33206" cy="33387"/>
          </a:xfrm>
          <a:custGeom>
            <a:avLst/>
            <a:gdLst>
              <a:gd name="T0" fmla="*/ 0 w 47"/>
              <a:gd name="T1" fmla="*/ 0 h 41"/>
              <a:gd name="T2" fmla="*/ 0 w 47"/>
              <a:gd name="T3" fmla="*/ 1 h 41"/>
              <a:gd name="T4" fmla="*/ 0 w 47"/>
              <a:gd name="T5" fmla="*/ 1 h 41"/>
              <a:gd name="T6" fmla="*/ 0 w 47"/>
              <a:gd name="T7" fmla="*/ 1 h 41"/>
              <a:gd name="T8" fmla="*/ 0 w 47"/>
              <a:gd name="T9" fmla="*/ 1 h 41"/>
              <a:gd name="T10" fmla="*/ 0 w 47"/>
              <a:gd name="T11" fmla="*/ 1 h 41"/>
              <a:gd name="T12" fmla="*/ 0 w 47"/>
              <a:gd name="T13" fmla="*/ 0 h 41"/>
              <a:gd name="T14" fmla="*/ 0 60000 65536"/>
              <a:gd name="T15" fmla="*/ 0 60000 65536"/>
              <a:gd name="T16" fmla="*/ 0 60000 65536"/>
              <a:gd name="T17" fmla="*/ 0 60000 65536"/>
              <a:gd name="T18" fmla="*/ 0 60000 65536"/>
              <a:gd name="T19" fmla="*/ 0 60000 65536"/>
              <a:gd name="T20" fmla="*/ 0 60000 65536"/>
              <a:gd name="T21" fmla="*/ 0 w 47"/>
              <a:gd name="T22" fmla="*/ 0 h 41"/>
              <a:gd name="T23" fmla="*/ 47 w 4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1">
                <a:moveTo>
                  <a:pt x="0" y="0"/>
                </a:moveTo>
                <a:lnTo>
                  <a:pt x="14" y="41"/>
                </a:lnTo>
                <a:lnTo>
                  <a:pt x="17" y="21"/>
                </a:lnTo>
                <a:lnTo>
                  <a:pt x="47" y="38"/>
                </a:lnTo>
                <a:lnTo>
                  <a:pt x="19" y="21"/>
                </a:lnTo>
                <a:lnTo>
                  <a:pt x="45" y="8"/>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51" name="Freeform 250"/>
          <p:cNvSpPr>
            <a:spLocks noChangeAspect="1"/>
          </p:cNvSpPr>
          <p:nvPr/>
        </p:nvSpPr>
        <p:spPr bwMode="gray">
          <a:xfrm>
            <a:off x="4934258" y="1881926"/>
            <a:ext cx="17394" cy="50875"/>
          </a:xfrm>
          <a:custGeom>
            <a:avLst/>
            <a:gdLst>
              <a:gd name="T0" fmla="*/ 0 w 27"/>
              <a:gd name="T1" fmla="*/ 0 h 61"/>
              <a:gd name="T2" fmla="*/ 0 w 27"/>
              <a:gd name="T3" fmla="*/ 1 h 61"/>
              <a:gd name="T4" fmla="*/ 0 w 27"/>
              <a:gd name="T5" fmla="*/ 1 h 61"/>
              <a:gd name="T6" fmla="*/ 0 w 27"/>
              <a:gd name="T7" fmla="*/ 0 h 61"/>
              <a:gd name="T8" fmla="*/ 0 60000 65536"/>
              <a:gd name="T9" fmla="*/ 0 60000 65536"/>
              <a:gd name="T10" fmla="*/ 0 60000 65536"/>
              <a:gd name="T11" fmla="*/ 0 60000 65536"/>
              <a:gd name="T12" fmla="*/ 0 w 27"/>
              <a:gd name="T13" fmla="*/ 0 h 61"/>
              <a:gd name="T14" fmla="*/ 27 w 27"/>
              <a:gd name="T15" fmla="*/ 61 h 61"/>
            </a:gdLst>
            <a:ahLst/>
            <a:cxnLst>
              <a:cxn ang="T8">
                <a:pos x="T0" y="T1"/>
              </a:cxn>
              <a:cxn ang="T9">
                <a:pos x="T2" y="T3"/>
              </a:cxn>
              <a:cxn ang="T10">
                <a:pos x="T4" y="T5"/>
              </a:cxn>
              <a:cxn ang="T11">
                <a:pos x="T6" y="T7"/>
              </a:cxn>
            </a:cxnLst>
            <a:rect l="T12" t="T13" r="T14" b="T15"/>
            <a:pathLst>
              <a:path w="27" h="61">
                <a:moveTo>
                  <a:pt x="0" y="0"/>
                </a:moveTo>
                <a:lnTo>
                  <a:pt x="25" y="12"/>
                </a:lnTo>
                <a:lnTo>
                  <a:pt x="27" y="61"/>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52" name="Freeform 251"/>
          <p:cNvSpPr>
            <a:spLocks noChangeAspect="1"/>
          </p:cNvSpPr>
          <p:nvPr/>
        </p:nvSpPr>
        <p:spPr bwMode="gray">
          <a:xfrm>
            <a:off x="4951652" y="1856488"/>
            <a:ext cx="28463" cy="28617"/>
          </a:xfrm>
          <a:custGeom>
            <a:avLst/>
            <a:gdLst>
              <a:gd name="T0" fmla="*/ 0 w 34"/>
              <a:gd name="T1" fmla="*/ 0 h 37"/>
              <a:gd name="T2" fmla="*/ 1 w 34"/>
              <a:gd name="T3" fmla="*/ 0 h 37"/>
              <a:gd name="T4" fmla="*/ 1 w 34"/>
              <a:gd name="T5" fmla="*/ 0 h 37"/>
              <a:gd name="T6" fmla="*/ 1 w 34"/>
              <a:gd name="T7" fmla="*/ 0 h 37"/>
              <a:gd name="T8" fmla="*/ 1 w 34"/>
              <a:gd name="T9" fmla="*/ 0 h 37"/>
              <a:gd name="T10" fmla="*/ 1 w 34"/>
              <a:gd name="T11" fmla="*/ 0 h 37"/>
              <a:gd name="T12" fmla="*/ 0 w 34"/>
              <a:gd name="T13" fmla="*/ 0 h 37"/>
              <a:gd name="T14" fmla="*/ 0 60000 65536"/>
              <a:gd name="T15" fmla="*/ 0 60000 65536"/>
              <a:gd name="T16" fmla="*/ 0 60000 65536"/>
              <a:gd name="T17" fmla="*/ 0 60000 65536"/>
              <a:gd name="T18" fmla="*/ 0 60000 65536"/>
              <a:gd name="T19" fmla="*/ 0 60000 65536"/>
              <a:gd name="T20" fmla="*/ 0 60000 65536"/>
              <a:gd name="T21" fmla="*/ 0 w 34"/>
              <a:gd name="T22" fmla="*/ 0 h 37"/>
              <a:gd name="T23" fmla="*/ 34 w 3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7">
                <a:moveTo>
                  <a:pt x="0" y="0"/>
                </a:moveTo>
                <a:lnTo>
                  <a:pt x="7" y="37"/>
                </a:lnTo>
                <a:lnTo>
                  <a:pt x="29" y="37"/>
                </a:lnTo>
                <a:lnTo>
                  <a:pt x="18" y="4"/>
                </a:lnTo>
                <a:lnTo>
                  <a:pt x="34" y="27"/>
                </a:lnTo>
                <a:lnTo>
                  <a:pt x="21" y="0"/>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53" name="Freeform 252"/>
          <p:cNvSpPr>
            <a:spLocks noChangeAspect="1"/>
          </p:cNvSpPr>
          <p:nvPr/>
        </p:nvSpPr>
        <p:spPr bwMode="gray">
          <a:xfrm>
            <a:off x="4976952" y="1899415"/>
            <a:ext cx="20556" cy="25438"/>
          </a:xfrm>
          <a:custGeom>
            <a:avLst/>
            <a:gdLst>
              <a:gd name="T0" fmla="*/ 0 w 30"/>
              <a:gd name="T1" fmla="*/ 0 h 27"/>
              <a:gd name="T2" fmla="*/ 0 w 30"/>
              <a:gd name="T3" fmla="*/ 1 h 27"/>
              <a:gd name="T4" fmla="*/ 0 w 30"/>
              <a:gd name="T5" fmla="*/ 1 h 27"/>
              <a:gd name="T6" fmla="*/ 0 w 30"/>
              <a:gd name="T7" fmla="*/ 0 h 27"/>
              <a:gd name="T8" fmla="*/ 0 60000 65536"/>
              <a:gd name="T9" fmla="*/ 0 60000 65536"/>
              <a:gd name="T10" fmla="*/ 0 60000 65536"/>
              <a:gd name="T11" fmla="*/ 0 60000 65536"/>
              <a:gd name="T12" fmla="*/ 0 w 30"/>
              <a:gd name="T13" fmla="*/ 0 h 27"/>
              <a:gd name="T14" fmla="*/ 30 w 30"/>
              <a:gd name="T15" fmla="*/ 27 h 27"/>
            </a:gdLst>
            <a:ahLst/>
            <a:cxnLst>
              <a:cxn ang="T8">
                <a:pos x="T0" y="T1"/>
              </a:cxn>
              <a:cxn ang="T9">
                <a:pos x="T2" y="T3"/>
              </a:cxn>
              <a:cxn ang="T10">
                <a:pos x="T4" y="T5"/>
              </a:cxn>
              <a:cxn ang="T11">
                <a:pos x="T6" y="T7"/>
              </a:cxn>
            </a:cxnLst>
            <a:rect l="T12" t="T13" r="T14" b="T15"/>
            <a:pathLst>
              <a:path w="30" h="27">
                <a:moveTo>
                  <a:pt x="0" y="0"/>
                </a:moveTo>
                <a:lnTo>
                  <a:pt x="29" y="27"/>
                </a:lnTo>
                <a:lnTo>
                  <a:pt x="30" y="3"/>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54" name="Freeform 253"/>
          <p:cNvSpPr>
            <a:spLocks noChangeAspect="1"/>
          </p:cNvSpPr>
          <p:nvPr/>
        </p:nvSpPr>
        <p:spPr bwMode="gray">
          <a:xfrm>
            <a:off x="4983277" y="1932801"/>
            <a:ext cx="33206" cy="49286"/>
          </a:xfrm>
          <a:custGeom>
            <a:avLst/>
            <a:gdLst>
              <a:gd name="T0" fmla="*/ 0 w 47"/>
              <a:gd name="T1" fmla="*/ 0 h 64"/>
              <a:gd name="T2" fmla="*/ 0 w 47"/>
              <a:gd name="T3" fmla="*/ 0 h 64"/>
              <a:gd name="T4" fmla="*/ 0 w 47"/>
              <a:gd name="T5" fmla="*/ 0 h 64"/>
              <a:gd name="T6" fmla="*/ 0 w 47"/>
              <a:gd name="T7" fmla="*/ 0 h 64"/>
              <a:gd name="T8" fmla="*/ 0 60000 65536"/>
              <a:gd name="T9" fmla="*/ 0 60000 65536"/>
              <a:gd name="T10" fmla="*/ 0 60000 65536"/>
              <a:gd name="T11" fmla="*/ 0 60000 65536"/>
              <a:gd name="T12" fmla="*/ 0 w 47"/>
              <a:gd name="T13" fmla="*/ 0 h 64"/>
              <a:gd name="T14" fmla="*/ 47 w 47"/>
              <a:gd name="T15" fmla="*/ 64 h 64"/>
            </a:gdLst>
            <a:ahLst/>
            <a:cxnLst>
              <a:cxn ang="T8">
                <a:pos x="T0" y="T1"/>
              </a:cxn>
              <a:cxn ang="T9">
                <a:pos x="T2" y="T3"/>
              </a:cxn>
              <a:cxn ang="T10">
                <a:pos x="T4" y="T5"/>
              </a:cxn>
              <a:cxn ang="T11">
                <a:pos x="T6" y="T7"/>
              </a:cxn>
            </a:cxnLst>
            <a:rect l="T12" t="T13" r="T14" b="T15"/>
            <a:pathLst>
              <a:path w="47" h="64">
                <a:moveTo>
                  <a:pt x="0" y="0"/>
                </a:moveTo>
                <a:lnTo>
                  <a:pt x="37" y="23"/>
                </a:lnTo>
                <a:lnTo>
                  <a:pt x="47" y="64"/>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55" name="Freeform 254"/>
          <p:cNvSpPr>
            <a:spLocks noChangeAspect="1"/>
          </p:cNvSpPr>
          <p:nvPr/>
        </p:nvSpPr>
        <p:spPr bwMode="gray">
          <a:xfrm>
            <a:off x="5037039" y="1945520"/>
            <a:ext cx="20556" cy="30207"/>
          </a:xfrm>
          <a:custGeom>
            <a:avLst/>
            <a:gdLst>
              <a:gd name="T0" fmla="*/ 0 w 25"/>
              <a:gd name="T1" fmla="*/ 1 h 38"/>
              <a:gd name="T2" fmla="*/ 1 w 25"/>
              <a:gd name="T3" fmla="*/ 0 h 38"/>
              <a:gd name="T4" fmla="*/ 1 w 25"/>
              <a:gd name="T5" fmla="*/ 1 h 38"/>
              <a:gd name="T6" fmla="*/ 0 w 25"/>
              <a:gd name="T7" fmla="*/ 1 h 38"/>
              <a:gd name="T8" fmla="*/ 0 60000 65536"/>
              <a:gd name="T9" fmla="*/ 0 60000 65536"/>
              <a:gd name="T10" fmla="*/ 0 60000 65536"/>
              <a:gd name="T11" fmla="*/ 0 60000 65536"/>
              <a:gd name="T12" fmla="*/ 0 w 25"/>
              <a:gd name="T13" fmla="*/ 0 h 38"/>
              <a:gd name="T14" fmla="*/ 25 w 25"/>
              <a:gd name="T15" fmla="*/ 38 h 38"/>
            </a:gdLst>
            <a:ahLst/>
            <a:cxnLst>
              <a:cxn ang="T8">
                <a:pos x="T0" y="T1"/>
              </a:cxn>
              <a:cxn ang="T9">
                <a:pos x="T2" y="T3"/>
              </a:cxn>
              <a:cxn ang="T10">
                <a:pos x="T4" y="T5"/>
              </a:cxn>
              <a:cxn ang="T11">
                <a:pos x="T6" y="T7"/>
              </a:cxn>
            </a:cxnLst>
            <a:rect l="T12" t="T13" r="T14" b="T15"/>
            <a:pathLst>
              <a:path w="25" h="38">
                <a:moveTo>
                  <a:pt x="0" y="22"/>
                </a:moveTo>
                <a:lnTo>
                  <a:pt x="13" y="0"/>
                </a:lnTo>
                <a:lnTo>
                  <a:pt x="25" y="38"/>
                </a:lnTo>
                <a:lnTo>
                  <a:pt x="0" y="2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cxnSp>
        <p:nvCxnSpPr>
          <p:cNvPr id="256" name="Elbow Connector 255"/>
          <p:cNvCxnSpPr/>
          <p:nvPr/>
        </p:nvCxnSpPr>
        <p:spPr bwMode="auto">
          <a:xfrm>
            <a:off x="3655196" y="2758959"/>
            <a:ext cx="1938753" cy="543593"/>
          </a:xfrm>
          <a:prstGeom prst="bentConnector3">
            <a:avLst>
              <a:gd name="adj1" fmla="val 448"/>
            </a:avLst>
          </a:prstGeom>
          <a:solidFill>
            <a:schemeClr val="accent2"/>
          </a:solidFill>
          <a:ln w="19050"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89803" dir="2700000" algn="ctr" rotWithShape="0">
                    <a:schemeClr val="bg2"/>
                  </a:outerShdw>
                </a:effectLst>
              </a14:hiddenEffects>
            </a:ext>
          </a:extLst>
        </p:spPr>
      </p:cxnSp>
      <p:sp>
        <p:nvSpPr>
          <p:cNvPr id="257" name="Freeform 256"/>
          <p:cNvSpPr>
            <a:spLocks noChangeAspect="1"/>
          </p:cNvSpPr>
          <p:nvPr/>
        </p:nvSpPr>
        <p:spPr bwMode="gray">
          <a:xfrm>
            <a:off x="8393848" y="1743294"/>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58" name="Rectangle 257"/>
          <p:cNvSpPr/>
          <p:nvPr/>
        </p:nvSpPr>
        <p:spPr bwMode="auto">
          <a:xfrm>
            <a:off x="7747935" y="1667048"/>
            <a:ext cx="1988717" cy="817551"/>
          </a:xfrm>
          <a:prstGeom prst="rect">
            <a:avLst/>
          </a:prstGeom>
          <a:solidFill>
            <a:schemeClr val="bg1"/>
          </a:solidFill>
          <a:ln w="12700" cap="flat" cmpd="sng" algn="ctr">
            <a:solidFill>
              <a:schemeClr val="tx1"/>
            </a:solidFill>
            <a:prstDash val="solid"/>
            <a:round/>
            <a:headEnd type="none" w="med" len="med"/>
            <a:tailEnd type="triangle" w="med" len="med"/>
          </a:ln>
          <a:effectLst/>
          <a:extLst/>
        </p:spPr>
        <p:txBody>
          <a:bodyPr vert="horz" wrap="square" lIns="72000" tIns="72000" rIns="72000" bIns="72000" numCol="1" rtlCol="0" anchor="t"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59" name="TextBox 258"/>
          <p:cNvSpPr txBox="1"/>
          <p:nvPr/>
        </p:nvSpPr>
        <p:spPr>
          <a:xfrm>
            <a:off x="7731900" y="1883465"/>
            <a:ext cx="1378904" cy="553998"/>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lumMod val="75000"/>
                    <a:lumOff val="25000"/>
                  </a:prstClr>
                </a:solidFill>
                <a:effectLst/>
                <a:uLnTx/>
                <a:uFillTx/>
                <a:latin typeface="Segoe UI" panose="020B0502040204020203" pitchFamily="34" charset="0"/>
                <a:cs typeface="Segoe UI" panose="020B0502040204020203" pitchFamily="34" charset="0"/>
              </a:rPr>
              <a:t>Siirto</a:t>
            </a:r>
            <a:endPar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Launch: March 2017</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Standard: ISO 20022</a:t>
            </a:r>
          </a:p>
        </p:txBody>
      </p:sp>
      <p:grpSp>
        <p:nvGrpSpPr>
          <p:cNvPr id="260" name="Group 259"/>
          <p:cNvGrpSpPr/>
          <p:nvPr/>
        </p:nvGrpSpPr>
        <p:grpSpPr>
          <a:xfrm>
            <a:off x="9268783" y="1723548"/>
            <a:ext cx="407093" cy="177784"/>
            <a:chOff x="1095404" y="267088"/>
            <a:chExt cx="1048586" cy="185107"/>
          </a:xfrm>
        </p:grpSpPr>
        <p:sp>
          <p:nvSpPr>
            <p:cNvPr id="261" name="Freeform 50"/>
            <p:cNvSpPr>
              <a:spLocks noChangeAspect="1"/>
            </p:cNvSpPr>
            <p:nvPr/>
          </p:nvSpPr>
          <p:spPr bwMode="auto">
            <a:xfrm>
              <a:off x="109540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62" name="Freeform 50"/>
            <p:cNvSpPr>
              <a:spLocks noChangeAspect="1"/>
            </p:cNvSpPr>
            <p:nvPr/>
          </p:nvSpPr>
          <p:spPr bwMode="auto">
            <a:xfrm>
              <a:off x="130453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63" name="Freeform 50"/>
            <p:cNvSpPr>
              <a:spLocks noChangeAspect="1"/>
            </p:cNvSpPr>
            <p:nvPr/>
          </p:nvSpPr>
          <p:spPr bwMode="auto">
            <a:xfrm>
              <a:off x="1517008"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64" name="Freeform 50"/>
            <p:cNvSpPr>
              <a:spLocks noChangeAspect="1"/>
            </p:cNvSpPr>
            <p:nvPr/>
          </p:nvSpPr>
          <p:spPr bwMode="auto">
            <a:xfrm>
              <a:off x="173472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65" name="Freeform 50"/>
            <p:cNvSpPr>
              <a:spLocks noChangeAspect="1"/>
            </p:cNvSpPr>
            <p:nvPr/>
          </p:nvSpPr>
          <p:spPr bwMode="auto">
            <a:xfrm>
              <a:off x="1959559"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grpSp>
      <p:sp>
        <p:nvSpPr>
          <p:cNvPr id="266" name="TextBox 265"/>
          <p:cNvSpPr txBox="1"/>
          <p:nvPr/>
        </p:nvSpPr>
        <p:spPr>
          <a:xfrm>
            <a:off x="7738699" y="1669463"/>
            <a:ext cx="734496"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Finland</a:t>
            </a:r>
          </a:p>
        </p:txBody>
      </p:sp>
      <p:pic>
        <p:nvPicPr>
          <p:cNvPr id="267" name="Picture 4" descr="Image result for finland fla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270" y="1689090"/>
            <a:ext cx="237744" cy="237744"/>
          </a:xfrm>
          <a:prstGeom prst="ellipse">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cxnSp>
        <p:nvCxnSpPr>
          <p:cNvPr id="268" name="Elbow Connector 267"/>
          <p:cNvCxnSpPr>
            <a:stCxn id="259" idx="1"/>
          </p:cNvCxnSpPr>
          <p:nvPr/>
        </p:nvCxnSpPr>
        <p:spPr bwMode="auto">
          <a:xfrm rot="10800000" flipV="1">
            <a:off x="6564850" y="2160464"/>
            <a:ext cx="1167051" cy="586936"/>
          </a:xfrm>
          <a:prstGeom prst="bentConnector3">
            <a:avLst>
              <a:gd name="adj1" fmla="val 50000"/>
            </a:avLst>
          </a:prstGeom>
          <a:solidFill>
            <a:schemeClr val="accent2"/>
          </a:solidFill>
          <a:ln w="19050"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89803" dir="2700000" algn="ctr" rotWithShape="0">
                    <a:schemeClr val="bg2"/>
                  </a:outerShdw>
                </a:effectLst>
              </a14:hiddenEffects>
            </a:ext>
          </a:extLst>
        </p:spPr>
      </p:cxnSp>
      <p:sp>
        <p:nvSpPr>
          <p:cNvPr id="269" name="Freeform 268"/>
          <p:cNvSpPr>
            <a:spLocks noChangeAspect="1"/>
          </p:cNvSpPr>
          <p:nvPr/>
        </p:nvSpPr>
        <p:spPr bwMode="gray">
          <a:xfrm>
            <a:off x="3560093" y="1674718"/>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70" name="Freeform 269"/>
          <p:cNvSpPr>
            <a:spLocks noChangeAspect="1"/>
          </p:cNvSpPr>
          <p:nvPr/>
        </p:nvSpPr>
        <p:spPr bwMode="gray">
          <a:xfrm>
            <a:off x="3712493" y="1827118"/>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cxnSp>
        <p:nvCxnSpPr>
          <p:cNvPr id="271" name="Elbow Connector 270"/>
          <p:cNvCxnSpPr/>
          <p:nvPr/>
        </p:nvCxnSpPr>
        <p:spPr bwMode="auto">
          <a:xfrm>
            <a:off x="5334000" y="1978906"/>
            <a:ext cx="863991" cy="753027"/>
          </a:xfrm>
          <a:prstGeom prst="bentConnector3">
            <a:avLst/>
          </a:prstGeom>
          <a:solidFill>
            <a:schemeClr val="accent2"/>
          </a:solidFill>
          <a:ln w="19050"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89803" dir="2700000" algn="ctr" rotWithShape="0">
                    <a:schemeClr val="bg2"/>
                  </a:outerShdw>
                </a:effectLst>
              </a14:hiddenEffects>
            </a:ext>
          </a:extLst>
        </p:spPr>
      </p:cxnSp>
      <p:sp>
        <p:nvSpPr>
          <p:cNvPr id="272" name="Freeform 271"/>
          <p:cNvSpPr>
            <a:spLocks noChangeAspect="1"/>
          </p:cNvSpPr>
          <p:nvPr/>
        </p:nvSpPr>
        <p:spPr bwMode="gray">
          <a:xfrm>
            <a:off x="4536837" y="4024001"/>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73" name="Freeform 272"/>
          <p:cNvSpPr>
            <a:spLocks noChangeAspect="1"/>
          </p:cNvSpPr>
          <p:nvPr/>
        </p:nvSpPr>
        <p:spPr bwMode="gray">
          <a:xfrm>
            <a:off x="4689237" y="4176401"/>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cxnSp>
        <p:nvCxnSpPr>
          <p:cNvPr id="274" name="Elbow Connector 273"/>
          <p:cNvCxnSpPr/>
          <p:nvPr/>
        </p:nvCxnSpPr>
        <p:spPr bwMode="auto">
          <a:xfrm rot="5400000" flipH="1" flipV="1">
            <a:off x="5351564" y="3329638"/>
            <a:ext cx="578901" cy="567892"/>
          </a:xfrm>
          <a:prstGeom prst="bentConnector3">
            <a:avLst>
              <a:gd name="adj1" fmla="val -21980"/>
            </a:avLst>
          </a:prstGeom>
          <a:solidFill>
            <a:schemeClr val="accent2"/>
          </a:solidFill>
          <a:ln w="19050"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89803" dir="2700000" algn="ctr" rotWithShape="0">
                    <a:schemeClr val="bg2"/>
                  </a:outerShdw>
                </a:effectLst>
              </a14:hiddenEffects>
            </a:ext>
          </a:extLst>
        </p:spPr>
      </p:cxnSp>
      <p:sp>
        <p:nvSpPr>
          <p:cNvPr id="275" name="Freeform 274"/>
          <p:cNvSpPr>
            <a:spLocks noChangeAspect="1"/>
          </p:cNvSpPr>
          <p:nvPr/>
        </p:nvSpPr>
        <p:spPr bwMode="gray">
          <a:xfrm>
            <a:off x="3617328" y="4420421"/>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76" name="Freeform 275"/>
          <p:cNvSpPr>
            <a:spLocks noChangeAspect="1"/>
          </p:cNvSpPr>
          <p:nvPr/>
        </p:nvSpPr>
        <p:spPr bwMode="gray">
          <a:xfrm>
            <a:off x="3769728" y="4572821"/>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77" name="Rectangle 276"/>
          <p:cNvSpPr/>
          <p:nvPr/>
        </p:nvSpPr>
        <p:spPr bwMode="auto">
          <a:xfrm>
            <a:off x="4235384" y="3717834"/>
            <a:ext cx="1988717" cy="782015"/>
          </a:xfrm>
          <a:prstGeom prst="rect">
            <a:avLst/>
          </a:prstGeom>
          <a:solidFill>
            <a:schemeClr val="bg1"/>
          </a:solidFill>
          <a:ln w="12700" cap="flat" cmpd="sng" algn="ctr">
            <a:solidFill>
              <a:schemeClr val="tx1"/>
            </a:solidFill>
            <a:prstDash val="solid"/>
            <a:round/>
            <a:headEnd type="none" w="med" len="med"/>
            <a:tailEnd type="triangle" w="med" len="med"/>
          </a:ln>
          <a:effectLst/>
          <a:extLst/>
        </p:spPr>
        <p:txBody>
          <a:bodyPr vert="horz" wrap="square" lIns="72000" tIns="72000" rIns="72000" bIns="72000" numCol="1" rtlCol="0" anchor="t"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78" name="TextBox 277"/>
          <p:cNvSpPr txBox="1"/>
          <p:nvPr/>
        </p:nvSpPr>
        <p:spPr>
          <a:xfrm>
            <a:off x="4219349" y="3934251"/>
            <a:ext cx="1471878" cy="553998"/>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Instant Payments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Launch: Expected 2019</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Standard: ISO 20022</a:t>
            </a:r>
          </a:p>
        </p:txBody>
      </p:sp>
      <p:grpSp>
        <p:nvGrpSpPr>
          <p:cNvPr id="279" name="Group 278"/>
          <p:cNvGrpSpPr/>
          <p:nvPr/>
        </p:nvGrpSpPr>
        <p:grpSpPr>
          <a:xfrm>
            <a:off x="5761048" y="3775800"/>
            <a:ext cx="407093" cy="177784"/>
            <a:chOff x="1095404" y="267088"/>
            <a:chExt cx="1048586" cy="185107"/>
          </a:xfrm>
        </p:grpSpPr>
        <p:sp>
          <p:nvSpPr>
            <p:cNvPr id="280" name="Freeform 50"/>
            <p:cNvSpPr>
              <a:spLocks noChangeAspect="1"/>
            </p:cNvSpPr>
            <p:nvPr/>
          </p:nvSpPr>
          <p:spPr bwMode="auto">
            <a:xfrm>
              <a:off x="1095404" y="267088"/>
              <a:ext cx="184431" cy="185107"/>
            </a:xfrm>
            <a:prstGeom prst="rect">
              <a:avLst/>
            </a:prstGeom>
            <a:solidFill>
              <a:srgbClr val="D9D9D9"/>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81" name="Freeform 50"/>
            <p:cNvSpPr>
              <a:spLocks noChangeAspect="1"/>
            </p:cNvSpPr>
            <p:nvPr/>
          </p:nvSpPr>
          <p:spPr bwMode="auto">
            <a:xfrm>
              <a:off x="1304534"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82" name="Freeform 50"/>
            <p:cNvSpPr>
              <a:spLocks noChangeAspect="1"/>
            </p:cNvSpPr>
            <p:nvPr/>
          </p:nvSpPr>
          <p:spPr bwMode="auto">
            <a:xfrm>
              <a:off x="1517008"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83" name="Freeform 50"/>
            <p:cNvSpPr>
              <a:spLocks noChangeAspect="1"/>
            </p:cNvSpPr>
            <p:nvPr/>
          </p:nvSpPr>
          <p:spPr bwMode="auto">
            <a:xfrm>
              <a:off x="1734724"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84" name="Freeform 50"/>
            <p:cNvSpPr>
              <a:spLocks noChangeAspect="1"/>
            </p:cNvSpPr>
            <p:nvPr/>
          </p:nvSpPr>
          <p:spPr bwMode="auto">
            <a:xfrm>
              <a:off x="1959559"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grpSp>
      <p:sp>
        <p:nvSpPr>
          <p:cNvPr id="285" name="TextBox 284"/>
          <p:cNvSpPr txBox="1"/>
          <p:nvPr/>
        </p:nvSpPr>
        <p:spPr>
          <a:xfrm>
            <a:off x="4235869" y="3734226"/>
            <a:ext cx="107273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Netherlands</a:t>
            </a:r>
          </a:p>
        </p:txBody>
      </p:sp>
      <p:pic>
        <p:nvPicPr>
          <p:cNvPr id="286" name="Picture 285"/>
          <p:cNvPicPr>
            <a:picLocks/>
          </p:cNvPicPr>
          <p:nvPr/>
        </p:nvPicPr>
        <p:blipFill>
          <a:blip r:embed="rId4"/>
          <a:stretch>
            <a:fillRect/>
          </a:stretch>
        </p:blipFill>
        <p:spPr>
          <a:xfrm>
            <a:off x="5264837" y="3753853"/>
            <a:ext cx="237744" cy="237744"/>
          </a:xfrm>
          <a:prstGeom prst="ellipse">
            <a:avLst/>
          </a:prstGeom>
        </p:spPr>
      </p:pic>
      <p:cxnSp>
        <p:nvCxnSpPr>
          <p:cNvPr id="287" name="Elbow Connector 286"/>
          <p:cNvCxnSpPr/>
          <p:nvPr/>
        </p:nvCxnSpPr>
        <p:spPr bwMode="auto">
          <a:xfrm rot="16200000" flipV="1">
            <a:off x="5493548" y="3782141"/>
            <a:ext cx="1706029" cy="667408"/>
          </a:xfrm>
          <a:prstGeom prst="bentConnector2">
            <a:avLst/>
          </a:prstGeom>
          <a:solidFill>
            <a:schemeClr val="accent2"/>
          </a:solidFill>
          <a:ln w="19050"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89803" dir="2700000" algn="ctr" rotWithShape="0">
                    <a:schemeClr val="bg2"/>
                  </a:outerShdw>
                </a:effectLst>
              </a14:hiddenEffects>
            </a:ext>
          </a:extLst>
        </p:spPr>
      </p:cxnSp>
      <p:sp>
        <p:nvSpPr>
          <p:cNvPr id="288" name="Freeform 287"/>
          <p:cNvSpPr>
            <a:spLocks noChangeAspect="1"/>
          </p:cNvSpPr>
          <p:nvPr/>
        </p:nvSpPr>
        <p:spPr bwMode="gray">
          <a:xfrm>
            <a:off x="9601629" y="3333720"/>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89" name="Freeform 288"/>
          <p:cNvSpPr>
            <a:spLocks noChangeAspect="1"/>
          </p:cNvSpPr>
          <p:nvPr/>
        </p:nvSpPr>
        <p:spPr bwMode="gray">
          <a:xfrm>
            <a:off x="9754029" y="3486120"/>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cxnSp>
        <p:nvCxnSpPr>
          <p:cNvPr id="290" name="Elbow Connector 289"/>
          <p:cNvCxnSpPr>
            <a:stCxn id="325" idx="0"/>
          </p:cNvCxnSpPr>
          <p:nvPr/>
        </p:nvCxnSpPr>
        <p:spPr bwMode="auto">
          <a:xfrm rot="16200000" flipH="1" flipV="1">
            <a:off x="8469876" y="2744895"/>
            <a:ext cx="920284" cy="2024080"/>
          </a:xfrm>
          <a:prstGeom prst="bentConnector4">
            <a:avLst>
              <a:gd name="adj1" fmla="val 21735"/>
              <a:gd name="adj2" fmla="val 74761"/>
            </a:avLst>
          </a:prstGeom>
          <a:solidFill>
            <a:schemeClr val="accent2"/>
          </a:solidFill>
          <a:ln w="19050"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89803" dir="2700000" algn="ctr" rotWithShape="0">
                    <a:schemeClr val="bg2"/>
                  </a:outerShdw>
                </a:effectLst>
              </a14:hiddenEffects>
            </a:ext>
          </a:extLst>
        </p:spPr>
      </p:cxnSp>
      <p:sp>
        <p:nvSpPr>
          <p:cNvPr id="291" name="Freeform 290"/>
          <p:cNvSpPr>
            <a:spLocks noChangeAspect="1"/>
          </p:cNvSpPr>
          <p:nvPr/>
        </p:nvSpPr>
        <p:spPr bwMode="gray">
          <a:xfrm>
            <a:off x="10469216" y="4938271"/>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92" name="Freeform 291"/>
          <p:cNvSpPr>
            <a:spLocks noChangeAspect="1"/>
          </p:cNvSpPr>
          <p:nvPr/>
        </p:nvSpPr>
        <p:spPr bwMode="gray">
          <a:xfrm>
            <a:off x="10621616" y="5090671"/>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cxnSp>
        <p:nvCxnSpPr>
          <p:cNvPr id="293" name="Elbow Connector 292"/>
          <p:cNvCxnSpPr/>
          <p:nvPr/>
        </p:nvCxnSpPr>
        <p:spPr bwMode="auto">
          <a:xfrm rot="10800000">
            <a:off x="9551931" y="5411687"/>
            <a:ext cx="545970" cy="126"/>
          </a:xfrm>
          <a:prstGeom prst="bentConnector3">
            <a:avLst/>
          </a:prstGeom>
          <a:solidFill>
            <a:schemeClr val="accent2"/>
          </a:solidFill>
          <a:ln w="19050"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89803" dir="2700000" algn="ctr" rotWithShape="0">
                    <a:schemeClr val="bg2"/>
                  </a:outerShdw>
                </a:effectLst>
              </a14:hiddenEffects>
            </a:ext>
          </a:extLst>
        </p:spPr>
      </p:cxnSp>
      <p:sp>
        <p:nvSpPr>
          <p:cNvPr id="294" name="Rectangle 293"/>
          <p:cNvSpPr/>
          <p:nvPr/>
        </p:nvSpPr>
        <p:spPr bwMode="auto">
          <a:xfrm>
            <a:off x="4812513" y="1331892"/>
            <a:ext cx="1988717" cy="834053"/>
          </a:xfrm>
          <a:prstGeom prst="rect">
            <a:avLst/>
          </a:prstGeom>
          <a:solidFill>
            <a:schemeClr val="bg1"/>
          </a:solidFill>
          <a:ln w="12700" cap="flat" cmpd="sng" algn="ctr">
            <a:solidFill>
              <a:schemeClr val="tx1"/>
            </a:solidFill>
            <a:prstDash val="solid"/>
            <a:round/>
            <a:headEnd type="none" w="med" len="med"/>
            <a:tailEnd type="triangle" w="med" len="med"/>
          </a:ln>
          <a:effectLst/>
          <a:extLst/>
        </p:spPr>
        <p:txBody>
          <a:bodyPr vert="horz" wrap="square" lIns="72000" tIns="72000" rIns="72000" bIns="72000" numCol="1" rtlCol="0" anchor="t"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pic>
        <p:nvPicPr>
          <p:cNvPr id="295" name="Picture 294"/>
          <p:cNvPicPr>
            <a:picLocks/>
          </p:cNvPicPr>
          <p:nvPr/>
        </p:nvPicPr>
        <p:blipFill>
          <a:blip r:embed="rId5">
            <a:extLst>
              <a:ext uri="{28A0092B-C50C-407E-A947-70E740481C1C}">
                <a14:useLocalDpi xmlns:a14="http://schemas.microsoft.com/office/drawing/2010/main" val="0"/>
              </a:ext>
            </a:extLst>
          </a:blip>
          <a:stretch>
            <a:fillRect/>
          </a:stretch>
        </p:blipFill>
        <p:spPr>
          <a:xfrm>
            <a:off x="5543780" y="1362254"/>
            <a:ext cx="237744" cy="237744"/>
          </a:xfrm>
          <a:prstGeom prst="ellipse">
            <a:avLst/>
          </a:prstGeom>
        </p:spPr>
      </p:pic>
      <p:sp>
        <p:nvSpPr>
          <p:cNvPr id="296" name="TextBox 295"/>
          <p:cNvSpPr txBox="1"/>
          <p:nvPr/>
        </p:nvSpPr>
        <p:spPr>
          <a:xfrm>
            <a:off x="4796478" y="1548309"/>
            <a:ext cx="2007549" cy="5539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Payments in Real-time (PRT)</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Launch: 2012</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Standard: ISO 20022</a:t>
            </a:r>
          </a:p>
        </p:txBody>
      </p:sp>
      <p:grpSp>
        <p:nvGrpSpPr>
          <p:cNvPr id="297" name="Group 296"/>
          <p:cNvGrpSpPr/>
          <p:nvPr/>
        </p:nvGrpSpPr>
        <p:grpSpPr>
          <a:xfrm>
            <a:off x="6322118" y="1397636"/>
            <a:ext cx="407094" cy="177784"/>
            <a:chOff x="4432311" y="278255"/>
            <a:chExt cx="1048590" cy="185107"/>
          </a:xfrm>
        </p:grpSpPr>
        <p:sp>
          <p:nvSpPr>
            <p:cNvPr id="298" name="Freeform 50"/>
            <p:cNvSpPr>
              <a:spLocks noChangeAspect="1"/>
            </p:cNvSpPr>
            <p:nvPr/>
          </p:nvSpPr>
          <p:spPr bwMode="auto">
            <a:xfrm>
              <a:off x="4432311" y="278255"/>
              <a:ext cx="184432"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299" name="Freeform 50"/>
            <p:cNvSpPr>
              <a:spLocks noChangeAspect="1"/>
            </p:cNvSpPr>
            <p:nvPr/>
          </p:nvSpPr>
          <p:spPr bwMode="auto">
            <a:xfrm>
              <a:off x="4641442" y="278255"/>
              <a:ext cx="184432"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00" name="Freeform 50"/>
            <p:cNvSpPr>
              <a:spLocks noChangeAspect="1"/>
            </p:cNvSpPr>
            <p:nvPr/>
          </p:nvSpPr>
          <p:spPr bwMode="auto">
            <a:xfrm>
              <a:off x="4853917" y="278255"/>
              <a:ext cx="184432"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01" name="Freeform 50"/>
            <p:cNvSpPr>
              <a:spLocks noChangeAspect="1"/>
            </p:cNvSpPr>
            <p:nvPr/>
          </p:nvSpPr>
          <p:spPr bwMode="auto">
            <a:xfrm>
              <a:off x="5071633" y="278255"/>
              <a:ext cx="184432"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02" name="Freeform 50"/>
            <p:cNvSpPr>
              <a:spLocks noChangeAspect="1"/>
            </p:cNvSpPr>
            <p:nvPr/>
          </p:nvSpPr>
          <p:spPr bwMode="auto">
            <a:xfrm>
              <a:off x="5296469" y="278255"/>
              <a:ext cx="184432"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grpSp>
      <p:sp>
        <p:nvSpPr>
          <p:cNvPr id="303" name="TextBox 302"/>
          <p:cNvSpPr txBox="1"/>
          <p:nvPr/>
        </p:nvSpPr>
        <p:spPr>
          <a:xfrm>
            <a:off x="4819649" y="1342627"/>
            <a:ext cx="766557"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Sweden</a:t>
            </a:r>
          </a:p>
        </p:txBody>
      </p:sp>
      <p:sp>
        <p:nvSpPr>
          <p:cNvPr id="304" name="Rectangle 303"/>
          <p:cNvSpPr/>
          <p:nvPr/>
        </p:nvSpPr>
        <p:spPr bwMode="auto">
          <a:xfrm>
            <a:off x="5616457" y="4901460"/>
            <a:ext cx="1988717" cy="816641"/>
          </a:xfrm>
          <a:prstGeom prst="rect">
            <a:avLst/>
          </a:prstGeom>
          <a:solidFill>
            <a:schemeClr val="bg1"/>
          </a:solidFill>
          <a:ln w="12700" cap="flat" cmpd="sng" algn="ctr">
            <a:solidFill>
              <a:schemeClr val="tx1"/>
            </a:solidFill>
            <a:prstDash val="solid"/>
            <a:round/>
            <a:headEnd type="none" w="med" len="med"/>
            <a:tailEnd type="triangle" w="med" len="med"/>
          </a:ln>
          <a:effectLst/>
          <a:extLst/>
        </p:spPr>
        <p:txBody>
          <a:bodyPr vert="horz" wrap="square" lIns="72000" tIns="72000" rIns="72000" bIns="72000" numCol="1" rtlCol="0" anchor="t"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05" name="TextBox 304"/>
          <p:cNvSpPr txBox="1"/>
          <p:nvPr/>
        </p:nvSpPr>
        <p:spPr>
          <a:xfrm>
            <a:off x="5600422" y="5128172"/>
            <a:ext cx="2011593" cy="5725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NETS (Express Transfers)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Launch: November 2014</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Standard: ISO 20022</a:t>
            </a:r>
          </a:p>
        </p:txBody>
      </p:sp>
      <p:grpSp>
        <p:nvGrpSpPr>
          <p:cNvPr id="306" name="Group 305"/>
          <p:cNvGrpSpPr/>
          <p:nvPr/>
        </p:nvGrpSpPr>
        <p:grpSpPr>
          <a:xfrm>
            <a:off x="7142384" y="4957345"/>
            <a:ext cx="407093" cy="143782"/>
            <a:chOff x="1095404" y="267088"/>
            <a:chExt cx="1048586" cy="185107"/>
          </a:xfrm>
        </p:grpSpPr>
        <p:sp>
          <p:nvSpPr>
            <p:cNvPr id="307" name="Freeform 50"/>
            <p:cNvSpPr>
              <a:spLocks noChangeAspect="1"/>
            </p:cNvSpPr>
            <p:nvPr/>
          </p:nvSpPr>
          <p:spPr bwMode="auto">
            <a:xfrm>
              <a:off x="109540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08" name="Freeform 50"/>
            <p:cNvSpPr>
              <a:spLocks noChangeAspect="1"/>
            </p:cNvSpPr>
            <p:nvPr/>
          </p:nvSpPr>
          <p:spPr bwMode="auto">
            <a:xfrm>
              <a:off x="130453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09" name="Freeform 50"/>
            <p:cNvSpPr>
              <a:spLocks noChangeAspect="1"/>
            </p:cNvSpPr>
            <p:nvPr/>
          </p:nvSpPr>
          <p:spPr bwMode="auto">
            <a:xfrm>
              <a:off x="1517008"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10" name="Freeform 50"/>
            <p:cNvSpPr>
              <a:spLocks noChangeAspect="1"/>
            </p:cNvSpPr>
            <p:nvPr/>
          </p:nvSpPr>
          <p:spPr bwMode="auto">
            <a:xfrm>
              <a:off x="173472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11" name="Freeform 50"/>
            <p:cNvSpPr>
              <a:spLocks noChangeAspect="1"/>
            </p:cNvSpPr>
            <p:nvPr/>
          </p:nvSpPr>
          <p:spPr bwMode="auto">
            <a:xfrm>
              <a:off x="1959559"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grpSp>
      <p:sp>
        <p:nvSpPr>
          <p:cNvPr id="312" name="TextBox 311"/>
          <p:cNvSpPr txBox="1"/>
          <p:nvPr/>
        </p:nvSpPr>
        <p:spPr>
          <a:xfrm>
            <a:off x="5626997" y="4913428"/>
            <a:ext cx="846707"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Denmark</a:t>
            </a:r>
          </a:p>
        </p:txBody>
      </p:sp>
      <p:pic>
        <p:nvPicPr>
          <p:cNvPr id="313" name="Picture 4" descr="Image result"/>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2423" y="4929300"/>
            <a:ext cx="237744" cy="237600"/>
          </a:xfrm>
          <a:prstGeom prst="ellipse">
            <a:avLst/>
          </a:prstGeom>
          <a:noFill/>
          <a:extLst>
            <a:ext uri="{909E8E84-426E-40DD-AFC4-6F175D3DCCD1}">
              <a14:hiddenFill xmlns:a14="http://schemas.microsoft.com/office/drawing/2010/main">
                <a:solidFill>
                  <a:srgbClr val="FFFFFF"/>
                </a:solidFill>
              </a14:hiddenFill>
            </a:ext>
          </a:extLst>
        </p:spPr>
      </p:pic>
      <p:sp>
        <p:nvSpPr>
          <p:cNvPr id="314" name="Rectangle 313"/>
          <p:cNvSpPr/>
          <p:nvPr/>
        </p:nvSpPr>
        <p:spPr bwMode="auto">
          <a:xfrm>
            <a:off x="2281409" y="1635468"/>
            <a:ext cx="1988717" cy="1164830"/>
          </a:xfrm>
          <a:prstGeom prst="rect">
            <a:avLst/>
          </a:prstGeom>
          <a:solidFill>
            <a:schemeClr val="bg1"/>
          </a:solidFill>
          <a:ln w="12700" cap="flat" cmpd="sng" algn="ctr">
            <a:solidFill>
              <a:schemeClr val="tx1"/>
            </a:solidFill>
            <a:prstDash val="solid"/>
            <a:round/>
            <a:headEnd type="none" w="med" len="med"/>
            <a:tailEnd type="triangle" w="med" len="med"/>
          </a:ln>
          <a:effectLst/>
          <a:extLst/>
        </p:spPr>
        <p:txBody>
          <a:bodyPr vert="horz" wrap="square" lIns="72000" tIns="72000" rIns="72000" bIns="72000" numCol="1" rtlCol="0" anchor="t"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15" name="TextBox 314"/>
          <p:cNvSpPr txBox="1"/>
          <p:nvPr/>
        </p:nvSpPr>
        <p:spPr>
          <a:xfrm>
            <a:off x="2256915" y="1869230"/>
            <a:ext cx="2004752" cy="1015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Faster Payment Systems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Launch : 2008</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Payments Architecture (NPA) in 2021+</a:t>
            </a:r>
          </a:p>
          <a:p>
            <a:pPr>
              <a:defRPr/>
            </a:pPr>
            <a:r>
              <a:rPr lang="en-US" sz="1000" dirty="0">
                <a:solidFill>
                  <a:prstClr val="black">
                    <a:lumMod val="75000"/>
                    <a:lumOff val="25000"/>
                  </a:prstClr>
                </a:solidFill>
                <a:latin typeface="Segoe UI" panose="020B0502040204020203" pitchFamily="34" charset="0"/>
                <a:cs typeface="Segoe UI" panose="020B0502040204020203" pitchFamily="34" charset="0"/>
              </a:rPr>
              <a:t>Standard: ISO 20022</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grpSp>
        <p:nvGrpSpPr>
          <p:cNvPr id="316" name="Group 315"/>
          <p:cNvGrpSpPr/>
          <p:nvPr/>
        </p:nvGrpSpPr>
        <p:grpSpPr>
          <a:xfrm>
            <a:off x="3791172" y="1719651"/>
            <a:ext cx="407093" cy="171066"/>
            <a:chOff x="1096128" y="248337"/>
            <a:chExt cx="1048586" cy="185107"/>
          </a:xfrm>
        </p:grpSpPr>
        <p:sp>
          <p:nvSpPr>
            <p:cNvPr id="317" name="Freeform 50"/>
            <p:cNvSpPr>
              <a:spLocks noChangeAspect="1"/>
            </p:cNvSpPr>
            <p:nvPr/>
          </p:nvSpPr>
          <p:spPr bwMode="auto">
            <a:xfrm>
              <a:off x="1096128" y="248337"/>
              <a:ext cx="184432"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18" name="Freeform 50"/>
            <p:cNvSpPr>
              <a:spLocks noChangeAspect="1"/>
            </p:cNvSpPr>
            <p:nvPr/>
          </p:nvSpPr>
          <p:spPr bwMode="auto">
            <a:xfrm>
              <a:off x="1305259" y="248337"/>
              <a:ext cx="184432"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19" name="Freeform 50"/>
            <p:cNvSpPr>
              <a:spLocks noChangeAspect="1"/>
            </p:cNvSpPr>
            <p:nvPr/>
          </p:nvSpPr>
          <p:spPr bwMode="auto">
            <a:xfrm>
              <a:off x="1517733" y="248337"/>
              <a:ext cx="184432"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20" name="Freeform 50"/>
            <p:cNvSpPr>
              <a:spLocks noChangeAspect="1"/>
            </p:cNvSpPr>
            <p:nvPr/>
          </p:nvSpPr>
          <p:spPr bwMode="auto">
            <a:xfrm>
              <a:off x="1735447" y="248337"/>
              <a:ext cx="184432"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21" name="Freeform 50"/>
            <p:cNvSpPr>
              <a:spLocks noChangeAspect="1"/>
            </p:cNvSpPr>
            <p:nvPr/>
          </p:nvSpPr>
          <p:spPr bwMode="auto">
            <a:xfrm>
              <a:off x="1960282" y="248337"/>
              <a:ext cx="184432"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grpSp>
      <p:sp>
        <p:nvSpPr>
          <p:cNvPr id="322" name="TextBox 321"/>
          <p:cNvSpPr txBox="1"/>
          <p:nvPr/>
        </p:nvSpPr>
        <p:spPr>
          <a:xfrm>
            <a:off x="2294854" y="1641027"/>
            <a:ext cx="436338"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U.K</a:t>
            </a:r>
          </a:p>
        </p:txBody>
      </p:sp>
      <p:pic>
        <p:nvPicPr>
          <p:cNvPr id="323" name="Picture 322"/>
          <p:cNvPicPr>
            <a:picLocks/>
          </p:cNvPicPr>
          <p:nvPr/>
        </p:nvPicPr>
        <p:blipFill>
          <a:blip r:embed="rId7"/>
          <a:stretch>
            <a:fillRect/>
          </a:stretch>
        </p:blipFill>
        <p:spPr>
          <a:xfrm>
            <a:off x="2734462" y="1659912"/>
            <a:ext cx="237744" cy="228760"/>
          </a:xfrm>
          <a:prstGeom prst="ellipse">
            <a:avLst/>
          </a:prstGeom>
          <a:ln>
            <a:noFill/>
          </a:ln>
        </p:spPr>
      </p:pic>
      <p:sp>
        <p:nvSpPr>
          <p:cNvPr id="324" name="Rectangle 323"/>
          <p:cNvSpPr/>
          <p:nvPr/>
        </p:nvSpPr>
        <p:spPr bwMode="auto">
          <a:xfrm>
            <a:off x="8955716" y="3072275"/>
            <a:ext cx="1988717" cy="809124"/>
          </a:xfrm>
          <a:prstGeom prst="rect">
            <a:avLst/>
          </a:prstGeom>
          <a:solidFill>
            <a:schemeClr val="bg1"/>
          </a:solidFill>
          <a:ln w="12700" cap="flat" cmpd="sng" algn="ctr">
            <a:solidFill>
              <a:schemeClr val="tx1"/>
            </a:solidFill>
            <a:prstDash val="solid"/>
            <a:round/>
            <a:headEnd type="none" w="med" len="med"/>
            <a:tailEnd type="triangle" w="med" len="med"/>
          </a:ln>
          <a:effectLst/>
          <a:extLst/>
        </p:spPr>
        <p:txBody>
          <a:bodyPr vert="horz" wrap="square" lIns="72000" tIns="72000" rIns="72000" bIns="72000" numCol="1" rtlCol="0" anchor="t"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25" name="TextBox 324"/>
          <p:cNvSpPr txBox="1"/>
          <p:nvPr/>
        </p:nvSpPr>
        <p:spPr>
          <a:xfrm>
            <a:off x="8939682" y="3296793"/>
            <a:ext cx="2004752" cy="553998"/>
          </a:xfrm>
          <a:prstGeom prst="rect">
            <a:avLst/>
          </a:prstGeom>
          <a:noFill/>
        </p:spPr>
        <p:txBody>
          <a:bodyPr wrap="square" rtlCol="0">
            <a:spAutoFit/>
          </a:bodyPr>
          <a:lstStyle/>
          <a:p>
            <a:pPr lvl="0">
              <a:defRPr/>
            </a:pPr>
            <a:r>
              <a:rPr lang="en-US" sz="1000" dirty="0">
                <a:solidFill>
                  <a:prstClr val="black">
                    <a:lumMod val="75000"/>
                    <a:lumOff val="25000"/>
                  </a:prstClr>
                </a:solidFill>
                <a:latin typeface="Segoe UI" panose="020B0502040204020203" pitchFamily="34" charset="0"/>
                <a:cs typeface="Segoe UI" panose="020B0502040204020203" pitchFamily="34" charset="0"/>
              </a:rPr>
              <a:t>Unified Payment Interface (UPI)</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Launch: 2010</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Standard: XML Based APIs</a:t>
            </a:r>
          </a:p>
        </p:txBody>
      </p:sp>
      <p:grpSp>
        <p:nvGrpSpPr>
          <p:cNvPr id="326" name="Group 325"/>
          <p:cNvGrpSpPr/>
          <p:nvPr/>
        </p:nvGrpSpPr>
        <p:grpSpPr>
          <a:xfrm>
            <a:off x="10483467" y="3112589"/>
            <a:ext cx="407093" cy="137491"/>
            <a:chOff x="1095404" y="267088"/>
            <a:chExt cx="1048586" cy="185107"/>
          </a:xfrm>
        </p:grpSpPr>
        <p:sp>
          <p:nvSpPr>
            <p:cNvPr id="327" name="Freeform 50"/>
            <p:cNvSpPr>
              <a:spLocks noChangeAspect="1"/>
            </p:cNvSpPr>
            <p:nvPr/>
          </p:nvSpPr>
          <p:spPr bwMode="auto">
            <a:xfrm>
              <a:off x="109540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28" name="Freeform 50"/>
            <p:cNvSpPr>
              <a:spLocks noChangeAspect="1"/>
            </p:cNvSpPr>
            <p:nvPr/>
          </p:nvSpPr>
          <p:spPr bwMode="auto">
            <a:xfrm>
              <a:off x="130453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29" name="Freeform 50"/>
            <p:cNvSpPr>
              <a:spLocks noChangeAspect="1"/>
            </p:cNvSpPr>
            <p:nvPr/>
          </p:nvSpPr>
          <p:spPr bwMode="auto">
            <a:xfrm>
              <a:off x="1517008"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30" name="Freeform 50"/>
            <p:cNvSpPr>
              <a:spLocks noChangeAspect="1"/>
            </p:cNvSpPr>
            <p:nvPr/>
          </p:nvSpPr>
          <p:spPr bwMode="auto">
            <a:xfrm>
              <a:off x="173472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31" name="Freeform 50"/>
            <p:cNvSpPr>
              <a:spLocks noChangeAspect="1"/>
            </p:cNvSpPr>
            <p:nvPr/>
          </p:nvSpPr>
          <p:spPr bwMode="auto">
            <a:xfrm>
              <a:off x="1959559"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grpSp>
      <p:sp>
        <p:nvSpPr>
          <p:cNvPr id="332" name="TextBox 331"/>
          <p:cNvSpPr txBox="1"/>
          <p:nvPr/>
        </p:nvSpPr>
        <p:spPr>
          <a:xfrm>
            <a:off x="8958352" y="3073878"/>
            <a:ext cx="546945"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India</a:t>
            </a:r>
          </a:p>
        </p:txBody>
      </p:sp>
      <p:pic>
        <p:nvPicPr>
          <p:cNvPr id="333" name="Picture 33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9485746" y="3089057"/>
            <a:ext cx="237744" cy="237600"/>
          </a:xfrm>
          <a:prstGeom prst="ellipse">
            <a:avLst/>
          </a:prstGeom>
        </p:spPr>
      </p:pic>
      <p:sp>
        <p:nvSpPr>
          <p:cNvPr id="334" name="Rectangle 333"/>
          <p:cNvSpPr/>
          <p:nvPr/>
        </p:nvSpPr>
        <p:spPr bwMode="auto">
          <a:xfrm>
            <a:off x="9823105" y="4769425"/>
            <a:ext cx="1964163" cy="849680"/>
          </a:xfrm>
          <a:prstGeom prst="rect">
            <a:avLst/>
          </a:prstGeom>
          <a:solidFill>
            <a:schemeClr val="bg1"/>
          </a:solidFill>
          <a:ln w="12700" cap="flat" cmpd="sng" algn="ctr">
            <a:solidFill>
              <a:schemeClr val="tx1"/>
            </a:solidFill>
            <a:prstDash val="solid"/>
            <a:round/>
            <a:headEnd type="none" w="med" len="med"/>
            <a:tailEnd type="triangle" w="med" len="med"/>
          </a:ln>
          <a:effectLst/>
          <a:extLst/>
        </p:spPr>
        <p:txBody>
          <a:bodyPr vert="horz" wrap="square" lIns="72000" tIns="72000" rIns="72000" bIns="72000" numCol="1" rtlCol="0" anchor="t"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35" name="TextBox 334"/>
          <p:cNvSpPr txBox="1"/>
          <p:nvPr/>
        </p:nvSpPr>
        <p:spPr>
          <a:xfrm>
            <a:off x="9807269" y="5004037"/>
            <a:ext cx="1980000" cy="56119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New Payments Platform</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Launch: </a:t>
            </a:r>
            <a:r>
              <a:rPr lang="en-US" sz="1000" dirty="0">
                <a:solidFill>
                  <a:prstClr val="black">
                    <a:lumMod val="75000"/>
                    <a:lumOff val="25000"/>
                  </a:prstClr>
                </a:solidFill>
                <a:latin typeface="Segoe UI" panose="020B0502040204020203" pitchFamily="34" charset="0"/>
                <a:cs typeface="Segoe UI" panose="020B0502040204020203" pitchFamily="34" charset="0"/>
              </a:rPr>
              <a:t>February 2018</a:t>
            </a:r>
            <a:endPar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Standard: ISO 20022</a:t>
            </a:r>
          </a:p>
        </p:txBody>
      </p:sp>
      <p:grpSp>
        <p:nvGrpSpPr>
          <p:cNvPr id="336" name="Group 335"/>
          <p:cNvGrpSpPr/>
          <p:nvPr/>
        </p:nvGrpSpPr>
        <p:grpSpPr>
          <a:xfrm>
            <a:off x="11323709" y="4809073"/>
            <a:ext cx="402067" cy="140942"/>
            <a:chOff x="1095404" y="267088"/>
            <a:chExt cx="1048586" cy="185107"/>
          </a:xfrm>
        </p:grpSpPr>
        <p:sp>
          <p:nvSpPr>
            <p:cNvPr id="337" name="Freeform 50"/>
            <p:cNvSpPr>
              <a:spLocks noChangeAspect="1"/>
            </p:cNvSpPr>
            <p:nvPr/>
          </p:nvSpPr>
          <p:spPr bwMode="auto">
            <a:xfrm>
              <a:off x="1095404" y="267088"/>
              <a:ext cx="184431" cy="185107"/>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38" name="Freeform 50"/>
            <p:cNvSpPr>
              <a:spLocks noChangeAspect="1"/>
            </p:cNvSpPr>
            <p:nvPr/>
          </p:nvSpPr>
          <p:spPr bwMode="auto">
            <a:xfrm>
              <a:off x="1304534"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39" name="Freeform 50"/>
            <p:cNvSpPr>
              <a:spLocks noChangeAspect="1"/>
            </p:cNvSpPr>
            <p:nvPr/>
          </p:nvSpPr>
          <p:spPr bwMode="auto">
            <a:xfrm>
              <a:off x="1517008"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40" name="Freeform 50"/>
            <p:cNvSpPr>
              <a:spLocks noChangeAspect="1"/>
            </p:cNvSpPr>
            <p:nvPr/>
          </p:nvSpPr>
          <p:spPr bwMode="auto">
            <a:xfrm>
              <a:off x="1734724"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41" name="Freeform 50"/>
            <p:cNvSpPr>
              <a:spLocks noChangeAspect="1"/>
            </p:cNvSpPr>
            <p:nvPr/>
          </p:nvSpPr>
          <p:spPr bwMode="auto">
            <a:xfrm>
              <a:off x="1959559"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grpSp>
      <p:sp>
        <p:nvSpPr>
          <p:cNvPr id="342" name="TextBox 341"/>
          <p:cNvSpPr txBox="1"/>
          <p:nvPr/>
        </p:nvSpPr>
        <p:spPr>
          <a:xfrm>
            <a:off x="9825188" y="4777597"/>
            <a:ext cx="827471"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Australia</a:t>
            </a:r>
          </a:p>
        </p:txBody>
      </p:sp>
      <p:pic>
        <p:nvPicPr>
          <p:cNvPr id="343" name="Picture 342"/>
          <p:cNvPicPr>
            <a:picLocks/>
          </p:cNvPicPr>
          <p:nvPr/>
        </p:nvPicPr>
        <p:blipFill>
          <a:blip r:embed="rId9"/>
          <a:stretch>
            <a:fillRect/>
          </a:stretch>
        </p:blipFill>
        <p:spPr>
          <a:xfrm>
            <a:off x="10606974" y="4793157"/>
            <a:ext cx="234809" cy="234000"/>
          </a:xfrm>
          <a:prstGeom prst="ellipse">
            <a:avLst/>
          </a:prstGeom>
        </p:spPr>
      </p:pic>
      <p:sp>
        <p:nvSpPr>
          <p:cNvPr id="344" name="Freeform 343"/>
          <p:cNvSpPr>
            <a:spLocks noChangeAspect="1"/>
          </p:cNvSpPr>
          <p:nvPr/>
        </p:nvSpPr>
        <p:spPr bwMode="gray">
          <a:xfrm>
            <a:off x="2091639" y="3050448"/>
            <a:ext cx="129663" cy="81082"/>
          </a:xfrm>
          <a:custGeom>
            <a:avLst/>
            <a:gdLst>
              <a:gd name="T0" fmla="*/ 0 w 174"/>
              <a:gd name="T1" fmla="*/ 0 h 101"/>
              <a:gd name="T2" fmla="*/ 0 w 174"/>
              <a:gd name="T3" fmla="*/ 1 h 101"/>
              <a:gd name="T4" fmla="*/ 0 w 174"/>
              <a:gd name="T5" fmla="*/ 1 h 101"/>
              <a:gd name="T6" fmla="*/ 0 w 174"/>
              <a:gd name="T7" fmla="*/ 1 h 101"/>
              <a:gd name="T8" fmla="*/ 0 w 174"/>
              <a:gd name="T9" fmla="*/ 0 h 101"/>
              <a:gd name="T10" fmla="*/ 0 60000 65536"/>
              <a:gd name="T11" fmla="*/ 0 60000 65536"/>
              <a:gd name="T12" fmla="*/ 0 60000 65536"/>
              <a:gd name="T13" fmla="*/ 0 60000 65536"/>
              <a:gd name="T14" fmla="*/ 0 60000 65536"/>
              <a:gd name="T15" fmla="*/ 0 w 174"/>
              <a:gd name="T16" fmla="*/ 0 h 101"/>
              <a:gd name="T17" fmla="*/ 174 w 174"/>
              <a:gd name="T18" fmla="*/ 101 h 101"/>
            </a:gdLst>
            <a:ahLst/>
            <a:cxnLst>
              <a:cxn ang="T10">
                <a:pos x="T0" y="T1"/>
              </a:cxn>
              <a:cxn ang="T11">
                <a:pos x="T2" y="T3"/>
              </a:cxn>
              <a:cxn ang="T12">
                <a:pos x="T4" y="T5"/>
              </a:cxn>
              <a:cxn ang="T13">
                <a:pos x="T6" y="T7"/>
              </a:cxn>
              <a:cxn ang="T14">
                <a:pos x="T8" y="T9"/>
              </a:cxn>
            </a:cxnLst>
            <a:rect l="T15" t="T16" r="T17" b="T18"/>
            <a:pathLst>
              <a:path w="174" h="101">
                <a:moveTo>
                  <a:pt x="0" y="0"/>
                </a:moveTo>
                <a:lnTo>
                  <a:pt x="95" y="20"/>
                </a:lnTo>
                <a:lnTo>
                  <a:pt x="174" y="101"/>
                </a:lnTo>
                <a:lnTo>
                  <a:pt x="128" y="85"/>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45" name="Freeform 344"/>
          <p:cNvSpPr>
            <a:spLocks noChangeAspect="1"/>
          </p:cNvSpPr>
          <p:nvPr/>
        </p:nvSpPr>
        <p:spPr bwMode="gray">
          <a:xfrm>
            <a:off x="2227438" y="3003798"/>
            <a:ext cx="205565" cy="203501"/>
          </a:xfrm>
          <a:custGeom>
            <a:avLst/>
            <a:gdLst>
              <a:gd name="T0" fmla="*/ 0 w 277"/>
              <a:gd name="T1" fmla="*/ 1 h 248"/>
              <a:gd name="T2" fmla="*/ 0 w 277"/>
              <a:gd name="T3" fmla="*/ 1 h 248"/>
              <a:gd name="T4" fmla="*/ 0 w 277"/>
              <a:gd name="T5" fmla="*/ 1 h 248"/>
              <a:gd name="T6" fmla="*/ 0 w 277"/>
              <a:gd name="T7" fmla="*/ 1 h 248"/>
              <a:gd name="T8" fmla="*/ 0 w 277"/>
              <a:gd name="T9" fmla="*/ 1 h 248"/>
              <a:gd name="T10" fmla="*/ 0 w 277"/>
              <a:gd name="T11" fmla="*/ 1 h 248"/>
              <a:gd name="T12" fmla="*/ 0 w 277"/>
              <a:gd name="T13" fmla="*/ 1 h 248"/>
              <a:gd name="T14" fmla="*/ 0 w 277"/>
              <a:gd name="T15" fmla="*/ 1 h 248"/>
              <a:gd name="T16" fmla="*/ 0 w 277"/>
              <a:gd name="T17" fmla="*/ 1 h 248"/>
              <a:gd name="T18" fmla="*/ 0 w 277"/>
              <a:gd name="T19" fmla="*/ 1 h 248"/>
              <a:gd name="T20" fmla="*/ 0 w 277"/>
              <a:gd name="T21" fmla="*/ 1 h 248"/>
              <a:gd name="T22" fmla="*/ 0 w 277"/>
              <a:gd name="T23" fmla="*/ 1 h 248"/>
              <a:gd name="T24" fmla="*/ 0 w 277"/>
              <a:gd name="T25" fmla="*/ 1 h 248"/>
              <a:gd name="T26" fmla="*/ 0 w 277"/>
              <a:gd name="T27" fmla="*/ 1 h 248"/>
              <a:gd name="T28" fmla="*/ 0 w 277"/>
              <a:gd name="T29" fmla="*/ 1 h 248"/>
              <a:gd name="T30" fmla="*/ 0 w 277"/>
              <a:gd name="T31" fmla="*/ 1 h 248"/>
              <a:gd name="T32" fmla="*/ 0 w 277"/>
              <a:gd name="T33" fmla="*/ 1 h 248"/>
              <a:gd name="T34" fmla="*/ 0 w 277"/>
              <a:gd name="T35" fmla="*/ 1 h 248"/>
              <a:gd name="T36" fmla="*/ 0 w 277"/>
              <a:gd name="T37" fmla="*/ 0 h 248"/>
              <a:gd name="T38" fmla="*/ 0 w 277"/>
              <a:gd name="T39" fmla="*/ 1 h 248"/>
              <a:gd name="T40" fmla="*/ 0 w 277"/>
              <a:gd name="T41" fmla="*/ 1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7"/>
              <a:gd name="T64" fmla="*/ 0 h 248"/>
              <a:gd name="T65" fmla="*/ 277 w 277"/>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7" h="248">
                <a:moveTo>
                  <a:pt x="0" y="24"/>
                </a:moveTo>
                <a:lnTo>
                  <a:pt x="11" y="61"/>
                </a:lnTo>
                <a:lnTo>
                  <a:pt x="50" y="76"/>
                </a:lnTo>
                <a:lnTo>
                  <a:pt x="67" y="64"/>
                </a:lnTo>
                <a:lnTo>
                  <a:pt x="34" y="45"/>
                </a:lnTo>
                <a:lnTo>
                  <a:pt x="67" y="45"/>
                </a:lnTo>
                <a:lnTo>
                  <a:pt x="95" y="77"/>
                </a:lnTo>
                <a:lnTo>
                  <a:pt x="86" y="21"/>
                </a:lnTo>
                <a:lnTo>
                  <a:pt x="110" y="70"/>
                </a:lnTo>
                <a:lnTo>
                  <a:pt x="168" y="98"/>
                </a:lnTo>
                <a:lnTo>
                  <a:pt x="157" y="132"/>
                </a:lnTo>
                <a:lnTo>
                  <a:pt x="223" y="175"/>
                </a:lnTo>
                <a:lnTo>
                  <a:pt x="205" y="212"/>
                </a:lnTo>
                <a:lnTo>
                  <a:pt x="241" y="182"/>
                </a:lnTo>
                <a:lnTo>
                  <a:pt x="248" y="248"/>
                </a:lnTo>
                <a:lnTo>
                  <a:pt x="274" y="237"/>
                </a:lnTo>
                <a:lnTo>
                  <a:pt x="277" y="187"/>
                </a:lnTo>
                <a:lnTo>
                  <a:pt x="211" y="160"/>
                </a:lnTo>
                <a:lnTo>
                  <a:pt x="88" y="0"/>
                </a:lnTo>
                <a:lnTo>
                  <a:pt x="18" y="45"/>
                </a:lnTo>
                <a:lnTo>
                  <a:pt x="0" y="24"/>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46" name="Freeform 345"/>
          <p:cNvSpPr>
            <a:spLocks noChangeAspect="1"/>
          </p:cNvSpPr>
          <p:nvPr/>
        </p:nvSpPr>
        <p:spPr bwMode="gray">
          <a:xfrm>
            <a:off x="1880564" y="3162783"/>
            <a:ext cx="33206" cy="33387"/>
          </a:xfrm>
          <a:custGeom>
            <a:avLst/>
            <a:gdLst>
              <a:gd name="T0" fmla="*/ 0 w 47"/>
              <a:gd name="T1" fmla="*/ 0 h 41"/>
              <a:gd name="T2" fmla="*/ 0 w 47"/>
              <a:gd name="T3" fmla="*/ 1 h 41"/>
              <a:gd name="T4" fmla="*/ 0 w 47"/>
              <a:gd name="T5" fmla="*/ 1 h 41"/>
              <a:gd name="T6" fmla="*/ 0 w 47"/>
              <a:gd name="T7" fmla="*/ 1 h 41"/>
              <a:gd name="T8" fmla="*/ 0 w 47"/>
              <a:gd name="T9" fmla="*/ 1 h 41"/>
              <a:gd name="T10" fmla="*/ 0 w 47"/>
              <a:gd name="T11" fmla="*/ 1 h 41"/>
              <a:gd name="T12" fmla="*/ 0 w 47"/>
              <a:gd name="T13" fmla="*/ 0 h 41"/>
              <a:gd name="T14" fmla="*/ 0 60000 65536"/>
              <a:gd name="T15" fmla="*/ 0 60000 65536"/>
              <a:gd name="T16" fmla="*/ 0 60000 65536"/>
              <a:gd name="T17" fmla="*/ 0 60000 65536"/>
              <a:gd name="T18" fmla="*/ 0 60000 65536"/>
              <a:gd name="T19" fmla="*/ 0 60000 65536"/>
              <a:gd name="T20" fmla="*/ 0 60000 65536"/>
              <a:gd name="T21" fmla="*/ 0 w 47"/>
              <a:gd name="T22" fmla="*/ 0 h 41"/>
              <a:gd name="T23" fmla="*/ 47 w 4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1">
                <a:moveTo>
                  <a:pt x="0" y="0"/>
                </a:moveTo>
                <a:lnTo>
                  <a:pt x="14" y="41"/>
                </a:lnTo>
                <a:lnTo>
                  <a:pt x="17" y="21"/>
                </a:lnTo>
                <a:lnTo>
                  <a:pt x="47" y="38"/>
                </a:lnTo>
                <a:lnTo>
                  <a:pt x="19" y="21"/>
                </a:lnTo>
                <a:lnTo>
                  <a:pt x="45" y="8"/>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47" name="Freeform 346"/>
          <p:cNvSpPr>
            <a:spLocks noChangeAspect="1"/>
          </p:cNvSpPr>
          <p:nvPr/>
        </p:nvSpPr>
        <p:spPr bwMode="gray">
          <a:xfrm>
            <a:off x="1899539" y="3192990"/>
            <a:ext cx="17394" cy="50875"/>
          </a:xfrm>
          <a:custGeom>
            <a:avLst/>
            <a:gdLst>
              <a:gd name="T0" fmla="*/ 0 w 27"/>
              <a:gd name="T1" fmla="*/ 0 h 61"/>
              <a:gd name="T2" fmla="*/ 0 w 27"/>
              <a:gd name="T3" fmla="*/ 1 h 61"/>
              <a:gd name="T4" fmla="*/ 0 w 27"/>
              <a:gd name="T5" fmla="*/ 1 h 61"/>
              <a:gd name="T6" fmla="*/ 0 w 27"/>
              <a:gd name="T7" fmla="*/ 0 h 61"/>
              <a:gd name="T8" fmla="*/ 0 60000 65536"/>
              <a:gd name="T9" fmla="*/ 0 60000 65536"/>
              <a:gd name="T10" fmla="*/ 0 60000 65536"/>
              <a:gd name="T11" fmla="*/ 0 60000 65536"/>
              <a:gd name="T12" fmla="*/ 0 w 27"/>
              <a:gd name="T13" fmla="*/ 0 h 61"/>
              <a:gd name="T14" fmla="*/ 27 w 27"/>
              <a:gd name="T15" fmla="*/ 61 h 61"/>
            </a:gdLst>
            <a:ahLst/>
            <a:cxnLst>
              <a:cxn ang="T8">
                <a:pos x="T0" y="T1"/>
              </a:cxn>
              <a:cxn ang="T9">
                <a:pos x="T2" y="T3"/>
              </a:cxn>
              <a:cxn ang="T10">
                <a:pos x="T4" y="T5"/>
              </a:cxn>
              <a:cxn ang="T11">
                <a:pos x="T6" y="T7"/>
              </a:cxn>
            </a:cxnLst>
            <a:rect l="T12" t="T13" r="T14" b="T15"/>
            <a:pathLst>
              <a:path w="27" h="61">
                <a:moveTo>
                  <a:pt x="0" y="0"/>
                </a:moveTo>
                <a:lnTo>
                  <a:pt x="25" y="12"/>
                </a:lnTo>
                <a:lnTo>
                  <a:pt x="27" y="61"/>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48" name="Freeform 347"/>
          <p:cNvSpPr>
            <a:spLocks noChangeAspect="1"/>
          </p:cNvSpPr>
          <p:nvPr/>
        </p:nvSpPr>
        <p:spPr bwMode="gray">
          <a:xfrm>
            <a:off x="1916933" y="3167552"/>
            <a:ext cx="28463" cy="28617"/>
          </a:xfrm>
          <a:custGeom>
            <a:avLst/>
            <a:gdLst>
              <a:gd name="T0" fmla="*/ 0 w 34"/>
              <a:gd name="T1" fmla="*/ 0 h 37"/>
              <a:gd name="T2" fmla="*/ 1 w 34"/>
              <a:gd name="T3" fmla="*/ 0 h 37"/>
              <a:gd name="T4" fmla="*/ 1 w 34"/>
              <a:gd name="T5" fmla="*/ 0 h 37"/>
              <a:gd name="T6" fmla="*/ 1 w 34"/>
              <a:gd name="T7" fmla="*/ 0 h 37"/>
              <a:gd name="T8" fmla="*/ 1 w 34"/>
              <a:gd name="T9" fmla="*/ 0 h 37"/>
              <a:gd name="T10" fmla="*/ 1 w 34"/>
              <a:gd name="T11" fmla="*/ 0 h 37"/>
              <a:gd name="T12" fmla="*/ 0 w 34"/>
              <a:gd name="T13" fmla="*/ 0 h 37"/>
              <a:gd name="T14" fmla="*/ 0 60000 65536"/>
              <a:gd name="T15" fmla="*/ 0 60000 65536"/>
              <a:gd name="T16" fmla="*/ 0 60000 65536"/>
              <a:gd name="T17" fmla="*/ 0 60000 65536"/>
              <a:gd name="T18" fmla="*/ 0 60000 65536"/>
              <a:gd name="T19" fmla="*/ 0 60000 65536"/>
              <a:gd name="T20" fmla="*/ 0 60000 65536"/>
              <a:gd name="T21" fmla="*/ 0 w 34"/>
              <a:gd name="T22" fmla="*/ 0 h 37"/>
              <a:gd name="T23" fmla="*/ 34 w 3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7">
                <a:moveTo>
                  <a:pt x="0" y="0"/>
                </a:moveTo>
                <a:lnTo>
                  <a:pt x="7" y="37"/>
                </a:lnTo>
                <a:lnTo>
                  <a:pt x="29" y="37"/>
                </a:lnTo>
                <a:lnTo>
                  <a:pt x="18" y="4"/>
                </a:lnTo>
                <a:lnTo>
                  <a:pt x="34" y="27"/>
                </a:lnTo>
                <a:lnTo>
                  <a:pt x="21" y="0"/>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49" name="Freeform 348"/>
          <p:cNvSpPr>
            <a:spLocks noChangeAspect="1"/>
          </p:cNvSpPr>
          <p:nvPr/>
        </p:nvSpPr>
        <p:spPr bwMode="gray">
          <a:xfrm>
            <a:off x="1285223" y="3862633"/>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50" name="Freeform 349"/>
          <p:cNvSpPr>
            <a:spLocks noChangeAspect="1"/>
          </p:cNvSpPr>
          <p:nvPr/>
        </p:nvSpPr>
        <p:spPr bwMode="gray">
          <a:xfrm>
            <a:off x="1132823" y="3710233"/>
            <a:ext cx="69575" cy="46106"/>
          </a:xfrm>
          <a:custGeom>
            <a:avLst/>
            <a:gdLst>
              <a:gd name="T0" fmla="*/ 0 w 92"/>
              <a:gd name="T1" fmla="*/ 1 h 53"/>
              <a:gd name="T2" fmla="*/ 0 w 92"/>
              <a:gd name="T3" fmla="*/ 1 h 53"/>
              <a:gd name="T4" fmla="*/ 0 w 92"/>
              <a:gd name="T5" fmla="*/ 1 h 53"/>
              <a:gd name="T6" fmla="*/ 0 w 92"/>
              <a:gd name="T7" fmla="*/ 0 h 53"/>
              <a:gd name="T8" fmla="*/ 0 w 92"/>
              <a:gd name="T9" fmla="*/ 1 h 53"/>
              <a:gd name="T10" fmla="*/ 0 w 92"/>
              <a:gd name="T11" fmla="*/ 1 h 53"/>
              <a:gd name="T12" fmla="*/ 0 60000 65536"/>
              <a:gd name="T13" fmla="*/ 0 60000 65536"/>
              <a:gd name="T14" fmla="*/ 0 60000 65536"/>
              <a:gd name="T15" fmla="*/ 0 60000 65536"/>
              <a:gd name="T16" fmla="*/ 0 60000 65536"/>
              <a:gd name="T17" fmla="*/ 0 60000 65536"/>
              <a:gd name="T18" fmla="*/ 0 w 92"/>
              <a:gd name="T19" fmla="*/ 0 h 53"/>
              <a:gd name="T20" fmla="*/ 92 w 92"/>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92" h="53">
                <a:moveTo>
                  <a:pt x="0" y="21"/>
                </a:moveTo>
                <a:lnTo>
                  <a:pt x="26" y="53"/>
                </a:lnTo>
                <a:lnTo>
                  <a:pt x="92" y="9"/>
                </a:lnTo>
                <a:lnTo>
                  <a:pt x="31" y="0"/>
                </a:lnTo>
                <a:lnTo>
                  <a:pt x="38" y="20"/>
                </a:lnTo>
                <a:lnTo>
                  <a:pt x="0" y="21"/>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51" name="Freeform 350"/>
          <p:cNvSpPr>
            <a:spLocks noChangeAspect="1"/>
          </p:cNvSpPr>
          <p:nvPr/>
        </p:nvSpPr>
        <p:spPr bwMode="gray">
          <a:xfrm>
            <a:off x="1942233" y="3210479"/>
            <a:ext cx="20556" cy="25438"/>
          </a:xfrm>
          <a:custGeom>
            <a:avLst/>
            <a:gdLst>
              <a:gd name="T0" fmla="*/ 0 w 30"/>
              <a:gd name="T1" fmla="*/ 0 h 27"/>
              <a:gd name="T2" fmla="*/ 0 w 30"/>
              <a:gd name="T3" fmla="*/ 1 h 27"/>
              <a:gd name="T4" fmla="*/ 0 w 30"/>
              <a:gd name="T5" fmla="*/ 1 h 27"/>
              <a:gd name="T6" fmla="*/ 0 w 30"/>
              <a:gd name="T7" fmla="*/ 0 h 27"/>
              <a:gd name="T8" fmla="*/ 0 60000 65536"/>
              <a:gd name="T9" fmla="*/ 0 60000 65536"/>
              <a:gd name="T10" fmla="*/ 0 60000 65536"/>
              <a:gd name="T11" fmla="*/ 0 60000 65536"/>
              <a:gd name="T12" fmla="*/ 0 w 30"/>
              <a:gd name="T13" fmla="*/ 0 h 27"/>
              <a:gd name="T14" fmla="*/ 30 w 30"/>
              <a:gd name="T15" fmla="*/ 27 h 27"/>
            </a:gdLst>
            <a:ahLst/>
            <a:cxnLst>
              <a:cxn ang="T8">
                <a:pos x="T0" y="T1"/>
              </a:cxn>
              <a:cxn ang="T9">
                <a:pos x="T2" y="T3"/>
              </a:cxn>
              <a:cxn ang="T10">
                <a:pos x="T4" y="T5"/>
              </a:cxn>
              <a:cxn ang="T11">
                <a:pos x="T6" y="T7"/>
              </a:cxn>
            </a:cxnLst>
            <a:rect l="T12" t="T13" r="T14" b="T15"/>
            <a:pathLst>
              <a:path w="30" h="27">
                <a:moveTo>
                  <a:pt x="0" y="0"/>
                </a:moveTo>
                <a:lnTo>
                  <a:pt x="29" y="27"/>
                </a:lnTo>
                <a:lnTo>
                  <a:pt x="30" y="3"/>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52" name="Freeform 351"/>
          <p:cNvSpPr>
            <a:spLocks noChangeAspect="1"/>
          </p:cNvSpPr>
          <p:nvPr/>
        </p:nvSpPr>
        <p:spPr bwMode="gray">
          <a:xfrm>
            <a:off x="1948558" y="3243865"/>
            <a:ext cx="33206" cy="49286"/>
          </a:xfrm>
          <a:custGeom>
            <a:avLst/>
            <a:gdLst>
              <a:gd name="T0" fmla="*/ 0 w 47"/>
              <a:gd name="T1" fmla="*/ 0 h 64"/>
              <a:gd name="T2" fmla="*/ 0 w 47"/>
              <a:gd name="T3" fmla="*/ 0 h 64"/>
              <a:gd name="T4" fmla="*/ 0 w 47"/>
              <a:gd name="T5" fmla="*/ 0 h 64"/>
              <a:gd name="T6" fmla="*/ 0 w 47"/>
              <a:gd name="T7" fmla="*/ 0 h 64"/>
              <a:gd name="T8" fmla="*/ 0 60000 65536"/>
              <a:gd name="T9" fmla="*/ 0 60000 65536"/>
              <a:gd name="T10" fmla="*/ 0 60000 65536"/>
              <a:gd name="T11" fmla="*/ 0 60000 65536"/>
              <a:gd name="T12" fmla="*/ 0 w 47"/>
              <a:gd name="T13" fmla="*/ 0 h 64"/>
              <a:gd name="T14" fmla="*/ 47 w 47"/>
              <a:gd name="T15" fmla="*/ 64 h 64"/>
            </a:gdLst>
            <a:ahLst/>
            <a:cxnLst>
              <a:cxn ang="T8">
                <a:pos x="T0" y="T1"/>
              </a:cxn>
              <a:cxn ang="T9">
                <a:pos x="T2" y="T3"/>
              </a:cxn>
              <a:cxn ang="T10">
                <a:pos x="T4" y="T5"/>
              </a:cxn>
              <a:cxn ang="T11">
                <a:pos x="T6" y="T7"/>
              </a:cxn>
            </a:cxnLst>
            <a:rect l="T12" t="T13" r="T14" b="T15"/>
            <a:pathLst>
              <a:path w="47" h="64">
                <a:moveTo>
                  <a:pt x="0" y="0"/>
                </a:moveTo>
                <a:lnTo>
                  <a:pt x="37" y="23"/>
                </a:lnTo>
                <a:lnTo>
                  <a:pt x="47" y="64"/>
                </a:lnTo>
                <a:lnTo>
                  <a:pt x="0" y="0"/>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53" name="Freeform 352"/>
          <p:cNvSpPr>
            <a:spLocks noChangeAspect="1"/>
          </p:cNvSpPr>
          <p:nvPr/>
        </p:nvSpPr>
        <p:spPr bwMode="gray">
          <a:xfrm>
            <a:off x="2002320" y="3256584"/>
            <a:ext cx="20556" cy="30207"/>
          </a:xfrm>
          <a:custGeom>
            <a:avLst/>
            <a:gdLst>
              <a:gd name="T0" fmla="*/ 0 w 25"/>
              <a:gd name="T1" fmla="*/ 1 h 38"/>
              <a:gd name="T2" fmla="*/ 1 w 25"/>
              <a:gd name="T3" fmla="*/ 0 h 38"/>
              <a:gd name="T4" fmla="*/ 1 w 25"/>
              <a:gd name="T5" fmla="*/ 1 h 38"/>
              <a:gd name="T6" fmla="*/ 0 w 25"/>
              <a:gd name="T7" fmla="*/ 1 h 38"/>
              <a:gd name="T8" fmla="*/ 0 60000 65536"/>
              <a:gd name="T9" fmla="*/ 0 60000 65536"/>
              <a:gd name="T10" fmla="*/ 0 60000 65536"/>
              <a:gd name="T11" fmla="*/ 0 60000 65536"/>
              <a:gd name="T12" fmla="*/ 0 w 25"/>
              <a:gd name="T13" fmla="*/ 0 h 38"/>
              <a:gd name="T14" fmla="*/ 25 w 25"/>
              <a:gd name="T15" fmla="*/ 38 h 38"/>
            </a:gdLst>
            <a:ahLst/>
            <a:cxnLst>
              <a:cxn ang="T8">
                <a:pos x="T0" y="T1"/>
              </a:cxn>
              <a:cxn ang="T9">
                <a:pos x="T2" y="T3"/>
              </a:cxn>
              <a:cxn ang="T10">
                <a:pos x="T4" y="T5"/>
              </a:cxn>
              <a:cxn ang="T11">
                <a:pos x="T6" y="T7"/>
              </a:cxn>
            </a:cxnLst>
            <a:rect l="T12" t="T13" r="T14" b="T15"/>
            <a:pathLst>
              <a:path w="25" h="38">
                <a:moveTo>
                  <a:pt x="0" y="22"/>
                </a:moveTo>
                <a:lnTo>
                  <a:pt x="13" y="0"/>
                </a:lnTo>
                <a:lnTo>
                  <a:pt x="25" y="38"/>
                </a:lnTo>
                <a:lnTo>
                  <a:pt x="0" y="22"/>
                </a:lnTo>
                <a:close/>
              </a:path>
            </a:pathLst>
          </a:custGeom>
          <a:solidFill>
            <a:sysClr val="window" lastClr="FFFFFF">
              <a:lumMod val="85000"/>
            </a:sysClr>
          </a:solidFill>
          <a:ln w="12700" cap="rnd">
            <a:solidFill>
              <a:srgbClr val="FFFFFF"/>
            </a:solidFill>
            <a:round/>
            <a:headEnd/>
            <a:tailEnd/>
          </a:ln>
        </p:spPr>
        <p:txBody>
          <a:bodyPr lIns="101901" tIns="50950" rIns="101901" bIns="50950"/>
          <a:lstStyle/>
          <a:p>
            <a:pPr marL="0" marR="0" lvl="0" indent="0" algn="l" defTabSz="101917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54" name="Rectangle 353"/>
          <p:cNvSpPr/>
          <p:nvPr/>
        </p:nvSpPr>
        <p:spPr bwMode="auto">
          <a:xfrm>
            <a:off x="486910" y="3448783"/>
            <a:ext cx="1988717" cy="879363"/>
          </a:xfrm>
          <a:prstGeom prst="rect">
            <a:avLst/>
          </a:prstGeom>
          <a:solidFill>
            <a:schemeClr val="bg1"/>
          </a:solidFill>
          <a:ln w="12700" cap="flat" cmpd="sng" algn="ctr">
            <a:solidFill>
              <a:schemeClr val="tx1"/>
            </a:solidFill>
            <a:prstDash val="solid"/>
            <a:round/>
            <a:headEnd type="none" w="med" len="med"/>
            <a:tailEnd type="triangle" w="med" len="med"/>
          </a:ln>
          <a:effectLst/>
          <a:extLst/>
        </p:spPr>
        <p:txBody>
          <a:bodyPr vert="horz" wrap="square" lIns="72000" tIns="72000" rIns="72000" bIns="72000" numCol="1" rtlCol="0" anchor="t" anchorCtr="1" compatLnSpc="1">
            <a:prstTxWarp prst="textNoShape">
              <a:avLst/>
            </a:prstTxWarp>
          </a:bodyPr>
          <a:lstStyle/>
          <a:p>
            <a:pPr marL="0" marR="0" lvl="0" indent="0" algn="ctr" defTabSz="914400" rtl="0" eaLnBrk="0" fontAlgn="base" latinLnBrk="0" hangingPunct="0">
              <a:lnSpc>
                <a:spcPct val="106000"/>
              </a:lnSpc>
              <a:spcBef>
                <a:spcPct val="0"/>
              </a:spcBef>
              <a:spcAft>
                <a:spcPct val="0"/>
              </a:spcAft>
              <a:buClrTx/>
              <a:buSzTx/>
              <a:buFontTx/>
              <a:buNone/>
              <a:tabLst/>
              <a:defRPr/>
            </a:pPr>
            <a:endParaRPr kumimoji="0" lang="en-US" sz="9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pic>
        <p:nvPicPr>
          <p:cNvPr id="355" name="Picture 3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2261" y="3478214"/>
            <a:ext cx="238415" cy="249867"/>
          </a:xfrm>
          <a:prstGeom prst="rect">
            <a:avLst/>
          </a:prstGeom>
          <a:ln>
            <a:noFill/>
          </a:ln>
        </p:spPr>
      </p:pic>
      <p:sp>
        <p:nvSpPr>
          <p:cNvPr id="356" name="TextBox 355"/>
          <p:cNvSpPr txBox="1"/>
          <p:nvPr/>
        </p:nvSpPr>
        <p:spPr>
          <a:xfrm>
            <a:off x="492139" y="3713623"/>
            <a:ext cx="1993077" cy="5539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noProof="0" dirty="0">
                <a:solidFill>
                  <a:prstClr val="black">
                    <a:lumMod val="75000"/>
                    <a:lumOff val="25000"/>
                  </a:prstClr>
                </a:solidFill>
                <a:latin typeface="Segoe UI" panose="020B0502040204020203" pitchFamily="34" charset="0"/>
                <a:cs typeface="Segoe UI" panose="020B0502040204020203" pitchFamily="34" charset="0"/>
              </a:rPr>
              <a:t>Real-Time Payments</a:t>
            </a:r>
            <a:endPar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Launch: Expected 2018</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Standard: ISO 20022</a:t>
            </a:r>
          </a:p>
        </p:txBody>
      </p:sp>
      <p:grpSp>
        <p:nvGrpSpPr>
          <p:cNvPr id="357" name="Group 356"/>
          <p:cNvGrpSpPr/>
          <p:nvPr/>
        </p:nvGrpSpPr>
        <p:grpSpPr>
          <a:xfrm>
            <a:off x="2010443" y="3508013"/>
            <a:ext cx="407093" cy="188188"/>
            <a:chOff x="1095404" y="267088"/>
            <a:chExt cx="1048586" cy="185107"/>
          </a:xfrm>
        </p:grpSpPr>
        <p:sp>
          <p:nvSpPr>
            <p:cNvPr id="358" name="Freeform 50"/>
            <p:cNvSpPr>
              <a:spLocks noChangeAspect="1"/>
            </p:cNvSpPr>
            <p:nvPr/>
          </p:nvSpPr>
          <p:spPr bwMode="auto">
            <a:xfrm>
              <a:off x="1095404"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59" name="Freeform 50"/>
            <p:cNvSpPr>
              <a:spLocks noChangeAspect="1"/>
            </p:cNvSpPr>
            <p:nvPr/>
          </p:nvSpPr>
          <p:spPr bwMode="auto">
            <a:xfrm>
              <a:off x="1304534"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60" name="Freeform 50"/>
            <p:cNvSpPr>
              <a:spLocks noChangeAspect="1"/>
            </p:cNvSpPr>
            <p:nvPr/>
          </p:nvSpPr>
          <p:spPr bwMode="auto">
            <a:xfrm>
              <a:off x="1517008"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61" name="Freeform 50"/>
            <p:cNvSpPr>
              <a:spLocks noChangeAspect="1"/>
            </p:cNvSpPr>
            <p:nvPr/>
          </p:nvSpPr>
          <p:spPr bwMode="auto">
            <a:xfrm>
              <a:off x="1734724"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sp>
          <p:nvSpPr>
            <p:cNvPr id="362" name="Freeform 50"/>
            <p:cNvSpPr>
              <a:spLocks noChangeAspect="1"/>
            </p:cNvSpPr>
            <p:nvPr/>
          </p:nvSpPr>
          <p:spPr bwMode="auto">
            <a:xfrm>
              <a:off x="1959559" y="267088"/>
              <a:ext cx="184431" cy="185107"/>
            </a:xfrm>
            <a:prstGeom prst="rect">
              <a:avLst/>
            </a:prstGeom>
            <a:solidFill>
              <a:srgbClr val="DDDDDD"/>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lumMod val="75000"/>
                    <a:lumOff val="25000"/>
                  </a:prstClr>
                </a:solidFill>
                <a:effectLst/>
                <a:uLnTx/>
                <a:uFillTx/>
                <a:latin typeface="Segoe UI" panose="020B0502040204020203" pitchFamily="34" charset="0"/>
                <a:cs typeface="Segoe UI" panose="020B0502040204020203" pitchFamily="34" charset="0"/>
              </a:endParaRPr>
            </a:p>
          </p:txBody>
        </p:sp>
      </p:grpSp>
      <p:sp>
        <p:nvSpPr>
          <p:cNvPr id="363" name="TextBox 362"/>
          <p:cNvSpPr txBox="1"/>
          <p:nvPr/>
        </p:nvSpPr>
        <p:spPr>
          <a:xfrm>
            <a:off x="495666" y="3456543"/>
            <a:ext cx="574196"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cs typeface="Segoe UI" panose="020B0502040204020203" pitchFamily="34" charset="0"/>
              </a:rPr>
              <a:t>U.S.A</a:t>
            </a:r>
          </a:p>
        </p:txBody>
      </p:sp>
      <p:cxnSp>
        <p:nvCxnSpPr>
          <p:cNvPr id="364" name="Straight Arrow Connector 363"/>
          <p:cNvCxnSpPr/>
          <p:nvPr/>
        </p:nvCxnSpPr>
        <p:spPr bwMode="auto">
          <a:xfrm>
            <a:off x="2475627" y="3844829"/>
            <a:ext cx="191373" cy="0"/>
          </a:xfrm>
          <a:prstGeom prst="straightConnector1">
            <a:avLst/>
          </a:prstGeom>
          <a:solidFill>
            <a:schemeClr val="accent2"/>
          </a:solidFill>
          <a:ln w="19050" cap="flat" cmpd="sng" algn="ctr">
            <a:solidFill>
              <a:schemeClr val="bg1">
                <a:lumMod val="50000"/>
              </a:schemeClr>
            </a:solidFill>
            <a:prstDash val="solid"/>
            <a:round/>
            <a:headEnd type="none" w="med" len="med"/>
            <a:tailEnd type="triangle"/>
          </a:ln>
          <a:effectLst/>
          <a:extLst>
            <a:ext uri="{AF507438-7753-43E0-B8FC-AC1667EBCBE1}">
              <a14:hiddenEffects xmlns:a14="http://schemas.microsoft.com/office/drawing/2010/main">
                <a:effectLst>
                  <a:outerShdw dist="89803" dir="2700000" algn="ctr" rotWithShape="0">
                    <a:schemeClr val="bg2"/>
                  </a:outerShdw>
                </a:effectLst>
              </a14:hiddenEffects>
            </a:ext>
          </a:extLst>
        </p:spPr>
      </p:cxnSp>
    </p:spTree>
    <p:extLst>
      <p:ext uri="{BB962C8B-B14F-4D97-AF65-F5344CB8AC3E}">
        <p14:creationId xmlns:p14="http://schemas.microsoft.com/office/powerpoint/2010/main" val="34900137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29271</TotalTime>
  <Words>2185</Words>
  <Application>Microsoft Macintosh PowerPoint</Application>
  <PresentationFormat>Widescreen</PresentationFormat>
  <Paragraphs>339</Paragraphs>
  <Slides>15</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7" baseType="lpstr">
      <vt:lpstr>Arial</vt:lpstr>
      <vt:lpstr>Calibri</vt:lpstr>
      <vt:lpstr>Calibri Light</vt:lpstr>
      <vt:lpstr>Segoe UI</vt:lpstr>
      <vt:lpstr>Segoe UI Historic</vt:lpstr>
      <vt:lpstr>Segoe UI Light</vt:lpstr>
      <vt:lpstr>Segoe UI Semibold</vt:lpstr>
      <vt:lpstr>Segoe UI Symbol</vt:lpstr>
      <vt:lpstr>Verdana</vt:lpstr>
      <vt:lpstr>Wingdings 2</vt:lpstr>
      <vt:lpstr>Office Theme</vt:lpstr>
      <vt:lpstr>think-cell Slide</vt:lpstr>
      <vt:lpstr>Real-Time Rail Overview</vt:lpstr>
      <vt:lpstr>Canadian Payments Today</vt:lpstr>
      <vt:lpstr>Canadian Payments Ecosystem</vt:lpstr>
      <vt:lpstr>Regulatory Landscape</vt:lpstr>
      <vt:lpstr>Customer and Regulatory Trends</vt:lpstr>
      <vt:lpstr>Canadian Payment System Clearing and Settlement</vt:lpstr>
      <vt:lpstr>Debit Pull vs Credit Push</vt:lpstr>
      <vt:lpstr>“A modern payment system is fast, flexible and secure, promotes innovation and strengthens Canada’s competitive position”</vt:lpstr>
      <vt:lpstr>Faster Payments Across the Globe</vt:lpstr>
      <vt:lpstr>Payments Canada’s Payments Modernization Program</vt:lpstr>
      <vt:lpstr>Real-Time Rail Overview</vt:lpstr>
      <vt:lpstr>Implications</vt:lpstr>
      <vt:lpstr>Use-Cases Enabled by Faster Payments</vt:lpstr>
      <vt:lpstr>Interac e-Transfer at a glance…</vt:lpstr>
      <vt:lpstr>...Interac e-Transfer at a glance</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 E-Transfer Functional Overview</dc:title>
  <dc:creator>Peter Maoloni</dc:creator>
  <cp:lastModifiedBy>Microsoft Office User</cp:lastModifiedBy>
  <cp:revision>35</cp:revision>
  <dcterms:created xsi:type="dcterms:W3CDTF">2018-06-26T13:07:24Z</dcterms:created>
  <dcterms:modified xsi:type="dcterms:W3CDTF">2018-11-09T13:17:42Z</dcterms:modified>
</cp:coreProperties>
</file>