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6"/>
  </p:notesMasterIdLst>
  <p:sldIdLst>
    <p:sldId id="340" r:id="rId2"/>
    <p:sldId id="341" r:id="rId3"/>
    <p:sldId id="346" r:id="rId4"/>
    <p:sldId id="348" r:id="rId5"/>
    <p:sldId id="350" r:id="rId6"/>
    <p:sldId id="305" r:id="rId7"/>
    <p:sldId id="329" r:id="rId8"/>
    <p:sldId id="328" r:id="rId9"/>
    <p:sldId id="332" r:id="rId10"/>
    <p:sldId id="352" r:id="rId11"/>
    <p:sldId id="353" r:id="rId12"/>
    <p:sldId id="354" r:id="rId13"/>
    <p:sldId id="355" r:id="rId14"/>
    <p:sldId id="356" r:id="rId15"/>
    <p:sldId id="357" r:id="rId16"/>
    <p:sldId id="306" r:id="rId17"/>
    <p:sldId id="308" r:id="rId18"/>
    <p:sldId id="309" r:id="rId19"/>
    <p:sldId id="337" r:id="rId20"/>
    <p:sldId id="313" r:id="rId21"/>
    <p:sldId id="315" r:id="rId22"/>
    <p:sldId id="316" r:id="rId23"/>
    <p:sldId id="318" r:id="rId24"/>
    <p:sldId id="322" r:id="rId25"/>
    <p:sldId id="324" r:id="rId26"/>
    <p:sldId id="326" r:id="rId27"/>
    <p:sldId id="325" r:id="rId28"/>
    <p:sldId id="327" r:id="rId29"/>
    <p:sldId id="339" r:id="rId30"/>
    <p:sldId id="331" r:id="rId31"/>
    <p:sldId id="333" r:id="rId32"/>
    <p:sldId id="334" r:id="rId33"/>
    <p:sldId id="335" r:id="rId34"/>
    <p:sldId id="304" r:id="rId35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32" autoAdjust="0"/>
  </p:normalViewPr>
  <p:slideViewPr>
    <p:cSldViewPr showGuides="1">
      <p:cViewPr varScale="1">
        <p:scale>
          <a:sx n="100" d="100"/>
          <a:sy n="100" d="100"/>
        </p:scale>
        <p:origin x="90" y="5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D1B99-C155-42DB-9F3F-CB60F6BF0305}" type="datetimeFigureOut">
              <a:rPr lang="en-CA" smtClean="0"/>
              <a:t>2018-11-02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B6466-3D1F-4289-86BF-9813A8C270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336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fmcover2"/>
          <p:cNvSpPr/>
          <p:nvPr/>
        </p:nvSpPr>
        <p:spPr>
          <a:xfrm>
            <a:off x="162000" y="162000"/>
            <a:ext cx="8827200" cy="277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23528" y="3219822"/>
            <a:ext cx="3707936" cy="1296144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CA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>
          <a:xfrm>
            <a:off x="288504" y="4780800"/>
            <a:ext cx="2051248" cy="273600"/>
          </a:xfrm>
        </p:spPr>
        <p:txBody>
          <a:bodyPr/>
          <a:lstStyle/>
          <a:p>
            <a:fld id="{E54A871A-B194-4258-923D-D8A0532AC07F}" type="datetimeFigureOut">
              <a:rPr lang="en-CA" smtClean="0"/>
              <a:t>2018-11-02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6212904" y="4781522"/>
            <a:ext cx="1959496" cy="2736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360420" y="4774741"/>
            <a:ext cx="532060" cy="273600"/>
          </a:xfrm>
        </p:spPr>
        <p:txBody>
          <a:bodyPr/>
          <a:lstStyle/>
          <a:p>
            <a:fld id="{E0E188A6-1E21-4BAD-8A7F-BEED75DF329B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4" name="Rectangle 3" descr="fmTriangleCover2"/>
          <p:cNvSpPr/>
          <p:nvPr/>
        </p:nvSpPr>
        <p:spPr>
          <a:xfrm>
            <a:off x="4186683" y="2723704"/>
            <a:ext cx="385317" cy="4961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67494"/>
            <a:ext cx="4280400" cy="2536906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70606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71A-B194-4258-923D-D8A0532AC07F}" type="datetimeFigureOut">
              <a:rPr lang="en-CA" noProof="0" smtClean="0"/>
              <a:pPr/>
              <a:t>2018-11-02</a:t>
            </a:fld>
            <a:endParaRPr lang="en-CA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88A6-1E21-4BAD-8A7F-BEED75DF329B}" type="slidenum">
              <a:rPr lang="en-CA" noProof="0" smtClean="0"/>
              <a:pPr/>
              <a:t>‹#›</a:t>
            </a:fld>
            <a:endParaRPr lang="en-CA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843856"/>
            <a:ext cx="7920880" cy="3096047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  <a:lvl2pPr marL="265113" indent="0">
              <a:buNone/>
              <a:defRPr>
                <a:latin typeface="Georgia" panose="02040502050405020303" pitchFamily="18" charset="0"/>
              </a:defRPr>
            </a:lvl2pPr>
            <a:lvl3pPr marL="538163" indent="0">
              <a:buNone/>
              <a:defRPr>
                <a:latin typeface="Georgia" panose="02040502050405020303" pitchFamily="18" charset="0"/>
              </a:defRPr>
            </a:lvl3pPr>
            <a:lvl4pPr marL="804862" indent="0">
              <a:buNone/>
              <a:defRPr>
                <a:latin typeface="Georgia" panose="02040502050405020303" pitchFamily="18" charset="0"/>
              </a:defRPr>
            </a:lvl4pPr>
            <a:lvl5pPr marL="1076325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24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71A-B194-4258-923D-D8A0532AC07F}" type="datetimeFigureOut">
              <a:rPr lang="en-CA" noProof="0" smtClean="0"/>
              <a:t>2018-11-02</a:t>
            </a:fld>
            <a:endParaRPr lang="en-CA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88A6-1E21-4BAD-8A7F-BEED75DF329B}" type="slidenum">
              <a:rPr lang="en-CA" noProof="0" smtClean="0"/>
              <a:t>‹#›</a:t>
            </a:fld>
            <a:endParaRPr lang="en-CA" noProof="0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3"/>
          </p:nvPr>
        </p:nvSpPr>
        <p:spPr>
          <a:xfrm>
            <a:off x="323528" y="411164"/>
            <a:ext cx="8496944" cy="4105275"/>
          </a:xfrm>
        </p:spPr>
        <p:txBody>
          <a:bodyPr/>
          <a:lstStyle>
            <a:lvl1pPr marL="265113" indent="-265113">
              <a:defRPr/>
            </a:lvl1pPr>
          </a:lstStyle>
          <a:p>
            <a:r>
              <a:rPr lang="en-US" noProof="0" smtClean="0"/>
              <a:t>Click icon to add SmartArt graphic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898839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71A-B194-4258-923D-D8A0532AC07F}" type="datetimeFigureOut">
              <a:rPr lang="en-CA" smtClean="0"/>
              <a:t>2018-11-02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88A6-1E21-4BAD-8A7F-BEED75DF329B}" type="slidenum">
              <a:rPr lang="en-CA" smtClean="0"/>
              <a:t>‹#›</a:t>
            </a:fld>
            <a:endParaRPr lang="en-CA"/>
          </a:p>
        </p:txBody>
      </p:sp>
      <p:sp>
        <p:nvSpPr>
          <p:cNvPr id="2" name="Rectangle 1" descr="fmlogo2"/>
          <p:cNvSpPr/>
          <p:nvPr/>
        </p:nvSpPr>
        <p:spPr>
          <a:xfrm>
            <a:off x="968400" y="1130400"/>
            <a:ext cx="7210800" cy="288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46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71A-B194-4258-923D-D8A0532AC07F}" type="datetimeFigureOut">
              <a:rPr lang="en-CA" smtClean="0"/>
              <a:t>2018-11-02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88A6-1E21-4BAD-8A7F-BEED75DF329B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 descr="fmTriangle2"/>
          <p:cNvSpPr/>
          <p:nvPr/>
        </p:nvSpPr>
        <p:spPr>
          <a:xfrm>
            <a:off x="395537" y="411007"/>
            <a:ext cx="223705" cy="28803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23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587" y="1347614"/>
            <a:ext cx="3888000" cy="1728192"/>
          </a:xfrm>
        </p:spPr>
        <p:txBody>
          <a:bodyPr lIns="0" tIns="46800" anchor="t">
            <a:normAutofit/>
          </a:bodyPr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587" y="3093638"/>
            <a:ext cx="3888000" cy="720000"/>
          </a:xfrm>
        </p:spPr>
        <p:txBody>
          <a:bodyPr lIns="0"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54A871A-B194-4258-923D-D8A0532AC07F}" type="datetimeFigureOut">
              <a:rPr lang="en-CA" smtClean="0"/>
              <a:t>2018-11-02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0E188A6-1E21-4BAD-8A7F-BEED75DF329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 descr="fmTriangleCover2"/>
          <p:cNvSpPr/>
          <p:nvPr userDrawn="1"/>
        </p:nvSpPr>
        <p:spPr>
          <a:xfrm>
            <a:off x="4186683" y="843558"/>
            <a:ext cx="385317" cy="4961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71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266400"/>
            <a:ext cx="7992000" cy="1008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275605"/>
            <a:ext cx="3816424" cy="33190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5605"/>
            <a:ext cx="3816000" cy="33190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71A-B194-4258-923D-D8A0532AC07F}" type="datetimeFigureOut">
              <a:rPr lang="en-CA" noProof="0" smtClean="0"/>
              <a:t>2018-11-02</a:t>
            </a:fld>
            <a:endParaRPr lang="en-CA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10000" y="4780800"/>
            <a:ext cx="1958400" cy="273844"/>
          </a:xfrm>
        </p:spPr>
        <p:txBody>
          <a:bodyPr/>
          <a:lstStyle/>
          <a:p>
            <a:endParaRPr lang="en-CA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88A6-1E21-4BAD-8A7F-BEED75DF329B}" type="slidenum">
              <a:rPr lang="en-CA" noProof="0" smtClean="0"/>
              <a:t>‹#›</a:t>
            </a:fld>
            <a:endParaRPr lang="en-CA" noProof="0" dirty="0"/>
          </a:p>
        </p:txBody>
      </p:sp>
      <p:sp>
        <p:nvSpPr>
          <p:cNvPr id="9" name="Rectangle 8" descr="fmTriangle2"/>
          <p:cNvSpPr/>
          <p:nvPr/>
        </p:nvSpPr>
        <p:spPr>
          <a:xfrm>
            <a:off x="395537" y="411007"/>
            <a:ext cx="223705" cy="28803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320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266400"/>
            <a:ext cx="7992000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275606"/>
            <a:ext cx="3816424" cy="576064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76" y="1851671"/>
            <a:ext cx="3816424" cy="2742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00" y="1275606"/>
            <a:ext cx="3816000" cy="576064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00" y="1851671"/>
            <a:ext cx="3816000" cy="2742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71A-B194-4258-923D-D8A0532AC07F}" type="datetimeFigureOut">
              <a:rPr lang="en-CA" noProof="0" smtClean="0"/>
              <a:t>2018-11-02</a:t>
            </a:fld>
            <a:endParaRPr lang="en-CA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88A6-1E21-4BAD-8A7F-BEED75DF329B}" type="slidenum">
              <a:rPr lang="en-CA" noProof="0" smtClean="0"/>
              <a:t>‹#›</a:t>
            </a:fld>
            <a:endParaRPr lang="en-CA" noProof="0" dirty="0"/>
          </a:p>
        </p:txBody>
      </p:sp>
      <p:sp>
        <p:nvSpPr>
          <p:cNvPr id="11" name="Rectangle 10" descr="fmTriangle2"/>
          <p:cNvSpPr/>
          <p:nvPr/>
        </p:nvSpPr>
        <p:spPr>
          <a:xfrm>
            <a:off x="395537" y="411007"/>
            <a:ext cx="223705" cy="28803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005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CA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71A-B194-4258-923D-D8A0532AC07F}" type="datetimeFigureOut">
              <a:rPr lang="en-CA" noProof="0" smtClean="0"/>
              <a:t>2018-11-02</a:t>
            </a:fld>
            <a:endParaRPr lang="en-CA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88A6-1E21-4BAD-8A7F-BEED75DF329B}" type="slidenum">
              <a:rPr lang="en-CA" noProof="0" smtClean="0"/>
              <a:t>‹#›</a:t>
            </a:fld>
            <a:endParaRPr lang="en-CA" noProof="0" dirty="0"/>
          </a:p>
        </p:txBody>
      </p:sp>
      <p:sp>
        <p:nvSpPr>
          <p:cNvPr id="7" name="Rectangle 6" descr="fmTriangle2"/>
          <p:cNvSpPr/>
          <p:nvPr/>
        </p:nvSpPr>
        <p:spPr>
          <a:xfrm>
            <a:off x="395537" y="411007"/>
            <a:ext cx="223705" cy="28803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99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71A-B194-4258-923D-D8A0532AC07F}" type="datetimeFigureOut">
              <a:rPr lang="en-CA" smtClean="0"/>
              <a:t>2018-11-02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88A6-1E21-4BAD-8A7F-BEED75DF32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202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3672408" cy="1530000"/>
          </a:xfrm>
        </p:spPr>
        <p:txBody>
          <a:bodyPr anchor="t">
            <a:normAutofit/>
          </a:bodyPr>
          <a:lstStyle>
            <a:lvl1pPr algn="l">
              <a:defRPr sz="4000" b="0"/>
            </a:lvl1pPr>
          </a:lstStyle>
          <a:p>
            <a:r>
              <a:rPr lang="en-US" noProof="0" smtClean="0"/>
              <a:t>Click to edit Master title style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000" y="267494"/>
            <a:ext cx="4230000" cy="4320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1836793"/>
            <a:ext cx="3672408" cy="72008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71A-B194-4258-923D-D8A0532AC07F}" type="datetimeFigureOut">
              <a:rPr lang="en-CA" noProof="0" smtClean="0"/>
              <a:t>2018-11-02</a:t>
            </a:fld>
            <a:endParaRPr lang="en-CA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88A6-1E21-4BAD-8A7F-BEED75DF329B}" type="slidenum">
              <a:rPr lang="en-CA" noProof="0" smtClean="0"/>
              <a:t>‹#›</a:t>
            </a:fld>
            <a:endParaRPr lang="en-CA" noProof="0" dirty="0"/>
          </a:p>
        </p:txBody>
      </p:sp>
      <p:sp>
        <p:nvSpPr>
          <p:cNvPr id="9" name="Rectangle 8" descr="fmTriangle2"/>
          <p:cNvSpPr/>
          <p:nvPr/>
        </p:nvSpPr>
        <p:spPr>
          <a:xfrm>
            <a:off x="395537" y="411007"/>
            <a:ext cx="223705" cy="28803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519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1904" y="3600451"/>
            <a:ext cx="5486400" cy="425054"/>
          </a:xfrm>
        </p:spPr>
        <p:txBody>
          <a:bodyPr anchor="b"/>
          <a:lstStyle>
            <a:lvl1pPr algn="l">
              <a:defRPr sz="2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CA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1904" y="411510"/>
            <a:ext cx="5486400" cy="31605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1904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71A-B194-4258-923D-D8A0532AC07F}" type="datetimeFigureOut">
              <a:rPr lang="en-CA" noProof="0" smtClean="0"/>
              <a:t>2018-11-02</a:t>
            </a:fld>
            <a:endParaRPr lang="en-CA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88A6-1E21-4BAD-8A7F-BEED75DF329B}" type="slidenum">
              <a:rPr lang="en-CA" noProof="0" smtClean="0"/>
              <a:t>‹#›</a:t>
            </a:fld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77983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267495"/>
            <a:ext cx="7992888" cy="1008112"/>
          </a:xfrm>
          <a:prstGeom prst="rect">
            <a:avLst/>
          </a:prstGeom>
        </p:spPr>
        <p:txBody>
          <a:bodyPr vert="horz" lIns="90000" tIns="46800" rIns="90000" bIns="46800" rtlCol="0" anchor="t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275607"/>
            <a:ext cx="7992888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8504" y="4780800"/>
            <a:ext cx="2051248" cy="273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marL="0" indent="0" algn="l">
              <a:defRPr sz="1200">
                <a:solidFill>
                  <a:schemeClr val="accent5"/>
                </a:solidFill>
                <a:latin typeface="Georgia" panose="02040502050405020303" pitchFamily="18" charset="0"/>
              </a:defRPr>
            </a:lvl1pPr>
          </a:lstStyle>
          <a:p>
            <a:fld id="{E54A871A-B194-4258-923D-D8A0532AC07F}" type="datetimeFigureOut">
              <a:rPr lang="en-CA" noProof="0" smtClean="0"/>
              <a:pPr/>
              <a:t>2018-11-02</a:t>
            </a:fld>
            <a:endParaRPr lang="en-CA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1488" y="4781522"/>
            <a:ext cx="1959496" cy="27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  <a:latin typeface="Georgia" panose="02040502050405020303" pitchFamily="18" charset="0"/>
              </a:defRPr>
            </a:lvl1pPr>
          </a:lstStyle>
          <a:p>
            <a:endParaRPr lang="en-C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0420" y="4774741"/>
            <a:ext cx="532060" cy="273600"/>
          </a:xfrm>
          <a:prstGeom prst="rect">
            <a:avLst/>
          </a:prstGeom>
        </p:spPr>
        <p:txBody>
          <a:bodyPr vert="horz" lIns="90000" tIns="46800" rIns="90000" bIns="46800" rtlCol="0" anchor="b"/>
          <a:lstStyle>
            <a:lvl1pPr algn="r">
              <a:defRPr sz="1200">
                <a:solidFill>
                  <a:schemeClr val="accent5"/>
                </a:solidFill>
                <a:latin typeface="Georgia" panose="02040502050405020303" pitchFamily="18" charset="0"/>
              </a:defRPr>
            </a:lvl1pPr>
          </a:lstStyle>
          <a:p>
            <a:fld id="{E0E188A6-1E21-4BAD-8A7F-BEED75DF329B}" type="slidenum">
              <a:rPr lang="en-CA" noProof="0" smtClean="0"/>
              <a:pPr/>
              <a:t>‹#›</a:t>
            </a:fld>
            <a:endParaRPr lang="en-CA" noProof="0" dirty="0"/>
          </a:p>
        </p:txBody>
      </p:sp>
      <p:sp>
        <p:nvSpPr>
          <p:cNvPr id="9" name="Rectangle 8" descr="fmfooter2"/>
          <p:cNvSpPr/>
          <p:nvPr/>
        </p:nvSpPr>
        <p:spPr>
          <a:xfrm>
            <a:off x="3974400" y="4669200"/>
            <a:ext cx="1188000" cy="47520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518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14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699542"/>
            <a:ext cx="7632848" cy="36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tx1"/>
                </a:solidFill>
                <a:cs typeface="Calibri" panose="020F0502020204030204" pitchFamily="34" charset="0"/>
              </a:rPr>
              <a:t>Avoiding Cross–Border Tax Pitfalls</a:t>
            </a:r>
          </a:p>
          <a:p>
            <a:pPr algn="ctr"/>
            <a:r>
              <a:rPr lang="en-CA" sz="2800" dirty="0" smtClean="0">
                <a:solidFill>
                  <a:schemeClr val="tx1"/>
                </a:solidFill>
                <a:cs typeface="Calibri" panose="020F0502020204030204" pitchFamily="34" charset="0"/>
              </a:rPr>
              <a:t>For Technology Companies</a:t>
            </a:r>
          </a:p>
          <a:p>
            <a:pPr algn="ctr"/>
            <a:endParaRPr lang="en-CA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Katy Pitch (</a:t>
            </a:r>
            <a:r>
              <a:rPr lang="en-CA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Wildeboer</a:t>
            </a:r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Paul Casuccio (Fasken)</a:t>
            </a:r>
          </a:p>
          <a:p>
            <a:pPr algn="ctr"/>
            <a:endParaRPr lang="en-CA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 30, 2018 </a:t>
            </a:r>
            <a:endParaRPr lang="en-CA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291830"/>
            <a:ext cx="2383743" cy="670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714845"/>
            <a:ext cx="1585097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87724" y="371684"/>
            <a:ext cx="4968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spc="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Cryptocurrencies – what everyone needs to know</a:t>
            </a:r>
            <a:endParaRPr lang="en-CA" sz="16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031" y="1367685"/>
            <a:ext cx="5553937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87724" y="371684"/>
            <a:ext cx="4968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spc="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they?</a:t>
            </a:r>
            <a:endParaRPr lang="en-CA" sz="16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715" y="263569"/>
            <a:ext cx="1627773" cy="3048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5616" y="1057408"/>
            <a:ext cx="6624736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120000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CRA has said that cryptocurrencies are not “money” or a “currency”, but a commodity (like gold or oil)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120000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Significance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 “qualified investment” for registered plans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falls under </a:t>
            </a:r>
            <a:r>
              <a:rPr lang="en-CA" sz="1600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barter transaction</a:t>
            </a: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rules</a:t>
            </a:r>
            <a:endParaRPr lang="en-US" sz="16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87724" y="371684"/>
            <a:ext cx="4968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spc="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 I pay with them? </a:t>
            </a:r>
            <a:endParaRPr lang="en-CA" sz="16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715" y="263569"/>
            <a:ext cx="1627773" cy="3048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7584" y="1057409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CRA has said paying in cryptocurrencies fits under its policy for Barter transactions</a:t>
            </a:r>
          </a:p>
          <a:p>
            <a:pPr marL="285750" lvl="0" indent="-28575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where “two persons agree to a reciprocal exchange of goods or services and carry out that exchange usually without using money”</a:t>
            </a:r>
          </a:p>
          <a:p>
            <a:pPr marL="285750" lvl="0" indent="-28575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value of cryptocurrencies received in exchange for goods or services to be included in income</a:t>
            </a:r>
          </a:p>
          <a:p>
            <a:pPr marL="285750" lvl="0" indent="-28575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values must be stated in Canadian </a:t>
            </a:r>
            <a:r>
              <a:rPr lang="en-CA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dollars (but how do you value?)</a:t>
            </a:r>
            <a:endParaRPr lang="en-CA" sz="16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0" indent="-28575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Later </a:t>
            </a: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sale (or exchange) of cryptocurrency received</a:t>
            </a:r>
          </a:p>
        </p:txBody>
      </p:sp>
    </p:spTree>
    <p:extLst>
      <p:ext uri="{BB962C8B-B14F-4D97-AF65-F5344CB8AC3E}">
        <p14:creationId xmlns:p14="http://schemas.microsoft.com/office/powerpoint/2010/main" val="23011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87724" y="371684"/>
            <a:ext cx="4968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spc="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if I trade in them?</a:t>
            </a:r>
            <a:endParaRPr lang="en-CA" sz="16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715" y="263569"/>
            <a:ext cx="1627773" cy="3048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3568" y="1120894"/>
            <a:ext cx="74888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Buying/selling cryptocurrencies like a commodity (speculating on the volatility of cryptocurrencies), results in either a </a:t>
            </a:r>
            <a:r>
              <a:rPr lang="en-CA" sz="1600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capital gain or (or loss)</a:t>
            </a: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or </a:t>
            </a:r>
            <a:r>
              <a:rPr lang="en-CA" sz="1600" u="sng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income (or business loss)</a:t>
            </a:r>
          </a:p>
          <a:p>
            <a:pPr marL="228600" lvl="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 of whether income or capital is long legislated tax issue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capital appreciation  vs. running a business</a:t>
            </a:r>
          </a:p>
          <a:p>
            <a:pPr marL="228600" lvl="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Look at variety of factors: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frequency of transactions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period of ownership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knowledge of matters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relationship to taxpayer’s business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 spent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financing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val="2574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87724" y="371684"/>
            <a:ext cx="4968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spc="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if I mine them?</a:t>
            </a:r>
            <a:endParaRPr lang="en-CA" sz="16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715" y="263569"/>
            <a:ext cx="1627773" cy="3048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1600" y="1120894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“Mining” of cryptocurrencies is either a business or a personal hobby (not taxable)</a:t>
            </a:r>
          </a:p>
          <a:p>
            <a:pPr marL="285750" lvl="0" indent="-28575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Differences between business and personal activities</a:t>
            </a:r>
          </a:p>
          <a:p>
            <a:pPr marL="285750" lvl="0" indent="-28575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Consequences of running a business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income from business included in income at end of the year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inventory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theft/losses deductible if inherent risk to carrying on the business</a:t>
            </a:r>
            <a:endParaRPr lang="en-US" sz="16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87724" y="371684"/>
            <a:ext cx="4968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spc="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Cross-border issues </a:t>
            </a:r>
            <a:endParaRPr lang="en-CA" sz="16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715" y="263569"/>
            <a:ext cx="1627773" cy="3048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1600" y="1120894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International response</a:t>
            </a:r>
          </a:p>
          <a:p>
            <a:pPr marL="342900" lvl="0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Holding cryptocurrencies directly offshore</a:t>
            </a:r>
          </a:p>
          <a:p>
            <a:pPr marL="342900" lvl="0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Holding securities of offshore entities that deal in </a:t>
            </a:r>
            <a:r>
              <a:rPr lang="en-C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cryptocurrencies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offshore 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investment fund property </a:t>
            </a:r>
            <a:r>
              <a:rPr lang="en-C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rules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possible 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transfer pricing </a:t>
            </a:r>
            <a:r>
              <a:rPr lang="en-C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rules	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C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specified 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foreign reporting rules (T1135)</a:t>
            </a:r>
          </a:p>
        </p:txBody>
      </p:sp>
    </p:spTree>
    <p:extLst>
      <p:ext uri="{BB962C8B-B14F-4D97-AF65-F5344CB8AC3E}">
        <p14:creationId xmlns:p14="http://schemas.microsoft.com/office/powerpoint/2010/main" val="28811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08304" y="214707"/>
            <a:ext cx="162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Cryptocurrencies</a:t>
            </a:r>
            <a:endParaRPr lang="en-CA" sz="11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21174" y="3219822"/>
            <a:ext cx="390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</a:rPr>
              <a:t>How does the GST/</a:t>
            </a:r>
            <a:r>
              <a:rPr lang="en-CA" sz="1400" dirty="0" err="1" smtClean="0">
                <a:solidFill>
                  <a:schemeClr val="bg1">
                    <a:lumMod val="50000"/>
                  </a:schemeClr>
                </a:solidFill>
              </a:rPr>
              <a:t>HST</a:t>
            </a:r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</a:rPr>
              <a:t> currently apply to cryptocurrencies?</a:t>
            </a:r>
            <a:endParaRPr lang="en-CA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3" y="3716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spc="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Cryptocurrencies – GST/HST Issues</a:t>
            </a:r>
            <a:endParaRPr lang="en-CA" sz="16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3" descr="C:\Users\labuikd\Downloads\bitcoin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172353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40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7743" y="3716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spc="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Intangible Personal Property or Money</a:t>
            </a:r>
            <a:endParaRPr lang="en-CA" sz="16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9692" y="1321144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In order to determine, the application of GST/HST to transfers of cryptocurrency, one must first determine whether a cryptocurrency is:</a:t>
            </a:r>
            <a:endParaRPr lang="en-CA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1803" y="3444732"/>
            <a:ext cx="1592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Currency and/or money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8648" y="3444732"/>
            <a:ext cx="1642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Intangible personal property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214707"/>
            <a:ext cx="162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Cryptocurrencies</a:t>
            </a:r>
            <a:endParaRPr lang="en-CA" sz="11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5048" y="2616294"/>
            <a:ext cx="373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or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labuikd\Downloads\money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89" y="2382603"/>
            <a:ext cx="728991" cy="72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buikd\Downloads\diplom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13" y="2380794"/>
            <a:ext cx="730800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 rot="5400000">
            <a:off x="6079971" y="2948531"/>
            <a:ext cx="1592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accent3"/>
                </a:solidFill>
              </a:rPr>
              <a:t>NO SUPPLY</a:t>
            </a:r>
            <a:endParaRPr lang="en-CA" sz="1100" dirty="0">
              <a:solidFill>
                <a:schemeClr val="accent3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63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67743" y="3716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spc="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Place of Supply for Cryptocurrencies</a:t>
            </a:r>
          </a:p>
        </p:txBody>
      </p:sp>
      <p:pic>
        <p:nvPicPr>
          <p:cNvPr id="25" name="Picture 3" descr="C:\Users\labuikd\Desktop\canada-43751__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709" y="2211710"/>
            <a:ext cx="310058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799692" y="1321144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In general, a supply of an IPP is deemed to have been made in Canada if it can be used in whole or in part in Canada</a:t>
            </a:r>
            <a:endParaRPr lang="en-CA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08304" y="214707"/>
            <a:ext cx="162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Cryptocurrencies</a:t>
            </a:r>
            <a:endParaRPr lang="en-CA" sz="11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69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7743" y="3716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spc="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Other Cryptocurrency Issues</a:t>
            </a:r>
            <a:endParaRPr lang="en-CA" sz="16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9692" y="1321144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The classification of a cryptocurrency as IPP, as opposed to money, raises a number of other issues with respect to:</a:t>
            </a:r>
            <a:endParaRPr lang="en-CA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1801" y="3444732"/>
            <a:ext cx="1592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Imports of </a:t>
            </a:r>
            <a:r>
              <a:rPr lang="en-CA" sz="1100" dirty="0">
                <a:solidFill>
                  <a:schemeClr val="bg1">
                    <a:lumMod val="50000"/>
                  </a:schemeClr>
                </a:solidFill>
              </a:rPr>
              <a:t>cryptocurrencies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8648" y="3444732"/>
            <a:ext cx="1642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Exports of cryptocurrencies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214707"/>
            <a:ext cx="162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Cryptocurrencies</a:t>
            </a:r>
            <a:endParaRPr lang="en-CA" sz="11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339" name="Picture 3" descr="C:\Users\labuikd\Downloads\up-arr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73" y="2382603"/>
            <a:ext cx="730800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labuikd\Downloads\up-arr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12684" y="2382603"/>
            <a:ext cx="730800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38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4220344" y="482685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15566"/>
            <a:ext cx="2871465" cy="3304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131992"/>
            <a:ext cx="2871465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08304" y="214707"/>
            <a:ext cx="162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Exports/Imports</a:t>
            </a:r>
            <a:endParaRPr lang="en-CA" sz="11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21174" y="3219822"/>
            <a:ext cx="390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</a:rPr>
              <a:t>What issues should I consider when exporting and/or importing IPP/services?</a:t>
            </a:r>
            <a:endParaRPr lang="en-CA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3" y="3716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spc="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Exporting/Importing Introduction</a:t>
            </a:r>
            <a:endParaRPr lang="en-CA" sz="16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5" descr="C:\Users\labuikd\Downloads\file-transf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883" y="1767416"/>
            <a:ext cx="992233" cy="9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23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68344" y="214707"/>
            <a:ext cx="1268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Exports/Imports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25776" y="371684"/>
            <a:ext cx="349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spc="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Exporting/Importing Overview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8700" y="3175124"/>
            <a:ext cx="1466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Exporting/Importing implications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44208" y="3175123"/>
            <a:ext cx="1349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QC’s new tax proposals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82416" y="3175122"/>
            <a:ext cx="1682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Types of exports/imports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labuikd\Downloads\suppli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27" y="176741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buikd\Downloads\suppl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172353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abuikd\Downloads\clapperbo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38" y="1811300"/>
            <a:ext cx="1036116" cy="103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04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7743" y="3716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Types of Exports/Imports</a:t>
            </a:r>
            <a:endParaRPr lang="en-C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9692" y="1321144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Subject to certain exceptions, technology companies primarily export/import two different types of supplies:</a:t>
            </a:r>
            <a:endParaRPr lang="en-CA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1804" y="3414995"/>
            <a:ext cx="1592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Services 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8649" y="3414995"/>
            <a:ext cx="1642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Intangible Personal Property (incl. IP)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214707"/>
            <a:ext cx="162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Exports/Imports</a:t>
            </a:r>
          </a:p>
        </p:txBody>
      </p:sp>
      <p:pic>
        <p:nvPicPr>
          <p:cNvPr id="2051" name="Picture 3" descr="C:\Users\labuikd\Downloads\diplo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14" y="2351057"/>
            <a:ext cx="730800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abuikd\Downloads\suppo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87" y="2351057"/>
            <a:ext cx="730800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6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67743" y="3716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Exporting Implications</a:t>
            </a:r>
            <a:endParaRPr lang="en-C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2419340"/>
            <a:ext cx="0" cy="13430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75736" y="3924882"/>
            <a:ext cx="1349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</a:rPr>
              <a:t>Canada</a:t>
            </a:r>
            <a:endParaRPr lang="en-C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93330" y="3924880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</a:rPr>
              <a:t>United States</a:t>
            </a:r>
            <a:endParaRPr lang="en-C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0247" y="2861370"/>
            <a:ext cx="360000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CA" sz="1400" dirty="0"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6231" y="2892147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 smtClean="0">
                <a:solidFill>
                  <a:schemeClr val="accent3"/>
                </a:solidFill>
              </a:rPr>
              <a:t>A</a:t>
            </a:r>
            <a:endParaRPr lang="en-CA" sz="1000" dirty="0">
              <a:solidFill>
                <a:schemeClr val="accent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53391" y="2861370"/>
            <a:ext cx="360000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CA" sz="1400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8759" y="2892147"/>
            <a:ext cx="409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>
                <a:solidFill>
                  <a:schemeClr val="accent3"/>
                </a:solidFill>
              </a:rPr>
              <a:t>B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050247" y="2259213"/>
            <a:ext cx="30831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50247" y="2259213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07903" y="2043769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 smtClean="0">
                <a:solidFill>
                  <a:schemeClr val="accent3"/>
                </a:solidFill>
              </a:rPr>
              <a:t>Supply of IPP/IP</a:t>
            </a:r>
            <a:endParaRPr lang="en-CA" sz="800" dirty="0">
              <a:solidFill>
                <a:schemeClr val="accent3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133390" y="2259213"/>
            <a:ext cx="0" cy="50405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36095" y="2655547"/>
            <a:ext cx="6745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strike="sngStrike" dirty="0" smtClean="0">
                <a:solidFill>
                  <a:schemeClr val="bg1">
                    <a:lumMod val="65000"/>
                  </a:schemeClr>
                </a:solidFill>
              </a:rPr>
              <a:t>Tax</a:t>
            </a:r>
            <a:endParaRPr lang="en-CA" sz="800" strike="sngStrik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ight Brace 25"/>
          <p:cNvSpPr/>
          <p:nvPr/>
        </p:nvSpPr>
        <p:spPr>
          <a:xfrm>
            <a:off x="6533957" y="2814865"/>
            <a:ext cx="114631" cy="400783"/>
          </a:xfrm>
          <a:prstGeom prst="righ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5934004" y="2915228"/>
            <a:ext cx="18944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00" b="1" dirty="0" smtClean="0">
                <a:solidFill>
                  <a:schemeClr val="bg1">
                    <a:lumMod val="65000"/>
                  </a:schemeClr>
                </a:solidFill>
              </a:rPr>
              <a:t>B </a:t>
            </a:r>
            <a:r>
              <a:rPr lang="en-CA" sz="700" dirty="0" smtClean="0">
                <a:solidFill>
                  <a:schemeClr val="bg1">
                    <a:lumMod val="65000"/>
                  </a:schemeClr>
                </a:solidFill>
              </a:rPr>
              <a:t>= non-resident person</a:t>
            </a:r>
            <a:endParaRPr lang="en-CA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9692" y="1321144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A supply of </a:t>
            </a:r>
            <a:r>
              <a:rPr lang="en-CA" sz="1100" dirty="0" smtClean="0">
                <a:solidFill>
                  <a:schemeClr val="accent3"/>
                </a:solidFill>
              </a:rPr>
              <a:t>IPP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CA" sz="1100" dirty="0" smtClean="0">
                <a:solidFill>
                  <a:schemeClr val="accent3"/>
                </a:solidFill>
              </a:rPr>
              <a:t>IP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 made to an unregistered, non-resident person is generally zero-rated and, therefore, not subject to GST/</a:t>
            </a:r>
            <a:r>
              <a:rPr lang="en-CA" sz="1100" dirty="0" err="1" smtClean="0">
                <a:solidFill>
                  <a:schemeClr val="bg1">
                    <a:lumMod val="65000"/>
                  </a:schemeClr>
                </a:solidFill>
              </a:rPr>
              <a:t>HST</a:t>
            </a:r>
            <a:endParaRPr lang="en-CA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08304" y="214707"/>
            <a:ext cx="162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Exports/Imports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0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67743" y="3716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Exporting Implications</a:t>
            </a:r>
            <a:endParaRPr lang="en-C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2419340"/>
            <a:ext cx="0" cy="13430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75736" y="3924882"/>
            <a:ext cx="1349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</a:rPr>
              <a:t>Canada</a:t>
            </a:r>
            <a:endParaRPr lang="en-C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93330" y="3924880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</a:rPr>
              <a:t>United States</a:t>
            </a:r>
            <a:endParaRPr lang="en-C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0247" y="2861370"/>
            <a:ext cx="360000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CA" sz="1400" dirty="0"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6231" y="2892147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 smtClean="0">
                <a:solidFill>
                  <a:schemeClr val="accent3"/>
                </a:solidFill>
              </a:rPr>
              <a:t>A</a:t>
            </a:r>
            <a:endParaRPr lang="en-CA" sz="1000" dirty="0">
              <a:solidFill>
                <a:schemeClr val="accent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53391" y="2861370"/>
            <a:ext cx="360000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CA" sz="1400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8759" y="2892147"/>
            <a:ext cx="409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>
                <a:solidFill>
                  <a:schemeClr val="accent3"/>
                </a:solidFill>
              </a:rPr>
              <a:t>B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050247" y="2259213"/>
            <a:ext cx="30831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50247" y="2259213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07903" y="2043769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 smtClean="0">
                <a:solidFill>
                  <a:schemeClr val="accent3"/>
                </a:solidFill>
              </a:rPr>
              <a:t>Supply of Service</a:t>
            </a:r>
            <a:endParaRPr lang="en-CA" sz="800" dirty="0">
              <a:solidFill>
                <a:schemeClr val="accent3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133390" y="2259213"/>
            <a:ext cx="0" cy="50405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>
            <a:off x="6533957" y="2814865"/>
            <a:ext cx="114631" cy="400783"/>
          </a:xfrm>
          <a:prstGeom prst="righ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5934004" y="2915228"/>
            <a:ext cx="18944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00" b="1" dirty="0" smtClean="0">
                <a:solidFill>
                  <a:schemeClr val="bg1">
                    <a:lumMod val="65000"/>
                  </a:schemeClr>
                </a:solidFill>
              </a:rPr>
              <a:t>B </a:t>
            </a:r>
            <a:r>
              <a:rPr lang="en-CA" sz="700" dirty="0" smtClean="0">
                <a:solidFill>
                  <a:schemeClr val="bg1">
                    <a:lumMod val="65000"/>
                  </a:schemeClr>
                </a:solidFill>
              </a:rPr>
              <a:t>= non-resident person</a:t>
            </a:r>
            <a:endParaRPr lang="en-CA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9692" y="1321144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Certain supplies of </a:t>
            </a:r>
            <a:r>
              <a:rPr lang="en-CA" sz="1100" dirty="0">
                <a:solidFill>
                  <a:schemeClr val="accent3"/>
                </a:solidFill>
              </a:rPr>
              <a:t>services</a:t>
            </a:r>
            <a:r>
              <a:rPr lang="en-CA" sz="1100" dirty="0">
                <a:solidFill>
                  <a:schemeClr val="bg1">
                    <a:lumMod val="65000"/>
                  </a:schemeClr>
                </a:solidFill>
              </a:rPr>
              <a:t> made to an unregistered, non-resident 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person may also be zero-rated for GST/</a:t>
            </a:r>
            <a:r>
              <a:rPr lang="en-CA" sz="1100" dirty="0" err="1" smtClean="0">
                <a:solidFill>
                  <a:schemeClr val="bg1">
                    <a:lumMod val="65000"/>
                  </a:schemeClr>
                </a:solidFill>
              </a:rPr>
              <a:t>HST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 purposes</a:t>
            </a:r>
            <a:endParaRPr lang="en-CA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08304" y="214707"/>
            <a:ext cx="162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Exports/Imports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36095" y="2655547"/>
            <a:ext cx="6745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strike="sngStrike" dirty="0" smtClean="0">
                <a:solidFill>
                  <a:schemeClr val="bg1">
                    <a:lumMod val="65000"/>
                  </a:schemeClr>
                </a:solidFill>
              </a:rPr>
              <a:t>Tax</a:t>
            </a:r>
            <a:endParaRPr lang="en-CA" sz="800" strike="sngStrik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02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67743" y="3716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accent3"/>
                </a:solidFill>
              </a:rPr>
              <a:t>Importing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 Implications</a:t>
            </a:r>
            <a:endParaRPr lang="en-C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9692" y="1321144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If a resident person is a recipient of a supply of </a:t>
            </a:r>
            <a:r>
              <a:rPr lang="en-CA" sz="1100" dirty="0" smtClean="0">
                <a:solidFill>
                  <a:schemeClr val="accent3"/>
                </a:solidFill>
              </a:rPr>
              <a:t>IPP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CA" sz="1100" dirty="0" smtClean="0">
                <a:solidFill>
                  <a:schemeClr val="accent3"/>
                </a:solidFill>
              </a:rPr>
              <a:t>IP 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made outside Canada, that person must self-assess and remit GST/</a:t>
            </a:r>
            <a:r>
              <a:rPr lang="en-CA" sz="1100" dirty="0" err="1" smtClean="0">
                <a:solidFill>
                  <a:schemeClr val="bg1">
                    <a:lumMod val="65000"/>
                  </a:schemeClr>
                </a:solidFill>
              </a:rPr>
              <a:t>HST</a:t>
            </a:r>
            <a:endParaRPr lang="en-CA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08304" y="214707"/>
            <a:ext cx="162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Exports/Imports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572000" y="2419340"/>
            <a:ext cx="0" cy="13430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75736" y="3924882"/>
            <a:ext cx="1349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</a:rPr>
              <a:t>Canada</a:t>
            </a:r>
            <a:endParaRPr lang="en-C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93330" y="3924880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</a:rPr>
              <a:t>United States</a:t>
            </a:r>
            <a:endParaRPr lang="en-C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0247" y="2861370"/>
            <a:ext cx="360000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CA" sz="1400" dirty="0">
              <a:solidFill>
                <a:schemeClr val="accent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06231" y="2892147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 smtClean="0">
                <a:solidFill>
                  <a:schemeClr val="accent3"/>
                </a:solidFill>
              </a:rPr>
              <a:t>A</a:t>
            </a:r>
            <a:endParaRPr lang="en-CA" sz="1000" dirty="0">
              <a:solidFill>
                <a:schemeClr val="accent3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53391" y="2861370"/>
            <a:ext cx="360000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CA" sz="1400" dirty="0">
              <a:solidFill>
                <a:schemeClr val="accent3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28759" y="2892147"/>
            <a:ext cx="409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>
                <a:solidFill>
                  <a:schemeClr val="accent3"/>
                </a:solidFill>
              </a:rPr>
              <a:t>B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050247" y="2259213"/>
            <a:ext cx="30831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33391" y="2259213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707903" y="2043769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 smtClean="0">
                <a:solidFill>
                  <a:schemeClr val="accent3"/>
                </a:solidFill>
              </a:rPr>
              <a:t>Supply of IPP/IP</a:t>
            </a:r>
            <a:endParaRPr lang="en-CA" sz="800" dirty="0">
              <a:solidFill>
                <a:schemeClr val="accent3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050247" y="2259213"/>
            <a:ext cx="0" cy="50405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155223" y="3181028"/>
            <a:ext cx="6745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 smtClean="0">
                <a:solidFill>
                  <a:schemeClr val="accent3"/>
                </a:solidFill>
              </a:rPr>
              <a:t>Tax</a:t>
            </a:r>
            <a:endParaRPr lang="en-CA" sz="800" dirty="0">
              <a:solidFill>
                <a:schemeClr val="accent3"/>
              </a:solidFill>
            </a:endParaRPr>
          </a:p>
        </p:txBody>
      </p:sp>
      <p:sp>
        <p:nvSpPr>
          <p:cNvPr id="50" name="Right Brace 49"/>
          <p:cNvSpPr/>
          <p:nvPr/>
        </p:nvSpPr>
        <p:spPr>
          <a:xfrm>
            <a:off x="6533957" y="2814865"/>
            <a:ext cx="114631" cy="400783"/>
          </a:xfrm>
          <a:prstGeom prst="righ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5400000">
            <a:off x="5934004" y="2915228"/>
            <a:ext cx="18944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00" b="1" dirty="0" smtClean="0">
                <a:solidFill>
                  <a:schemeClr val="bg1">
                    <a:lumMod val="65000"/>
                  </a:schemeClr>
                </a:solidFill>
              </a:rPr>
              <a:t>B </a:t>
            </a:r>
            <a:r>
              <a:rPr lang="en-CA" sz="700" dirty="0" smtClean="0">
                <a:solidFill>
                  <a:schemeClr val="bg1">
                    <a:lumMod val="65000"/>
                  </a:schemeClr>
                </a:solidFill>
              </a:rPr>
              <a:t>= non-resident person</a:t>
            </a:r>
            <a:endParaRPr lang="en-CA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61930" y="2861370"/>
            <a:ext cx="360000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CA" sz="1400" dirty="0">
              <a:solidFill>
                <a:schemeClr val="accent3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48610" y="2915230"/>
            <a:ext cx="4140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00" dirty="0" smtClean="0">
                <a:solidFill>
                  <a:schemeClr val="accent3"/>
                </a:solidFill>
              </a:rPr>
              <a:t>CRA</a:t>
            </a:r>
            <a:endParaRPr lang="en-CA" sz="700" dirty="0">
              <a:solidFill>
                <a:schemeClr val="accent3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277056" y="3015255"/>
            <a:ext cx="430847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ight Brace 58"/>
          <p:cNvSpPr/>
          <p:nvPr/>
        </p:nvSpPr>
        <p:spPr>
          <a:xfrm rot="10800000">
            <a:off x="2555776" y="2814866"/>
            <a:ext cx="114631" cy="400783"/>
          </a:xfrm>
          <a:prstGeom prst="righ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3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6200000">
            <a:off x="1379451" y="2915230"/>
            <a:ext cx="18944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00" b="1" dirty="0" smtClean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en-CA" sz="700" dirty="0" smtClean="0">
                <a:solidFill>
                  <a:schemeClr val="bg1">
                    <a:lumMod val="65000"/>
                  </a:schemeClr>
                </a:solidFill>
              </a:rPr>
              <a:t>= resident person</a:t>
            </a:r>
            <a:endParaRPr lang="en-CA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34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67743" y="3716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Importing Implications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9692" y="1321144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However, a person does not have to self-assess and remit GST/</a:t>
            </a:r>
            <a:r>
              <a:rPr lang="en-CA" sz="1100" dirty="0" err="1" smtClean="0">
                <a:solidFill>
                  <a:schemeClr val="bg1">
                    <a:lumMod val="65000"/>
                  </a:schemeClr>
                </a:solidFill>
              </a:rPr>
              <a:t>HST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 with respect to the supply of </a:t>
            </a:r>
            <a:r>
              <a:rPr lang="en-CA" sz="1100" dirty="0" smtClean="0">
                <a:solidFill>
                  <a:schemeClr val="accent3"/>
                </a:solidFill>
              </a:rPr>
              <a:t>IPP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CA" sz="1100" dirty="0" smtClean="0">
                <a:solidFill>
                  <a:schemeClr val="accent3"/>
                </a:solidFill>
              </a:rPr>
              <a:t>IP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 made outside Canada, if the </a:t>
            </a:r>
            <a:r>
              <a:rPr lang="en-CA" sz="1100" dirty="0" smtClean="0">
                <a:solidFill>
                  <a:schemeClr val="accent3"/>
                </a:solidFill>
              </a:rPr>
              <a:t>IPP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CA" sz="1100" dirty="0" smtClean="0">
                <a:solidFill>
                  <a:schemeClr val="accent3"/>
                </a:solidFill>
              </a:rPr>
              <a:t>IP</a:t>
            </a:r>
            <a:endParaRPr lang="en-CA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304" y="214707"/>
            <a:ext cx="162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Exports/Imports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79911" y="3544282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ay not be used in Canada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44207" y="3544281"/>
            <a:ext cx="13490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relates to property situated outside Canada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9216" y="3544282"/>
            <a:ext cx="13490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is acquired for commercial activities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labuikd\Downloads\technolog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59" y="2368353"/>
            <a:ext cx="774000" cy="7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labuikd\Downloads\merchandise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098" y="2427734"/>
            <a:ext cx="714619" cy="71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labuikd\Downloads\maple-leaf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57" y="2318497"/>
            <a:ext cx="811486" cy="81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57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67743" y="3716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Importing Implications</a:t>
            </a:r>
            <a:endParaRPr lang="en-C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9692" y="1321144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If a resident person is a recipient of a taxable supply of a </a:t>
            </a:r>
            <a:r>
              <a:rPr lang="en-CA" sz="1100" dirty="0" smtClean="0">
                <a:solidFill>
                  <a:schemeClr val="accent3"/>
                </a:solidFill>
              </a:rPr>
              <a:t>service 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made outside Canada, that person must also self-assess and remit GST/</a:t>
            </a:r>
            <a:r>
              <a:rPr lang="en-CA" sz="1100" dirty="0" err="1" smtClean="0">
                <a:solidFill>
                  <a:schemeClr val="bg1">
                    <a:lumMod val="65000"/>
                  </a:schemeClr>
                </a:solidFill>
              </a:rPr>
              <a:t>HST</a:t>
            </a:r>
            <a:endParaRPr lang="en-CA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08304" y="214707"/>
            <a:ext cx="162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Exports/Imports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572000" y="2419340"/>
            <a:ext cx="0" cy="13430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75736" y="3924882"/>
            <a:ext cx="1349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</a:rPr>
              <a:t>Canada</a:t>
            </a:r>
            <a:endParaRPr lang="en-C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93330" y="3924880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</a:rPr>
              <a:t>United States</a:t>
            </a:r>
            <a:endParaRPr lang="en-C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0247" y="2861370"/>
            <a:ext cx="360000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CA" sz="1400" dirty="0">
              <a:solidFill>
                <a:schemeClr val="accent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06231" y="2892147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 smtClean="0">
                <a:solidFill>
                  <a:schemeClr val="accent3"/>
                </a:solidFill>
              </a:rPr>
              <a:t>A</a:t>
            </a:r>
            <a:endParaRPr lang="en-CA" sz="1000" dirty="0">
              <a:solidFill>
                <a:schemeClr val="accent3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53391" y="2861370"/>
            <a:ext cx="360000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CA" sz="1400" dirty="0">
              <a:solidFill>
                <a:schemeClr val="accent3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28759" y="2892147"/>
            <a:ext cx="409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>
                <a:solidFill>
                  <a:schemeClr val="accent3"/>
                </a:solidFill>
              </a:rPr>
              <a:t>B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050247" y="2259213"/>
            <a:ext cx="30831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33391" y="2259213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707903" y="2043769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 smtClean="0">
                <a:solidFill>
                  <a:schemeClr val="accent3"/>
                </a:solidFill>
              </a:rPr>
              <a:t>Supply of a Service</a:t>
            </a:r>
            <a:endParaRPr lang="en-CA" sz="800" dirty="0">
              <a:solidFill>
                <a:schemeClr val="accent3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050247" y="2259213"/>
            <a:ext cx="0" cy="50405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155223" y="3181028"/>
            <a:ext cx="6745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 smtClean="0">
                <a:solidFill>
                  <a:schemeClr val="accent3"/>
                </a:solidFill>
              </a:rPr>
              <a:t>Tax</a:t>
            </a:r>
            <a:endParaRPr lang="en-CA" sz="800" dirty="0">
              <a:solidFill>
                <a:schemeClr val="accent3"/>
              </a:solidFill>
            </a:endParaRPr>
          </a:p>
        </p:txBody>
      </p:sp>
      <p:sp>
        <p:nvSpPr>
          <p:cNvPr id="50" name="Right Brace 49"/>
          <p:cNvSpPr/>
          <p:nvPr/>
        </p:nvSpPr>
        <p:spPr>
          <a:xfrm>
            <a:off x="6533957" y="2814865"/>
            <a:ext cx="114631" cy="400783"/>
          </a:xfrm>
          <a:prstGeom prst="righ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5400000">
            <a:off x="5934004" y="2915228"/>
            <a:ext cx="18944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00" b="1" dirty="0" smtClean="0">
                <a:solidFill>
                  <a:schemeClr val="bg1">
                    <a:lumMod val="65000"/>
                  </a:schemeClr>
                </a:solidFill>
              </a:rPr>
              <a:t>B </a:t>
            </a:r>
            <a:r>
              <a:rPr lang="en-CA" sz="700" dirty="0" smtClean="0">
                <a:solidFill>
                  <a:schemeClr val="bg1">
                    <a:lumMod val="65000"/>
                  </a:schemeClr>
                </a:solidFill>
              </a:rPr>
              <a:t>= non-resident person</a:t>
            </a:r>
            <a:endParaRPr lang="en-CA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61930" y="2861370"/>
            <a:ext cx="360000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CA" sz="1400" dirty="0">
              <a:solidFill>
                <a:schemeClr val="accent3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48610" y="2915230"/>
            <a:ext cx="4140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00" dirty="0" smtClean="0">
                <a:solidFill>
                  <a:schemeClr val="accent3"/>
                </a:solidFill>
              </a:rPr>
              <a:t>CRA</a:t>
            </a:r>
            <a:endParaRPr lang="en-CA" sz="700" dirty="0">
              <a:solidFill>
                <a:schemeClr val="accent3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277056" y="3015255"/>
            <a:ext cx="430847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ight Brace 58"/>
          <p:cNvSpPr/>
          <p:nvPr/>
        </p:nvSpPr>
        <p:spPr>
          <a:xfrm rot="10800000">
            <a:off x="2555776" y="2814866"/>
            <a:ext cx="114631" cy="400783"/>
          </a:xfrm>
          <a:prstGeom prst="righ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3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6200000">
            <a:off x="1379451" y="2915230"/>
            <a:ext cx="18944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00" b="1" dirty="0" smtClean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en-CA" sz="700" dirty="0" smtClean="0">
                <a:solidFill>
                  <a:schemeClr val="bg1">
                    <a:lumMod val="65000"/>
                  </a:schemeClr>
                </a:solidFill>
              </a:rPr>
              <a:t>= resident person</a:t>
            </a:r>
            <a:endParaRPr lang="en-CA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64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67743" y="3716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Importing Implications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9692" y="1321144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However, a person does not have to self-assess and remit GST/</a:t>
            </a:r>
            <a:r>
              <a:rPr lang="en-CA" sz="1100" dirty="0" err="1" smtClean="0">
                <a:solidFill>
                  <a:schemeClr val="bg1">
                    <a:lumMod val="65000"/>
                  </a:schemeClr>
                </a:solidFill>
              </a:rPr>
              <a:t>HST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 with respect to a </a:t>
            </a:r>
            <a:r>
              <a:rPr lang="en-CA" sz="1100" dirty="0" smtClean="0">
                <a:solidFill>
                  <a:schemeClr val="accent3"/>
                </a:solidFill>
              </a:rPr>
              <a:t>service 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made outside Canada</a:t>
            </a:r>
            <a:r>
              <a:rPr lang="en-CA" sz="1100" dirty="0" smtClean="0">
                <a:solidFill>
                  <a:schemeClr val="accent3"/>
                </a:solidFill>
              </a:rPr>
              <a:t>, 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if the </a:t>
            </a:r>
            <a:r>
              <a:rPr lang="en-CA" sz="1100" dirty="0" smtClean="0">
                <a:solidFill>
                  <a:schemeClr val="accent3"/>
                </a:solidFill>
              </a:rPr>
              <a:t>service 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is </a:t>
            </a:r>
            <a:endParaRPr lang="en-CA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304" y="214707"/>
            <a:ext cx="162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Exports/Imports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79911" y="3544282"/>
            <a:ext cx="15841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 in respect of real property outside Canada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44207" y="3544281"/>
            <a:ext cx="13490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in respect of </a:t>
            </a:r>
            <a:r>
              <a:rPr lang="en-CA" sz="1100" dirty="0" err="1" smtClean="0">
                <a:solidFill>
                  <a:schemeClr val="bg1">
                    <a:lumMod val="50000"/>
                  </a:schemeClr>
                </a:solidFill>
              </a:rPr>
              <a:t>TPP</a:t>
            </a:r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 situated outside Canada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9216" y="3544282"/>
            <a:ext cx="13490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cquired for commercial activities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labuikd\Downloads\technolog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59" y="2368353"/>
            <a:ext cx="774000" cy="7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labuikd\Downloads\house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999" y="2368353"/>
            <a:ext cx="774000" cy="7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labuikd\Downloads\merchandise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098" y="2427734"/>
            <a:ext cx="714619" cy="71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73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67743" y="3716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Importing Implications</a:t>
            </a:r>
            <a:endParaRPr lang="en-C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9692" y="1321144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If a resident person imports a good (i.e. tangible personal property) as an importer of record, that person may also need to pay and remit GST/</a:t>
            </a:r>
            <a:r>
              <a:rPr lang="en-CA" sz="1100" dirty="0" err="1" smtClean="0">
                <a:solidFill>
                  <a:schemeClr val="bg1">
                    <a:lumMod val="65000"/>
                  </a:schemeClr>
                </a:solidFill>
              </a:rPr>
              <a:t>HST</a:t>
            </a:r>
            <a:endParaRPr lang="en-CA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08304" y="214707"/>
            <a:ext cx="162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Exports/Imports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572000" y="2419340"/>
            <a:ext cx="0" cy="13430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75736" y="3924882"/>
            <a:ext cx="1349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</a:rPr>
              <a:t>Canada</a:t>
            </a:r>
            <a:endParaRPr lang="en-C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93330" y="3924880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</a:rPr>
              <a:t>United States</a:t>
            </a:r>
            <a:endParaRPr lang="en-C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0247" y="2861370"/>
            <a:ext cx="360000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CA" sz="1400" dirty="0">
              <a:solidFill>
                <a:schemeClr val="accent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06231" y="2892147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 smtClean="0">
                <a:solidFill>
                  <a:schemeClr val="accent3"/>
                </a:solidFill>
              </a:rPr>
              <a:t>A</a:t>
            </a:r>
            <a:endParaRPr lang="en-CA" sz="1000" dirty="0">
              <a:solidFill>
                <a:schemeClr val="accent3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53391" y="2861370"/>
            <a:ext cx="360000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CA" sz="1400" dirty="0">
              <a:solidFill>
                <a:schemeClr val="accent3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28759" y="2892147"/>
            <a:ext cx="409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>
                <a:solidFill>
                  <a:schemeClr val="accent3"/>
                </a:solidFill>
              </a:rPr>
              <a:t>B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050247" y="2259213"/>
            <a:ext cx="30831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33391" y="2259213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707903" y="2043769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 smtClean="0">
                <a:solidFill>
                  <a:schemeClr val="accent3"/>
                </a:solidFill>
              </a:rPr>
              <a:t>Import of a Good</a:t>
            </a:r>
            <a:endParaRPr lang="en-CA" sz="800" dirty="0">
              <a:solidFill>
                <a:schemeClr val="accent3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050247" y="2259213"/>
            <a:ext cx="0" cy="50405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155223" y="3181028"/>
            <a:ext cx="6745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 smtClean="0">
                <a:solidFill>
                  <a:schemeClr val="accent3"/>
                </a:solidFill>
              </a:rPr>
              <a:t>Tax</a:t>
            </a:r>
            <a:endParaRPr lang="en-CA" sz="800" dirty="0">
              <a:solidFill>
                <a:schemeClr val="accent3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61930" y="2861370"/>
            <a:ext cx="360000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CA" sz="1400" dirty="0">
              <a:solidFill>
                <a:schemeClr val="accent3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48610" y="2915230"/>
            <a:ext cx="4140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00" dirty="0" smtClean="0">
                <a:solidFill>
                  <a:schemeClr val="accent3"/>
                </a:solidFill>
              </a:rPr>
              <a:t>CRA</a:t>
            </a:r>
            <a:endParaRPr lang="en-CA" sz="700" dirty="0">
              <a:solidFill>
                <a:schemeClr val="accent3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277056" y="3015255"/>
            <a:ext cx="430847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ight Brace 58"/>
          <p:cNvSpPr/>
          <p:nvPr/>
        </p:nvSpPr>
        <p:spPr>
          <a:xfrm rot="10800000">
            <a:off x="2555776" y="2814866"/>
            <a:ext cx="114631" cy="400783"/>
          </a:xfrm>
          <a:prstGeom prst="righ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3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6200000">
            <a:off x="1379451" y="2915230"/>
            <a:ext cx="18944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00" b="1" dirty="0" smtClean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en-CA" sz="700" dirty="0" smtClean="0">
                <a:solidFill>
                  <a:schemeClr val="bg1">
                    <a:lumMod val="65000"/>
                  </a:schemeClr>
                </a:solidFill>
              </a:rPr>
              <a:t>= Importer of Record</a:t>
            </a:r>
            <a:endParaRPr lang="en-CA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76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4220344" y="482685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83518"/>
            <a:ext cx="4608975" cy="60355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545" y="1203598"/>
            <a:ext cx="7181710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67743" y="3716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Quebec’s New Tax Proposals</a:t>
            </a:r>
            <a:endParaRPr lang="en-C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9692" y="1321144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In 2018, QC released proposed rules that, if imposed, would affect persons not resident in QC selling IPP/services over digital platforms</a:t>
            </a:r>
            <a:endParaRPr lang="en-CA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304" y="214707"/>
            <a:ext cx="162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Exports/Imports</a:t>
            </a:r>
          </a:p>
        </p:txBody>
      </p:sp>
      <p:pic>
        <p:nvPicPr>
          <p:cNvPr id="23" name="Picture 3" descr="C:\Users\labuikd\Desktop\canada-43751__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709" y="2137064"/>
            <a:ext cx="310058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labuikd\Downloads\employe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086" y="3142538"/>
            <a:ext cx="149291" cy="1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labuikd\Downloads\employe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71" y="3577224"/>
            <a:ext cx="149291" cy="1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labuikd\Downloads\employe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13128"/>
            <a:ext cx="149291" cy="1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4377847" y="2809922"/>
            <a:ext cx="770217" cy="62592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07312" y="3217184"/>
            <a:ext cx="1268744" cy="31296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787715" y="3651869"/>
            <a:ext cx="288341" cy="3067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C:\Users\labuikd\Downloads\employe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2578"/>
            <a:ext cx="149291" cy="1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labuikd\Downloads\employe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516" y="2498422"/>
            <a:ext cx="149291" cy="1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396810" y="2283718"/>
            <a:ext cx="578701" cy="578701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297356" y="2809922"/>
            <a:ext cx="1074844" cy="69265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00395" y="2137064"/>
            <a:ext cx="403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 smtClean="0">
                <a:solidFill>
                  <a:schemeClr val="accent3"/>
                </a:solidFill>
              </a:rPr>
              <a:t>US</a:t>
            </a:r>
            <a:endParaRPr lang="en-CA" sz="800" dirty="0">
              <a:solidFill>
                <a:schemeClr val="accent3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7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67743" y="3716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Quebec’s New Tax Proposals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9692" y="1321144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If the QC government decides to impose these new rules, such rules will primarily affect online sellers that are:</a:t>
            </a:r>
            <a:endParaRPr lang="en-CA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304" y="214707"/>
            <a:ext cx="162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Exports/Imports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79911" y="3544282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 not resident in Quebec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44207" y="3544281"/>
            <a:ext cx="1349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entering B2C transactions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6393" y="3544282"/>
            <a:ext cx="14665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selling IPP and services to QC residents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3" descr="C:\Users\labuikd\Downloads\merchandise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098" y="2427734"/>
            <a:ext cx="714619" cy="71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labuikd\Downloads\ecommer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242235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labuikd\Downloads\planet-earth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99" y="242235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0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7743" y="3716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Quebec’s New Tax Proposals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9692" y="1321144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If applicable to a person not resident in Quebec, the new rules will require such a person to:</a:t>
            </a:r>
            <a:endParaRPr lang="en-CA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1804" y="3544282"/>
            <a:ext cx="1592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ollect QST on sales of IPP/Services</a:t>
            </a:r>
            <a:endParaRPr lang="en-CA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8649" y="3544282"/>
            <a:ext cx="1642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egister for the QST</a:t>
            </a:r>
            <a:endParaRPr lang="en-CA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214707"/>
            <a:ext cx="162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Exports/Imports</a:t>
            </a:r>
          </a:p>
        </p:txBody>
      </p:sp>
      <p:pic>
        <p:nvPicPr>
          <p:cNvPr id="12290" name="Picture 2" descr="C:\Users\labuikd\Downloads\file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48" y="2481137"/>
            <a:ext cx="730800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labuikd\Downloads\taxes 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87" y="2481137"/>
            <a:ext cx="730800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60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67743" y="3716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Quebec’s New Tax Proposals</a:t>
            </a:r>
            <a:endParaRPr lang="en-C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9692" y="1321144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These new rules may also impose collection and remittance obligations on digital intermediaries (e.g. facilitating transaction)</a:t>
            </a:r>
            <a:endParaRPr lang="en-CA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304" y="214707"/>
            <a:ext cx="162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Exports/Imports</a:t>
            </a:r>
          </a:p>
        </p:txBody>
      </p:sp>
      <p:sp>
        <p:nvSpPr>
          <p:cNvPr id="7" name="Oval 6"/>
          <p:cNvSpPr/>
          <p:nvPr/>
        </p:nvSpPr>
        <p:spPr>
          <a:xfrm>
            <a:off x="4256511" y="2387498"/>
            <a:ext cx="578701" cy="578701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888359" y="2676848"/>
            <a:ext cx="115212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24633" y="2472052"/>
            <a:ext cx="479094" cy="40959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CA" sz="1400" dirty="0">
              <a:solidFill>
                <a:schemeClr val="accent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1462" y="2553736"/>
            <a:ext cx="383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 smtClean="0">
                <a:solidFill>
                  <a:schemeClr val="accent3"/>
                </a:solidFill>
              </a:rPr>
              <a:t>A</a:t>
            </a:r>
            <a:endParaRPr lang="en-CA" sz="1000" dirty="0"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34588" y="2452762"/>
            <a:ext cx="479094" cy="40959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CA" sz="1400" dirty="0">
              <a:solidFill>
                <a:schemeClr val="accent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91417" y="2534446"/>
            <a:ext cx="383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>
                <a:solidFill>
                  <a:schemeClr val="accent3"/>
                </a:solidFill>
              </a:rPr>
              <a:t>B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976591" y="2657557"/>
            <a:ext cx="115212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06597" y="2385292"/>
            <a:ext cx="31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$</a:t>
            </a:r>
            <a:endParaRPr lang="en-CA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94829" y="2370151"/>
            <a:ext cx="31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$</a:t>
            </a:r>
            <a:endParaRPr lang="en-CA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314" name="Picture 2" descr="C:\Users\labuikd\Downloads\credit-c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88" y="2601246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Left Brace 41"/>
          <p:cNvSpPr/>
          <p:nvPr/>
        </p:nvSpPr>
        <p:spPr>
          <a:xfrm rot="5400000">
            <a:off x="4431709" y="2207518"/>
            <a:ext cx="288032" cy="2024608"/>
          </a:xfrm>
          <a:prstGeom prst="leftBrac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TextBox 42"/>
          <p:cNvSpPr txBox="1"/>
          <p:nvPr/>
        </p:nvSpPr>
        <p:spPr>
          <a:xfrm>
            <a:off x="3630854" y="3435072"/>
            <a:ext cx="1889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Third party facilitator</a:t>
            </a:r>
            <a:endParaRPr lang="en-CA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25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82578" y="214707"/>
            <a:ext cx="1054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Summary</a:t>
            </a:r>
            <a:endParaRPr lang="en-CA" sz="11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42922" y="371684"/>
            <a:ext cx="2658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spc="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to contact me</a:t>
            </a:r>
            <a:endParaRPr lang="en-CA" sz="16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2026" y="156363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3"/>
                </a:solidFill>
              </a:rPr>
              <a:t>Katy Pitch</a:t>
            </a:r>
            <a:endParaRPr lang="en-CA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4318" y="2581041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chemeClr val="bg1">
                    <a:lumMod val="50000"/>
                  </a:schemeClr>
                </a:solidFill>
              </a:rPr>
              <a:t>+1 416 361 4787</a:t>
            </a:r>
            <a:endParaRPr lang="en-C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482" name="Picture 2" descr="C:\Users\labuikd\Downloads\phone-c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449" y="2266997"/>
            <a:ext cx="160300" cy="16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labuikd\Downloads\new-email-out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49" y="3060856"/>
            <a:ext cx="162000" cy="1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38857" y="3393488"/>
            <a:ext cx="1429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chemeClr val="bg1">
                    <a:lumMod val="50000"/>
                  </a:schemeClr>
                </a:solidFill>
              </a:rPr>
              <a:t>kpitch@wildlaw.ca</a:t>
            </a:r>
            <a:endParaRPr lang="en-C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563638"/>
            <a:ext cx="1755800" cy="499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429" y="2266997"/>
            <a:ext cx="164606" cy="158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981" y="2565796"/>
            <a:ext cx="1341236" cy="329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7525" y="3140553"/>
            <a:ext cx="158510" cy="164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8667" y="3420769"/>
            <a:ext cx="1816765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4220344" y="482685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71600" y="1022986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License agreements and rents, royalties or similar payments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What are these?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What happens if a Canadian company makes these payments?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Withholding tax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Treaty help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Are there any exceptions?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487" y="2067694"/>
            <a:ext cx="1883827" cy="2420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2212" y="469593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Royalty payments </a:t>
            </a:r>
            <a:endParaRPr lang="en-CA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2715766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Cloud computing – withholding tax should be avoided where payments made for the cloud-based services are not dependent on the use made of the particular information or services.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payments are so dependent, withholding tax may apply</a:t>
            </a:r>
          </a:p>
        </p:txBody>
      </p:sp>
    </p:spTree>
    <p:extLst>
      <p:ext uri="{BB962C8B-B14F-4D97-AF65-F5344CB8AC3E}">
        <p14:creationId xmlns:p14="http://schemas.microsoft.com/office/powerpoint/2010/main" val="4806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4220344" y="482685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71600" y="1022986"/>
            <a:ext cx="73448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Employees coming up to Canada from another country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Employee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Company issues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Does the company have to pay income tax in Canada?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48601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Employees in Canada – income tax </a:t>
            </a:r>
          </a:p>
          <a:p>
            <a:pPr algn="ctr"/>
            <a:endParaRPr lang="en-CA" sz="16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2192537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What about independent contractors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CA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674664"/>
            <a:ext cx="2609314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08304" y="214707"/>
            <a:ext cx="162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Employees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21174" y="3219822"/>
            <a:ext cx="390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</a:rPr>
              <a:t>What are the implications of having an employee in Canada?</a:t>
            </a:r>
            <a:endParaRPr lang="en-CA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 descr="C:\Users\labuikd\Downloads\employee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173496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67743" y="3716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spc="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Employees in Canada – GST/HST Issues</a:t>
            </a:r>
            <a:endParaRPr lang="en-CA" sz="16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97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7743" y="3716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spc="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Non-resident Deeming Rules</a:t>
            </a:r>
            <a:endParaRPr lang="en-CA" sz="16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9692" y="1321144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In general, under the GST/</a:t>
            </a:r>
            <a:r>
              <a:rPr lang="en-CA" sz="1100" dirty="0" err="1" smtClean="0">
                <a:solidFill>
                  <a:schemeClr val="bg1">
                    <a:lumMod val="65000"/>
                  </a:schemeClr>
                </a:solidFill>
              </a:rPr>
              <a:t>HST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 legislative scheme, a non-resident corporation does </a:t>
            </a:r>
            <a:r>
              <a:rPr lang="en-CA" sz="1100" dirty="0" smtClean="0">
                <a:solidFill>
                  <a:schemeClr val="accent3"/>
                </a:solidFill>
              </a:rPr>
              <a:t>not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 have an obligation to:</a:t>
            </a:r>
            <a:endParaRPr lang="en-CA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1804" y="3419664"/>
            <a:ext cx="1592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Collect GST/</a:t>
            </a:r>
            <a:r>
              <a:rPr lang="en-CA" sz="1100" dirty="0" err="1" smtClean="0">
                <a:solidFill>
                  <a:schemeClr val="bg1">
                    <a:lumMod val="50000"/>
                  </a:schemeClr>
                </a:solidFill>
              </a:rPr>
              <a:t>HST</a:t>
            </a:r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 on supplies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8649" y="3419664"/>
            <a:ext cx="1642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Register for GST/</a:t>
            </a:r>
            <a:r>
              <a:rPr lang="en-CA" sz="1100" dirty="0" err="1" smtClean="0">
                <a:solidFill>
                  <a:schemeClr val="bg1">
                    <a:lumMod val="50000"/>
                  </a:schemeClr>
                </a:solidFill>
              </a:rPr>
              <a:t>HST</a:t>
            </a:r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 purposes 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214707"/>
            <a:ext cx="162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Employees</a:t>
            </a:r>
          </a:p>
        </p:txBody>
      </p:sp>
      <p:pic>
        <p:nvPicPr>
          <p:cNvPr id="2051" name="Picture 3" descr="C:\Users\labuikd\Downloads\diplo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14" y="2355726"/>
            <a:ext cx="730800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labuikd\Downloads\taxes 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87" y="2355726"/>
            <a:ext cx="730800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72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67743" y="3716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spc="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Carrying on a Business in Canada</a:t>
            </a:r>
            <a:endParaRPr lang="en-CA" sz="16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5" name="Picture 3" descr="C:\Users\labuikd\Desktop\canada-43751__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709" y="2137064"/>
            <a:ext cx="310058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799692" y="1321144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However, if a non-resident corporation has an employee(s) situated in Canada, the corporation will likely be “carrying on a business in Canada”</a:t>
            </a:r>
            <a:endParaRPr lang="en-CA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08304" y="214707"/>
            <a:ext cx="162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Employees</a:t>
            </a:r>
          </a:p>
        </p:txBody>
      </p:sp>
      <p:pic>
        <p:nvPicPr>
          <p:cNvPr id="17" name="Picture 2" descr="C:\Users\labuikd\Downloads\employe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086" y="3142538"/>
            <a:ext cx="149291" cy="1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labuikd\Downloads\employe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71" y="3577224"/>
            <a:ext cx="149291" cy="1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labuikd\Downloads\employe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18153"/>
            <a:ext cx="149291" cy="1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20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9512" y="915566"/>
            <a:ext cx="87849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87724" y="371684"/>
            <a:ext cx="4968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spc="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Implications of Carrying on a Business in Canada</a:t>
            </a:r>
            <a:endParaRPr lang="en-CA" sz="1600" spc="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9692" y="1321144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As a result, assuming the a non-resident corporation is considered to be carrying on a business in Canada, it will have an </a:t>
            </a:r>
            <a:r>
              <a:rPr lang="en-CA" sz="1100" dirty="0" smtClean="0">
                <a:solidFill>
                  <a:schemeClr val="accent3"/>
                </a:solidFill>
              </a:rPr>
              <a:t>obligation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</a:rPr>
              <a:t> to:</a:t>
            </a:r>
            <a:endParaRPr lang="en-CA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1804" y="3419664"/>
            <a:ext cx="1592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Collect GST/</a:t>
            </a:r>
            <a:r>
              <a:rPr lang="en-CA" sz="1100" dirty="0" err="1" smtClean="0">
                <a:solidFill>
                  <a:schemeClr val="bg1">
                    <a:lumMod val="50000"/>
                  </a:schemeClr>
                </a:solidFill>
              </a:rPr>
              <a:t>HST</a:t>
            </a:r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 on supplies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8649" y="3419664"/>
            <a:ext cx="1642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Register for GST/</a:t>
            </a:r>
            <a:r>
              <a:rPr lang="en-CA" sz="1100" dirty="0" err="1" smtClean="0">
                <a:solidFill>
                  <a:schemeClr val="bg1">
                    <a:lumMod val="50000"/>
                  </a:schemeClr>
                </a:solidFill>
              </a:rPr>
              <a:t>HST</a:t>
            </a:r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 purposes 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214707"/>
            <a:ext cx="162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spc="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Employees</a:t>
            </a:r>
          </a:p>
        </p:txBody>
      </p:sp>
      <p:pic>
        <p:nvPicPr>
          <p:cNvPr id="2051" name="Picture 3" descr="C:\Users\labuikd\Downloads\diplo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14" y="2355726"/>
            <a:ext cx="730800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labuikd\Downloads\taxes 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87" y="2355726"/>
            <a:ext cx="730800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67944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Firm2">
      <a:dk1>
        <a:srgbClr val="1E1E1E"/>
      </a:dk1>
      <a:lt1>
        <a:sysClr val="window" lastClr="FFFFFF"/>
      </a:lt1>
      <a:dk2>
        <a:srgbClr val="1E1E1E"/>
      </a:dk2>
      <a:lt2>
        <a:srgbClr val="FFFFFF"/>
      </a:lt2>
      <a:accent1>
        <a:srgbClr val="000000"/>
      </a:accent1>
      <a:accent2>
        <a:srgbClr val="DAD1CC"/>
      </a:accent2>
      <a:accent3>
        <a:srgbClr val="FF4614"/>
      </a:accent3>
      <a:accent4>
        <a:srgbClr val="F2F2F2"/>
      </a:accent4>
      <a:accent5>
        <a:srgbClr val="81716A"/>
      </a:accent5>
      <a:accent6>
        <a:srgbClr val="FFFFFF"/>
      </a:accent6>
      <a:hlink>
        <a:srgbClr val="FF4614"/>
      </a:hlink>
      <a:folHlink>
        <a:srgbClr val="81716A"/>
      </a:folHlink>
    </a:clrScheme>
    <a:fontScheme name="Firm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8758</TotalTime>
  <Words>1175</Words>
  <Application>Microsoft Office PowerPoint</Application>
  <PresentationFormat>On-screen Show (16:9)</PresentationFormat>
  <Paragraphs>202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Georgia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Fasken Martineau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Non-residents and the GST/HST</dc:title>
  <dc:creator>Devon LaBuik</dc:creator>
  <cp:lastModifiedBy>Katy Pitch</cp:lastModifiedBy>
  <cp:revision>184</cp:revision>
  <dcterms:created xsi:type="dcterms:W3CDTF">2018-09-13T19:19:16Z</dcterms:created>
  <dcterms:modified xsi:type="dcterms:W3CDTF">2018-11-02T14:06:10Z</dcterms:modified>
</cp:coreProperties>
</file>