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271" r:id="rId2"/>
    <p:sldId id="354" r:id="rId3"/>
    <p:sldId id="270" r:id="rId4"/>
    <p:sldId id="351" r:id="rId5"/>
    <p:sldId id="353" r:id="rId6"/>
    <p:sldId id="355" r:id="rId7"/>
    <p:sldId id="298" r:id="rId8"/>
    <p:sldId id="336" r:id="rId9"/>
    <p:sldId id="359" r:id="rId10"/>
    <p:sldId id="356" r:id="rId11"/>
    <p:sldId id="358" r:id="rId12"/>
    <p:sldId id="304" r:id="rId13"/>
    <p:sldId id="306" r:id="rId14"/>
    <p:sldId id="344" r:id="rId15"/>
    <p:sldId id="308" r:id="rId16"/>
    <p:sldId id="310" r:id="rId17"/>
    <p:sldId id="311" r:id="rId18"/>
    <p:sldId id="346" r:id="rId19"/>
    <p:sldId id="348" r:id="rId20"/>
    <p:sldId id="307" r:id="rId21"/>
    <p:sldId id="313" r:id="rId22"/>
    <p:sldId id="318" r:id="rId23"/>
    <p:sldId id="317" r:id="rId24"/>
    <p:sldId id="350" r:id="rId25"/>
    <p:sldId id="349" r:id="rId26"/>
    <p:sldId id="345" r:id="rId27"/>
    <p:sldId id="326" r:id="rId28"/>
    <p:sldId id="325" r:id="rId29"/>
    <p:sldId id="330" r:id="rId30"/>
    <p:sldId id="363" r:id="rId31"/>
    <p:sldId id="366" r:id="rId32"/>
    <p:sldId id="361" r:id="rId33"/>
    <p:sldId id="362" r:id="rId34"/>
    <p:sldId id="286" r:id="rId35"/>
    <p:sldId id="333"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5">
          <p15:clr>
            <a:srgbClr val="A4A3A4"/>
          </p15:clr>
        </p15:guide>
        <p15:guide id="2" orient="horz" pos="3743">
          <p15:clr>
            <a:srgbClr val="A4A3A4"/>
          </p15:clr>
        </p15:guide>
        <p15:guide id="3" orient="horz" pos="4155">
          <p15:clr>
            <a:srgbClr val="A4A3A4"/>
          </p15:clr>
        </p15:guide>
        <p15:guide id="4" orient="horz" pos="420">
          <p15:clr>
            <a:srgbClr val="A4A3A4"/>
          </p15:clr>
        </p15:guide>
        <p15:guide id="5" orient="horz" pos="1575">
          <p15:clr>
            <a:srgbClr val="A4A3A4"/>
          </p15:clr>
        </p15:guide>
        <p15:guide id="6" pos="5930">
          <p15:clr>
            <a:srgbClr val="A4A3A4"/>
          </p15:clr>
        </p15:guide>
        <p15:guide id="7" pos="7434">
          <p15:clr>
            <a:srgbClr val="A4A3A4"/>
          </p15:clr>
        </p15:guide>
        <p15:guide id="8" pos="1293">
          <p15:clr>
            <a:srgbClr val="A4A3A4"/>
          </p15:clr>
        </p15:guide>
        <p15:guide id="9" pos="3113">
          <p15:clr>
            <a:srgbClr val="A4A3A4"/>
          </p15:clr>
        </p15:guide>
        <p15:guide id="10" pos="246">
          <p15:clr>
            <a:srgbClr val="A4A3A4"/>
          </p15:clr>
        </p15:guide>
        <p15:guide id="11" pos="28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3B"/>
    <a:srgbClr val="213D7F"/>
    <a:srgbClr val="CB5E30"/>
    <a:srgbClr val="0C5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8" autoAdjust="0"/>
  </p:normalViewPr>
  <p:slideViewPr>
    <p:cSldViewPr snapToGrid="0">
      <p:cViewPr varScale="1">
        <p:scale>
          <a:sx n="82" d="100"/>
          <a:sy n="82" d="100"/>
        </p:scale>
        <p:origin x="600" y="72"/>
      </p:cViewPr>
      <p:guideLst>
        <p:guide orient="horz" pos="4025"/>
        <p:guide orient="horz" pos="3743"/>
        <p:guide orient="horz" pos="4155"/>
        <p:guide orient="horz" pos="420"/>
        <p:guide orient="horz" pos="1575"/>
        <p:guide pos="5930"/>
        <p:guide pos="7434"/>
        <p:guide pos="1293"/>
        <p:guide pos="3113"/>
        <p:guide pos="246"/>
        <p:guide pos="2888"/>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30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CA" dirty="0"/>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F2CE9DDC-5D5A-4310-B235-B447B7BEB34E}" type="datetimeFigureOut">
              <a:rPr lang="en-CA" smtClean="0"/>
              <a:t>21/10/2019</a:t>
            </a:fld>
            <a:endParaRPr lang="en-CA" dirty="0"/>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00B05F39-4F0A-4D77-981C-EF6B6623A264}" type="slidenum">
              <a:rPr lang="en-CA" smtClean="0"/>
              <a:t>‹#›</a:t>
            </a:fld>
            <a:endParaRPr lang="en-CA" dirty="0"/>
          </a:p>
        </p:txBody>
      </p:sp>
    </p:spTree>
    <p:extLst>
      <p:ext uri="{BB962C8B-B14F-4D97-AF65-F5344CB8AC3E}">
        <p14:creationId xmlns:p14="http://schemas.microsoft.com/office/powerpoint/2010/main" val="1447925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CA" dirty="0"/>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16CC4B42-1BE2-4B1F-A0C3-5480D24D3E9D}" type="datetimeFigureOut">
              <a:rPr lang="en-CA" smtClean="0"/>
              <a:t>21/10/2019</a:t>
            </a:fld>
            <a:endParaRPr lang="en-CA"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CA" dirty="0"/>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3E845C3C-B6E0-4C5E-84C3-964657011782}" type="slidenum">
              <a:rPr lang="en-CA" smtClean="0"/>
              <a:t>‹#›</a:t>
            </a:fld>
            <a:endParaRPr lang="en-CA" dirty="0"/>
          </a:p>
        </p:txBody>
      </p:sp>
    </p:spTree>
    <p:extLst>
      <p:ext uri="{BB962C8B-B14F-4D97-AF65-F5344CB8AC3E}">
        <p14:creationId xmlns:p14="http://schemas.microsoft.com/office/powerpoint/2010/main" val="14998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a:t>
            </a:fld>
            <a:endParaRPr lang="en-CA" dirty="0"/>
          </a:p>
        </p:txBody>
      </p:sp>
    </p:spTree>
    <p:extLst>
      <p:ext uri="{BB962C8B-B14F-4D97-AF65-F5344CB8AC3E}">
        <p14:creationId xmlns:p14="http://schemas.microsoft.com/office/powerpoint/2010/main" val="35382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dirty="0"/>
          </a:p>
        </p:txBody>
      </p:sp>
      <p:sp>
        <p:nvSpPr>
          <p:cNvPr id="4" name="Slide Number Placeholder 3"/>
          <p:cNvSpPr>
            <a:spLocks noGrp="1"/>
          </p:cNvSpPr>
          <p:nvPr>
            <p:ph type="sldNum" sz="quarter" idx="10"/>
          </p:nvPr>
        </p:nvSpPr>
        <p:spPr/>
        <p:txBody>
          <a:bodyPr/>
          <a:lstStyle/>
          <a:p>
            <a:fld id="{3E845C3C-B6E0-4C5E-84C3-964657011782}" type="slidenum">
              <a:rPr lang="en-CA" smtClean="0"/>
              <a:t>10</a:t>
            </a:fld>
            <a:endParaRPr lang="en-CA" dirty="0"/>
          </a:p>
        </p:txBody>
      </p:sp>
    </p:spTree>
    <p:extLst>
      <p:ext uri="{BB962C8B-B14F-4D97-AF65-F5344CB8AC3E}">
        <p14:creationId xmlns:p14="http://schemas.microsoft.com/office/powerpoint/2010/main" val="112731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11</a:t>
            </a:fld>
            <a:endParaRPr lang="en-CA" dirty="0"/>
          </a:p>
        </p:txBody>
      </p:sp>
    </p:spTree>
    <p:extLst>
      <p:ext uri="{BB962C8B-B14F-4D97-AF65-F5344CB8AC3E}">
        <p14:creationId xmlns:p14="http://schemas.microsoft.com/office/powerpoint/2010/main" val="3352045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12</a:t>
            </a:fld>
            <a:endParaRPr lang="en-CA" dirty="0"/>
          </a:p>
        </p:txBody>
      </p:sp>
    </p:spTree>
    <p:extLst>
      <p:ext uri="{BB962C8B-B14F-4D97-AF65-F5344CB8AC3E}">
        <p14:creationId xmlns:p14="http://schemas.microsoft.com/office/powerpoint/2010/main" val="4065466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13</a:t>
            </a:fld>
            <a:endParaRPr lang="en-CA" dirty="0"/>
          </a:p>
        </p:txBody>
      </p:sp>
    </p:spTree>
    <p:extLst>
      <p:ext uri="{BB962C8B-B14F-4D97-AF65-F5344CB8AC3E}">
        <p14:creationId xmlns:p14="http://schemas.microsoft.com/office/powerpoint/2010/main" val="389679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14</a:t>
            </a:fld>
            <a:endParaRPr lang="en-CA" dirty="0"/>
          </a:p>
        </p:txBody>
      </p:sp>
    </p:spTree>
    <p:extLst>
      <p:ext uri="{BB962C8B-B14F-4D97-AF65-F5344CB8AC3E}">
        <p14:creationId xmlns:p14="http://schemas.microsoft.com/office/powerpoint/2010/main" val="1832274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15</a:t>
            </a:fld>
            <a:endParaRPr lang="en-CA" dirty="0"/>
          </a:p>
        </p:txBody>
      </p:sp>
    </p:spTree>
    <p:extLst>
      <p:ext uri="{BB962C8B-B14F-4D97-AF65-F5344CB8AC3E}">
        <p14:creationId xmlns:p14="http://schemas.microsoft.com/office/powerpoint/2010/main" val="4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16</a:t>
            </a:fld>
            <a:endParaRPr lang="en-CA" dirty="0"/>
          </a:p>
        </p:txBody>
      </p:sp>
    </p:spTree>
    <p:extLst>
      <p:ext uri="{BB962C8B-B14F-4D97-AF65-F5344CB8AC3E}">
        <p14:creationId xmlns:p14="http://schemas.microsoft.com/office/powerpoint/2010/main" val="305967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17</a:t>
            </a:fld>
            <a:endParaRPr lang="en-CA" dirty="0"/>
          </a:p>
        </p:txBody>
      </p:sp>
    </p:spTree>
    <p:extLst>
      <p:ext uri="{BB962C8B-B14F-4D97-AF65-F5344CB8AC3E}">
        <p14:creationId xmlns:p14="http://schemas.microsoft.com/office/powerpoint/2010/main" val="401209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18</a:t>
            </a:fld>
            <a:endParaRPr lang="en-CA" dirty="0"/>
          </a:p>
        </p:txBody>
      </p:sp>
    </p:spTree>
    <p:extLst>
      <p:ext uri="{BB962C8B-B14F-4D97-AF65-F5344CB8AC3E}">
        <p14:creationId xmlns:p14="http://schemas.microsoft.com/office/powerpoint/2010/main" val="403542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19</a:t>
            </a:fld>
            <a:endParaRPr lang="en-CA" dirty="0"/>
          </a:p>
        </p:txBody>
      </p:sp>
    </p:spTree>
    <p:extLst>
      <p:ext uri="{BB962C8B-B14F-4D97-AF65-F5344CB8AC3E}">
        <p14:creationId xmlns:p14="http://schemas.microsoft.com/office/powerpoint/2010/main" val="218698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a:t>
            </a:fld>
            <a:endParaRPr lang="en-CA" dirty="0"/>
          </a:p>
        </p:txBody>
      </p:sp>
    </p:spTree>
    <p:extLst>
      <p:ext uri="{BB962C8B-B14F-4D97-AF65-F5344CB8AC3E}">
        <p14:creationId xmlns:p14="http://schemas.microsoft.com/office/powerpoint/2010/main" val="2975431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20</a:t>
            </a:fld>
            <a:endParaRPr lang="en-CA" dirty="0"/>
          </a:p>
        </p:txBody>
      </p:sp>
    </p:spTree>
    <p:extLst>
      <p:ext uri="{BB962C8B-B14F-4D97-AF65-F5344CB8AC3E}">
        <p14:creationId xmlns:p14="http://schemas.microsoft.com/office/powerpoint/2010/main" val="1237985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21</a:t>
            </a:fld>
            <a:endParaRPr lang="en-CA" dirty="0"/>
          </a:p>
        </p:txBody>
      </p:sp>
    </p:spTree>
    <p:extLst>
      <p:ext uri="{BB962C8B-B14F-4D97-AF65-F5344CB8AC3E}">
        <p14:creationId xmlns:p14="http://schemas.microsoft.com/office/powerpoint/2010/main" val="96247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031" y="4479687"/>
            <a:ext cx="6340509" cy="4463346"/>
          </a:xfrm>
        </p:spPr>
        <p:txBody>
          <a:bodyPr/>
          <a:lstStyle/>
          <a:p>
            <a:r>
              <a:rPr lang="en-CA" sz="1400" dirty="0" smtClean="0"/>
              <a:t>.</a:t>
            </a:r>
            <a:endParaRPr lang="en-CA" sz="1400" dirty="0"/>
          </a:p>
        </p:txBody>
      </p:sp>
      <p:sp>
        <p:nvSpPr>
          <p:cNvPr id="4" name="Slide Number Placeholder 3"/>
          <p:cNvSpPr>
            <a:spLocks noGrp="1"/>
          </p:cNvSpPr>
          <p:nvPr>
            <p:ph type="sldNum" sz="quarter" idx="10"/>
          </p:nvPr>
        </p:nvSpPr>
        <p:spPr/>
        <p:txBody>
          <a:bodyPr/>
          <a:lstStyle/>
          <a:p>
            <a:fld id="{3E845C3C-B6E0-4C5E-84C3-964657011782}" type="slidenum">
              <a:rPr lang="en-CA" smtClean="0"/>
              <a:t>22</a:t>
            </a:fld>
            <a:endParaRPr lang="en-CA" dirty="0"/>
          </a:p>
        </p:txBody>
      </p:sp>
    </p:spTree>
    <p:extLst>
      <p:ext uri="{BB962C8B-B14F-4D97-AF65-F5344CB8AC3E}">
        <p14:creationId xmlns:p14="http://schemas.microsoft.com/office/powerpoint/2010/main" val="1718206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23</a:t>
            </a:fld>
            <a:endParaRPr lang="en-CA" dirty="0"/>
          </a:p>
        </p:txBody>
      </p:sp>
    </p:spTree>
    <p:extLst>
      <p:ext uri="{BB962C8B-B14F-4D97-AF65-F5344CB8AC3E}">
        <p14:creationId xmlns:p14="http://schemas.microsoft.com/office/powerpoint/2010/main" val="690043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24</a:t>
            </a:fld>
            <a:endParaRPr lang="en-CA" dirty="0"/>
          </a:p>
        </p:txBody>
      </p:sp>
    </p:spTree>
    <p:extLst>
      <p:ext uri="{BB962C8B-B14F-4D97-AF65-F5344CB8AC3E}">
        <p14:creationId xmlns:p14="http://schemas.microsoft.com/office/powerpoint/2010/main" val="1865370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p>
        </p:txBody>
      </p:sp>
      <p:sp>
        <p:nvSpPr>
          <p:cNvPr id="4" name="Slide Number Placeholder 3"/>
          <p:cNvSpPr>
            <a:spLocks noGrp="1"/>
          </p:cNvSpPr>
          <p:nvPr>
            <p:ph type="sldNum" sz="quarter" idx="10"/>
          </p:nvPr>
        </p:nvSpPr>
        <p:spPr/>
        <p:txBody>
          <a:bodyPr/>
          <a:lstStyle/>
          <a:p>
            <a:fld id="{3E845C3C-B6E0-4C5E-84C3-964657011782}" type="slidenum">
              <a:rPr lang="en-CA" smtClean="0"/>
              <a:t>25</a:t>
            </a:fld>
            <a:endParaRPr lang="en-CA" dirty="0"/>
          </a:p>
        </p:txBody>
      </p:sp>
    </p:spTree>
    <p:extLst>
      <p:ext uri="{BB962C8B-B14F-4D97-AF65-F5344CB8AC3E}">
        <p14:creationId xmlns:p14="http://schemas.microsoft.com/office/powerpoint/2010/main" val="735700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E845C3C-B6E0-4C5E-84C3-964657011782}" type="slidenum">
              <a:rPr lang="en-CA" smtClean="0"/>
              <a:t>26</a:t>
            </a:fld>
            <a:endParaRPr lang="en-CA" dirty="0"/>
          </a:p>
        </p:txBody>
      </p:sp>
    </p:spTree>
    <p:extLst>
      <p:ext uri="{BB962C8B-B14F-4D97-AF65-F5344CB8AC3E}">
        <p14:creationId xmlns:p14="http://schemas.microsoft.com/office/powerpoint/2010/main" val="1498450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27</a:t>
            </a:fld>
            <a:endParaRPr lang="en-CA" dirty="0"/>
          </a:p>
        </p:txBody>
      </p:sp>
    </p:spTree>
    <p:extLst>
      <p:ext uri="{BB962C8B-B14F-4D97-AF65-F5344CB8AC3E}">
        <p14:creationId xmlns:p14="http://schemas.microsoft.com/office/powerpoint/2010/main" val="3228790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28</a:t>
            </a:fld>
            <a:endParaRPr lang="en-CA" dirty="0"/>
          </a:p>
        </p:txBody>
      </p:sp>
    </p:spTree>
    <p:extLst>
      <p:ext uri="{BB962C8B-B14F-4D97-AF65-F5344CB8AC3E}">
        <p14:creationId xmlns:p14="http://schemas.microsoft.com/office/powerpoint/2010/main" val="408462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29</a:t>
            </a:fld>
            <a:endParaRPr lang="en-CA" dirty="0"/>
          </a:p>
        </p:txBody>
      </p:sp>
    </p:spTree>
    <p:extLst>
      <p:ext uri="{BB962C8B-B14F-4D97-AF65-F5344CB8AC3E}">
        <p14:creationId xmlns:p14="http://schemas.microsoft.com/office/powerpoint/2010/main" val="414036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3</a:t>
            </a:fld>
            <a:endParaRPr lang="en-CA" dirty="0"/>
          </a:p>
        </p:txBody>
      </p:sp>
    </p:spTree>
    <p:extLst>
      <p:ext uri="{BB962C8B-B14F-4D97-AF65-F5344CB8AC3E}">
        <p14:creationId xmlns:p14="http://schemas.microsoft.com/office/powerpoint/2010/main" val="1305158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30</a:t>
            </a:fld>
            <a:endParaRPr lang="en-CA" dirty="0"/>
          </a:p>
        </p:txBody>
      </p:sp>
    </p:spTree>
    <p:extLst>
      <p:ext uri="{BB962C8B-B14F-4D97-AF65-F5344CB8AC3E}">
        <p14:creationId xmlns:p14="http://schemas.microsoft.com/office/powerpoint/2010/main" val="2787118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31</a:t>
            </a:fld>
            <a:endParaRPr lang="en-CA" dirty="0"/>
          </a:p>
        </p:txBody>
      </p:sp>
    </p:spTree>
    <p:extLst>
      <p:ext uri="{BB962C8B-B14F-4D97-AF65-F5344CB8AC3E}">
        <p14:creationId xmlns:p14="http://schemas.microsoft.com/office/powerpoint/2010/main" val="1407079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3623" y="4526579"/>
            <a:ext cx="5617208" cy="3665776"/>
          </a:xfrm>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32</a:t>
            </a:fld>
            <a:endParaRPr lang="en-CA" dirty="0"/>
          </a:p>
        </p:txBody>
      </p:sp>
    </p:spTree>
    <p:extLst>
      <p:ext uri="{BB962C8B-B14F-4D97-AF65-F5344CB8AC3E}">
        <p14:creationId xmlns:p14="http://schemas.microsoft.com/office/powerpoint/2010/main" val="801870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33</a:t>
            </a:fld>
            <a:endParaRPr lang="en-CA" dirty="0"/>
          </a:p>
        </p:txBody>
      </p:sp>
    </p:spTree>
    <p:extLst>
      <p:ext uri="{BB962C8B-B14F-4D97-AF65-F5344CB8AC3E}">
        <p14:creationId xmlns:p14="http://schemas.microsoft.com/office/powerpoint/2010/main" val="1067693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34</a:t>
            </a:fld>
            <a:endParaRPr lang="en-CA" dirty="0"/>
          </a:p>
        </p:txBody>
      </p:sp>
    </p:spTree>
    <p:extLst>
      <p:ext uri="{BB962C8B-B14F-4D97-AF65-F5344CB8AC3E}">
        <p14:creationId xmlns:p14="http://schemas.microsoft.com/office/powerpoint/2010/main" val="3965433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35</a:t>
            </a:fld>
            <a:endParaRPr lang="en-CA" dirty="0"/>
          </a:p>
        </p:txBody>
      </p:sp>
    </p:spTree>
    <p:extLst>
      <p:ext uri="{BB962C8B-B14F-4D97-AF65-F5344CB8AC3E}">
        <p14:creationId xmlns:p14="http://schemas.microsoft.com/office/powerpoint/2010/main" val="287261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4</a:t>
            </a:fld>
            <a:endParaRPr lang="en-CA" dirty="0"/>
          </a:p>
        </p:txBody>
      </p:sp>
    </p:spTree>
    <p:extLst>
      <p:ext uri="{BB962C8B-B14F-4D97-AF65-F5344CB8AC3E}">
        <p14:creationId xmlns:p14="http://schemas.microsoft.com/office/powerpoint/2010/main" val="69959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5</a:t>
            </a:fld>
            <a:endParaRPr lang="en-CA" dirty="0"/>
          </a:p>
        </p:txBody>
      </p:sp>
    </p:spTree>
    <p:extLst>
      <p:ext uri="{BB962C8B-B14F-4D97-AF65-F5344CB8AC3E}">
        <p14:creationId xmlns:p14="http://schemas.microsoft.com/office/powerpoint/2010/main" val="201047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6</a:t>
            </a:fld>
            <a:endParaRPr lang="en-CA" dirty="0"/>
          </a:p>
        </p:txBody>
      </p:sp>
    </p:spTree>
    <p:extLst>
      <p:ext uri="{BB962C8B-B14F-4D97-AF65-F5344CB8AC3E}">
        <p14:creationId xmlns:p14="http://schemas.microsoft.com/office/powerpoint/2010/main" val="314783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7</a:t>
            </a:fld>
            <a:endParaRPr lang="en-CA" dirty="0"/>
          </a:p>
        </p:txBody>
      </p:sp>
    </p:spTree>
    <p:extLst>
      <p:ext uri="{BB962C8B-B14F-4D97-AF65-F5344CB8AC3E}">
        <p14:creationId xmlns:p14="http://schemas.microsoft.com/office/powerpoint/2010/main" val="342646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8</a:t>
            </a:fld>
            <a:endParaRPr lang="en-CA" dirty="0"/>
          </a:p>
        </p:txBody>
      </p:sp>
    </p:spTree>
    <p:extLst>
      <p:ext uri="{BB962C8B-B14F-4D97-AF65-F5344CB8AC3E}">
        <p14:creationId xmlns:p14="http://schemas.microsoft.com/office/powerpoint/2010/main" val="149085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5" y="4479686"/>
            <a:ext cx="6069643" cy="4714555"/>
          </a:xfrm>
        </p:spPr>
        <p:txBody>
          <a:bodyPr/>
          <a:lstStyle/>
          <a:p>
            <a:pPr marL="229262" indent="-229262">
              <a:buFont typeface="+mj-lt"/>
              <a:buAutoNum type="arabicPeriod"/>
            </a:pPr>
            <a:endParaRPr lang="en-CA" dirty="0"/>
          </a:p>
        </p:txBody>
      </p:sp>
      <p:sp>
        <p:nvSpPr>
          <p:cNvPr id="4" name="Slide Number Placeholder 3"/>
          <p:cNvSpPr>
            <a:spLocks noGrp="1"/>
          </p:cNvSpPr>
          <p:nvPr>
            <p:ph type="sldNum" sz="quarter" idx="10"/>
          </p:nvPr>
        </p:nvSpPr>
        <p:spPr/>
        <p:txBody>
          <a:bodyPr/>
          <a:lstStyle/>
          <a:p>
            <a:fld id="{3E845C3C-B6E0-4C5E-84C3-964657011782}" type="slidenum">
              <a:rPr lang="en-CA" smtClean="0"/>
              <a:t>9</a:t>
            </a:fld>
            <a:endParaRPr lang="en-CA" dirty="0"/>
          </a:p>
        </p:txBody>
      </p:sp>
    </p:spTree>
    <p:extLst>
      <p:ext uri="{BB962C8B-B14F-4D97-AF65-F5344CB8AC3E}">
        <p14:creationId xmlns:p14="http://schemas.microsoft.com/office/powerpoint/2010/main" val="2116254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7" name="Picture 6" descr="DW2_Cover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3"/>
            <a:ext cx="12201922" cy="6867158"/>
          </a:xfrm>
          <a:prstGeom prst="rect">
            <a:avLst/>
          </a:prstGeom>
        </p:spPr>
      </p:pic>
      <p:grpSp>
        <p:nvGrpSpPr>
          <p:cNvPr id="4" name="Group 3"/>
          <p:cNvGrpSpPr/>
          <p:nvPr userDrawn="1"/>
        </p:nvGrpSpPr>
        <p:grpSpPr>
          <a:xfrm>
            <a:off x="543448" y="1"/>
            <a:ext cx="1695674" cy="1286788"/>
            <a:chOff x="3145939" y="1209356"/>
            <a:chExt cx="5860726" cy="4447501"/>
          </a:xfrm>
        </p:grpSpPr>
        <p:sp>
          <p:nvSpPr>
            <p:cNvPr id="5" name="Rectangle 4"/>
            <p:cNvSpPr/>
            <p:nvPr userDrawn="1"/>
          </p:nvSpPr>
          <p:spPr>
            <a:xfrm>
              <a:off x="3145939" y="1209356"/>
              <a:ext cx="5860726" cy="4447501"/>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a:stretch>
              <a:fillRect/>
            </a:stretch>
          </p:blipFill>
          <p:spPr>
            <a:xfrm>
              <a:off x="3924300" y="2222500"/>
              <a:ext cx="4330700" cy="2400300"/>
            </a:xfrm>
            <a:prstGeom prst="rect">
              <a:avLst/>
            </a:prstGeom>
          </p:spPr>
        </p:pic>
      </p:grpSp>
    </p:spTree>
    <p:extLst>
      <p:ext uri="{BB962C8B-B14F-4D97-AF65-F5344CB8AC3E}">
        <p14:creationId xmlns:p14="http://schemas.microsoft.com/office/powerpoint/2010/main" val="272958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ayout with Callout">
    <p:spTree>
      <p:nvGrpSpPr>
        <p:cNvPr id="1" name=""/>
        <p:cNvGrpSpPr/>
        <p:nvPr/>
      </p:nvGrpSpPr>
      <p:grpSpPr>
        <a:xfrm>
          <a:off x="0" y="0"/>
          <a:ext cx="0" cy="0"/>
          <a:chOff x="0" y="0"/>
          <a:chExt cx="0" cy="0"/>
        </a:xfrm>
      </p:grpSpPr>
      <p:sp>
        <p:nvSpPr>
          <p:cNvPr id="25" name="TextBox 24"/>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pic>
        <p:nvPicPr>
          <p:cNvPr id="13" name="Picture 12"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16" name="Title 1"/>
          <p:cNvSpPr>
            <a:spLocks noGrp="1"/>
          </p:cNvSpPr>
          <p:nvPr>
            <p:ph type="title" hasCustomPrompt="1"/>
          </p:nvPr>
        </p:nvSpPr>
        <p:spPr>
          <a:xfrm>
            <a:off x="4951412" y="692150"/>
            <a:ext cx="6840537" cy="640543"/>
          </a:xfrm>
          <a:prstGeom prst="rect">
            <a:avLst/>
          </a:prstGeom>
        </p:spPr>
        <p:txBody>
          <a:bodyPr anchor="t">
            <a:normAutofit/>
          </a:bodyPr>
          <a:lstStyle>
            <a:lvl1pPr>
              <a:defRPr sz="3200" baseline="0">
                <a:latin typeface="Rotation LT Std Roman"/>
                <a:cs typeface="Rotation LT Std Roman"/>
              </a:defRPr>
            </a:lvl1pPr>
          </a:lstStyle>
          <a:p>
            <a:r>
              <a:rPr lang="en-CA" dirty="0"/>
              <a:t>Title or headline goes here</a:t>
            </a:r>
            <a:endParaRPr lang="en-US" dirty="0"/>
          </a:p>
        </p:txBody>
      </p:sp>
      <p:sp>
        <p:nvSpPr>
          <p:cNvPr id="18" name="Text Placeholder 2"/>
          <p:cNvSpPr>
            <a:spLocks noGrp="1"/>
          </p:cNvSpPr>
          <p:nvPr>
            <p:ph type="body" sz="quarter" idx="13" hasCustomPrompt="1"/>
          </p:nvPr>
        </p:nvSpPr>
        <p:spPr>
          <a:xfrm>
            <a:off x="4951413" y="1598867"/>
            <a:ext cx="6840538" cy="1164905"/>
          </a:xfrm>
          <a:prstGeom prst="rect">
            <a:avLst/>
          </a:prstGeom>
        </p:spPr>
        <p:txBody>
          <a:bodyPr vert="horz" lIns="0" bIns="0">
            <a:normAutofit/>
          </a:bodyPr>
          <a:lstStyle>
            <a:lvl1pPr marL="0" indent="0">
              <a:buFont typeface="Arial"/>
              <a:buNone/>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r>
              <a:rPr lang="en-US" dirty="0" err="1"/>
              <a:t>Nunc</a:t>
            </a:r>
            <a:r>
              <a:rPr lang="en-US" dirty="0"/>
              <a:t> ac </a:t>
            </a:r>
            <a:r>
              <a:rPr lang="en-US" dirty="0" err="1"/>
              <a:t>sem</a:t>
            </a:r>
            <a:r>
              <a:rPr lang="en-US" dirty="0"/>
              <a:t> </a:t>
            </a:r>
            <a:r>
              <a:rPr lang="en-US" dirty="0" err="1"/>
              <a:t>eros</a:t>
            </a:r>
            <a:r>
              <a:rPr lang="en-US" dirty="0"/>
              <a:t>. </a:t>
            </a:r>
          </a:p>
        </p:txBody>
      </p:sp>
      <p:sp>
        <p:nvSpPr>
          <p:cNvPr id="19" name="Text Placeholder 14"/>
          <p:cNvSpPr>
            <a:spLocks noGrp="1"/>
          </p:cNvSpPr>
          <p:nvPr>
            <p:ph type="body" sz="quarter" idx="14" hasCustomPrompt="1"/>
          </p:nvPr>
        </p:nvSpPr>
        <p:spPr>
          <a:xfrm>
            <a:off x="400050" y="2519363"/>
            <a:ext cx="3794435" cy="2784755"/>
          </a:xfrm>
          <a:prstGeom prst="rect">
            <a:avLst/>
          </a:prstGeom>
        </p:spPr>
        <p:txBody>
          <a:bodyPr vert="horz" lIns="0" bIns="0"/>
          <a:lstStyle>
            <a:lvl1pPr marL="0" indent="0">
              <a:buNone/>
              <a:defRPr sz="3200" b="0" i="0" baseline="0">
                <a:solidFill>
                  <a:srgbClr val="999999"/>
                </a:solidFill>
                <a:latin typeface="Rotation LT Std Roman"/>
                <a:cs typeface="Rotation LT Std Roman"/>
              </a:defRPr>
            </a:lvl1pPr>
          </a:lstStyle>
          <a:p>
            <a:pPr lvl="0"/>
            <a:r>
              <a:rPr lang="en-CA" dirty="0"/>
              <a:t>Call outs or quotes go here.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eratseru</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p>
        </p:txBody>
      </p:sp>
      <p:sp>
        <p:nvSpPr>
          <p:cNvPr id="20" name="Text Placeholder 10"/>
          <p:cNvSpPr>
            <a:spLocks noGrp="1"/>
          </p:cNvSpPr>
          <p:nvPr>
            <p:ph type="body" sz="quarter" idx="15" hasCustomPrompt="1"/>
          </p:nvPr>
        </p:nvSpPr>
        <p:spPr>
          <a:xfrm>
            <a:off x="390524" y="4954483"/>
            <a:ext cx="3813643" cy="374090"/>
          </a:xfrm>
          <a:prstGeom prst="rect">
            <a:avLst/>
          </a:prstGeom>
        </p:spPr>
        <p:txBody>
          <a:bodyPr vert="horz" lIns="0" tIns="0" rIns="0" bIns="0"/>
          <a:lstStyle>
            <a:lvl1pPr marL="0" indent="0">
              <a:buNone/>
              <a:defRPr sz="1400" b="0" i="0" baseline="0">
                <a:latin typeface="HelveticaNeueLT Std Lt"/>
                <a:cs typeface="HelveticaNeueLT Std Lt"/>
              </a:defRPr>
            </a:lvl1pPr>
          </a:lstStyle>
          <a:p>
            <a:pPr lvl="0"/>
            <a:r>
              <a:rPr lang="en-CA" dirty="0"/>
              <a:t>Source/author goes here.</a:t>
            </a:r>
            <a:endParaRPr lang="en-US" dirty="0"/>
          </a:p>
        </p:txBody>
      </p:sp>
      <p:sp>
        <p:nvSpPr>
          <p:cNvPr id="22" name="Text Placeholder 2"/>
          <p:cNvSpPr>
            <a:spLocks noGrp="1"/>
          </p:cNvSpPr>
          <p:nvPr>
            <p:ph type="body" sz="quarter" idx="16" hasCustomPrompt="1"/>
          </p:nvPr>
        </p:nvSpPr>
        <p:spPr>
          <a:xfrm>
            <a:off x="4951413" y="2951601"/>
            <a:ext cx="6840538" cy="3219928"/>
          </a:xfrm>
          <a:prstGeom prst="rect">
            <a:avLst/>
          </a:prstGeom>
        </p:spPr>
        <p:txBody>
          <a:bodyPr vert="horz" lIns="0" bIns="0">
            <a:normAutofit/>
          </a:bodyPr>
          <a:lstStyle>
            <a:lvl1pPr marL="342900" indent="-342900">
              <a:buFont typeface="Arial"/>
              <a:buChar char="•"/>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a:t>
            </a:r>
            <a:r>
              <a:rPr lang="en-US" dirty="0" err="1"/>
              <a:t>ras</a:t>
            </a:r>
            <a:r>
              <a:rPr lang="en-US" dirty="0"/>
              <a:t> </a:t>
            </a:r>
            <a:r>
              <a:rPr lang="en-US" dirty="0" err="1"/>
              <a:t>congue</a:t>
            </a:r>
            <a:r>
              <a:rPr lang="en-US" dirty="0"/>
              <a:t>, </a:t>
            </a:r>
            <a:r>
              <a:rPr lang="en-US" dirty="0" err="1"/>
              <a:t>nisl</a:t>
            </a:r>
            <a:r>
              <a:rPr lang="en-US" dirty="0"/>
              <a:t> </a:t>
            </a:r>
          </a:p>
          <a:p>
            <a:pPr lvl="0"/>
            <a:r>
              <a:rPr lang="en-US" dirty="0" err="1"/>
              <a:t>Curabitur</a:t>
            </a:r>
            <a:r>
              <a:rPr lang="en-US" dirty="0"/>
              <a:t> </a:t>
            </a:r>
            <a:r>
              <a:rPr lang="en-US" dirty="0" err="1"/>
              <a:t>sem</a:t>
            </a:r>
            <a:r>
              <a:rPr lang="en-US" dirty="0"/>
              <a:t> </a:t>
            </a:r>
            <a:r>
              <a:rPr lang="en-US" dirty="0" err="1"/>
              <a:t>leo</a:t>
            </a:r>
            <a:r>
              <a:rPr lang="en-US" dirty="0"/>
              <a:t>, </a:t>
            </a:r>
            <a:r>
              <a:rPr lang="en-US" dirty="0" err="1"/>
              <a:t>pellentesque</a:t>
            </a:r>
            <a:r>
              <a:rPr lang="en-US" dirty="0"/>
              <a:t> </a:t>
            </a:r>
            <a:r>
              <a:rPr lang="en-US" dirty="0" err="1"/>
              <a:t>egestas</a:t>
            </a:r>
            <a:r>
              <a:rPr lang="en-US" dirty="0"/>
              <a:t> dui </a:t>
            </a:r>
            <a:r>
              <a:rPr lang="en-US" dirty="0" err="1"/>
              <a:t>mollis</a:t>
            </a:r>
            <a:r>
              <a:rPr lang="en-US" dirty="0"/>
              <a:t>, </a:t>
            </a:r>
            <a:r>
              <a:rPr lang="en-US" dirty="0" err="1"/>
              <a:t>dapibus</a:t>
            </a:r>
            <a:r>
              <a:rPr lang="en-US" dirty="0"/>
              <a:t> </a:t>
            </a:r>
            <a:r>
              <a:rPr lang="en-US" dirty="0" err="1"/>
              <a:t>pharetra</a:t>
            </a:r>
            <a:r>
              <a:rPr lang="en-US" dirty="0"/>
              <a:t> </a:t>
            </a:r>
            <a:r>
              <a:rPr lang="en-US" dirty="0" err="1"/>
              <a:t>eros</a:t>
            </a:r>
            <a:r>
              <a:rPr lang="en-US" dirty="0"/>
              <a:t>. </a:t>
            </a:r>
            <a:r>
              <a:rPr lang="en-US" dirty="0" err="1"/>
              <a:t>Phasellus</a:t>
            </a:r>
            <a:r>
              <a:rPr lang="en-US" dirty="0"/>
              <a:t> </a:t>
            </a:r>
          </a:p>
          <a:p>
            <a:pPr lvl="0"/>
            <a:r>
              <a:rPr lang="en-US" dirty="0" err="1"/>
              <a:t>Vestibulum</a:t>
            </a:r>
            <a:r>
              <a:rPr lang="en-US" dirty="0"/>
              <a:t> </a:t>
            </a:r>
            <a:r>
              <a:rPr lang="en-US" dirty="0" err="1"/>
              <a:t>laoreet</a:t>
            </a:r>
            <a:r>
              <a:rPr lang="en-US" dirty="0"/>
              <a:t> </a:t>
            </a:r>
            <a:r>
              <a:rPr lang="en-US" dirty="0" err="1"/>
              <a:t>elit</a:t>
            </a:r>
            <a:r>
              <a:rPr lang="en-US" dirty="0"/>
              <a:t> </a:t>
            </a:r>
            <a:r>
              <a:rPr lang="en-US" dirty="0" err="1"/>
              <a:t>sapien</a:t>
            </a:r>
            <a:r>
              <a:rPr lang="en-US" dirty="0"/>
              <a:t>, in </a:t>
            </a:r>
            <a:r>
              <a:rPr lang="en-US" dirty="0" err="1"/>
              <a:t>luctus</a:t>
            </a:r>
            <a:r>
              <a:rPr lang="en-US" dirty="0"/>
              <a:t> dui </a:t>
            </a:r>
            <a:r>
              <a:rPr lang="en-US" dirty="0" err="1"/>
              <a:t>ullamcorper</a:t>
            </a:r>
            <a:r>
              <a:rPr lang="en-US" dirty="0"/>
              <a:t> </a:t>
            </a:r>
            <a:r>
              <a:rPr lang="en-US" dirty="0" err="1"/>
              <a:t>eget</a:t>
            </a:r>
            <a:endParaRPr lang="en-US" dirty="0"/>
          </a:p>
          <a:p>
            <a:pPr lvl="0"/>
            <a:r>
              <a:rPr lang="en-US" dirty="0" err="1"/>
              <a:t>Cras</a:t>
            </a:r>
            <a:r>
              <a:rPr lang="en-US" dirty="0"/>
              <a:t> </a:t>
            </a:r>
            <a:r>
              <a:rPr lang="en-US" dirty="0" err="1"/>
              <a:t>congue</a:t>
            </a:r>
            <a:r>
              <a:rPr lang="en-US" dirty="0"/>
              <a:t>, </a:t>
            </a:r>
            <a:r>
              <a:rPr lang="en-US" dirty="0" err="1"/>
              <a:t>nisl</a:t>
            </a:r>
            <a:r>
              <a:rPr lang="en-US" dirty="0"/>
              <a:t> id </a:t>
            </a:r>
            <a:r>
              <a:rPr lang="en-US" dirty="0" err="1"/>
              <a:t>ornare</a:t>
            </a:r>
            <a:r>
              <a:rPr lang="en-US" dirty="0"/>
              <a:t> </a:t>
            </a:r>
            <a:r>
              <a:rPr lang="en-US" dirty="0" err="1"/>
              <a:t>venenatis</a:t>
            </a:r>
            <a:r>
              <a:rPr lang="en-US" dirty="0"/>
              <a:t>, </a:t>
            </a:r>
            <a:r>
              <a:rPr lang="en-US" dirty="0" err="1"/>
              <a:t>tortor</a:t>
            </a:r>
            <a:r>
              <a:rPr lang="en-US" dirty="0"/>
              <a:t> </a:t>
            </a:r>
            <a:r>
              <a:rPr lang="en-US" dirty="0" err="1"/>
              <a:t>enim</a:t>
            </a:r>
            <a:r>
              <a:rPr lang="en-US" dirty="0"/>
              <a:t> </a:t>
            </a:r>
            <a:r>
              <a:rPr lang="en-US" dirty="0" err="1"/>
              <a:t>rhoncus</a:t>
            </a:r>
            <a:r>
              <a:rPr lang="en-US" dirty="0"/>
              <a:t> </a:t>
            </a:r>
            <a:r>
              <a:rPr lang="en-US" dirty="0" err="1"/>
              <a:t>diam</a:t>
            </a:r>
            <a:r>
              <a:rPr lang="en-US" dirty="0"/>
              <a:t>, et </a:t>
            </a:r>
            <a:r>
              <a:rPr lang="en-US" dirty="0" err="1"/>
              <a:t>vulputate</a:t>
            </a:r>
            <a:r>
              <a:rPr lang="en-US" dirty="0"/>
              <a:t> </a:t>
            </a:r>
            <a:r>
              <a:rPr lang="en-US" dirty="0" err="1"/>
              <a:t>enim</a:t>
            </a:r>
            <a:r>
              <a:rPr lang="en-US" dirty="0"/>
              <a:t> </a:t>
            </a:r>
            <a:r>
              <a:rPr lang="en-US" dirty="0" err="1"/>
              <a:t>nulla</a:t>
            </a:r>
            <a:r>
              <a:rPr lang="en-US" dirty="0"/>
              <a:t> a </a:t>
            </a:r>
            <a:r>
              <a:rPr lang="en-US" dirty="0" err="1"/>
              <a:t>lectus</a:t>
            </a:r>
            <a:r>
              <a:rPr lang="en-US" dirty="0"/>
              <a:t>. </a:t>
            </a:r>
            <a:r>
              <a:rPr lang="en-US" dirty="0" err="1"/>
              <a:t>Aenean</a:t>
            </a:r>
            <a:r>
              <a:rPr lang="en-US" dirty="0"/>
              <a:t> </a:t>
            </a:r>
            <a:r>
              <a:rPr lang="en-US" dirty="0" err="1"/>
              <a:t>quis</a:t>
            </a:r>
            <a:r>
              <a:rPr lang="en-US" dirty="0"/>
              <a:t> </a:t>
            </a:r>
            <a:r>
              <a:rPr lang="en-US" dirty="0" err="1"/>
              <a:t>volutpat</a:t>
            </a:r>
            <a:r>
              <a:rPr lang="en-US" dirty="0"/>
              <a:t> </a:t>
            </a:r>
            <a:r>
              <a:rPr lang="en-US" dirty="0" err="1"/>
              <a:t>urna</a:t>
            </a:r>
            <a:r>
              <a:rPr lang="en-US" dirty="0"/>
              <a:t>.</a:t>
            </a:r>
          </a:p>
        </p:txBody>
      </p:sp>
      <p:sp>
        <p:nvSpPr>
          <p:cNvPr id="26" name="TextBox 25"/>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Tree>
    <p:extLst>
      <p:ext uri="{BB962C8B-B14F-4D97-AF65-F5344CB8AC3E}">
        <p14:creationId xmlns:p14="http://schemas.microsoft.com/office/powerpoint/2010/main" val="53754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Layout with Image on Left">
    <p:spTree>
      <p:nvGrpSpPr>
        <p:cNvPr id="1" name=""/>
        <p:cNvGrpSpPr/>
        <p:nvPr/>
      </p:nvGrpSpPr>
      <p:grpSpPr>
        <a:xfrm>
          <a:off x="0" y="0"/>
          <a:ext cx="0" cy="0"/>
          <a:chOff x="0" y="0"/>
          <a:chExt cx="0" cy="0"/>
        </a:xfrm>
      </p:grpSpPr>
      <p:pic>
        <p:nvPicPr>
          <p:cNvPr id="6" name="Picture 5"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9" name="Title 1"/>
          <p:cNvSpPr>
            <a:spLocks noGrp="1"/>
          </p:cNvSpPr>
          <p:nvPr>
            <p:ph type="title" hasCustomPrompt="1"/>
          </p:nvPr>
        </p:nvSpPr>
        <p:spPr>
          <a:xfrm>
            <a:off x="4951412" y="692150"/>
            <a:ext cx="6840537" cy="640543"/>
          </a:xfrm>
          <a:prstGeom prst="rect">
            <a:avLst/>
          </a:prstGeom>
        </p:spPr>
        <p:txBody>
          <a:bodyPr anchor="t">
            <a:normAutofit/>
          </a:bodyPr>
          <a:lstStyle>
            <a:lvl1pPr>
              <a:defRPr sz="3200" baseline="0">
                <a:latin typeface="Rotation LT Std Roman"/>
                <a:cs typeface="Rotation LT Std Roman"/>
              </a:defRPr>
            </a:lvl1pPr>
          </a:lstStyle>
          <a:p>
            <a:r>
              <a:rPr lang="en-CA" dirty="0"/>
              <a:t>Title or headline goes here</a:t>
            </a:r>
            <a:endParaRPr lang="en-US" dirty="0"/>
          </a:p>
        </p:txBody>
      </p:sp>
      <p:sp>
        <p:nvSpPr>
          <p:cNvPr id="10" name="Text Placeholder 2"/>
          <p:cNvSpPr>
            <a:spLocks noGrp="1"/>
          </p:cNvSpPr>
          <p:nvPr>
            <p:ph type="body" sz="quarter" idx="13" hasCustomPrompt="1"/>
          </p:nvPr>
        </p:nvSpPr>
        <p:spPr>
          <a:xfrm>
            <a:off x="4951413" y="1598867"/>
            <a:ext cx="6840538" cy="1164905"/>
          </a:xfrm>
          <a:prstGeom prst="rect">
            <a:avLst/>
          </a:prstGeom>
        </p:spPr>
        <p:txBody>
          <a:bodyPr vert="horz" lIns="0" bIns="0">
            <a:normAutofit/>
          </a:bodyPr>
          <a:lstStyle>
            <a:lvl1pPr marL="0" indent="0">
              <a:buFont typeface="Arial"/>
              <a:buNone/>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r>
              <a:rPr lang="en-US" dirty="0" err="1"/>
              <a:t>Nunc</a:t>
            </a:r>
            <a:r>
              <a:rPr lang="en-US" dirty="0"/>
              <a:t> ac </a:t>
            </a:r>
            <a:r>
              <a:rPr lang="en-US" dirty="0" err="1"/>
              <a:t>sem</a:t>
            </a:r>
            <a:r>
              <a:rPr lang="en-US" dirty="0"/>
              <a:t> </a:t>
            </a:r>
            <a:r>
              <a:rPr lang="en-US" dirty="0" err="1"/>
              <a:t>eros</a:t>
            </a:r>
            <a:r>
              <a:rPr lang="en-US" dirty="0"/>
              <a:t>. </a:t>
            </a:r>
          </a:p>
        </p:txBody>
      </p:sp>
      <p:sp>
        <p:nvSpPr>
          <p:cNvPr id="13" name="Text Placeholder 2"/>
          <p:cNvSpPr>
            <a:spLocks noGrp="1"/>
          </p:cNvSpPr>
          <p:nvPr>
            <p:ph type="body" sz="quarter" idx="16" hasCustomPrompt="1"/>
          </p:nvPr>
        </p:nvSpPr>
        <p:spPr>
          <a:xfrm>
            <a:off x="4951413" y="2951601"/>
            <a:ext cx="6840538" cy="3219928"/>
          </a:xfrm>
          <a:prstGeom prst="rect">
            <a:avLst/>
          </a:prstGeom>
        </p:spPr>
        <p:txBody>
          <a:bodyPr vert="horz" lIns="0" bIns="0">
            <a:normAutofit/>
          </a:bodyPr>
          <a:lstStyle>
            <a:lvl1pPr marL="342900" indent="-342900">
              <a:buFont typeface="Arial"/>
              <a:buChar char="•"/>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a:t>
            </a:r>
            <a:r>
              <a:rPr lang="en-US" dirty="0" err="1"/>
              <a:t>ras</a:t>
            </a:r>
            <a:r>
              <a:rPr lang="en-US" dirty="0"/>
              <a:t> </a:t>
            </a:r>
            <a:r>
              <a:rPr lang="en-US" dirty="0" err="1"/>
              <a:t>congue</a:t>
            </a:r>
            <a:r>
              <a:rPr lang="en-US" dirty="0"/>
              <a:t>, </a:t>
            </a:r>
            <a:r>
              <a:rPr lang="en-US" dirty="0" err="1"/>
              <a:t>nisl</a:t>
            </a:r>
            <a:r>
              <a:rPr lang="en-US" dirty="0"/>
              <a:t> </a:t>
            </a:r>
          </a:p>
          <a:p>
            <a:pPr lvl="0"/>
            <a:r>
              <a:rPr lang="en-US" dirty="0" err="1"/>
              <a:t>Curabitur</a:t>
            </a:r>
            <a:r>
              <a:rPr lang="en-US" dirty="0"/>
              <a:t> </a:t>
            </a:r>
            <a:r>
              <a:rPr lang="en-US" dirty="0" err="1"/>
              <a:t>sem</a:t>
            </a:r>
            <a:r>
              <a:rPr lang="en-US" dirty="0"/>
              <a:t> </a:t>
            </a:r>
            <a:r>
              <a:rPr lang="en-US" dirty="0" err="1"/>
              <a:t>leo</a:t>
            </a:r>
            <a:r>
              <a:rPr lang="en-US" dirty="0"/>
              <a:t>, </a:t>
            </a:r>
            <a:r>
              <a:rPr lang="en-US" dirty="0" err="1"/>
              <a:t>pellentesque</a:t>
            </a:r>
            <a:r>
              <a:rPr lang="en-US" dirty="0"/>
              <a:t> </a:t>
            </a:r>
            <a:r>
              <a:rPr lang="en-US" dirty="0" err="1"/>
              <a:t>egestas</a:t>
            </a:r>
            <a:r>
              <a:rPr lang="en-US" dirty="0"/>
              <a:t> dui </a:t>
            </a:r>
            <a:r>
              <a:rPr lang="en-US" dirty="0" err="1"/>
              <a:t>mollis</a:t>
            </a:r>
            <a:r>
              <a:rPr lang="en-US" dirty="0"/>
              <a:t>, </a:t>
            </a:r>
            <a:r>
              <a:rPr lang="en-US" dirty="0" err="1"/>
              <a:t>dapibus</a:t>
            </a:r>
            <a:r>
              <a:rPr lang="en-US" dirty="0"/>
              <a:t> </a:t>
            </a:r>
            <a:r>
              <a:rPr lang="en-US" dirty="0" err="1"/>
              <a:t>pharetra</a:t>
            </a:r>
            <a:r>
              <a:rPr lang="en-US" dirty="0"/>
              <a:t> </a:t>
            </a:r>
            <a:r>
              <a:rPr lang="en-US" dirty="0" err="1"/>
              <a:t>eros</a:t>
            </a:r>
            <a:r>
              <a:rPr lang="en-US" dirty="0"/>
              <a:t>. </a:t>
            </a:r>
            <a:r>
              <a:rPr lang="en-US" dirty="0" err="1"/>
              <a:t>Phasellus</a:t>
            </a:r>
            <a:r>
              <a:rPr lang="en-US" dirty="0"/>
              <a:t> </a:t>
            </a:r>
          </a:p>
          <a:p>
            <a:pPr lvl="0"/>
            <a:r>
              <a:rPr lang="en-US" dirty="0" err="1"/>
              <a:t>Vestibulum</a:t>
            </a:r>
            <a:r>
              <a:rPr lang="en-US" dirty="0"/>
              <a:t> </a:t>
            </a:r>
            <a:r>
              <a:rPr lang="en-US" dirty="0" err="1"/>
              <a:t>laoreet</a:t>
            </a:r>
            <a:r>
              <a:rPr lang="en-US" dirty="0"/>
              <a:t> </a:t>
            </a:r>
            <a:r>
              <a:rPr lang="en-US" dirty="0" err="1"/>
              <a:t>elit</a:t>
            </a:r>
            <a:r>
              <a:rPr lang="en-US" dirty="0"/>
              <a:t> </a:t>
            </a:r>
            <a:r>
              <a:rPr lang="en-US" dirty="0" err="1"/>
              <a:t>sapien</a:t>
            </a:r>
            <a:r>
              <a:rPr lang="en-US" dirty="0"/>
              <a:t>, in </a:t>
            </a:r>
            <a:r>
              <a:rPr lang="en-US" dirty="0" err="1"/>
              <a:t>luctus</a:t>
            </a:r>
            <a:r>
              <a:rPr lang="en-US" dirty="0"/>
              <a:t> dui </a:t>
            </a:r>
            <a:r>
              <a:rPr lang="en-US" dirty="0" err="1"/>
              <a:t>ullamcorper</a:t>
            </a:r>
            <a:r>
              <a:rPr lang="en-US" dirty="0"/>
              <a:t> </a:t>
            </a:r>
            <a:r>
              <a:rPr lang="en-US" dirty="0" err="1"/>
              <a:t>eget</a:t>
            </a:r>
            <a:endParaRPr lang="en-US" dirty="0"/>
          </a:p>
          <a:p>
            <a:pPr lvl="0"/>
            <a:r>
              <a:rPr lang="en-US" dirty="0" err="1"/>
              <a:t>Cras</a:t>
            </a:r>
            <a:r>
              <a:rPr lang="en-US" dirty="0"/>
              <a:t> </a:t>
            </a:r>
            <a:r>
              <a:rPr lang="en-US" dirty="0" err="1"/>
              <a:t>congue</a:t>
            </a:r>
            <a:r>
              <a:rPr lang="en-US" dirty="0"/>
              <a:t>, </a:t>
            </a:r>
            <a:r>
              <a:rPr lang="en-US" dirty="0" err="1"/>
              <a:t>nisl</a:t>
            </a:r>
            <a:r>
              <a:rPr lang="en-US" dirty="0"/>
              <a:t> id </a:t>
            </a:r>
            <a:r>
              <a:rPr lang="en-US" dirty="0" err="1"/>
              <a:t>ornare</a:t>
            </a:r>
            <a:r>
              <a:rPr lang="en-US" dirty="0"/>
              <a:t> </a:t>
            </a:r>
            <a:r>
              <a:rPr lang="en-US" dirty="0" err="1"/>
              <a:t>venenatis</a:t>
            </a:r>
            <a:r>
              <a:rPr lang="en-US" dirty="0"/>
              <a:t>, </a:t>
            </a:r>
            <a:r>
              <a:rPr lang="en-US" dirty="0" err="1"/>
              <a:t>tortor</a:t>
            </a:r>
            <a:r>
              <a:rPr lang="en-US" dirty="0"/>
              <a:t> </a:t>
            </a:r>
            <a:r>
              <a:rPr lang="en-US" dirty="0" err="1"/>
              <a:t>enim</a:t>
            </a:r>
            <a:r>
              <a:rPr lang="en-US" dirty="0"/>
              <a:t> </a:t>
            </a:r>
            <a:r>
              <a:rPr lang="en-US" dirty="0" err="1"/>
              <a:t>rhoncus</a:t>
            </a:r>
            <a:r>
              <a:rPr lang="en-US" dirty="0"/>
              <a:t> </a:t>
            </a:r>
            <a:r>
              <a:rPr lang="en-US" dirty="0" err="1"/>
              <a:t>diam</a:t>
            </a:r>
            <a:r>
              <a:rPr lang="en-US" dirty="0"/>
              <a:t>, et </a:t>
            </a:r>
            <a:r>
              <a:rPr lang="en-US" dirty="0" err="1"/>
              <a:t>vulputate</a:t>
            </a:r>
            <a:r>
              <a:rPr lang="en-US" dirty="0"/>
              <a:t> </a:t>
            </a:r>
            <a:r>
              <a:rPr lang="en-US" dirty="0" err="1"/>
              <a:t>enim</a:t>
            </a:r>
            <a:r>
              <a:rPr lang="en-US" dirty="0"/>
              <a:t> </a:t>
            </a:r>
            <a:r>
              <a:rPr lang="en-US" dirty="0" err="1"/>
              <a:t>nulla</a:t>
            </a:r>
            <a:r>
              <a:rPr lang="en-US" dirty="0"/>
              <a:t> a </a:t>
            </a:r>
            <a:r>
              <a:rPr lang="en-US" dirty="0" err="1"/>
              <a:t>lectus</a:t>
            </a:r>
            <a:r>
              <a:rPr lang="en-US" dirty="0"/>
              <a:t>. </a:t>
            </a:r>
            <a:r>
              <a:rPr lang="en-US" dirty="0" err="1"/>
              <a:t>Aenean</a:t>
            </a:r>
            <a:r>
              <a:rPr lang="en-US" dirty="0"/>
              <a:t> </a:t>
            </a:r>
            <a:r>
              <a:rPr lang="en-US" dirty="0" err="1"/>
              <a:t>quis</a:t>
            </a:r>
            <a:r>
              <a:rPr lang="en-US" dirty="0"/>
              <a:t> </a:t>
            </a:r>
            <a:r>
              <a:rPr lang="en-US" dirty="0" err="1"/>
              <a:t>volutpat</a:t>
            </a:r>
            <a:r>
              <a:rPr lang="en-US" dirty="0"/>
              <a:t> </a:t>
            </a:r>
            <a:r>
              <a:rPr lang="en-US" dirty="0" err="1"/>
              <a:t>urna</a:t>
            </a:r>
            <a:r>
              <a:rPr lang="en-US" dirty="0"/>
              <a:t>.</a:t>
            </a:r>
          </a:p>
        </p:txBody>
      </p:sp>
      <p:sp>
        <p:nvSpPr>
          <p:cNvPr id="16" name="TextBox 15"/>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7" name="TextBox 16"/>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3" name="Picture Placeholder 2"/>
          <p:cNvSpPr>
            <a:spLocks noGrp="1"/>
          </p:cNvSpPr>
          <p:nvPr>
            <p:ph type="pic" sz="quarter" idx="17"/>
          </p:nvPr>
        </p:nvSpPr>
        <p:spPr>
          <a:xfrm>
            <a:off x="390525" y="666749"/>
            <a:ext cx="4194175" cy="5501821"/>
          </a:xfrm>
          <a:prstGeom prst="rect">
            <a:avLst/>
          </a:prstGeom>
          <a:solidFill>
            <a:srgbClr val="FFFFFF"/>
          </a:solidFill>
        </p:spPr>
        <p:txBody>
          <a:bodyPr vert="horz"/>
          <a:lstStyle>
            <a:lvl1pPr marL="0" indent="0">
              <a:buNone/>
              <a:defRPr sz="1600" baseline="0"/>
            </a:lvl1pPr>
          </a:lstStyle>
          <a:p>
            <a:endParaRPr lang="en-US" dirty="0"/>
          </a:p>
        </p:txBody>
      </p:sp>
    </p:spTree>
    <p:extLst>
      <p:ext uri="{BB962C8B-B14F-4D97-AF65-F5344CB8AC3E}">
        <p14:creationId xmlns:p14="http://schemas.microsoft.com/office/powerpoint/2010/main" val="3450174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Layout Image on Right Side">
    <p:spTree>
      <p:nvGrpSpPr>
        <p:cNvPr id="1" name=""/>
        <p:cNvGrpSpPr/>
        <p:nvPr/>
      </p:nvGrpSpPr>
      <p:grpSpPr>
        <a:xfrm>
          <a:off x="0" y="0"/>
          <a:ext cx="0" cy="0"/>
          <a:chOff x="0" y="0"/>
          <a:chExt cx="0" cy="0"/>
        </a:xfrm>
      </p:grpSpPr>
      <p:pic>
        <p:nvPicPr>
          <p:cNvPr id="5" name="Picture 4"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8" name="Title 1"/>
          <p:cNvSpPr>
            <a:spLocks noGrp="1"/>
          </p:cNvSpPr>
          <p:nvPr>
            <p:ph type="title" hasCustomPrompt="1"/>
          </p:nvPr>
        </p:nvSpPr>
        <p:spPr>
          <a:xfrm>
            <a:off x="2052638" y="692150"/>
            <a:ext cx="6840537" cy="640543"/>
          </a:xfrm>
          <a:prstGeom prst="rect">
            <a:avLst/>
          </a:prstGeom>
        </p:spPr>
        <p:txBody>
          <a:bodyPr anchor="t">
            <a:normAutofit/>
          </a:bodyPr>
          <a:lstStyle>
            <a:lvl1pPr>
              <a:defRPr sz="3400" baseline="0">
                <a:latin typeface="Rotation LT Std Roman"/>
                <a:cs typeface="Rotation LT Std Roman"/>
              </a:defRPr>
            </a:lvl1pPr>
          </a:lstStyle>
          <a:p>
            <a:r>
              <a:rPr lang="en-CA" dirty="0"/>
              <a:t>Title or headline goes here</a:t>
            </a:r>
            <a:endParaRPr lang="en-US" dirty="0"/>
          </a:p>
        </p:txBody>
      </p:sp>
      <p:sp>
        <p:nvSpPr>
          <p:cNvPr id="9" name="Text Placeholder 2"/>
          <p:cNvSpPr>
            <a:spLocks noGrp="1"/>
          </p:cNvSpPr>
          <p:nvPr>
            <p:ph type="body" sz="quarter" idx="13" hasCustomPrompt="1"/>
          </p:nvPr>
        </p:nvSpPr>
        <p:spPr>
          <a:xfrm>
            <a:off x="2052639" y="1598867"/>
            <a:ext cx="5579456" cy="1164905"/>
          </a:xfrm>
          <a:prstGeom prst="rect">
            <a:avLst/>
          </a:prstGeom>
        </p:spPr>
        <p:txBody>
          <a:bodyPr vert="horz" lIns="0" bIns="0">
            <a:normAutofit/>
          </a:bodyPr>
          <a:lstStyle>
            <a:lvl1pPr marL="0" indent="0">
              <a:buFont typeface="Arial"/>
              <a:buNone/>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vel. </a:t>
            </a:r>
          </a:p>
        </p:txBody>
      </p:sp>
      <p:sp>
        <p:nvSpPr>
          <p:cNvPr id="12" name="Text Placeholder 2"/>
          <p:cNvSpPr>
            <a:spLocks noGrp="1"/>
          </p:cNvSpPr>
          <p:nvPr>
            <p:ph type="body" sz="quarter" idx="16" hasCustomPrompt="1"/>
          </p:nvPr>
        </p:nvSpPr>
        <p:spPr>
          <a:xfrm>
            <a:off x="2052639" y="2951601"/>
            <a:ext cx="5583810" cy="3219928"/>
          </a:xfrm>
          <a:prstGeom prst="rect">
            <a:avLst/>
          </a:prstGeom>
        </p:spPr>
        <p:txBody>
          <a:bodyPr vert="horz" lIns="0" bIns="0">
            <a:normAutofit/>
          </a:bodyPr>
          <a:lstStyle>
            <a:lvl1pPr marL="342900" indent="-342900">
              <a:buFont typeface="Arial"/>
              <a:buChar char="•"/>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a:t>
            </a:r>
            <a:r>
              <a:rPr lang="en-US" dirty="0" err="1"/>
              <a:t>ras</a:t>
            </a:r>
            <a:r>
              <a:rPr lang="en-US" dirty="0"/>
              <a:t> </a:t>
            </a:r>
            <a:r>
              <a:rPr lang="en-US" dirty="0" err="1"/>
              <a:t>congue</a:t>
            </a:r>
            <a:r>
              <a:rPr lang="en-US" dirty="0"/>
              <a:t>, </a:t>
            </a:r>
            <a:r>
              <a:rPr lang="en-US" dirty="0" err="1"/>
              <a:t>nisl</a:t>
            </a:r>
            <a:r>
              <a:rPr lang="en-US" dirty="0"/>
              <a:t> </a:t>
            </a:r>
          </a:p>
          <a:p>
            <a:pPr lvl="0"/>
            <a:r>
              <a:rPr lang="en-US" dirty="0" err="1"/>
              <a:t>Curabitur</a:t>
            </a:r>
            <a:r>
              <a:rPr lang="en-US" dirty="0"/>
              <a:t> </a:t>
            </a:r>
            <a:r>
              <a:rPr lang="en-US" dirty="0" err="1"/>
              <a:t>sem</a:t>
            </a:r>
            <a:r>
              <a:rPr lang="en-US" dirty="0"/>
              <a:t> </a:t>
            </a:r>
            <a:r>
              <a:rPr lang="en-US" dirty="0" err="1"/>
              <a:t>leo</a:t>
            </a:r>
            <a:r>
              <a:rPr lang="en-US" dirty="0"/>
              <a:t>, </a:t>
            </a:r>
            <a:r>
              <a:rPr lang="en-US" dirty="0" err="1"/>
              <a:t>pellentesque</a:t>
            </a:r>
            <a:r>
              <a:rPr lang="en-US" dirty="0"/>
              <a:t> </a:t>
            </a:r>
            <a:r>
              <a:rPr lang="en-US" dirty="0" err="1"/>
              <a:t>egestas</a:t>
            </a:r>
            <a:r>
              <a:rPr lang="en-US" dirty="0"/>
              <a:t> dui </a:t>
            </a:r>
            <a:r>
              <a:rPr lang="en-US" dirty="0" err="1"/>
              <a:t>mollis</a:t>
            </a:r>
            <a:r>
              <a:rPr lang="en-US" dirty="0"/>
              <a:t>, </a:t>
            </a:r>
            <a:r>
              <a:rPr lang="en-US" dirty="0" err="1"/>
              <a:t>dapibus</a:t>
            </a:r>
            <a:r>
              <a:rPr lang="en-US" dirty="0"/>
              <a:t> </a:t>
            </a:r>
            <a:r>
              <a:rPr lang="en-US" dirty="0" err="1"/>
              <a:t>pharetra</a:t>
            </a:r>
            <a:r>
              <a:rPr lang="en-US" dirty="0"/>
              <a:t> </a:t>
            </a:r>
            <a:r>
              <a:rPr lang="en-US" dirty="0" err="1"/>
              <a:t>eros</a:t>
            </a:r>
            <a:r>
              <a:rPr lang="en-US" dirty="0"/>
              <a:t>. </a:t>
            </a:r>
            <a:r>
              <a:rPr lang="en-US" dirty="0" err="1"/>
              <a:t>Phasellus</a:t>
            </a:r>
            <a:r>
              <a:rPr lang="en-US" dirty="0"/>
              <a:t> </a:t>
            </a:r>
          </a:p>
          <a:p>
            <a:pPr lvl="0"/>
            <a:r>
              <a:rPr lang="en-US" dirty="0" err="1"/>
              <a:t>Vestibulum</a:t>
            </a:r>
            <a:r>
              <a:rPr lang="en-US" dirty="0"/>
              <a:t> </a:t>
            </a:r>
            <a:r>
              <a:rPr lang="en-US" dirty="0" err="1"/>
              <a:t>laoreet</a:t>
            </a:r>
            <a:r>
              <a:rPr lang="en-US" dirty="0"/>
              <a:t> </a:t>
            </a:r>
            <a:r>
              <a:rPr lang="en-US" dirty="0" err="1"/>
              <a:t>elit</a:t>
            </a:r>
            <a:r>
              <a:rPr lang="en-US" dirty="0"/>
              <a:t> </a:t>
            </a:r>
            <a:r>
              <a:rPr lang="en-US" dirty="0" err="1"/>
              <a:t>sapien</a:t>
            </a:r>
            <a:r>
              <a:rPr lang="en-US" dirty="0"/>
              <a:t>, in </a:t>
            </a:r>
            <a:r>
              <a:rPr lang="en-US" dirty="0" err="1"/>
              <a:t>luctus</a:t>
            </a:r>
            <a:r>
              <a:rPr lang="en-US" dirty="0"/>
              <a:t> dui </a:t>
            </a:r>
            <a:r>
              <a:rPr lang="en-US" dirty="0" err="1"/>
              <a:t>ullamcorper</a:t>
            </a:r>
            <a:r>
              <a:rPr lang="en-US" dirty="0"/>
              <a:t> </a:t>
            </a:r>
            <a:r>
              <a:rPr lang="en-US" dirty="0" err="1"/>
              <a:t>eget</a:t>
            </a:r>
            <a:endParaRPr lang="en-US" dirty="0"/>
          </a:p>
          <a:p>
            <a:pPr lvl="0"/>
            <a:r>
              <a:rPr lang="en-US" dirty="0" err="1"/>
              <a:t>Cras</a:t>
            </a:r>
            <a:r>
              <a:rPr lang="en-US" dirty="0"/>
              <a:t> </a:t>
            </a:r>
            <a:r>
              <a:rPr lang="en-US" dirty="0" err="1"/>
              <a:t>congue</a:t>
            </a:r>
            <a:r>
              <a:rPr lang="en-US" dirty="0"/>
              <a:t>, </a:t>
            </a:r>
            <a:r>
              <a:rPr lang="en-US" dirty="0" err="1"/>
              <a:t>nisl</a:t>
            </a:r>
            <a:r>
              <a:rPr lang="en-US" dirty="0"/>
              <a:t> id </a:t>
            </a:r>
            <a:r>
              <a:rPr lang="en-US" dirty="0" err="1"/>
              <a:t>ornare</a:t>
            </a:r>
            <a:r>
              <a:rPr lang="en-US" dirty="0"/>
              <a:t> </a:t>
            </a:r>
            <a:r>
              <a:rPr lang="en-US" dirty="0" err="1"/>
              <a:t>venenatis</a:t>
            </a:r>
            <a:r>
              <a:rPr lang="en-US" dirty="0"/>
              <a:t>, </a:t>
            </a:r>
            <a:r>
              <a:rPr lang="en-US" dirty="0" err="1"/>
              <a:t>tortor</a:t>
            </a:r>
            <a:r>
              <a:rPr lang="en-US" dirty="0"/>
              <a:t> </a:t>
            </a:r>
            <a:r>
              <a:rPr lang="en-US" dirty="0" err="1"/>
              <a:t>enim</a:t>
            </a:r>
            <a:r>
              <a:rPr lang="en-US" dirty="0"/>
              <a:t> </a:t>
            </a:r>
            <a:r>
              <a:rPr lang="en-US" dirty="0" err="1"/>
              <a:t>rhoncus</a:t>
            </a:r>
            <a:r>
              <a:rPr lang="en-US" dirty="0"/>
              <a:t> </a:t>
            </a:r>
            <a:r>
              <a:rPr lang="en-US" dirty="0" err="1"/>
              <a:t>diam</a:t>
            </a:r>
            <a:endParaRPr lang="en-US" dirty="0"/>
          </a:p>
        </p:txBody>
      </p:sp>
      <p:sp>
        <p:nvSpPr>
          <p:cNvPr id="17" name="TextBox 16"/>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8" name="TextBox 17"/>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11" name="Picture Placeholder 2"/>
          <p:cNvSpPr>
            <a:spLocks noGrp="1"/>
          </p:cNvSpPr>
          <p:nvPr>
            <p:ph type="pic" sz="quarter" idx="17"/>
          </p:nvPr>
        </p:nvSpPr>
        <p:spPr>
          <a:xfrm>
            <a:off x="8129392" y="1596571"/>
            <a:ext cx="3672083" cy="4572000"/>
          </a:xfrm>
          <a:prstGeom prst="rect">
            <a:avLst/>
          </a:prstGeom>
          <a:solidFill>
            <a:srgbClr val="FFFFFF"/>
          </a:solidFill>
        </p:spPr>
        <p:txBody>
          <a:bodyPr vert="horz"/>
          <a:lstStyle>
            <a:lvl1pPr marL="0" indent="0">
              <a:buNone/>
              <a:defRPr sz="1600" baseline="0"/>
            </a:lvl1pPr>
          </a:lstStyle>
          <a:p>
            <a:endParaRPr lang="en-US" dirty="0"/>
          </a:p>
        </p:txBody>
      </p:sp>
    </p:spTree>
    <p:extLst>
      <p:ext uri="{BB962C8B-B14F-4D97-AF65-F5344CB8AC3E}">
        <p14:creationId xmlns:p14="http://schemas.microsoft.com/office/powerpoint/2010/main" val="14375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Layout with Chart">
    <p:spTree>
      <p:nvGrpSpPr>
        <p:cNvPr id="1" name=""/>
        <p:cNvGrpSpPr/>
        <p:nvPr/>
      </p:nvGrpSpPr>
      <p:grpSpPr>
        <a:xfrm>
          <a:off x="0" y="0"/>
          <a:ext cx="0" cy="0"/>
          <a:chOff x="0" y="0"/>
          <a:chExt cx="0" cy="0"/>
        </a:xfrm>
      </p:grpSpPr>
      <p:pic>
        <p:nvPicPr>
          <p:cNvPr id="6" name="Picture 5"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9" name="Title 1"/>
          <p:cNvSpPr>
            <a:spLocks noGrp="1"/>
          </p:cNvSpPr>
          <p:nvPr>
            <p:ph type="title" hasCustomPrompt="1"/>
          </p:nvPr>
        </p:nvSpPr>
        <p:spPr>
          <a:xfrm>
            <a:off x="2052638" y="692150"/>
            <a:ext cx="6840537" cy="640543"/>
          </a:xfrm>
          <a:prstGeom prst="rect">
            <a:avLst/>
          </a:prstGeom>
        </p:spPr>
        <p:txBody>
          <a:bodyPr anchor="t">
            <a:normAutofit/>
          </a:bodyPr>
          <a:lstStyle>
            <a:lvl1pPr>
              <a:defRPr sz="3400" baseline="0">
                <a:latin typeface="Rotation LT Std Roman"/>
                <a:cs typeface="Rotation LT Std Roman"/>
              </a:defRPr>
            </a:lvl1pPr>
          </a:lstStyle>
          <a:p>
            <a:r>
              <a:rPr lang="en-CA" dirty="0"/>
              <a:t>Title or headline goes here</a:t>
            </a:r>
            <a:endParaRPr lang="en-US" dirty="0"/>
          </a:p>
        </p:txBody>
      </p:sp>
      <p:sp>
        <p:nvSpPr>
          <p:cNvPr id="10" name="Text Placeholder 2"/>
          <p:cNvSpPr>
            <a:spLocks noGrp="1"/>
          </p:cNvSpPr>
          <p:nvPr>
            <p:ph type="body" sz="quarter" idx="13" hasCustomPrompt="1"/>
          </p:nvPr>
        </p:nvSpPr>
        <p:spPr>
          <a:xfrm>
            <a:off x="2052639" y="1598867"/>
            <a:ext cx="6840538" cy="1164905"/>
          </a:xfrm>
          <a:prstGeom prst="rect">
            <a:avLst/>
          </a:prstGeom>
        </p:spPr>
        <p:txBody>
          <a:bodyPr vert="horz" lIns="0" bIns="0">
            <a:normAutofit/>
          </a:bodyPr>
          <a:lstStyle>
            <a:lvl1pPr marL="0" indent="0">
              <a:buFont typeface="Arial"/>
              <a:buNone/>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p>
          <a:p>
            <a:pPr lvl="0"/>
            <a:r>
              <a:rPr lang="en-US" dirty="0"/>
              <a:t>Place your chart under this text box.</a:t>
            </a:r>
          </a:p>
        </p:txBody>
      </p:sp>
      <p:sp>
        <p:nvSpPr>
          <p:cNvPr id="15" name="TextBox 14"/>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6" name="TextBox 15"/>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Tree>
    <p:extLst>
      <p:ext uri="{BB962C8B-B14F-4D97-AF65-F5344CB8AC3E}">
        <p14:creationId xmlns:p14="http://schemas.microsoft.com/office/powerpoint/2010/main" val="121287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Layout Image">
    <p:spTree>
      <p:nvGrpSpPr>
        <p:cNvPr id="1" name=""/>
        <p:cNvGrpSpPr/>
        <p:nvPr/>
      </p:nvGrpSpPr>
      <p:grpSpPr>
        <a:xfrm>
          <a:off x="0" y="0"/>
          <a:ext cx="0" cy="0"/>
          <a:chOff x="0" y="0"/>
          <a:chExt cx="0" cy="0"/>
        </a:xfrm>
      </p:grpSpPr>
      <p:pic>
        <p:nvPicPr>
          <p:cNvPr id="6" name="Picture 5"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9" name="Title 1"/>
          <p:cNvSpPr>
            <a:spLocks noGrp="1"/>
          </p:cNvSpPr>
          <p:nvPr>
            <p:ph type="title" hasCustomPrompt="1"/>
          </p:nvPr>
        </p:nvSpPr>
        <p:spPr>
          <a:xfrm>
            <a:off x="2052638" y="692150"/>
            <a:ext cx="6840537" cy="640543"/>
          </a:xfrm>
          <a:prstGeom prst="rect">
            <a:avLst/>
          </a:prstGeom>
        </p:spPr>
        <p:txBody>
          <a:bodyPr anchor="t">
            <a:normAutofit/>
          </a:bodyPr>
          <a:lstStyle>
            <a:lvl1pPr>
              <a:defRPr sz="3400" baseline="0">
                <a:latin typeface="Rotation LT Std Roman"/>
                <a:cs typeface="Rotation LT Std Roman"/>
              </a:defRPr>
            </a:lvl1pPr>
          </a:lstStyle>
          <a:p>
            <a:r>
              <a:rPr lang="en-CA" dirty="0"/>
              <a:t>Title or headline goes here</a:t>
            </a:r>
            <a:endParaRPr lang="en-US" dirty="0"/>
          </a:p>
        </p:txBody>
      </p:sp>
      <p:sp>
        <p:nvSpPr>
          <p:cNvPr id="14" name="TextBox 13"/>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5" name="TextBox 14"/>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8" name="Picture Placeholder 2"/>
          <p:cNvSpPr>
            <a:spLocks noGrp="1"/>
          </p:cNvSpPr>
          <p:nvPr>
            <p:ph type="pic" sz="quarter" idx="17"/>
          </p:nvPr>
        </p:nvSpPr>
        <p:spPr>
          <a:xfrm>
            <a:off x="2052638" y="1587598"/>
            <a:ext cx="7361237" cy="4354415"/>
          </a:xfrm>
          <a:prstGeom prst="rect">
            <a:avLst/>
          </a:prstGeom>
          <a:solidFill>
            <a:srgbClr val="FFFFFF"/>
          </a:solidFill>
        </p:spPr>
        <p:txBody>
          <a:bodyPr vert="horz"/>
          <a:lstStyle>
            <a:lvl1pPr marL="0" indent="0">
              <a:buNone/>
              <a:defRPr sz="1600" baseline="0"/>
            </a:lvl1pPr>
          </a:lstStyle>
          <a:p>
            <a:endParaRPr lang="en-US" dirty="0"/>
          </a:p>
        </p:txBody>
      </p:sp>
    </p:spTree>
    <p:extLst>
      <p:ext uri="{BB962C8B-B14F-4D97-AF65-F5344CB8AC3E}">
        <p14:creationId xmlns:p14="http://schemas.microsoft.com/office/powerpoint/2010/main" val="2898254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Rectangle 9"/>
          <p:cNvSpPr/>
          <p:nvPr userDrawn="1"/>
        </p:nvSpPr>
        <p:spPr>
          <a:xfrm>
            <a:off x="2052638" y="4616602"/>
            <a:ext cx="8182209" cy="1902059"/>
          </a:xfrm>
          <a:prstGeom prst="rect">
            <a:avLst/>
          </a:prstGeom>
        </p:spPr>
        <p:txBody>
          <a:bodyPr wrap="square">
            <a:spAutoFit/>
          </a:bodyPr>
          <a:lstStyle/>
          <a:p>
            <a:pPr marL="0" indent="0">
              <a:lnSpc>
                <a:spcPct val="130000"/>
              </a:lnSpc>
              <a:buNone/>
            </a:pPr>
            <a:r>
              <a:rPr lang="en-US" sz="2400" b="0" i="0" dirty="0">
                <a:solidFill>
                  <a:schemeClr val="tx1">
                    <a:lumMod val="95000"/>
                    <a:lumOff val="5000"/>
                  </a:schemeClr>
                </a:solidFill>
                <a:latin typeface="Myriad Pro"/>
                <a:cs typeface="Myriad Pro"/>
              </a:rPr>
              <a:t>Deeth Williams Wall LLP</a:t>
            </a:r>
          </a:p>
          <a:p>
            <a:pPr marL="0" marR="0" indent="0" algn="l" defTabSz="914400" rtl="0" eaLnBrk="1" fontAlgn="auto" latinLnBrk="0" hangingPunct="1">
              <a:lnSpc>
                <a:spcPct val="130000"/>
              </a:lnSpc>
              <a:spcBef>
                <a:spcPts val="0"/>
              </a:spcBef>
              <a:spcAft>
                <a:spcPts val="0"/>
              </a:spcAft>
              <a:buClrTx/>
              <a:buSzTx/>
              <a:buFontTx/>
              <a:buNone/>
              <a:tabLst/>
              <a:defRPr/>
            </a:pPr>
            <a:r>
              <a:rPr lang="en-US" sz="2400" b="0" i="0" baseline="30000" dirty="0">
                <a:latin typeface="Myriad Pro Light"/>
                <a:cs typeface="Myriad Pro Light"/>
              </a:rPr>
              <a:t>Lawyers, Patent &amp; Trademark Agents</a:t>
            </a:r>
          </a:p>
          <a:p>
            <a:pPr marL="0" marR="0" indent="0" algn="l" defTabSz="914400" rtl="0" eaLnBrk="1" fontAlgn="auto" latinLnBrk="0" hangingPunct="1">
              <a:lnSpc>
                <a:spcPct val="130000"/>
              </a:lnSpc>
              <a:spcBef>
                <a:spcPts val="0"/>
              </a:spcBef>
              <a:spcAft>
                <a:spcPts val="0"/>
              </a:spcAft>
              <a:buClrTx/>
              <a:buSzTx/>
              <a:buFontTx/>
              <a:buNone/>
              <a:tabLst/>
              <a:defRPr/>
            </a:pPr>
            <a:endParaRPr lang="en-US" sz="2400" b="0" i="0" baseline="30000" dirty="0">
              <a:latin typeface="Myriad Pro Light"/>
              <a:cs typeface="Myriad Pro Light"/>
            </a:endParaRPr>
          </a:p>
          <a:p>
            <a:pPr marL="0" marR="0" indent="0" algn="l" defTabSz="914400" rtl="0" eaLnBrk="1" fontAlgn="auto" latinLnBrk="0" hangingPunct="1">
              <a:lnSpc>
                <a:spcPct val="130000"/>
              </a:lnSpc>
              <a:spcBef>
                <a:spcPts val="0"/>
              </a:spcBef>
              <a:spcAft>
                <a:spcPts val="0"/>
              </a:spcAft>
              <a:buClrTx/>
              <a:buSzTx/>
              <a:buFontTx/>
              <a:buNone/>
              <a:tabLst/>
              <a:defRPr/>
            </a:pPr>
            <a:r>
              <a:rPr lang="en-US" sz="2400" b="1" i="0" baseline="30000" dirty="0">
                <a:latin typeface="Myriad Pro"/>
                <a:cs typeface="Myriad Pro"/>
              </a:rPr>
              <a:t>DWW.com</a:t>
            </a:r>
          </a:p>
          <a:p>
            <a:pPr marL="0" indent="0">
              <a:buNone/>
            </a:pPr>
            <a:endParaRPr lang="en-US" sz="2400" b="0" i="0" dirty="0">
              <a:solidFill>
                <a:schemeClr val="tx1">
                  <a:lumMod val="95000"/>
                  <a:lumOff val="5000"/>
                </a:schemeClr>
              </a:solidFill>
              <a:latin typeface="Myriad Pro Light"/>
              <a:cs typeface="Myriad Pro Light"/>
            </a:endParaRPr>
          </a:p>
        </p:txBody>
      </p:sp>
      <p:pic>
        <p:nvPicPr>
          <p:cNvPr id="11" name="Picture 10"/>
          <p:cNvPicPr>
            <a:picLocks noChangeAspect="1"/>
          </p:cNvPicPr>
          <p:nvPr userDrawn="1"/>
        </p:nvPicPr>
        <p:blipFill>
          <a:blip r:embed="rId2"/>
          <a:stretch>
            <a:fillRect/>
          </a:stretch>
        </p:blipFill>
        <p:spPr>
          <a:xfrm>
            <a:off x="448273" y="6265410"/>
            <a:ext cx="635000" cy="342900"/>
          </a:xfrm>
          <a:prstGeom prst="rect">
            <a:avLst/>
          </a:prstGeom>
        </p:spPr>
      </p:pic>
      <p:pic>
        <p:nvPicPr>
          <p:cNvPr id="12" name="Picture 11" descr="DW2_Cover 1.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
          <a:stretch/>
        </p:blipFill>
        <p:spPr>
          <a:xfrm>
            <a:off x="1" y="-8356"/>
            <a:ext cx="1690290" cy="6866356"/>
          </a:xfrm>
          <a:prstGeom prst="rect">
            <a:avLst/>
          </a:prstGeom>
        </p:spPr>
      </p:pic>
      <p:sp>
        <p:nvSpPr>
          <p:cNvPr id="3" name="Text Placeholder 2"/>
          <p:cNvSpPr>
            <a:spLocks noGrp="1"/>
          </p:cNvSpPr>
          <p:nvPr>
            <p:ph type="body" sz="quarter" idx="10" hasCustomPrompt="1"/>
          </p:nvPr>
        </p:nvSpPr>
        <p:spPr>
          <a:xfrm>
            <a:off x="2062162" y="692150"/>
            <a:ext cx="9739313" cy="654050"/>
          </a:xfrm>
          <a:prstGeom prst="rect">
            <a:avLst/>
          </a:prstGeom>
        </p:spPr>
        <p:txBody>
          <a:bodyPr vert="horz"/>
          <a:lstStyle>
            <a:lvl1pPr marL="0" indent="0">
              <a:buNone/>
              <a:defRPr sz="3200">
                <a:latin typeface="Rotation LT Std Roman"/>
                <a:cs typeface="Rotation LT Std Roman"/>
              </a:defRPr>
            </a:lvl1pPr>
          </a:lstStyle>
          <a:p>
            <a:pPr lvl="0"/>
            <a:r>
              <a:rPr lang="en-CA" dirty="0"/>
              <a:t>Questions?</a:t>
            </a:r>
            <a:endParaRPr lang="en-US" dirty="0"/>
          </a:p>
        </p:txBody>
      </p:sp>
      <p:sp>
        <p:nvSpPr>
          <p:cNvPr id="5" name="Text Placeholder 4"/>
          <p:cNvSpPr>
            <a:spLocks noGrp="1"/>
          </p:cNvSpPr>
          <p:nvPr>
            <p:ph type="body" sz="quarter" idx="11" hasCustomPrompt="1"/>
          </p:nvPr>
        </p:nvSpPr>
        <p:spPr>
          <a:xfrm>
            <a:off x="2052638" y="1624215"/>
            <a:ext cx="5537905" cy="460822"/>
          </a:xfrm>
          <a:prstGeom prst="rect">
            <a:avLst/>
          </a:prstGeom>
        </p:spPr>
        <p:txBody>
          <a:bodyPr vert="horz"/>
          <a:lstStyle>
            <a:lvl1pPr marL="0" indent="0" algn="l">
              <a:buNone/>
              <a:defRPr sz="2400" baseline="0">
                <a:latin typeface="Myriad Pro"/>
                <a:cs typeface="Myriad Pro"/>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CA" dirty="0"/>
              <a:t>Lawyer or Presenter</a:t>
            </a:r>
          </a:p>
        </p:txBody>
      </p:sp>
      <p:sp>
        <p:nvSpPr>
          <p:cNvPr id="8" name="Text Placeholder 7"/>
          <p:cNvSpPr>
            <a:spLocks noGrp="1"/>
          </p:cNvSpPr>
          <p:nvPr>
            <p:ph type="body" sz="quarter" idx="12" hasCustomPrompt="1"/>
          </p:nvPr>
        </p:nvSpPr>
        <p:spPr>
          <a:xfrm>
            <a:off x="2052637" y="2093177"/>
            <a:ext cx="5537905" cy="407136"/>
          </a:xfrm>
          <a:prstGeom prst="rect">
            <a:avLst/>
          </a:prstGeom>
        </p:spPr>
        <p:txBody>
          <a:bodyPr vert="horz"/>
          <a:lstStyle>
            <a:lvl1pPr marL="0" indent="0">
              <a:lnSpc>
                <a:spcPct val="70000"/>
              </a:lnSpc>
              <a:buNone/>
              <a:defRPr sz="2400" b="0" i="0" baseline="0">
                <a:latin typeface="Myriad Pro Light"/>
                <a:cs typeface="Myriad Pro Light"/>
              </a:defRPr>
            </a:lvl1pPr>
            <a:lvl2pPr marL="457200" indent="0">
              <a:buNone/>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dirty="0"/>
              <a:t>Designation</a:t>
            </a:r>
          </a:p>
        </p:txBody>
      </p:sp>
      <p:sp>
        <p:nvSpPr>
          <p:cNvPr id="13" name="Text Placeholder 7"/>
          <p:cNvSpPr>
            <a:spLocks noGrp="1"/>
          </p:cNvSpPr>
          <p:nvPr>
            <p:ph type="body" sz="quarter" idx="13" hasCustomPrompt="1"/>
          </p:nvPr>
        </p:nvSpPr>
        <p:spPr>
          <a:xfrm>
            <a:off x="2052638" y="2500313"/>
            <a:ext cx="5537905" cy="406586"/>
          </a:xfrm>
          <a:prstGeom prst="rect">
            <a:avLst/>
          </a:prstGeom>
        </p:spPr>
        <p:txBody>
          <a:bodyPr vert="horz"/>
          <a:lstStyle>
            <a:lvl1pPr marL="0" indent="0">
              <a:lnSpc>
                <a:spcPct val="70000"/>
              </a:lnSpc>
              <a:buNone/>
              <a:defRPr sz="2400" b="0" i="0" baseline="0">
                <a:latin typeface="Myriad Pro Light"/>
                <a:cs typeface="Myriad Pro Light"/>
              </a:defRPr>
            </a:lvl1pPr>
            <a:lvl2pPr marL="457200" indent="0">
              <a:buNone/>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dirty="0"/>
              <a:t>Partner/Associate</a:t>
            </a:r>
          </a:p>
        </p:txBody>
      </p:sp>
      <p:sp>
        <p:nvSpPr>
          <p:cNvPr id="14" name="Text Placeholder 7"/>
          <p:cNvSpPr>
            <a:spLocks noGrp="1"/>
          </p:cNvSpPr>
          <p:nvPr>
            <p:ph type="body" sz="quarter" idx="14" hasCustomPrompt="1"/>
          </p:nvPr>
        </p:nvSpPr>
        <p:spPr>
          <a:xfrm>
            <a:off x="2052638" y="2920215"/>
            <a:ext cx="5537905" cy="413294"/>
          </a:xfrm>
          <a:prstGeom prst="rect">
            <a:avLst/>
          </a:prstGeom>
        </p:spPr>
        <p:txBody>
          <a:bodyPr vert="horz"/>
          <a:lstStyle>
            <a:lvl1pPr marL="0" indent="0">
              <a:lnSpc>
                <a:spcPct val="70000"/>
              </a:lnSpc>
              <a:buNone/>
              <a:defRPr sz="2400" b="0" i="0" baseline="0">
                <a:latin typeface="Myriad Pro Light"/>
                <a:cs typeface="Myriad Pro Light"/>
              </a:defRPr>
            </a:lvl1pPr>
            <a:lvl2pPr marL="457200" indent="0">
              <a:buNone/>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dirty="0"/>
              <a:t>(416) 000-0000</a:t>
            </a:r>
          </a:p>
        </p:txBody>
      </p:sp>
      <p:sp>
        <p:nvSpPr>
          <p:cNvPr id="15" name="Text Placeholder 7"/>
          <p:cNvSpPr>
            <a:spLocks noGrp="1"/>
          </p:cNvSpPr>
          <p:nvPr>
            <p:ph type="body" sz="quarter" idx="15" hasCustomPrompt="1"/>
          </p:nvPr>
        </p:nvSpPr>
        <p:spPr>
          <a:xfrm>
            <a:off x="2052637" y="3343429"/>
            <a:ext cx="5537905" cy="406768"/>
          </a:xfrm>
          <a:prstGeom prst="rect">
            <a:avLst/>
          </a:prstGeom>
        </p:spPr>
        <p:txBody>
          <a:bodyPr vert="horz"/>
          <a:lstStyle>
            <a:lvl1pPr marL="0" indent="0">
              <a:lnSpc>
                <a:spcPct val="70000"/>
              </a:lnSpc>
              <a:buNone/>
              <a:defRPr sz="2400" b="0" i="0" baseline="0">
                <a:latin typeface="Myriad Pro Light"/>
                <a:cs typeface="Myriad Pro Light"/>
              </a:defRPr>
            </a:lvl1pPr>
            <a:lvl2pPr marL="457200" indent="0">
              <a:buNone/>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a:defRPr b="0" i="0">
                <a:latin typeface="Myriad Pro Light"/>
                <a:cs typeface="Myriad Pro Light"/>
              </a:defRPr>
            </a:lvl5pPr>
          </a:lstStyle>
          <a:p>
            <a:pPr lvl="0"/>
            <a:r>
              <a:rPr lang="en-US" dirty="0" err="1"/>
              <a:t>email@dww.com</a:t>
            </a:r>
            <a:endParaRPr lang="en-US" dirty="0"/>
          </a:p>
        </p:txBody>
      </p:sp>
    </p:spTree>
    <p:extLst>
      <p:ext uri="{BB962C8B-B14F-4D97-AF65-F5344CB8AC3E}">
        <p14:creationId xmlns:p14="http://schemas.microsoft.com/office/powerpoint/2010/main" val="910635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14DC763-99B5-4BD6-A1B1-9E49A1ED7453}" type="datetimeFigureOut">
              <a:rPr lang="en-CA" smtClean="0"/>
              <a:t>21/10/2019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C775C7B-485C-4CBF-BB9A-4C64E4832C61}" type="slidenum">
              <a:rPr lang="en-CA" smtClean="0"/>
              <a:t>‹#›</a:t>
            </a:fld>
            <a:endParaRPr lang="en-CA" dirty="0"/>
          </a:p>
        </p:txBody>
      </p:sp>
    </p:spTree>
    <p:extLst>
      <p:ext uri="{BB962C8B-B14F-4D97-AF65-F5344CB8AC3E}">
        <p14:creationId xmlns:p14="http://schemas.microsoft.com/office/powerpoint/2010/main" val="234580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7" name="Picture 6" descr="DW2_Cover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77010" cy="6853003"/>
          </a:xfrm>
          <a:prstGeom prst="rect">
            <a:avLst/>
          </a:prstGeom>
        </p:spPr>
      </p:pic>
      <p:grpSp>
        <p:nvGrpSpPr>
          <p:cNvPr id="11" name="Group 10"/>
          <p:cNvGrpSpPr/>
          <p:nvPr userDrawn="1"/>
        </p:nvGrpSpPr>
        <p:grpSpPr>
          <a:xfrm>
            <a:off x="543448" y="1"/>
            <a:ext cx="1695674" cy="1286788"/>
            <a:chOff x="3145939" y="1209356"/>
            <a:chExt cx="5860726" cy="4447501"/>
          </a:xfrm>
        </p:grpSpPr>
        <p:sp>
          <p:nvSpPr>
            <p:cNvPr id="12" name="Rectangle 11"/>
            <p:cNvSpPr/>
            <p:nvPr userDrawn="1"/>
          </p:nvSpPr>
          <p:spPr>
            <a:xfrm>
              <a:off x="3145939" y="1209356"/>
              <a:ext cx="5860726" cy="4447501"/>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a:stretch>
              <a:fillRect/>
            </a:stretch>
          </p:blipFill>
          <p:spPr>
            <a:xfrm>
              <a:off x="3924300" y="2222500"/>
              <a:ext cx="4330700" cy="2400300"/>
            </a:xfrm>
            <a:prstGeom prst="rect">
              <a:avLst/>
            </a:prstGeom>
          </p:spPr>
        </p:pic>
      </p:grpSp>
      <p:sp>
        <p:nvSpPr>
          <p:cNvPr id="9" name="TextBox 8"/>
          <p:cNvSpPr txBox="1"/>
          <p:nvPr userDrawn="1"/>
        </p:nvSpPr>
        <p:spPr>
          <a:xfrm>
            <a:off x="6177133" y="4176962"/>
            <a:ext cx="5404484" cy="1569660"/>
          </a:xfrm>
          <a:prstGeom prst="rect">
            <a:avLst/>
          </a:prstGeom>
          <a:noFill/>
        </p:spPr>
        <p:txBody>
          <a:bodyPr wrap="square" rtlCol="0">
            <a:spAutoFit/>
          </a:bodyPr>
          <a:lstStyle/>
          <a:p>
            <a:r>
              <a:rPr lang="en-US" sz="4800" dirty="0">
                <a:latin typeface="Rotation LT Std Roman"/>
                <a:cs typeface="Rotation LT Std Roman"/>
              </a:rPr>
              <a:t>Helping Your Ideas </a:t>
            </a:r>
          </a:p>
          <a:p>
            <a:r>
              <a:rPr lang="en-US" sz="4800" dirty="0">
                <a:latin typeface="Rotation LT Std Roman"/>
                <a:cs typeface="Rotation LT Std Roman"/>
              </a:rPr>
              <a:t>Take </a:t>
            </a:r>
            <a:r>
              <a:rPr lang="en-US" sz="4800" dirty="0">
                <a:solidFill>
                  <a:srgbClr val="0C5F20"/>
                </a:solidFill>
                <a:latin typeface="Rotation LT Std Roman"/>
                <a:cs typeface="Rotation LT Std Roman"/>
              </a:rPr>
              <a:t>Flight</a:t>
            </a:r>
            <a:r>
              <a:rPr lang="en-US" sz="4800" dirty="0">
                <a:latin typeface="Rotation LT Std Roman"/>
                <a:cs typeface="Rotation LT Std Roman"/>
              </a:rPr>
              <a:t>.</a:t>
            </a:r>
          </a:p>
        </p:txBody>
      </p:sp>
    </p:spTree>
    <p:extLst>
      <p:ext uri="{BB962C8B-B14F-4D97-AF65-F5344CB8AC3E}">
        <p14:creationId xmlns:p14="http://schemas.microsoft.com/office/powerpoint/2010/main" val="77290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W2 Statem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062162" y="2535238"/>
            <a:ext cx="8663821" cy="2308324"/>
          </a:xfrm>
          <a:prstGeom prst="rect">
            <a:avLst/>
          </a:prstGeom>
          <a:noFill/>
        </p:spPr>
        <p:txBody>
          <a:bodyPr wrap="square" rtlCol="0">
            <a:spAutoFit/>
          </a:bodyPr>
          <a:lstStyle/>
          <a:p>
            <a:pPr>
              <a:lnSpc>
                <a:spcPct val="100000"/>
              </a:lnSpc>
            </a:pPr>
            <a:r>
              <a:rPr lang="en-US" sz="3600" dirty="0">
                <a:solidFill>
                  <a:schemeClr val="bg1"/>
                </a:solidFill>
                <a:latin typeface="Rotation LT Std Roman"/>
                <a:cs typeface="Rotation LT Std Roman"/>
              </a:rPr>
              <a:t>We help our clients develop, protect, acquire and commercialize all types of intellectual property and information technology.</a:t>
            </a:r>
          </a:p>
        </p:txBody>
      </p:sp>
    </p:spTree>
    <p:extLst>
      <p:ext uri="{BB962C8B-B14F-4D97-AF65-F5344CB8AC3E}">
        <p14:creationId xmlns:p14="http://schemas.microsoft.com/office/powerpoint/2010/main" val="314107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lus event tittle">
    <p:spTree>
      <p:nvGrpSpPr>
        <p:cNvPr id="1" name=""/>
        <p:cNvGrpSpPr/>
        <p:nvPr/>
      </p:nvGrpSpPr>
      <p:grpSpPr>
        <a:xfrm>
          <a:off x="0" y="0"/>
          <a:ext cx="0" cy="0"/>
          <a:chOff x="0" y="0"/>
          <a:chExt cx="0" cy="0"/>
        </a:xfrm>
      </p:grpSpPr>
      <p:pic>
        <p:nvPicPr>
          <p:cNvPr id="6" name="Picture 5" descr="DW2_Cover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77010" cy="6853003"/>
          </a:xfrm>
          <a:prstGeom prst="rect">
            <a:avLst/>
          </a:prstGeom>
        </p:spPr>
      </p:pic>
      <p:sp>
        <p:nvSpPr>
          <p:cNvPr id="7" name="Rectangle 6"/>
          <p:cNvSpPr/>
          <p:nvPr userDrawn="1"/>
        </p:nvSpPr>
        <p:spPr>
          <a:xfrm>
            <a:off x="6260334" y="3872852"/>
            <a:ext cx="5531616" cy="2985148"/>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543448" y="1"/>
            <a:ext cx="1695674" cy="1286788"/>
            <a:chOff x="3145939" y="1209356"/>
            <a:chExt cx="5860726" cy="4447501"/>
          </a:xfrm>
        </p:grpSpPr>
        <p:sp>
          <p:nvSpPr>
            <p:cNvPr id="18" name="Rectangle 17"/>
            <p:cNvSpPr/>
            <p:nvPr userDrawn="1"/>
          </p:nvSpPr>
          <p:spPr>
            <a:xfrm>
              <a:off x="3145939" y="1209356"/>
              <a:ext cx="5860726" cy="4447501"/>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3"/>
            <a:stretch>
              <a:fillRect/>
            </a:stretch>
          </p:blipFill>
          <p:spPr>
            <a:xfrm>
              <a:off x="3924300" y="2222500"/>
              <a:ext cx="4330700" cy="2400300"/>
            </a:xfrm>
            <a:prstGeom prst="rect">
              <a:avLst/>
            </a:prstGeom>
          </p:spPr>
        </p:pic>
      </p:grpSp>
      <p:sp>
        <p:nvSpPr>
          <p:cNvPr id="9" name="TextBox 8"/>
          <p:cNvSpPr txBox="1"/>
          <p:nvPr userDrawn="1"/>
        </p:nvSpPr>
        <p:spPr>
          <a:xfrm>
            <a:off x="390526" y="6026407"/>
            <a:ext cx="4778722" cy="461665"/>
          </a:xfrm>
          <a:prstGeom prst="rect">
            <a:avLst/>
          </a:prstGeom>
          <a:noFill/>
        </p:spPr>
        <p:txBody>
          <a:bodyPr wrap="square" rtlCol="0">
            <a:spAutoFit/>
          </a:bodyPr>
          <a:lstStyle/>
          <a:p>
            <a:pPr>
              <a:tabLst>
                <a:tab pos="688975" algn="l"/>
              </a:tabLst>
            </a:pPr>
            <a:r>
              <a:rPr lang="en-US" sz="2400" dirty="0">
                <a:latin typeface="Rotation LT Std Roman"/>
                <a:cs typeface="Rotation LT Std Roman"/>
              </a:rPr>
              <a:t>Helping Your Ideas Take </a:t>
            </a:r>
            <a:r>
              <a:rPr lang="en-US" sz="2400" dirty="0">
                <a:solidFill>
                  <a:srgbClr val="006B3B"/>
                </a:solidFill>
                <a:latin typeface="Rotation LT Std Roman"/>
                <a:cs typeface="Rotation LT Std Roman"/>
              </a:rPr>
              <a:t>Flight</a:t>
            </a:r>
            <a:r>
              <a:rPr lang="en-US" sz="2400" dirty="0">
                <a:latin typeface="Rotation LT Std Roman"/>
                <a:cs typeface="Rotation LT Std Roman"/>
              </a:rPr>
              <a:t>.</a:t>
            </a:r>
          </a:p>
        </p:txBody>
      </p:sp>
      <p:sp>
        <p:nvSpPr>
          <p:cNvPr id="13" name="Text Placeholder 12"/>
          <p:cNvSpPr>
            <a:spLocks noGrp="1"/>
          </p:cNvSpPr>
          <p:nvPr>
            <p:ph type="body" sz="quarter" idx="13" hasCustomPrompt="1"/>
          </p:nvPr>
        </p:nvSpPr>
        <p:spPr>
          <a:xfrm>
            <a:off x="6548188" y="4067300"/>
            <a:ext cx="5090643" cy="1577840"/>
          </a:xfrm>
          <a:prstGeom prst="rect">
            <a:avLst/>
          </a:prstGeom>
        </p:spPr>
        <p:txBody>
          <a:bodyPr vert="horz">
            <a:normAutofit/>
          </a:bodyPr>
          <a:lstStyle>
            <a:lvl1pPr marL="0" indent="0">
              <a:buNone/>
              <a:defRPr sz="3600" baseline="0">
                <a:solidFill>
                  <a:schemeClr val="bg1"/>
                </a:solidFill>
                <a:latin typeface="Rotation LT Std Roman"/>
                <a:cs typeface="Rotation LT Std Roman"/>
              </a:defRPr>
            </a:lvl1pPr>
            <a:lvl2pPr marL="457200" indent="0">
              <a:buNone/>
              <a:defRPr>
                <a:solidFill>
                  <a:schemeClr val="bg1"/>
                </a:solidFill>
                <a:latin typeface="Rotation LT Std Roman"/>
                <a:cs typeface="Rotation LT Std Roman"/>
              </a:defRPr>
            </a:lvl2pPr>
            <a:lvl3pPr marL="914400" indent="0">
              <a:buNone/>
              <a:defRPr>
                <a:solidFill>
                  <a:schemeClr val="bg1"/>
                </a:solidFill>
                <a:latin typeface="Rotation LT Std Roman"/>
                <a:cs typeface="Rotation LT Std Roman"/>
              </a:defRPr>
            </a:lvl3pPr>
            <a:lvl4pPr marL="1371600" indent="0">
              <a:buNone/>
              <a:defRPr>
                <a:solidFill>
                  <a:schemeClr val="bg1"/>
                </a:solidFill>
                <a:latin typeface="Rotation LT Std Roman"/>
                <a:cs typeface="Rotation LT Std Roman"/>
              </a:defRPr>
            </a:lvl4pPr>
            <a:lvl5pPr marL="1828800" indent="0">
              <a:buNone/>
              <a:defRPr>
                <a:solidFill>
                  <a:schemeClr val="bg1"/>
                </a:solidFill>
                <a:latin typeface="Rotation LT Std Roman"/>
                <a:cs typeface="Rotation LT Std Roman"/>
              </a:defRPr>
            </a:lvl5pPr>
          </a:lstStyle>
          <a:p>
            <a:pPr lvl="0"/>
            <a:r>
              <a:rPr lang="en-CA" dirty="0"/>
              <a:t>Title goes here… up to two lines of text. </a:t>
            </a:r>
          </a:p>
        </p:txBody>
      </p:sp>
      <p:sp>
        <p:nvSpPr>
          <p:cNvPr id="20" name="Text Placeholder 19"/>
          <p:cNvSpPr>
            <a:spLocks noGrp="1"/>
          </p:cNvSpPr>
          <p:nvPr>
            <p:ph type="body" sz="quarter" idx="14" hasCustomPrompt="1"/>
          </p:nvPr>
        </p:nvSpPr>
        <p:spPr>
          <a:xfrm>
            <a:off x="6548188" y="5584690"/>
            <a:ext cx="5090645" cy="535610"/>
          </a:xfrm>
          <a:prstGeom prst="rect">
            <a:avLst/>
          </a:prstGeom>
        </p:spPr>
        <p:txBody>
          <a:bodyPr vert="horz" anchor="t"/>
          <a:lstStyle>
            <a:lvl1pPr marL="0" indent="0">
              <a:buNone/>
              <a:defRPr b="0" i="0">
                <a:solidFill>
                  <a:srgbClr val="FFFFFF"/>
                </a:solidFill>
                <a:latin typeface="Myriad Pro Light"/>
                <a:cs typeface="Myriad Pro Light"/>
              </a:defRPr>
            </a:lvl1pPr>
          </a:lstStyle>
          <a:p>
            <a:pPr lvl="0"/>
            <a:r>
              <a:rPr lang="en-CA" dirty="0"/>
              <a:t>Lawyer Name or Presenter</a:t>
            </a:r>
            <a:endParaRPr lang="en-US" dirty="0"/>
          </a:p>
        </p:txBody>
      </p:sp>
      <p:sp>
        <p:nvSpPr>
          <p:cNvPr id="24" name="Text Placeholder 23"/>
          <p:cNvSpPr>
            <a:spLocks noGrp="1"/>
          </p:cNvSpPr>
          <p:nvPr>
            <p:ph type="body" sz="quarter" idx="15" hasCustomPrompt="1"/>
          </p:nvPr>
        </p:nvSpPr>
        <p:spPr>
          <a:xfrm>
            <a:off x="6548188" y="6144534"/>
            <a:ext cx="4346474" cy="324062"/>
          </a:xfrm>
          <a:prstGeom prst="rect">
            <a:avLst/>
          </a:prstGeom>
        </p:spPr>
        <p:txBody>
          <a:bodyPr vert="horz"/>
          <a:lstStyle>
            <a:lvl1pPr marL="0" indent="0">
              <a:buNone/>
              <a:defRPr sz="1600" b="0" i="0" baseline="0">
                <a:solidFill>
                  <a:srgbClr val="FFFFFF"/>
                </a:solidFill>
                <a:latin typeface="Myriad Pro Light"/>
                <a:cs typeface="Myriad Pro Light"/>
              </a:defRPr>
            </a:lvl1pPr>
          </a:lstStyle>
          <a:p>
            <a:pPr lvl="0"/>
            <a:r>
              <a:rPr lang="en-US" dirty="0"/>
              <a:t>Month 00, 2016</a:t>
            </a:r>
          </a:p>
        </p:txBody>
      </p:sp>
    </p:spTree>
    <p:extLst>
      <p:ext uri="{BB962C8B-B14F-4D97-AF65-F5344CB8AC3E}">
        <p14:creationId xmlns:p14="http://schemas.microsoft.com/office/powerpoint/2010/main" val="297537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2 Overview">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6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2062162" y="692150"/>
            <a:ext cx="9729788" cy="640543"/>
          </a:xfrm>
          <a:prstGeom prst="rect">
            <a:avLst/>
          </a:prstGeom>
        </p:spPr>
        <p:txBody>
          <a:bodyPr anchor="t">
            <a:normAutofit/>
          </a:bodyPr>
          <a:lstStyle>
            <a:lvl1pPr>
              <a:defRPr sz="2800">
                <a:solidFill>
                  <a:schemeClr val="bg1"/>
                </a:solidFill>
                <a:latin typeface="Rotation LT Std Roman"/>
                <a:cs typeface="Rotation LT Std Roman"/>
              </a:defRPr>
            </a:lvl1pPr>
          </a:lstStyle>
          <a:p>
            <a:r>
              <a:rPr lang="en-CA" dirty="0"/>
              <a:t>Overview:</a:t>
            </a:r>
            <a:endParaRPr lang="en-US" dirty="0"/>
          </a:p>
        </p:txBody>
      </p:sp>
      <p:sp>
        <p:nvSpPr>
          <p:cNvPr id="3" name="Text Placeholder 2"/>
          <p:cNvSpPr>
            <a:spLocks noGrp="1"/>
          </p:cNvSpPr>
          <p:nvPr>
            <p:ph type="body" sz="quarter" idx="11" hasCustomPrompt="1"/>
          </p:nvPr>
        </p:nvSpPr>
        <p:spPr>
          <a:xfrm>
            <a:off x="2052639" y="2519364"/>
            <a:ext cx="9020624" cy="3155538"/>
          </a:xfrm>
          <a:prstGeom prst="rect">
            <a:avLst/>
          </a:prstGeom>
        </p:spPr>
        <p:txBody>
          <a:bodyPr vert="horz"/>
          <a:lstStyle>
            <a:lvl1pPr marL="0" indent="0">
              <a:lnSpc>
                <a:spcPct val="100000"/>
              </a:lnSpc>
              <a:buNone/>
              <a:defRPr sz="3600">
                <a:solidFill>
                  <a:srgbClr val="FFFFFF"/>
                </a:solidFill>
                <a:latin typeface="Rotation LT Std Roman"/>
                <a:cs typeface="Rotation LT Std Roman"/>
              </a:defRPr>
            </a:lvl1pPr>
          </a:lstStyle>
          <a:p>
            <a:pPr lvl="0"/>
            <a:r>
              <a:rPr lang="en-US" dirty="0" err="1"/>
              <a:t>Curabitur</a:t>
            </a:r>
            <a:r>
              <a:rPr lang="en-US" dirty="0"/>
              <a:t> semper </a:t>
            </a:r>
            <a:r>
              <a:rPr lang="en-US" dirty="0" err="1"/>
              <a:t>urna</a:t>
            </a:r>
            <a:r>
              <a:rPr lang="en-US" dirty="0"/>
              <a:t> id </a:t>
            </a:r>
            <a:r>
              <a:rPr lang="en-US" dirty="0" err="1"/>
              <a:t>purus</a:t>
            </a:r>
            <a:r>
              <a:rPr lang="en-US" dirty="0"/>
              <a:t> </a:t>
            </a:r>
            <a:r>
              <a:rPr lang="en-US" dirty="0" err="1"/>
              <a:t>hendrerit</a:t>
            </a:r>
            <a:r>
              <a:rPr lang="en-US" dirty="0"/>
              <a:t>, </a:t>
            </a:r>
            <a:r>
              <a:rPr lang="en-US" dirty="0" err="1"/>
              <a:t>sed</a:t>
            </a:r>
            <a:r>
              <a:rPr lang="en-US" dirty="0"/>
              <a:t> </a:t>
            </a:r>
            <a:r>
              <a:rPr lang="en-US" dirty="0" err="1"/>
              <a:t>scelerisque</a:t>
            </a:r>
            <a:r>
              <a:rPr lang="en-US" dirty="0"/>
              <a:t> ante  ok </a:t>
            </a:r>
            <a:r>
              <a:rPr lang="en-US" dirty="0" err="1"/>
              <a:t>hendrerit</a:t>
            </a:r>
            <a:r>
              <a:rPr lang="en-US" dirty="0"/>
              <a:t>. </a:t>
            </a:r>
            <a:r>
              <a:rPr lang="en-US" dirty="0" err="1"/>
              <a:t>Donec</a:t>
            </a:r>
            <a:r>
              <a:rPr lang="en-US" dirty="0"/>
              <a:t> </a:t>
            </a:r>
            <a:r>
              <a:rPr lang="en-US" dirty="0" err="1"/>
              <a:t>laoreet</a:t>
            </a:r>
            <a:r>
              <a:rPr lang="en-US" dirty="0"/>
              <a:t> </a:t>
            </a:r>
            <a:r>
              <a:rPr lang="en-US" dirty="0" err="1"/>
              <a:t>purus</a:t>
            </a:r>
            <a:r>
              <a:rPr lang="en-US" dirty="0"/>
              <a:t> et nisi </a:t>
            </a:r>
            <a:r>
              <a:rPr lang="en-US" dirty="0" err="1"/>
              <a:t>gravida</a:t>
            </a:r>
            <a:r>
              <a:rPr lang="en-US" dirty="0"/>
              <a:t> </a:t>
            </a:r>
            <a:r>
              <a:rPr lang="en-US" dirty="0" err="1"/>
              <a:t>tristique</a:t>
            </a:r>
            <a:r>
              <a:rPr lang="en-US" dirty="0"/>
              <a:t>. </a:t>
            </a:r>
            <a:r>
              <a:rPr lang="en-US" dirty="0" err="1"/>
              <a:t>Donec</a:t>
            </a:r>
            <a:r>
              <a:rPr lang="en-US" dirty="0"/>
              <a:t> </a:t>
            </a:r>
            <a:r>
              <a:rPr lang="en-US" dirty="0" err="1"/>
              <a:t>vel</a:t>
            </a:r>
            <a:r>
              <a:rPr lang="en-US" dirty="0"/>
              <a:t> </a:t>
            </a:r>
            <a:r>
              <a:rPr lang="en-US" dirty="0" err="1"/>
              <a:t>nibh</a:t>
            </a:r>
            <a:r>
              <a:rPr lang="en-US" dirty="0"/>
              <a:t> </a:t>
            </a:r>
            <a:r>
              <a:rPr lang="en-US" dirty="0" err="1"/>
              <a:t>quis</a:t>
            </a:r>
            <a:r>
              <a:rPr lang="en-US" dirty="0"/>
              <a:t> dui </a:t>
            </a:r>
            <a:r>
              <a:rPr lang="en-US" dirty="0" err="1"/>
              <a:t>consequat</a:t>
            </a:r>
            <a:r>
              <a:rPr lang="en-US" dirty="0"/>
              <a:t> </a:t>
            </a:r>
            <a:r>
              <a:rPr lang="en-US" dirty="0" err="1"/>
              <a:t>fringilla</a:t>
            </a:r>
            <a:r>
              <a:rPr lang="en-US" dirty="0"/>
              <a:t>.</a:t>
            </a:r>
          </a:p>
        </p:txBody>
      </p:sp>
    </p:spTree>
    <p:extLst>
      <p:ext uri="{BB962C8B-B14F-4D97-AF65-F5344CB8AC3E}">
        <p14:creationId xmlns:p14="http://schemas.microsoft.com/office/powerpoint/2010/main" val="5571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P Section Cov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CB5E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062163" y="2535238"/>
            <a:ext cx="7539231" cy="2031325"/>
          </a:xfrm>
          <a:prstGeom prst="rect">
            <a:avLst/>
          </a:prstGeom>
          <a:noFill/>
        </p:spPr>
        <p:txBody>
          <a:bodyPr wrap="square" rtlCol="0">
            <a:spAutoFit/>
          </a:bodyPr>
          <a:lstStyle/>
          <a:p>
            <a:r>
              <a:rPr lang="en-US" sz="3600" dirty="0">
                <a:solidFill>
                  <a:schemeClr val="bg1"/>
                </a:solidFill>
                <a:latin typeface="Rotation LT Std Roman"/>
                <a:cs typeface="Rotation LT Std Roman"/>
              </a:rPr>
              <a:t>Deeth Williams Wall LLP represents creators, owners, and users of </a:t>
            </a:r>
            <a:r>
              <a:rPr lang="en-US" sz="3600" dirty="0">
                <a:solidFill>
                  <a:schemeClr val="bg1">
                    <a:lumMod val="75000"/>
                  </a:schemeClr>
                </a:solidFill>
                <a:latin typeface="Rotation LT Std Roman"/>
                <a:cs typeface="Rotation LT Std Roman"/>
              </a:rPr>
              <a:t>Intellectual Property</a:t>
            </a:r>
            <a:r>
              <a:rPr lang="en-US" sz="3600" dirty="0">
                <a:solidFill>
                  <a:schemeClr val="bg1"/>
                </a:solidFill>
                <a:latin typeface="Rotation LT Std Roman"/>
                <a:cs typeface="Rotation LT Std Roman"/>
              </a:rPr>
              <a:t>.</a:t>
            </a:r>
            <a:r>
              <a:rPr lang="en-US" sz="3600" baseline="0" dirty="0">
                <a:solidFill>
                  <a:schemeClr val="bg1"/>
                </a:solidFill>
                <a:latin typeface="Rotation LT Std Roman"/>
                <a:cs typeface="Rotation LT Std Roman"/>
              </a:rPr>
              <a:t> </a:t>
            </a:r>
            <a:r>
              <a:rPr lang="en-US" sz="1800" i="1" baseline="0" dirty="0">
                <a:solidFill>
                  <a:schemeClr val="bg1"/>
                </a:solidFill>
                <a:latin typeface="Myriad Pro"/>
                <a:cs typeface="Myriad Pro"/>
              </a:rPr>
              <a:t>(This copy is being edited)</a:t>
            </a:r>
            <a:endParaRPr lang="en-US" sz="1800" i="1" dirty="0">
              <a:solidFill>
                <a:schemeClr val="bg1"/>
              </a:solidFill>
              <a:latin typeface="Myriad Pro"/>
              <a:cs typeface="Myriad Pro"/>
            </a:endParaRPr>
          </a:p>
          <a:p>
            <a:endParaRPr lang="en-US" dirty="0">
              <a:solidFill>
                <a:schemeClr val="bg1"/>
              </a:solidFill>
              <a:latin typeface="Rotation LT Std Roman"/>
              <a:cs typeface="Rotation LT Std Roman"/>
            </a:endParaRPr>
          </a:p>
        </p:txBody>
      </p:sp>
      <p:pic>
        <p:nvPicPr>
          <p:cNvPr id="8" name="Picture 7"/>
          <p:cNvPicPr>
            <a:picLocks noChangeAspect="1"/>
          </p:cNvPicPr>
          <p:nvPr userDrawn="1"/>
        </p:nvPicPr>
        <p:blipFill>
          <a:blip r:embed="rId2"/>
          <a:stretch>
            <a:fillRect/>
          </a:stretch>
        </p:blipFill>
        <p:spPr>
          <a:xfrm>
            <a:off x="10708047" y="132913"/>
            <a:ext cx="1651000" cy="1409700"/>
          </a:xfrm>
          <a:prstGeom prst="rect">
            <a:avLst/>
          </a:prstGeom>
        </p:spPr>
      </p:pic>
    </p:spTree>
    <p:extLst>
      <p:ext uri="{BB962C8B-B14F-4D97-AF65-F5344CB8AC3E}">
        <p14:creationId xmlns:p14="http://schemas.microsoft.com/office/powerpoint/2010/main" val="272996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T Section Cov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13D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stretch>
            <a:fillRect/>
          </a:stretch>
        </p:blipFill>
        <p:spPr>
          <a:xfrm>
            <a:off x="10699104" y="123969"/>
            <a:ext cx="1651000" cy="1409700"/>
          </a:xfrm>
          <a:prstGeom prst="rect">
            <a:avLst/>
          </a:prstGeom>
        </p:spPr>
      </p:pic>
      <p:sp>
        <p:nvSpPr>
          <p:cNvPr id="7" name="TextBox 6"/>
          <p:cNvSpPr txBox="1"/>
          <p:nvPr userDrawn="1"/>
        </p:nvSpPr>
        <p:spPr>
          <a:xfrm>
            <a:off x="2062163" y="2535238"/>
            <a:ext cx="7889883" cy="2031325"/>
          </a:xfrm>
          <a:prstGeom prst="rect">
            <a:avLst/>
          </a:prstGeom>
          <a:noFill/>
        </p:spPr>
        <p:txBody>
          <a:bodyPr wrap="square" rtlCol="0">
            <a:spAutoFit/>
          </a:bodyPr>
          <a:lstStyle/>
          <a:p>
            <a:r>
              <a:rPr lang="en-US" sz="3600" dirty="0">
                <a:solidFill>
                  <a:schemeClr val="bg1"/>
                </a:solidFill>
                <a:latin typeface="Rotation LT Std Roman"/>
                <a:cs typeface="Rotation LT Std Roman"/>
              </a:rPr>
              <a:t>Deeth Williams Wall LLP</a:t>
            </a:r>
          </a:p>
          <a:p>
            <a:r>
              <a:rPr lang="en-US" sz="3600" dirty="0">
                <a:solidFill>
                  <a:schemeClr val="bg1"/>
                </a:solidFill>
                <a:latin typeface="Rotation LT Std Roman"/>
                <a:cs typeface="Rotation LT Std Roman"/>
              </a:rPr>
              <a:t>is Canada’s leading </a:t>
            </a:r>
            <a:r>
              <a:rPr lang="en-US" sz="3600" dirty="0">
                <a:solidFill>
                  <a:schemeClr val="bg1">
                    <a:lumMod val="75000"/>
                  </a:schemeClr>
                </a:solidFill>
                <a:latin typeface="Rotation LT Std Roman"/>
                <a:cs typeface="Rotation LT Std Roman"/>
              </a:rPr>
              <a:t>Information Technology</a:t>
            </a:r>
            <a:r>
              <a:rPr lang="en-US" sz="3600" baseline="0" dirty="0">
                <a:solidFill>
                  <a:schemeClr val="bg1">
                    <a:lumMod val="75000"/>
                  </a:schemeClr>
                </a:solidFill>
                <a:latin typeface="Rotation LT Std Roman"/>
                <a:cs typeface="Rotation LT Std Roman"/>
              </a:rPr>
              <a:t> </a:t>
            </a:r>
            <a:r>
              <a:rPr lang="en-US" sz="3600" dirty="0">
                <a:solidFill>
                  <a:schemeClr val="bg1"/>
                </a:solidFill>
                <a:latin typeface="Rotation LT Std Roman"/>
                <a:cs typeface="Rotation LT Std Roman"/>
              </a:rPr>
              <a:t>law boutique</a:t>
            </a:r>
            <a:r>
              <a:rPr lang="en-US" sz="1800" dirty="0">
                <a:solidFill>
                  <a:schemeClr val="bg1"/>
                </a:solidFill>
                <a:latin typeface="Rotation LT Std Roman"/>
                <a:cs typeface="Rotation LT Std Roman"/>
              </a:rPr>
              <a:t>. </a:t>
            </a:r>
            <a:r>
              <a:rPr lang="en-US" sz="1800" i="1" baseline="0" dirty="0">
                <a:solidFill>
                  <a:schemeClr val="bg1"/>
                </a:solidFill>
                <a:latin typeface="Myriad Pro"/>
                <a:cs typeface="Myriad Pro"/>
              </a:rPr>
              <a:t>(This copy is being edited)</a:t>
            </a:r>
            <a:endParaRPr lang="en-US" sz="1800" dirty="0">
              <a:solidFill>
                <a:schemeClr val="bg1"/>
              </a:solidFill>
              <a:latin typeface="Rotation LT Std Roman"/>
              <a:cs typeface="Rotation LT Std Roman"/>
            </a:endParaRPr>
          </a:p>
          <a:p>
            <a:endParaRPr lang="en-US" dirty="0">
              <a:solidFill>
                <a:schemeClr val="bg1"/>
              </a:solidFill>
              <a:latin typeface="Rotation LT Std Roman"/>
              <a:cs typeface="Rotation LT Std Roman"/>
            </a:endParaRPr>
          </a:p>
        </p:txBody>
      </p:sp>
    </p:spTree>
    <p:extLst>
      <p:ext uri="{BB962C8B-B14F-4D97-AF65-F5344CB8AC3E}">
        <p14:creationId xmlns:p14="http://schemas.microsoft.com/office/powerpoint/2010/main" val="204918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22039" y="1598867"/>
            <a:ext cx="5288815" cy="2628885"/>
          </a:xfrm>
          <a:prstGeom prst="rect">
            <a:avLst/>
          </a:prstGeom>
        </p:spPr>
        <p:txBody>
          <a:bodyPr vert="horz"/>
          <a:lstStyle>
            <a:lvl1pPr marL="342900" indent="-342900">
              <a:lnSpc>
                <a:spcPct val="100000"/>
              </a:lnSpc>
              <a:buAutoNum type="arabicPeriod"/>
              <a:defRPr sz="2400" b="0" i="0" baseline="0">
                <a:latin typeface="Myriad Pro Light"/>
                <a:cs typeface="Myriad Pro Light"/>
              </a:defRPr>
            </a:lvl1pPr>
          </a:lstStyle>
          <a:p>
            <a:pPr lvl="0"/>
            <a:r>
              <a:rPr lang="en-US" dirty="0"/>
              <a:t>Topic One</a:t>
            </a:r>
          </a:p>
          <a:p>
            <a:pPr lvl="0"/>
            <a:r>
              <a:rPr lang="en-US" dirty="0"/>
              <a:t>Topic Two</a:t>
            </a:r>
          </a:p>
          <a:p>
            <a:pPr lvl="0"/>
            <a:r>
              <a:rPr lang="en-US" dirty="0"/>
              <a:t>Topic Three</a:t>
            </a:r>
          </a:p>
        </p:txBody>
      </p:sp>
      <p:pic>
        <p:nvPicPr>
          <p:cNvPr id="8" name="Picture 7"/>
          <p:cNvPicPr>
            <a:picLocks noChangeAspect="1"/>
          </p:cNvPicPr>
          <p:nvPr userDrawn="1"/>
        </p:nvPicPr>
        <p:blipFill>
          <a:blip r:embed="rId2"/>
          <a:stretch>
            <a:fillRect/>
          </a:stretch>
        </p:blipFill>
        <p:spPr>
          <a:xfrm>
            <a:off x="448273" y="6265410"/>
            <a:ext cx="635000" cy="342900"/>
          </a:xfrm>
          <a:prstGeom prst="rect">
            <a:avLst/>
          </a:prstGeom>
        </p:spPr>
      </p:pic>
      <p:pic>
        <p:nvPicPr>
          <p:cNvPr id="11" name="Picture 10" descr="DW2_Cover 1.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
          <a:stretch/>
        </p:blipFill>
        <p:spPr>
          <a:xfrm>
            <a:off x="1" y="-8356"/>
            <a:ext cx="1690290" cy="6866356"/>
          </a:xfrm>
          <a:prstGeom prst="rect">
            <a:avLst/>
          </a:prstGeom>
        </p:spPr>
      </p:pic>
      <p:sp>
        <p:nvSpPr>
          <p:cNvPr id="14" name="TextBox 13"/>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sp>
        <p:nvSpPr>
          <p:cNvPr id="15" name="TextBox 14"/>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6" name="Text Placeholder 5"/>
          <p:cNvSpPr>
            <a:spLocks noGrp="1"/>
          </p:cNvSpPr>
          <p:nvPr>
            <p:ph type="body" sz="quarter" idx="11" hasCustomPrompt="1"/>
          </p:nvPr>
        </p:nvSpPr>
        <p:spPr>
          <a:xfrm>
            <a:off x="2062162" y="692150"/>
            <a:ext cx="6799061" cy="555370"/>
          </a:xfrm>
          <a:prstGeom prst="rect">
            <a:avLst/>
          </a:prstGeom>
        </p:spPr>
        <p:txBody>
          <a:bodyPr vert="horz"/>
          <a:lstStyle>
            <a:lvl1pPr marL="0" indent="0">
              <a:buNone/>
              <a:defRPr sz="3200" baseline="0">
                <a:latin typeface="Rotation LT Std Roman"/>
                <a:cs typeface="Rotation LT Std Roma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of Contents:</a:t>
            </a:r>
          </a:p>
        </p:txBody>
      </p:sp>
    </p:spTree>
    <p:extLst>
      <p:ext uri="{BB962C8B-B14F-4D97-AF65-F5344CB8AC3E}">
        <p14:creationId xmlns:p14="http://schemas.microsoft.com/office/powerpoint/2010/main" val="211870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Standard Layout">
    <p:spTree>
      <p:nvGrpSpPr>
        <p:cNvPr id="1" name=""/>
        <p:cNvGrpSpPr/>
        <p:nvPr/>
      </p:nvGrpSpPr>
      <p:grpSpPr>
        <a:xfrm>
          <a:off x="0" y="0"/>
          <a:ext cx="0" cy="0"/>
          <a:chOff x="0" y="0"/>
          <a:chExt cx="0" cy="0"/>
        </a:xfrm>
      </p:grpSpPr>
      <p:sp>
        <p:nvSpPr>
          <p:cNvPr id="25" name="TextBox 24"/>
          <p:cNvSpPr txBox="1"/>
          <p:nvPr userDrawn="1"/>
        </p:nvSpPr>
        <p:spPr>
          <a:xfrm>
            <a:off x="2052638" y="6339552"/>
            <a:ext cx="3074632" cy="276999"/>
          </a:xfrm>
          <a:prstGeom prst="rect">
            <a:avLst/>
          </a:prstGeom>
          <a:noFill/>
        </p:spPr>
        <p:txBody>
          <a:bodyPr wrap="square" rtlCol="0" anchor="t">
            <a:spAutoFit/>
          </a:bodyPr>
          <a:lstStyle/>
          <a:p>
            <a:r>
              <a:rPr lang="en-US" sz="1200" dirty="0">
                <a:latin typeface="Myriad Pro"/>
                <a:cs typeface="Myriad Pro"/>
              </a:rPr>
              <a:t>Lawyers, Patent &amp; Trademark Agents</a:t>
            </a:r>
          </a:p>
        </p:txBody>
      </p:sp>
      <p:pic>
        <p:nvPicPr>
          <p:cNvPr id="13" name="Picture 12"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210" y="6124913"/>
            <a:ext cx="1038457" cy="696262"/>
          </a:xfrm>
          <a:prstGeom prst="rect">
            <a:avLst/>
          </a:prstGeom>
        </p:spPr>
      </p:pic>
      <p:sp>
        <p:nvSpPr>
          <p:cNvPr id="26" name="TextBox 25"/>
          <p:cNvSpPr txBox="1"/>
          <p:nvPr userDrawn="1"/>
        </p:nvSpPr>
        <p:spPr>
          <a:xfrm>
            <a:off x="8726843" y="6339552"/>
            <a:ext cx="3074632" cy="276999"/>
          </a:xfrm>
          <a:prstGeom prst="rect">
            <a:avLst/>
          </a:prstGeom>
          <a:noFill/>
        </p:spPr>
        <p:txBody>
          <a:bodyPr wrap="square" rtlCol="0" anchor="t">
            <a:spAutoFit/>
          </a:bodyPr>
          <a:lstStyle/>
          <a:p>
            <a:pPr algn="r"/>
            <a:fld id="{474AD474-0C0A-224B-AE26-205F4973C953}" type="slidenum">
              <a:rPr lang="en-US" sz="1200" smtClean="0">
                <a:latin typeface="Myriad Pro"/>
                <a:cs typeface="Myriad Pro"/>
              </a:rPr>
              <a:pPr algn="r"/>
              <a:t>‹#›</a:t>
            </a:fld>
            <a:endParaRPr lang="en-US" sz="1200" dirty="0">
              <a:latin typeface="Myriad Pro"/>
              <a:cs typeface="Myriad Pro"/>
            </a:endParaRPr>
          </a:p>
        </p:txBody>
      </p:sp>
      <p:sp>
        <p:nvSpPr>
          <p:cNvPr id="10" name="Title 1"/>
          <p:cNvSpPr>
            <a:spLocks noGrp="1"/>
          </p:cNvSpPr>
          <p:nvPr>
            <p:ph type="title" hasCustomPrompt="1"/>
          </p:nvPr>
        </p:nvSpPr>
        <p:spPr>
          <a:xfrm>
            <a:off x="2052638" y="692150"/>
            <a:ext cx="6840537" cy="640543"/>
          </a:xfrm>
          <a:prstGeom prst="rect">
            <a:avLst/>
          </a:prstGeom>
        </p:spPr>
        <p:txBody>
          <a:bodyPr anchor="t">
            <a:normAutofit/>
          </a:bodyPr>
          <a:lstStyle>
            <a:lvl1pPr>
              <a:defRPr sz="3400" baseline="0">
                <a:latin typeface="Rotation LT Std Roman"/>
                <a:cs typeface="Rotation LT Std Roman"/>
              </a:defRPr>
            </a:lvl1pPr>
          </a:lstStyle>
          <a:p>
            <a:r>
              <a:rPr lang="en-CA" dirty="0"/>
              <a:t>Title or headline goes here</a:t>
            </a:r>
            <a:endParaRPr lang="en-US" dirty="0"/>
          </a:p>
        </p:txBody>
      </p:sp>
      <p:sp>
        <p:nvSpPr>
          <p:cNvPr id="11" name="Text Placeholder 2"/>
          <p:cNvSpPr>
            <a:spLocks noGrp="1"/>
          </p:cNvSpPr>
          <p:nvPr>
            <p:ph type="body" sz="quarter" idx="13" hasCustomPrompt="1"/>
          </p:nvPr>
        </p:nvSpPr>
        <p:spPr>
          <a:xfrm>
            <a:off x="2052638" y="1598867"/>
            <a:ext cx="6837361" cy="1799895"/>
          </a:xfrm>
          <a:prstGeom prst="rect">
            <a:avLst/>
          </a:prstGeom>
        </p:spPr>
        <p:txBody>
          <a:bodyPr vert="horz" l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Main content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r>
              <a:rPr lang="en-US" dirty="0" err="1"/>
              <a:t>Nunc</a:t>
            </a:r>
            <a:r>
              <a:rPr lang="en-US" dirty="0"/>
              <a:t> ac </a:t>
            </a:r>
            <a:r>
              <a:rPr lang="en-US" dirty="0" err="1"/>
              <a:t>sem</a:t>
            </a:r>
            <a:r>
              <a:rPr lang="en-US" dirty="0"/>
              <a:t> </a:t>
            </a:r>
            <a:r>
              <a:rPr lang="en-US" dirty="0" err="1"/>
              <a:t>eros</a:t>
            </a:r>
            <a:r>
              <a:rPr lang="en-US" dirty="0"/>
              <a:t>. </a:t>
            </a:r>
            <a:r>
              <a:rPr lang="en-US" dirty="0" err="1"/>
              <a:t>Donec</a:t>
            </a:r>
            <a:r>
              <a:rPr lang="en-US" dirty="0"/>
              <a:t> </a:t>
            </a:r>
            <a:r>
              <a:rPr lang="en-US" dirty="0" err="1"/>
              <a:t>vel</a:t>
            </a:r>
            <a:r>
              <a:rPr lang="en-US" dirty="0"/>
              <a:t> </a:t>
            </a:r>
            <a:r>
              <a:rPr lang="en-US" dirty="0" err="1"/>
              <a:t>lectus</a:t>
            </a:r>
            <a:r>
              <a:rPr lang="en-US" dirty="0"/>
              <a:t> </a:t>
            </a:r>
            <a:r>
              <a:rPr lang="en-US" dirty="0" err="1"/>
              <a:t>nec</a:t>
            </a:r>
            <a:r>
              <a:rPr lang="en-US" dirty="0"/>
              <a:t> </a:t>
            </a:r>
            <a:r>
              <a:rPr lang="en-US" dirty="0" err="1"/>
              <a:t>erat</a:t>
            </a:r>
            <a:r>
              <a:rPr lang="en-US" dirty="0"/>
              <a:t> </a:t>
            </a:r>
            <a:r>
              <a:rPr lang="en-US" dirty="0" err="1"/>
              <a:t>convallis</a:t>
            </a:r>
            <a:r>
              <a:rPr lang="en-US" dirty="0"/>
              <a:t> </a:t>
            </a:r>
            <a:r>
              <a:rPr lang="en-US" dirty="0" err="1"/>
              <a:t>pretium</a:t>
            </a:r>
            <a:r>
              <a:rPr lang="en-US" dirty="0"/>
              <a:t> </a:t>
            </a:r>
            <a:r>
              <a:rPr lang="en-US" dirty="0" err="1"/>
              <a:t>vel</a:t>
            </a:r>
            <a:r>
              <a:rPr lang="en-US" dirty="0"/>
              <a:t> </a:t>
            </a:r>
            <a:r>
              <a:rPr lang="en-US" dirty="0" err="1"/>
              <a:t>eu</a:t>
            </a:r>
            <a:r>
              <a:rPr lang="en-US" dirty="0"/>
              <a:t> </a:t>
            </a:r>
            <a:r>
              <a:rPr lang="en-US" dirty="0" err="1"/>
              <a:t>tellus</a:t>
            </a:r>
            <a:r>
              <a:rPr lang="en-US" dirty="0"/>
              <a:t>. </a:t>
            </a:r>
            <a:r>
              <a:rPr lang="en-US" dirty="0" err="1"/>
              <a:t>Nunc</a:t>
            </a:r>
            <a:r>
              <a:rPr lang="en-US" dirty="0"/>
              <a:t> ac </a:t>
            </a:r>
            <a:r>
              <a:rPr lang="en-US" dirty="0" err="1"/>
              <a:t>sem</a:t>
            </a:r>
            <a:r>
              <a:rPr lang="en-US" dirty="0"/>
              <a:t> </a:t>
            </a:r>
            <a:r>
              <a:rPr lang="en-US" dirty="0" err="1"/>
              <a:t>eros</a:t>
            </a:r>
            <a:r>
              <a:rPr lang="en-US" dirty="0"/>
              <a:t>. </a:t>
            </a:r>
          </a:p>
          <a:p>
            <a:pPr lvl="0"/>
            <a:endParaRPr lang="en-US" dirty="0"/>
          </a:p>
        </p:txBody>
      </p:sp>
      <p:sp>
        <p:nvSpPr>
          <p:cNvPr id="12" name="Text Placeholder 2"/>
          <p:cNvSpPr>
            <a:spLocks noGrp="1"/>
          </p:cNvSpPr>
          <p:nvPr>
            <p:ph type="body" sz="quarter" idx="16" hasCustomPrompt="1"/>
          </p:nvPr>
        </p:nvSpPr>
        <p:spPr>
          <a:xfrm>
            <a:off x="2052638" y="3447143"/>
            <a:ext cx="6837361" cy="2724385"/>
          </a:xfrm>
          <a:prstGeom prst="rect">
            <a:avLst/>
          </a:prstGeom>
        </p:spPr>
        <p:txBody>
          <a:bodyPr vert="horz" lIns="0" bIns="0">
            <a:normAutofit/>
          </a:bodyPr>
          <a:lstStyle>
            <a:lvl1pPr marL="342900" indent="-342900">
              <a:buFont typeface="Arial"/>
              <a:buChar char="•"/>
              <a:defRPr sz="2400" b="0" i="0" baseline="0">
                <a:latin typeface="Myriad Pro Light"/>
                <a:cs typeface="Myriad Pro Light"/>
              </a:defRPr>
            </a:lvl1pPr>
            <a:lvl2pPr marL="457200" indent="0">
              <a:buNone/>
              <a:defRPr b="0" i="0">
                <a:latin typeface="HelveticaNeueLT Std Lt"/>
                <a:cs typeface="HelveticaNeueLT Std Lt"/>
              </a:defRPr>
            </a:lvl2pPr>
            <a:lvl3pPr marL="914400" indent="0">
              <a:buNone/>
              <a:defRPr b="0" i="0">
                <a:latin typeface="HelveticaNeueLT Std Lt"/>
                <a:cs typeface="HelveticaNeueLT Std Lt"/>
              </a:defRPr>
            </a:lvl3pPr>
            <a:lvl4pPr marL="1371600" indent="0">
              <a:buNone/>
              <a:defRPr b="0" i="0">
                <a:latin typeface="HelveticaNeueLT Std Lt"/>
                <a:cs typeface="HelveticaNeueLT Std Lt"/>
              </a:defRPr>
            </a:lvl4pPr>
            <a:lvl5pPr marL="1828800" indent="0">
              <a:buNone/>
              <a:defRPr b="0" i="0">
                <a:latin typeface="HelveticaNeueLT Std Lt"/>
                <a:cs typeface="HelveticaNeueLT Std Lt"/>
              </a:defRPr>
            </a:lvl5pPr>
          </a:lstStyle>
          <a:p>
            <a:pPr lvl="0"/>
            <a:r>
              <a:rPr lang="en-US" dirty="0"/>
              <a:t>Main content goes </a:t>
            </a:r>
            <a:r>
              <a:rPr lang="en-US" dirty="0" err="1"/>
              <a:t>ras</a:t>
            </a:r>
            <a:r>
              <a:rPr lang="en-US" dirty="0"/>
              <a:t> </a:t>
            </a:r>
            <a:r>
              <a:rPr lang="en-US" dirty="0" err="1"/>
              <a:t>congue</a:t>
            </a:r>
            <a:r>
              <a:rPr lang="en-US" dirty="0"/>
              <a:t>, </a:t>
            </a:r>
            <a:r>
              <a:rPr lang="en-US" dirty="0" err="1"/>
              <a:t>nisl</a:t>
            </a:r>
            <a:r>
              <a:rPr lang="en-US" dirty="0"/>
              <a:t> </a:t>
            </a:r>
          </a:p>
          <a:p>
            <a:pPr lvl="0"/>
            <a:r>
              <a:rPr lang="en-US" dirty="0" err="1"/>
              <a:t>Curabitur</a:t>
            </a:r>
            <a:r>
              <a:rPr lang="en-US" dirty="0"/>
              <a:t> </a:t>
            </a:r>
            <a:r>
              <a:rPr lang="en-US" dirty="0" err="1"/>
              <a:t>sem</a:t>
            </a:r>
            <a:r>
              <a:rPr lang="en-US" dirty="0"/>
              <a:t> </a:t>
            </a:r>
            <a:r>
              <a:rPr lang="en-US" dirty="0" err="1"/>
              <a:t>leo</a:t>
            </a:r>
            <a:r>
              <a:rPr lang="en-US" dirty="0"/>
              <a:t>, </a:t>
            </a:r>
            <a:r>
              <a:rPr lang="en-US" dirty="0" err="1"/>
              <a:t>pellentesque</a:t>
            </a:r>
            <a:r>
              <a:rPr lang="en-US" dirty="0"/>
              <a:t> </a:t>
            </a:r>
            <a:r>
              <a:rPr lang="en-US" dirty="0" err="1"/>
              <a:t>egestas</a:t>
            </a:r>
            <a:r>
              <a:rPr lang="en-US" dirty="0"/>
              <a:t> dui </a:t>
            </a:r>
            <a:r>
              <a:rPr lang="en-US" dirty="0" err="1"/>
              <a:t>mollis</a:t>
            </a:r>
            <a:r>
              <a:rPr lang="en-US" dirty="0"/>
              <a:t>, </a:t>
            </a:r>
            <a:r>
              <a:rPr lang="en-US" dirty="0" err="1"/>
              <a:t>dapibus</a:t>
            </a:r>
            <a:r>
              <a:rPr lang="en-US" dirty="0"/>
              <a:t> </a:t>
            </a:r>
            <a:r>
              <a:rPr lang="en-US" dirty="0" err="1"/>
              <a:t>pharetra</a:t>
            </a:r>
            <a:r>
              <a:rPr lang="en-US" dirty="0"/>
              <a:t> </a:t>
            </a:r>
            <a:r>
              <a:rPr lang="en-US" dirty="0" err="1"/>
              <a:t>eros</a:t>
            </a:r>
            <a:r>
              <a:rPr lang="en-US" dirty="0"/>
              <a:t>. </a:t>
            </a:r>
            <a:r>
              <a:rPr lang="en-US" dirty="0" err="1"/>
              <a:t>Phasellus</a:t>
            </a:r>
            <a:r>
              <a:rPr lang="en-US" dirty="0"/>
              <a:t> </a:t>
            </a:r>
          </a:p>
          <a:p>
            <a:pPr lvl="0"/>
            <a:r>
              <a:rPr lang="en-US" dirty="0" err="1"/>
              <a:t>Vestibulum</a:t>
            </a:r>
            <a:r>
              <a:rPr lang="en-US" dirty="0"/>
              <a:t> </a:t>
            </a:r>
            <a:r>
              <a:rPr lang="en-US" dirty="0" err="1"/>
              <a:t>laoreet</a:t>
            </a:r>
            <a:r>
              <a:rPr lang="en-US" dirty="0"/>
              <a:t> </a:t>
            </a:r>
            <a:r>
              <a:rPr lang="en-US" dirty="0" err="1"/>
              <a:t>elit</a:t>
            </a:r>
            <a:r>
              <a:rPr lang="en-US" dirty="0"/>
              <a:t> </a:t>
            </a:r>
            <a:r>
              <a:rPr lang="en-US" dirty="0" err="1"/>
              <a:t>sapien</a:t>
            </a:r>
            <a:r>
              <a:rPr lang="en-US" dirty="0"/>
              <a:t>, in </a:t>
            </a:r>
            <a:r>
              <a:rPr lang="en-US" dirty="0" err="1"/>
              <a:t>luctus</a:t>
            </a:r>
            <a:r>
              <a:rPr lang="en-US" dirty="0"/>
              <a:t> dui </a:t>
            </a:r>
            <a:r>
              <a:rPr lang="en-US" dirty="0" err="1"/>
              <a:t>ullamcorper</a:t>
            </a:r>
            <a:r>
              <a:rPr lang="en-US" dirty="0"/>
              <a:t> </a:t>
            </a:r>
            <a:r>
              <a:rPr lang="en-US" dirty="0" err="1"/>
              <a:t>eget</a:t>
            </a:r>
            <a:endParaRPr lang="en-US" dirty="0"/>
          </a:p>
          <a:p>
            <a:pPr lvl="0"/>
            <a:r>
              <a:rPr lang="en-US" dirty="0" err="1"/>
              <a:t>Cras</a:t>
            </a:r>
            <a:r>
              <a:rPr lang="en-US" dirty="0"/>
              <a:t> </a:t>
            </a:r>
            <a:r>
              <a:rPr lang="en-US" dirty="0" err="1"/>
              <a:t>congue</a:t>
            </a:r>
            <a:r>
              <a:rPr lang="en-US" dirty="0"/>
              <a:t>, </a:t>
            </a:r>
            <a:r>
              <a:rPr lang="en-US" dirty="0" err="1"/>
              <a:t>nisl</a:t>
            </a:r>
            <a:r>
              <a:rPr lang="en-US" dirty="0"/>
              <a:t> id </a:t>
            </a:r>
            <a:r>
              <a:rPr lang="en-US" dirty="0" err="1"/>
              <a:t>ornare</a:t>
            </a:r>
            <a:r>
              <a:rPr lang="en-US" dirty="0"/>
              <a:t> </a:t>
            </a:r>
            <a:r>
              <a:rPr lang="en-US" dirty="0" err="1"/>
              <a:t>venenatis</a:t>
            </a:r>
            <a:r>
              <a:rPr lang="en-US" dirty="0"/>
              <a:t>, </a:t>
            </a:r>
            <a:r>
              <a:rPr lang="en-US" dirty="0" err="1"/>
              <a:t>tortor</a:t>
            </a:r>
            <a:r>
              <a:rPr lang="en-US" dirty="0"/>
              <a:t> </a:t>
            </a:r>
            <a:r>
              <a:rPr lang="en-US" dirty="0" err="1"/>
              <a:t>enim</a:t>
            </a:r>
            <a:r>
              <a:rPr lang="en-US" dirty="0"/>
              <a:t> </a:t>
            </a:r>
            <a:r>
              <a:rPr lang="en-US" dirty="0" err="1"/>
              <a:t>rhoncus</a:t>
            </a:r>
            <a:r>
              <a:rPr lang="en-US" dirty="0"/>
              <a:t> </a:t>
            </a:r>
            <a:r>
              <a:rPr lang="en-US" dirty="0" err="1"/>
              <a:t>diam</a:t>
            </a:r>
            <a:endParaRPr lang="en-US" dirty="0"/>
          </a:p>
        </p:txBody>
      </p:sp>
    </p:spTree>
    <p:extLst>
      <p:ext uri="{BB962C8B-B14F-4D97-AF65-F5344CB8AC3E}">
        <p14:creationId xmlns:p14="http://schemas.microsoft.com/office/powerpoint/2010/main" val="131978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629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6" r:id="rId4"/>
    <p:sldLayoutId id="2147483660" r:id="rId5"/>
    <p:sldLayoutId id="2147483659" r:id="rId6"/>
    <p:sldLayoutId id="2147483662" r:id="rId7"/>
    <p:sldLayoutId id="2147483658" r:id="rId8"/>
    <p:sldLayoutId id="2147483668" r:id="rId9"/>
    <p:sldLayoutId id="2147483661" r:id="rId10"/>
    <p:sldLayoutId id="2147483657" r:id="rId11"/>
    <p:sldLayoutId id="2147483655" r:id="rId12"/>
    <p:sldLayoutId id="2147483666" r:id="rId13"/>
    <p:sldLayoutId id="2147483665" r:id="rId14"/>
    <p:sldLayoutId id="2147483667"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lii.org/en/on/onsc/doc/2018/2018onsc6959/2018onsc6959.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www.westlaw.com/" TargetMode="External"/><Relationship Id="rId4" Type="http://schemas.openxmlformats.org/officeDocument/2006/relationships/hyperlink" Target="https://www.canlii.org/en/on/onsc/doc/2018/2018onsc5350/2018onsc5350.html?autocompleteStr=%20Drummond%20v.%20The%20Cadillac%20Fairview%20Corp.%20Ltd.&amp;autocompletePos=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s://www.nytimes.com/2017/03/19/technology/lawyers-artificial-intelligence.html" TargetMode="External"/><Relationship Id="rId3" Type="http://schemas.openxmlformats.org/officeDocument/2006/relationships/hyperlink" Target="http://www.altmanweil.com/dir_docs/resource/90D6291D-AB28-4DFD-AC15-DBDEA6C31BE9_document.pdf" TargetMode="External"/><Relationship Id="rId7" Type="http://schemas.openxmlformats.org/officeDocument/2006/relationships/hyperlink" Target="https://standards.ieee.org/content/dam/ieee-standards/standards/web/documents/other/ead1e_law.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s://ec.europa.eu/digital-single-market/en/news/ethics-guidelines-trustworthy-ai" TargetMode="External"/><Relationship Id="rId5" Type="http://schemas.openxmlformats.org/officeDocument/2006/relationships/hyperlink" Target="https://biglawbusiness.com/insight-four-principles-for-the-trustworthy-adoption-of-ai-in-legal-systems" TargetMode="External"/><Relationship Id="rId4" Type="http://schemas.openxmlformats.org/officeDocument/2006/relationships/hyperlink" Target="https://www.legalfutures.co.uk/associate-news/in-house-lawyers-are-looking-past-the-hyp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opbots.com/automating-the-law-a-landscape-of-legal-a-i-solutions/" TargetMode="External"/><Relationship Id="rId7" Type="http://schemas.openxmlformats.org/officeDocument/2006/relationships/hyperlink" Target="https://www.tbs-sct.gc.ca/pol/doc-eng.aspx?id=32592"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www.abajournal.com/lawscribbler/article/before-lawyers-can-ethically-adopt-and-integrate-ai-into-their-practices-they-must-first-be-competent" TargetMode="External"/><Relationship Id="rId5" Type="http://schemas.openxmlformats.org/officeDocument/2006/relationships/hyperlink" Target="https://www.pdpc.gov.sg/-/media/Files/PDPC/PDF-Files/Resource-for-Organisation/AI/A-Proposed-Model-AI-Governance-Framework-January-2019.pdf" TargetMode="External"/><Relationship Id="rId4" Type="http://schemas.openxmlformats.org/officeDocument/2006/relationships/hyperlink" Target="https://static.legalsolutions.thomsonreuters.com/static/pdf/S045388_1_Final.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lawgeex.com/buyersguid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200" dirty="0"/>
              <a:t>Artificial Intelligence and How it Will Impact You</a:t>
            </a:r>
          </a:p>
        </p:txBody>
      </p:sp>
      <p:sp>
        <p:nvSpPr>
          <p:cNvPr id="3" name="Text Placeholder 2"/>
          <p:cNvSpPr>
            <a:spLocks noGrp="1"/>
          </p:cNvSpPr>
          <p:nvPr>
            <p:ph type="body" sz="quarter" idx="14"/>
          </p:nvPr>
        </p:nvSpPr>
        <p:spPr>
          <a:xfrm>
            <a:off x="6548188" y="5257307"/>
            <a:ext cx="5090645" cy="914637"/>
          </a:xfrm>
        </p:spPr>
        <p:txBody>
          <a:bodyPr/>
          <a:lstStyle/>
          <a:p>
            <a:r>
              <a:rPr lang="en-US" sz="2000" dirty="0"/>
              <a:t>Richard Austin</a:t>
            </a:r>
          </a:p>
          <a:p>
            <a:r>
              <a:rPr lang="en-US" sz="2000" dirty="0"/>
              <a:t>Douglas Deeth</a:t>
            </a:r>
          </a:p>
        </p:txBody>
      </p:sp>
      <p:sp>
        <p:nvSpPr>
          <p:cNvPr id="4" name="Text Placeholder 3"/>
          <p:cNvSpPr>
            <a:spLocks noGrp="1"/>
          </p:cNvSpPr>
          <p:nvPr>
            <p:ph type="body" sz="quarter" idx="15"/>
          </p:nvPr>
        </p:nvSpPr>
        <p:spPr/>
        <p:txBody>
          <a:bodyPr/>
          <a:lstStyle/>
          <a:p>
            <a:r>
              <a:rPr lang="en-US" dirty="0" smtClean="0"/>
              <a:t>October 28, 2019</a:t>
            </a:r>
            <a:endParaRPr lang="en-US" dirty="0"/>
          </a:p>
        </p:txBody>
      </p:sp>
    </p:spTree>
    <p:extLst>
      <p:ext uri="{BB962C8B-B14F-4D97-AF65-F5344CB8AC3E}">
        <p14:creationId xmlns:p14="http://schemas.microsoft.com/office/powerpoint/2010/main" val="151362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184484"/>
            <a:ext cx="11397916" cy="553453"/>
          </a:xfrm>
        </p:spPr>
        <p:txBody>
          <a:bodyPr>
            <a:normAutofit fontScale="90000"/>
          </a:bodyPr>
          <a:lstStyle/>
          <a:p>
            <a:pPr algn="ctr"/>
            <a:r>
              <a:rPr lang="en-CA" dirty="0" smtClean="0"/>
              <a:t>Issues involved in Using AI Products and Services</a:t>
            </a:r>
            <a:endParaRPr lang="en-CA" dirty="0"/>
          </a:p>
        </p:txBody>
      </p:sp>
      <p:sp>
        <p:nvSpPr>
          <p:cNvPr id="3" name="Text Placeholder 2"/>
          <p:cNvSpPr>
            <a:spLocks noGrp="1"/>
          </p:cNvSpPr>
          <p:nvPr>
            <p:ph type="body" sz="quarter" idx="13"/>
          </p:nvPr>
        </p:nvSpPr>
        <p:spPr>
          <a:xfrm>
            <a:off x="481263" y="737937"/>
            <a:ext cx="11397916" cy="5293895"/>
          </a:xfrm>
        </p:spPr>
        <p:txBody>
          <a:bodyPr>
            <a:noAutofit/>
          </a:bodyPr>
          <a:lstStyle/>
          <a:p>
            <a:pPr marL="342900" indent="-342900">
              <a:buFont typeface="Wingdings" panose="05000000000000000000" pitchFamily="2" charset="2"/>
              <a:buChar char="Ø"/>
            </a:pPr>
            <a:r>
              <a:rPr lang="en-CA" sz="1800" dirty="0"/>
              <a:t>How do lawyers determine if they have an obligation to use, or to not use, AI products or services</a:t>
            </a:r>
            <a:r>
              <a:rPr lang="en-CA" sz="1800" dirty="0" smtClean="0"/>
              <a:t>?</a:t>
            </a:r>
          </a:p>
          <a:p>
            <a:pPr marL="342900" indent="-342900">
              <a:buFont typeface="Wingdings" panose="05000000000000000000" pitchFamily="2" charset="2"/>
              <a:buChar char="Ø"/>
            </a:pPr>
            <a:endParaRPr lang="en-CA" sz="800" dirty="0"/>
          </a:p>
          <a:p>
            <a:pPr marL="342900" indent="-342900">
              <a:buFont typeface="Wingdings" panose="05000000000000000000" pitchFamily="2" charset="2"/>
              <a:buChar char="Ø"/>
            </a:pPr>
            <a:r>
              <a:rPr lang="en-CA" sz="1800" dirty="0"/>
              <a:t>What due diligence </a:t>
            </a:r>
            <a:r>
              <a:rPr lang="en-CA" sz="1800" dirty="0" smtClean="0"/>
              <a:t>do </a:t>
            </a:r>
            <a:r>
              <a:rPr lang="en-CA" sz="1800" dirty="0"/>
              <a:t>lawyers need to do before using AI products and services</a:t>
            </a:r>
            <a:r>
              <a:rPr lang="en-CA" sz="1800" dirty="0" smtClean="0"/>
              <a:t>?</a:t>
            </a:r>
          </a:p>
          <a:p>
            <a:pPr marL="342900" indent="-342900">
              <a:buFont typeface="Wingdings" panose="05000000000000000000" pitchFamily="2" charset="2"/>
              <a:buChar char="Ø"/>
            </a:pPr>
            <a:endParaRPr lang="en-CA" sz="800" dirty="0"/>
          </a:p>
          <a:p>
            <a:pPr marL="342900" indent="-342900">
              <a:buFont typeface="Wingdings" panose="05000000000000000000" pitchFamily="2" charset="2"/>
              <a:buChar char="Ø"/>
            </a:pPr>
            <a:r>
              <a:rPr lang="en-CA" sz="1800" dirty="0"/>
              <a:t>How can lawyers assume responsibility for self-learning AI systems that make decisions or recommendations?  How do the lawyers ensure the systems are fair, accurate and provide proper legal advice</a:t>
            </a:r>
            <a:r>
              <a:rPr lang="en-CA" sz="1800" dirty="0" smtClean="0"/>
              <a:t>?  How can lawyers “square the circle”?</a:t>
            </a:r>
          </a:p>
          <a:p>
            <a:pPr marL="342900" indent="-342900">
              <a:buFont typeface="Wingdings" panose="05000000000000000000" pitchFamily="2" charset="2"/>
              <a:buChar char="Ø"/>
            </a:pPr>
            <a:endParaRPr lang="en-CA" sz="800" dirty="0"/>
          </a:p>
          <a:p>
            <a:pPr marL="342900" indent="-342900">
              <a:buFont typeface="Wingdings" panose="05000000000000000000" pitchFamily="2" charset="2"/>
              <a:buChar char="Ø"/>
            </a:pPr>
            <a:r>
              <a:rPr lang="en-CA" sz="1800" dirty="0"/>
              <a:t>How can lawyers disclose the information that self-learning systems need to be trained without breaking client confidentiality</a:t>
            </a:r>
            <a:r>
              <a:rPr lang="en-CA" sz="1800" dirty="0" smtClean="0"/>
              <a:t>?</a:t>
            </a:r>
          </a:p>
          <a:p>
            <a:pPr marL="342900" indent="-342900">
              <a:buFont typeface="Wingdings" panose="05000000000000000000" pitchFamily="2" charset="2"/>
              <a:buChar char="Ø"/>
            </a:pPr>
            <a:endParaRPr lang="en-CA" sz="800" dirty="0"/>
          </a:p>
          <a:p>
            <a:pPr marL="342900" indent="-342900">
              <a:buFont typeface="Wingdings" panose="05000000000000000000" pitchFamily="2" charset="2"/>
              <a:buChar char="Ø"/>
            </a:pPr>
            <a:r>
              <a:rPr lang="en-CA" sz="1800" dirty="0"/>
              <a:t>Will AI systems </a:t>
            </a:r>
            <a:r>
              <a:rPr lang="en-CA" sz="1800" dirty="0" smtClean="0"/>
              <a:t>replace </a:t>
            </a:r>
            <a:r>
              <a:rPr lang="en-CA" sz="1800" dirty="0"/>
              <a:t>lawyers and paralegals?  Can companies obtain legal services directly from vendors of legal AI products and services</a:t>
            </a:r>
            <a:r>
              <a:rPr lang="en-CA" sz="1800" dirty="0" smtClean="0"/>
              <a:t>?</a:t>
            </a:r>
          </a:p>
          <a:p>
            <a:pPr marL="342900" indent="-342900">
              <a:buFont typeface="Wingdings" panose="05000000000000000000" pitchFamily="2" charset="2"/>
              <a:buChar char="Ø"/>
            </a:pPr>
            <a:endParaRPr lang="en-CA" sz="900" dirty="0"/>
          </a:p>
          <a:p>
            <a:pPr marL="342900" indent="-342900">
              <a:buFont typeface="Wingdings" panose="05000000000000000000" pitchFamily="2" charset="2"/>
              <a:buChar char="Ø"/>
            </a:pPr>
            <a:r>
              <a:rPr lang="en-CA" sz="1800" dirty="0"/>
              <a:t>How will billing be impacted, when AI systems can do in seconds what previously required [hours]/[days]/[weeks] of effort</a:t>
            </a:r>
            <a:r>
              <a:rPr lang="en-CA" sz="1800" dirty="0" smtClean="0"/>
              <a:t>?</a:t>
            </a:r>
          </a:p>
          <a:p>
            <a:pPr marL="342900" indent="-342900">
              <a:buFont typeface="Wingdings" panose="05000000000000000000" pitchFamily="2" charset="2"/>
              <a:buChar char="Ø"/>
            </a:pPr>
            <a:endParaRPr lang="en-CA" sz="800" dirty="0"/>
          </a:p>
          <a:p>
            <a:endParaRPr lang="en-CA" sz="1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96123" y="5248017"/>
            <a:ext cx="1083740" cy="1444752"/>
          </a:xfrm>
          <a:prstGeom prst="rect">
            <a:avLst/>
          </a:prstGeom>
        </p:spPr>
      </p:pic>
    </p:spTree>
    <p:extLst>
      <p:ext uri="{BB962C8B-B14F-4D97-AF65-F5344CB8AC3E}">
        <p14:creationId xmlns:p14="http://schemas.microsoft.com/office/powerpoint/2010/main" val="121067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184484"/>
            <a:ext cx="11397916" cy="553453"/>
          </a:xfrm>
        </p:spPr>
        <p:txBody>
          <a:bodyPr>
            <a:normAutofit fontScale="90000"/>
          </a:bodyPr>
          <a:lstStyle/>
          <a:p>
            <a:pPr algn="ctr"/>
            <a:r>
              <a:rPr lang="en-CA" dirty="0" smtClean="0"/>
              <a:t>Issues continued</a:t>
            </a:r>
            <a:endParaRPr lang="en-CA" dirty="0"/>
          </a:p>
        </p:txBody>
      </p:sp>
      <p:sp>
        <p:nvSpPr>
          <p:cNvPr id="3" name="Text Placeholder 2"/>
          <p:cNvSpPr>
            <a:spLocks noGrp="1"/>
          </p:cNvSpPr>
          <p:nvPr>
            <p:ph type="body" sz="quarter" idx="13"/>
          </p:nvPr>
        </p:nvSpPr>
        <p:spPr>
          <a:xfrm>
            <a:off x="481263" y="630936"/>
            <a:ext cx="11397916" cy="5650991"/>
          </a:xfrm>
        </p:spPr>
        <p:txBody>
          <a:bodyPr>
            <a:noAutofit/>
          </a:bodyPr>
          <a:lstStyle/>
          <a:p>
            <a:pPr marL="285750" indent="-285750">
              <a:buFont typeface="Wingdings" panose="05000000000000000000" pitchFamily="2" charset="2"/>
              <a:buChar char="Ø"/>
            </a:pPr>
            <a:endParaRPr lang="en-CA" sz="1800" dirty="0" smtClean="0"/>
          </a:p>
          <a:p>
            <a:pPr marL="285750" indent="-285750">
              <a:buFont typeface="Wingdings" panose="05000000000000000000" pitchFamily="2" charset="2"/>
              <a:buChar char="Ø"/>
            </a:pPr>
            <a:r>
              <a:rPr lang="en-CA" sz="1800" dirty="0" smtClean="0"/>
              <a:t>Are there </a:t>
            </a:r>
            <a:r>
              <a:rPr lang="en-CA" sz="1800" dirty="0"/>
              <a:t>obligations to explain that an AI system is being used, how it is being used and any inherent or other limitations to: (i) clients?; (ii) opposing counsel?; or (iii) the courts</a:t>
            </a:r>
            <a:r>
              <a:rPr lang="en-CA" sz="1800" dirty="0" smtClean="0"/>
              <a:t>?</a:t>
            </a:r>
          </a:p>
          <a:p>
            <a:pPr marL="285750" indent="-285750">
              <a:buFont typeface="Wingdings" panose="05000000000000000000" pitchFamily="2" charset="2"/>
              <a:buChar char="Ø"/>
            </a:pPr>
            <a:endParaRPr lang="en-CA" sz="800" dirty="0"/>
          </a:p>
          <a:p>
            <a:pPr marL="285750" indent="-285750">
              <a:buFont typeface="Wingdings" panose="05000000000000000000" pitchFamily="2" charset="2"/>
              <a:buChar char="Ø"/>
            </a:pPr>
            <a:r>
              <a:rPr lang="en-CA" sz="1800" dirty="0"/>
              <a:t>What happens when the expert systems conflict?  Whose software rules</a:t>
            </a:r>
            <a:r>
              <a:rPr lang="en-CA" sz="1800" dirty="0" smtClean="0"/>
              <a:t>?</a:t>
            </a:r>
          </a:p>
          <a:p>
            <a:pPr marL="285750" indent="-285750">
              <a:buFont typeface="Wingdings" panose="05000000000000000000" pitchFamily="2" charset="2"/>
              <a:buChar char="Ø"/>
            </a:pPr>
            <a:endParaRPr lang="en-CA" sz="800" dirty="0" smtClean="0"/>
          </a:p>
          <a:p>
            <a:pPr marL="285750" indent="-285750">
              <a:buFont typeface="Wingdings" panose="05000000000000000000" pitchFamily="2" charset="2"/>
              <a:buChar char="Ø"/>
            </a:pPr>
            <a:r>
              <a:rPr lang="en-CA" sz="1800" dirty="0" smtClean="0"/>
              <a:t>Can </a:t>
            </a:r>
            <a:r>
              <a:rPr lang="en-CA" sz="1800" dirty="0"/>
              <a:t>an expert system be deposed?  Will those using AI Systems need to be able to explain the algorithms underlying the system</a:t>
            </a:r>
            <a:r>
              <a:rPr lang="en-CA" sz="1800" dirty="0" smtClean="0"/>
              <a:t>?</a:t>
            </a:r>
          </a:p>
          <a:p>
            <a:pPr marL="285750" indent="-285750">
              <a:buFont typeface="Wingdings" panose="05000000000000000000" pitchFamily="2" charset="2"/>
              <a:buChar char="Ø"/>
            </a:pPr>
            <a:endParaRPr lang="en-CA" sz="800" dirty="0"/>
          </a:p>
          <a:p>
            <a:pPr marL="285750" indent="-285750">
              <a:buFont typeface="Wingdings" panose="05000000000000000000" pitchFamily="2" charset="2"/>
              <a:buChar char="Ø"/>
            </a:pPr>
            <a:r>
              <a:rPr lang="en-CA" sz="1800" dirty="0"/>
              <a:t>Will technology-assisted review systems used for e-discovery accurately recognize when legal advice is being given (in order to assert privilege over relevant legal documents</a:t>
            </a:r>
            <a:r>
              <a:rPr lang="en-CA" sz="1800" dirty="0" smtClean="0"/>
              <a:t>)?</a:t>
            </a:r>
          </a:p>
          <a:p>
            <a:pPr marL="285750" indent="-285750">
              <a:buFont typeface="Wingdings" panose="05000000000000000000" pitchFamily="2" charset="2"/>
              <a:buChar char="Ø"/>
            </a:pPr>
            <a:endParaRPr lang="en-CA" sz="800" dirty="0"/>
          </a:p>
          <a:p>
            <a:pPr marL="285750" indent="-285750">
              <a:buFont typeface="Wingdings" panose="05000000000000000000" pitchFamily="2" charset="2"/>
              <a:buChar char="Ø"/>
            </a:pPr>
            <a:r>
              <a:rPr lang="en-CA" sz="1800" dirty="0"/>
              <a:t>What happens to CPD obligations when AI tools will (hopefully) always track changes in the law</a:t>
            </a:r>
            <a:r>
              <a:rPr lang="en-CA" sz="1800" dirty="0" smtClean="0"/>
              <a:t>?</a:t>
            </a:r>
          </a:p>
          <a:p>
            <a:pPr marL="285750" indent="-285750">
              <a:buFont typeface="Wingdings" panose="05000000000000000000" pitchFamily="2" charset="2"/>
              <a:buChar char="Ø"/>
            </a:pPr>
            <a:endParaRPr lang="en-CA" sz="800" dirty="0"/>
          </a:p>
          <a:p>
            <a:pPr marL="285750" indent="-285750">
              <a:buFont typeface="Wingdings" panose="05000000000000000000" pitchFamily="2" charset="2"/>
              <a:buChar char="Ø"/>
            </a:pPr>
            <a:r>
              <a:rPr lang="en-CA" sz="1800" dirty="0"/>
              <a:t>How do we ensure the focus remains on the law and not on the legal profession</a:t>
            </a:r>
            <a:r>
              <a:rPr lang="en-CA" sz="1800" dirty="0" smtClean="0"/>
              <a:t>?</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CA" sz="1800" dirty="0"/>
              <a:t>How will young lawyers be trained?</a:t>
            </a:r>
          </a:p>
          <a:p>
            <a:pPr marL="285750" indent="-285750">
              <a:buFont typeface="Wingdings" panose="05000000000000000000" pitchFamily="2" charset="2"/>
              <a:buChar char="Ø"/>
            </a:pPr>
            <a:endParaRPr lang="en-CA" sz="1800" dirty="0"/>
          </a:p>
        </p:txBody>
      </p:sp>
      <p:pic>
        <p:nvPicPr>
          <p:cNvPr id="4" name="Picture 3"/>
          <p:cNvPicPr>
            <a:picLocks noChangeAspect="1"/>
          </p:cNvPicPr>
          <p:nvPr/>
        </p:nvPicPr>
        <p:blipFill>
          <a:blip r:embed="rId3"/>
          <a:stretch>
            <a:fillRect/>
          </a:stretch>
        </p:blipFill>
        <p:spPr>
          <a:xfrm>
            <a:off x="8301665" y="5238636"/>
            <a:ext cx="2475992" cy="1476365"/>
          </a:xfrm>
          <a:prstGeom prst="rect">
            <a:avLst/>
          </a:prstGeom>
        </p:spPr>
      </p:pic>
    </p:spTree>
    <p:extLst>
      <p:ext uri="{BB962C8B-B14F-4D97-AF65-F5344CB8AC3E}">
        <p14:creationId xmlns:p14="http://schemas.microsoft.com/office/powerpoint/2010/main" val="86713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pPr algn="ctr"/>
            <a:r>
              <a:rPr lang="en-US" dirty="0"/>
              <a:t>II.  Professionalism in the Digital Age</a:t>
            </a:r>
          </a:p>
        </p:txBody>
      </p:sp>
      <p:sp>
        <p:nvSpPr>
          <p:cNvPr id="3" name="Text Placeholder 2"/>
          <p:cNvSpPr>
            <a:spLocks noGrp="1"/>
          </p:cNvSpPr>
          <p:nvPr>
            <p:ph type="body" sz="quarter" idx="13"/>
          </p:nvPr>
        </p:nvSpPr>
        <p:spPr>
          <a:xfrm>
            <a:off x="376238" y="1117603"/>
            <a:ext cx="10901361" cy="4866102"/>
          </a:xfrm>
        </p:spPr>
        <p:txBody>
          <a:bodyPr/>
          <a:lstStyle/>
          <a:p>
            <a:r>
              <a:rPr lang="en-CA" dirty="0"/>
              <a:t>Lawyers’ professional obligations include obligations to:</a:t>
            </a:r>
          </a:p>
          <a:p>
            <a:endParaRPr lang="en-CA" dirty="0"/>
          </a:p>
          <a:p>
            <a:pPr lvl="0"/>
            <a:r>
              <a:rPr lang="en-CA" dirty="0"/>
              <a:t>A.	Assess the Use of AI Tools</a:t>
            </a:r>
          </a:p>
          <a:p>
            <a:pPr marL="457200" lvl="0" indent="-457200">
              <a:buFont typeface="Wingdings" panose="05000000000000000000" pitchFamily="2" charset="2"/>
              <a:buChar char="Ø"/>
            </a:pPr>
            <a:endParaRPr lang="en-CA" sz="1000" dirty="0"/>
          </a:p>
          <a:p>
            <a:pPr lvl="0"/>
            <a:r>
              <a:rPr lang="en-CA" dirty="0"/>
              <a:t>B.	Exercise Independent Judgment</a:t>
            </a:r>
          </a:p>
          <a:p>
            <a:pPr marL="457200" lvl="0" indent="-457200">
              <a:buFont typeface="Wingdings" panose="05000000000000000000" pitchFamily="2" charset="2"/>
              <a:buChar char="Ø"/>
            </a:pPr>
            <a:endParaRPr lang="en-CA" sz="700" dirty="0"/>
          </a:p>
          <a:p>
            <a:pPr lvl="0"/>
            <a:r>
              <a:rPr lang="en-CA" dirty="0"/>
              <a:t>C.	Supervise</a:t>
            </a:r>
          </a:p>
          <a:p>
            <a:pPr marL="457200" lvl="0" indent="-457200">
              <a:buFont typeface="Wingdings" panose="05000000000000000000" pitchFamily="2" charset="2"/>
              <a:buChar char="Ø"/>
            </a:pPr>
            <a:endParaRPr lang="en-CA" sz="700" dirty="0"/>
          </a:p>
          <a:p>
            <a:pPr lvl="0"/>
            <a:r>
              <a:rPr lang="en-CA" dirty="0"/>
              <a:t>D.	Other Professional Obligations</a:t>
            </a:r>
          </a:p>
          <a:p>
            <a:endParaRPr lang="en-CA" dirty="0"/>
          </a:p>
          <a:p>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420" y="4428322"/>
            <a:ext cx="2810442" cy="1891010"/>
          </a:xfrm>
          <a:prstGeom prst="rect">
            <a:avLst/>
          </a:prstGeom>
        </p:spPr>
      </p:pic>
    </p:spTree>
    <p:extLst>
      <p:ext uri="{BB962C8B-B14F-4D97-AF65-F5344CB8AC3E}">
        <p14:creationId xmlns:p14="http://schemas.microsoft.com/office/powerpoint/2010/main" val="175417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pPr lvl="0" algn="ctr"/>
            <a:r>
              <a:rPr lang="en-CA" dirty="0"/>
              <a:t>A.  Obligation to Assess the Use of AI Tools</a:t>
            </a:r>
          </a:p>
        </p:txBody>
      </p:sp>
      <p:sp>
        <p:nvSpPr>
          <p:cNvPr id="3" name="Text Placeholder 2"/>
          <p:cNvSpPr>
            <a:spLocks noGrp="1"/>
          </p:cNvSpPr>
          <p:nvPr>
            <p:ph type="body" sz="quarter" idx="13"/>
          </p:nvPr>
        </p:nvSpPr>
        <p:spPr>
          <a:xfrm>
            <a:off x="376238" y="1117603"/>
            <a:ext cx="10901361" cy="4866102"/>
          </a:xfrm>
        </p:spPr>
        <p:txBody>
          <a:bodyPr>
            <a:normAutofit lnSpcReduction="10000"/>
          </a:bodyPr>
          <a:lstStyle/>
          <a:p>
            <a:pPr algn="just"/>
            <a:r>
              <a:rPr lang="en-CA" sz="2000" b="1" dirty="0">
                <a:latin typeface="Rotation LT Std Roman"/>
              </a:rPr>
              <a:t>Section 3.1 Competence </a:t>
            </a:r>
          </a:p>
          <a:p>
            <a:pPr algn="just"/>
            <a:r>
              <a:rPr lang="en-CA" sz="2000" b="1" dirty="0">
                <a:latin typeface="Rotation LT Std Roman"/>
              </a:rPr>
              <a:t>3.1-2</a:t>
            </a:r>
            <a:r>
              <a:rPr lang="en-CA" sz="2000" dirty="0">
                <a:latin typeface="Rotation LT Std Roman"/>
              </a:rPr>
              <a:t> A lawyer shall perform any legal services undertaken on a client's behalf to the standard of a competent lawyer.</a:t>
            </a:r>
          </a:p>
          <a:p>
            <a:pPr algn="just"/>
            <a:endParaRPr lang="en-CA" sz="200" dirty="0">
              <a:latin typeface="Rotation LT Std Roman"/>
            </a:endParaRPr>
          </a:p>
          <a:p>
            <a:pPr algn="just"/>
            <a:r>
              <a:rPr lang="en-CA" sz="2000" b="1" dirty="0">
                <a:latin typeface="Rotation LT Std Roman"/>
              </a:rPr>
              <a:t>3.1-1</a:t>
            </a:r>
            <a:r>
              <a:rPr lang="en-CA" sz="2000" dirty="0">
                <a:latin typeface="Rotation LT Std Roman"/>
              </a:rPr>
              <a:t> "competent lawyer" means a lawyer who has and applies relevant knowledge, skills and attributes in a manner appropriate to each matter undertaken on behalf of a client including …</a:t>
            </a:r>
          </a:p>
          <a:p>
            <a:pPr marL="342900" lvl="1" algn="just"/>
            <a:r>
              <a:rPr lang="en-CA" sz="2000" dirty="0">
                <a:latin typeface="Rotation LT Std Roman"/>
              </a:rPr>
              <a:t>(c) implementing, as each matter requires, the chosen course of action through the application of appropriate skills …</a:t>
            </a:r>
          </a:p>
          <a:p>
            <a:pPr marL="342900" lvl="1" algn="just"/>
            <a:r>
              <a:rPr lang="en-CA" sz="2000" dirty="0">
                <a:latin typeface="Rotation LT Std Roman"/>
              </a:rPr>
              <a:t>(d) </a:t>
            </a:r>
            <a:r>
              <a:rPr lang="en-CA" sz="2000" b="1" i="1" dirty="0">
                <a:latin typeface="Rotation LT Std Roman"/>
              </a:rPr>
              <a:t>communicating at all relevant stages of a matter in a timely and effective manner;</a:t>
            </a:r>
          </a:p>
          <a:p>
            <a:pPr marL="342900" lvl="1" algn="just"/>
            <a:r>
              <a:rPr lang="en-CA" sz="2000" dirty="0">
                <a:latin typeface="Rotation LT Std Roman"/>
              </a:rPr>
              <a:t>(e) </a:t>
            </a:r>
            <a:r>
              <a:rPr lang="en-CA" sz="2000" b="1" i="1" dirty="0">
                <a:latin typeface="Rotation LT Std Roman"/>
              </a:rPr>
              <a:t>performing all functions conscientiously, </a:t>
            </a:r>
            <a:r>
              <a:rPr lang="en-CA" sz="2000" b="1" i="1" dirty="0" smtClean="0">
                <a:latin typeface="Rotation LT Std Roman"/>
              </a:rPr>
              <a:t>diligently, </a:t>
            </a:r>
            <a:r>
              <a:rPr lang="en-CA" sz="2000" b="1" i="1" dirty="0">
                <a:latin typeface="Rotation LT Std Roman"/>
              </a:rPr>
              <a:t>and in a timely and cost-effective manner;</a:t>
            </a:r>
          </a:p>
          <a:p>
            <a:pPr marL="342900" lvl="1" algn="just"/>
            <a:r>
              <a:rPr lang="en-CA" sz="2000" dirty="0">
                <a:latin typeface="Rotation LT Std Roman"/>
              </a:rPr>
              <a:t>(f)  </a:t>
            </a:r>
            <a:r>
              <a:rPr lang="en-CA" sz="2000" dirty="0" smtClean="0">
                <a:latin typeface="Rotation LT Std Roman"/>
              </a:rPr>
              <a:t>applying </a:t>
            </a:r>
            <a:r>
              <a:rPr lang="en-CA" sz="2000" dirty="0">
                <a:latin typeface="Rotation LT Std Roman"/>
              </a:rPr>
              <a:t>intellectual capacity, judgment, and deliberation to all functions; </a:t>
            </a:r>
            <a:r>
              <a:rPr lang="en-CA" sz="2000" dirty="0" smtClean="0">
                <a:latin typeface="Rotation LT Std Roman"/>
              </a:rPr>
              <a:t>… </a:t>
            </a:r>
            <a:endParaRPr lang="en-CA" sz="2000" dirty="0">
              <a:latin typeface="Rotation LT Std Roman"/>
            </a:endParaRPr>
          </a:p>
          <a:p>
            <a:pPr marL="342900" lvl="1" algn="just"/>
            <a:r>
              <a:rPr lang="en-CA" sz="2000" dirty="0">
                <a:latin typeface="Rotation LT Std Roman"/>
              </a:rPr>
              <a:t>(i) managing one’s practice effectively;</a:t>
            </a:r>
          </a:p>
          <a:p>
            <a:pPr marL="342900" lvl="1" algn="just"/>
            <a:r>
              <a:rPr lang="en-CA" sz="2000" dirty="0">
                <a:latin typeface="Rotation LT Std Roman"/>
              </a:rPr>
              <a:t>(j) pursuing appropriate professional development to maintain and enhance legal knowledge and </a:t>
            </a:r>
            <a:r>
              <a:rPr lang="en-CA" sz="2000" dirty="0" smtClean="0">
                <a:latin typeface="Rotation LT Std Roman"/>
              </a:rPr>
              <a:t>skills; </a:t>
            </a:r>
            <a:r>
              <a:rPr lang="en-CA" sz="2000" dirty="0">
                <a:latin typeface="Rotation LT Std Roman"/>
              </a:rPr>
              <a:t>and</a:t>
            </a:r>
          </a:p>
          <a:p>
            <a:pPr marL="342900" lvl="1" algn="just"/>
            <a:r>
              <a:rPr lang="en-CA" sz="2000" dirty="0">
                <a:latin typeface="Rotation LT Std Roman"/>
              </a:rPr>
              <a:t>(k) </a:t>
            </a:r>
            <a:r>
              <a:rPr lang="en-CA" sz="2000" b="1" i="1" dirty="0">
                <a:latin typeface="Rotation LT Std Roman"/>
              </a:rPr>
              <a:t>otherwise adapting to changing professional requirements, standards, </a:t>
            </a:r>
            <a:r>
              <a:rPr lang="en-CA" sz="2000" b="1" i="1" dirty="0" smtClean="0">
                <a:latin typeface="Rotation LT Std Roman"/>
              </a:rPr>
              <a:t>techniques, </a:t>
            </a:r>
            <a:r>
              <a:rPr lang="en-CA" sz="2000" b="1" i="1" dirty="0">
                <a:latin typeface="Rotation LT Std Roman"/>
              </a:rPr>
              <a:t>and practices.</a:t>
            </a:r>
            <a:r>
              <a:rPr lang="en-CA" sz="2000" dirty="0">
                <a:latin typeface="Rotation LT Std Roman"/>
              </a:rPr>
              <a:t> (emphasis added)</a:t>
            </a:r>
          </a:p>
        </p:txBody>
      </p:sp>
    </p:spTree>
    <p:extLst>
      <p:ext uri="{BB962C8B-B14F-4D97-AF65-F5344CB8AC3E}">
        <p14:creationId xmlns:p14="http://schemas.microsoft.com/office/powerpoint/2010/main" val="138786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85" y="339812"/>
            <a:ext cx="10510332" cy="640543"/>
          </a:xfrm>
        </p:spPr>
        <p:txBody>
          <a:bodyPr>
            <a:noAutofit/>
          </a:bodyPr>
          <a:lstStyle/>
          <a:p>
            <a:pPr algn="ctr"/>
            <a:r>
              <a:rPr lang="en-US" b="1" dirty="0"/>
              <a:t>Rule 3.1-2 Competence</a:t>
            </a:r>
            <a:r>
              <a:rPr lang="en-CA" dirty="0"/>
              <a:t/>
            </a:r>
            <a:br>
              <a:rPr lang="en-CA" dirty="0"/>
            </a:br>
            <a:endParaRPr lang="en-US" dirty="0"/>
          </a:p>
        </p:txBody>
      </p:sp>
      <p:sp>
        <p:nvSpPr>
          <p:cNvPr id="3" name="Text Placeholder 2"/>
          <p:cNvSpPr>
            <a:spLocks noGrp="1"/>
          </p:cNvSpPr>
          <p:nvPr>
            <p:ph type="body" sz="quarter" idx="13"/>
          </p:nvPr>
        </p:nvSpPr>
        <p:spPr>
          <a:xfrm>
            <a:off x="492286" y="1138990"/>
            <a:ext cx="8512170" cy="5085642"/>
          </a:xfrm>
        </p:spPr>
        <p:txBody>
          <a:bodyPr/>
          <a:lstStyle/>
          <a:p>
            <a:pPr algn="just"/>
            <a:r>
              <a:rPr lang="en-CA" u="sng" dirty="0">
                <a:latin typeface="Rotation LT Std Roman"/>
              </a:rPr>
              <a:t>Commentary to Rule 3.1-2</a:t>
            </a:r>
            <a:r>
              <a:rPr lang="en-CA" dirty="0">
                <a:latin typeface="Rotation LT Std Roman"/>
              </a:rPr>
              <a:t>:</a:t>
            </a:r>
          </a:p>
          <a:p>
            <a:pPr algn="just"/>
            <a:endParaRPr lang="en-CA" sz="300" dirty="0">
              <a:latin typeface="Rotation LT Std Roman"/>
            </a:endParaRPr>
          </a:p>
          <a:p>
            <a:pPr marL="114300" algn="just" eaLnBrk="0" fontAlgn="base" hangingPunct="0">
              <a:spcBef>
                <a:spcPct val="0"/>
              </a:spcBef>
              <a:spcAft>
                <a:spcPct val="0"/>
              </a:spcAft>
              <a:buFont typeface="Wingdings" panose="05000000000000000000" pitchFamily="2" charset="2"/>
              <a:buChar char=""/>
              <a:tabLst>
                <a:tab pos="457200" algn="l"/>
                <a:tab pos="914400" algn="l"/>
                <a:tab pos="1371600" algn="l"/>
                <a:tab pos="1828800" algn="l"/>
              </a:tabLst>
            </a:pPr>
            <a:r>
              <a:rPr lang="en-CA" altLang="en-US" dirty="0">
                <a:latin typeface="Rotation LT Std Roman"/>
                <a:ea typeface="Calibri" panose="020F0502020204030204" pitchFamily="34" charset="0"/>
                <a:cs typeface="Arial" panose="020B0604020202020204" pitchFamily="34" charset="0"/>
              </a:rPr>
              <a:t> Refers in paragraph [15.1] to Law Society Act provision re standards of professional competence; and</a:t>
            </a:r>
            <a:endParaRPr lang="en-CA" altLang="en-US" sz="1050" dirty="0">
              <a:latin typeface="Rotation LT Std Roman"/>
            </a:endParaRPr>
          </a:p>
          <a:p>
            <a:pPr marL="114300" algn="just" eaLnBrk="0" fontAlgn="base" hangingPunct="0">
              <a:spcBef>
                <a:spcPct val="0"/>
              </a:spcBef>
              <a:spcAft>
                <a:spcPct val="0"/>
              </a:spcAft>
              <a:buFont typeface="Wingdings" panose="05000000000000000000" pitchFamily="2" charset="2"/>
              <a:buChar char=""/>
              <a:tabLst>
                <a:tab pos="457200" algn="l"/>
                <a:tab pos="914400" algn="l"/>
                <a:tab pos="1371600" algn="l"/>
                <a:tab pos="1828800" algn="l"/>
              </a:tabLst>
            </a:pPr>
            <a:endParaRPr lang="en-CA" altLang="en-US" dirty="0" smtClean="0">
              <a:latin typeface="Rotation LT Std Roman"/>
              <a:ea typeface="Calibri" panose="020F0502020204030204" pitchFamily="34" charset="0"/>
              <a:cs typeface="Arial" panose="020B0604020202020204" pitchFamily="34" charset="0"/>
            </a:endParaRPr>
          </a:p>
          <a:p>
            <a:pPr marL="114300" algn="just" eaLnBrk="0" fontAlgn="base" hangingPunct="0">
              <a:spcBef>
                <a:spcPct val="0"/>
              </a:spcBef>
              <a:spcAft>
                <a:spcPct val="0"/>
              </a:spcAft>
              <a:buFont typeface="Wingdings" panose="05000000000000000000" pitchFamily="2" charset="2"/>
              <a:buChar char=""/>
              <a:tabLst>
                <a:tab pos="457200" algn="l"/>
                <a:tab pos="914400" algn="l"/>
                <a:tab pos="1371600" algn="l"/>
                <a:tab pos="1828800" algn="l"/>
              </a:tabLst>
            </a:pPr>
            <a:r>
              <a:rPr lang="en-CA" altLang="en-US" dirty="0" smtClean="0">
                <a:latin typeface="Rotation LT Std Roman"/>
                <a:ea typeface="Calibri" panose="020F0502020204030204" pitchFamily="34" charset="0"/>
                <a:cs typeface="Arial" panose="020B0604020202020204" pitchFamily="34" charset="0"/>
              </a:rPr>
              <a:t>does </a:t>
            </a:r>
            <a:r>
              <a:rPr lang="en-CA" altLang="en-US" dirty="0">
                <a:latin typeface="Rotation LT Std Roman"/>
                <a:ea typeface="Calibri" panose="020F0502020204030204" pitchFamily="34" charset="0"/>
                <a:cs typeface="Arial" panose="020B0604020202020204" pitchFamily="34" charset="0"/>
              </a:rPr>
              <a:t>not otherwise deal with administrative aspects including use of technology.</a:t>
            </a:r>
          </a:p>
          <a:p>
            <a:endParaRPr lang="en-CA" dirty="0">
              <a:latin typeface="Rotation LT Std Roman"/>
            </a:endParaRPr>
          </a:p>
          <a:p>
            <a:endParaRPr lang="en-CA" dirty="0"/>
          </a:p>
        </p:txBody>
      </p:sp>
      <p:sp>
        <p:nvSpPr>
          <p:cNvPr id="4" name="Oval 3"/>
          <p:cNvSpPr/>
          <p:nvPr/>
        </p:nvSpPr>
        <p:spPr>
          <a:xfrm>
            <a:off x="9192768" y="1511808"/>
            <a:ext cx="1341120" cy="1207008"/>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p:cNvSpPr/>
          <p:nvPr/>
        </p:nvSpPr>
        <p:spPr>
          <a:xfrm>
            <a:off x="10447881" y="1511808"/>
            <a:ext cx="1341120" cy="1207008"/>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p:nvPr/>
        </p:nvSpPr>
        <p:spPr>
          <a:xfrm>
            <a:off x="9234777" y="2461050"/>
            <a:ext cx="1341120" cy="1207008"/>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p:nvPr/>
        </p:nvSpPr>
        <p:spPr>
          <a:xfrm>
            <a:off x="10441785" y="2488342"/>
            <a:ext cx="1341120" cy="1207008"/>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9560581" y="1900756"/>
            <a:ext cx="1036320" cy="338554"/>
          </a:xfrm>
          <a:prstGeom prst="rect">
            <a:avLst/>
          </a:prstGeom>
          <a:noFill/>
        </p:spPr>
        <p:txBody>
          <a:bodyPr wrap="square" rtlCol="0">
            <a:spAutoFit/>
          </a:bodyPr>
          <a:lstStyle/>
          <a:p>
            <a:r>
              <a:rPr lang="en-CA" sz="1600" dirty="0"/>
              <a:t>Skill</a:t>
            </a:r>
          </a:p>
        </p:txBody>
      </p:sp>
      <p:sp>
        <p:nvSpPr>
          <p:cNvPr id="9" name="TextBox 8"/>
          <p:cNvSpPr txBox="1"/>
          <p:nvPr/>
        </p:nvSpPr>
        <p:spPr>
          <a:xfrm>
            <a:off x="10606377" y="1900756"/>
            <a:ext cx="1213104" cy="338554"/>
          </a:xfrm>
          <a:prstGeom prst="rect">
            <a:avLst/>
          </a:prstGeom>
          <a:noFill/>
        </p:spPr>
        <p:txBody>
          <a:bodyPr wrap="square" rtlCol="0">
            <a:spAutoFit/>
          </a:bodyPr>
          <a:lstStyle/>
          <a:p>
            <a:r>
              <a:rPr lang="en-CA" sz="1600" dirty="0"/>
              <a:t>Knowledge</a:t>
            </a:r>
          </a:p>
        </p:txBody>
      </p:sp>
      <p:sp>
        <p:nvSpPr>
          <p:cNvPr id="10" name="TextBox 9"/>
          <p:cNvSpPr txBox="1"/>
          <p:nvPr/>
        </p:nvSpPr>
        <p:spPr>
          <a:xfrm>
            <a:off x="10459410" y="2889025"/>
            <a:ext cx="1511808" cy="338554"/>
          </a:xfrm>
          <a:prstGeom prst="rect">
            <a:avLst/>
          </a:prstGeom>
          <a:noFill/>
        </p:spPr>
        <p:txBody>
          <a:bodyPr wrap="square" rtlCol="0">
            <a:spAutoFit/>
          </a:bodyPr>
          <a:lstStyle/>
          <a:p>
            <a:r>
              <a:rPr lang="en-CA" sz="1600" dirty="0"/>
              <a:t>Thoroughness</a:t>
            </a:r>
          </a:p>
        </p:txBody>
      </p:sp>
      <p:sp>
        <p:nvSpPr>
          <p:cNvPr id="11" name="TextBox 10"/>
          <p:cNvSpPr txBox="1"/>
          <p:nvPr/>
        </p:nvSpPr>
        <p:spPr>
          <a:xfrm>
            <a:off x="9326880" y="2889025"/>
            <a:ext cx="1322169" cy="338554"/>
          </a:xfrm>
          <a:prstGeom prst="rect">
            <a:avLst/>
          </a:prstGeom>
          <a:noFill/>
        </p:spPr>
        <p:txBody>
          <a:bodyPr wrap="square" rtlCol="0">
            <a:spAutoFit/>
          </a:bodyPr>
          <a:lstStyle/>
          <a:p>
            <a:r>
              <a:rPr lang="en-CA" sz="1600" dirty="0"/>
              <a:t>Preparation</a:t>
            </a:r>
          </a:p>
        </p:txBody>
      </p:sp>
      <p:sp>
        <p:nvSpPr>
          <p:cNvPr id="12" name="TextBox 11"/>
          <p:cNvSpPr txBox="1"/>
          <p:nvPr/>
        </p:nvSpPr>
        <p:spPr>
          <a:xfrm>
            <a:off x="9730606" y="2369231"/>
            <a:ext cx="1680443" cy="369332"/>
          </a:xfrm>
          <a:prstGeom prst="rect">
            <a:avLst/>
          </a:prstGeom>
          <a:noFill/>
        </p:spPr>
        <p:txBody>
          <a:bodyPr wrap="square" rtlCol="0">
            <a:spAutoFit/>
          </a:bodyPr>
          <a:lstStyle/>
          <a:p>
            <a:r>
              <a:rPr lang="en-CA" b="1" dirty="0"/>
              <a:t>COMPETENCE</a:t>
            </a:r>
          </a:p>
        </p:txBody>
      </p:sp>
    </p:spTree>
    <p:extLst>
      <p:ext uri="{BB962C8B-B14F-4D97-AF65-F5344CB8AC3E}">
        <p14:creationId xmlns:p14="http://schemas.microsoft.com/office/powerpoint/2010/main" val="133700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pPr algn="ctr"/>
            <a:r>
              <a:rPr lang="en-US" b="1" dirty="0"/>
              <a:t>Competence – cont’d</a:t>
            </a:r>
          </a:p>
        </p:txBody>
      </p:sp>
      <p:sp>
        <p:nvSpPr>
          <p:cNvPr id="3" name="Text Placeholder 2"/>
          <p:cNvSpPr>
            <a:spLocks noGrp="1"/>
          </p:cNvSpPr>
          <p:nvPr>
            <p:ph type="body" sz="quarter" idx="13"/>
          </p:nvPr>
        </p:nvSpPr>
        <p:spPr>
          <a:xfrm>
            <a:off x="376238" y="1117603"/>
            <a:ext cx="10901361" cy="4866102"/>
          </a:xfrm>
        </p:spPr>
        <p:txBody>
          <a:bodyPr/>
          <a:lstStyle/>
          <a:p>
            <a:pPr algn="just"/>
            <a:r>
              <a:rPr lang="en-CA" dirty="0">
                <a:latin typeface="Rotation LT Std Roman"/>
              </a:rPr>
              <a:t>Federation of Law Societies of Canada, </a:t>
            </a:r>
            <a:r>
              <a:rPr lang="en-CA" i="1" dirty="0">
                <a:latin typeface="Rotation LT Std Roman"/>
              </a:rPr>
              <a:t>Model Rules of Professional Conduct</a:t>
            </a:r>
            <a:r>
              <a:rPr lang="en-CA" dirty="0">
                <a:latin typeface="Rotation LT Std Roman"/>
              </a:rPr>
              <a:t>:</a:t>
            </a:r>
          </a:p>
          <a:p>
            <a:pPr algn="just"/>
            <a:endParaRPr lang="en-CA" sz="1050" dirty="0">
              <a:latin typeface="Rotation LT Std Roman"/>
            </a:endParaRPr>
          </a:p>
          <a:p>
            <a:pPr algn="just">
              <a:buFont typeface="Wingdings" panose="05000000000000000000" pitchFamily="2" charset="2"/>
              <a:buChar char="Ø"/>
            </a:pPr>
            <a:r>
              <a:rPr lang="en-CA" sz="2000" dirty="0">
                <a:latin typeface="Rotation LT Std Roman"/>
              </a:rPr>
              <a:t>Includes, as part of Quality of Service obligation, Rule 3.2-1[5](j) requiring lawyers to maintain “office staff, facilities and equipment adequate to the lawyer’s practice”.</a:t>
            </a:r>
          </a:p>
          <a:p>
            <a:pPr algn="just">
              <a:buFont typeface="Wingdings" panose="05000000000000000000" pitchFamily="2" charset="2"/>
              <a:buChar char="Ø"/>
            </a:pPr>
            <a:endParaRPr lang="en-CA" sz="1000" dirty="0">
              <a:latin typeface="Rotation LT Std Roman"/>
            </a:endParaRPr>
          </a:p>
          <a:p>
            <a:pPr algn="just">
              <a:buFont typeface="Wingdings" panose="05000000000000000000" pitchFamily="2" charset="2"/>
              <a:buChar char="Ø"/>
            </a:pPr>
            <a:r>
              <a:rPr lang="en-CA" sz="2000" dirty="0">
                <a:latin typeface="Rotation LT Std Roman"/>
              </a:rPr>
              <a:t>Proposes in its January 31, 2017 Consultation Report to amend Rule 3.1-2 (Competence) of </a:t>
            </a:r>
            <a:r>
              <a:rPr lang="en-CA" sz="2000" i="1" dirty="0">
                <a:latin typeface="Rotation LT Std Roman"/>
              </a:rPr>
              <a:t>Model Rules of Professional Conduct </a:t>
            </a:r>
            <a:r>
              <a:rPr lang="en-CA" sz="2000" dirty="0">
                <a:latin typeface="Rotation LT Std Roman"/>
              </a:rPr>
              <a:t>to add paragraph 5a:</a:t>
            </a:r>
          </a:p>
          <a:p>
            <a:pPr>
              <a:buFont typeface="Wingdings" panose="05000000000000000000" pitchFamily="2" charset="2"/>
              <a:buChar char="Ø"/>
            </a:pPr>
            <a:endParaRPr lang="en-CA" sz="1000" dirty="0">
              <a:latin typeface="Rotation LT Std Roman"/>
            </a:endParaRPr>
          </a:p>
          <a:p>
            <a:pPr marL="800100" lvl="2" algn="just"/>
            <a:r>
              <a:rPr lang="en-CA" b="1" dirty="0">
                <a:latin typeface="Rotation LT Std Roman"/>
              </a:rPr>
              <a:t>[5A] </a:t>
            </a:r>
            <a:r>
              <a:rPr lang="en-CA" dirty="0">
                <a:latin typeface="Rotation LT Std Roman"/>
              </a:rPr>
              <a:t>To maintain the required level of competence, a lawyer should develop and maintain a facility with technology relevant to the nature and area of the lawyer’s practice and responsibilities. A lawyer should understand the benefits and risks associated with relevant technology, recognizing the lawyer’s duty to protect confidential information set out in section 3.3.</a:t>
            </a:r>
          </a:p>
        </p:txBody>
      </p:sp>
    </p:spTree>
    <p:extLst>
      <p:ext uri="{BB962C8B-B14F-4D97-AF65-F5344CB8AC3E}">
        <p14:creationId xmlns:p14="http://schemas.microsoft.com/office/powerpoint/2010/main" val="94657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603919"/>
            <a:ext cx="11478878" cy="640543"/>
          </a:xfrm>
        </p:spPr>
        <p:txBody>
          <a:bodyPr>
            <a:normAutofit fontScale="90000"/>
          </a:bodyPr>
          <a:lstStyle/>
          <a:p>
            <a:pPr algn="ctr"/>
            <a:r>
              <a:rPr lang="en-CA" sz="3100" dirty="0"/>
              <a:t>American Bar Association (ABA) Model Rules of Professional Conduct</a:t>
            </a:r>
            <a:r>
              <a:rPr lang="en-CA" dirty="0"/>
              <a:t/>
            </a:r>
            <a:br>
              <a:rPr lang="en-CA" dirty="0"/>
            </a:br>
            <a:endParaRPr lang="en-CA" dirty="0"/>
          </a:p>
        </p:txBody>
      </p:sp>
      <p:sp>
        <p:nvSpPr>
          <p:cNvPr id="3" name="Text Placeholder 2"/>
          <p:cNvSpPr>
            <a:spLocks noGrp="1"/>
          </p:cNvSpPr>
          <p:nvPr>
            <p:ph type="body" sz="quarter" idx="13"/>
          </p:nvPr>
        </p:nvSpPr>
        <p:spPr>
          <a:xfrm>
            <a:off x="376238" y="1117603"/>
            <a:ext cx="10901361" cy="4866102"/>
          </a:xfrm>
        </p:spPr>
        <p:txBody>
          <a:bodyPr>
            <a:normAutofit lnSpcReduction="10000"/>
          </a:bodyPr>
          <a:lstStyle/>
          <a:p>
            <a:endParaRPr lang="en-CA" dirty="0"/>
          </a:p>
          <a:p>
            <a:r>
              <a:rPr lang="en-CA" dirty="0"/>
              <a:t>Rule 1.1 Competence :</a:t>
            </a:r>
          </a:p>
          <a:p>
            <a:endParaRPr lang="en-CA" sz="800" dirty="0"/>
          </a:p>
          <a:p>
            <a:r>
              <a:rPr lang="en-CA" dirty="0"/>
              <a:t>A lawyer shall provide competent representation to a client.  Competent representation requires the legal knowledge, skill, thoroughness and preparation reasonably necessary for the representation.</a:t>
            </a:r>
          </a:p>
          <a:p>
            <a:endParaRPr lang="en-CA" sz="900" dirty="0"/>
          </a:p>
          <a:p>
            <a:r>
              <a:rPr lang="en-CA" dirty="0"/>
              <a:t>Comment</a:t>
            </a:r>
          </a:p>
          <a:p>
            <a:r>
              <a:rPr lang="en-CA" b="1" i="1" dirty="0"/>
              <a:t>Maintaining Competence</a:t>
            </a:r>
            <a:r>
              <a:rPr lang="en-CA" dirty="0"/>
              <a:t> </a:t>
            </a:r>
          </a:p>
          <a:p>
            <a:r>
              <a:rPr lang="en-CA" dirty="0"/>
              <a:t>[8] To maintain the requisite knowledge and skill, </a:t>
            </a:r>
            <a:r>
              <a:rPr lang="en-CA" b="1" i="1" dirty="0"/>
              <a:t>a lawyer should keep abreast of changes in the law and its practice, </a:t>
            </a:r>
            <a:r>
              <a:rPr lang="en-CA" b="1" i="1" dirty="0">
                <a:solidFill>
                  <a:srgbClr val="FF0000"/>
                </a:solidFill>
              </a:rPr>
              <a:t>including the benefits and risks associated with relevant technology</a:t>
            </a:r>
            <a:r>
              <a:rPr lang="en-CA" dirty="0">
                <a:solidFill>
                  <a:srgbClr val="FF0000"/>
                </a:solidFill>
              </a:rPr>
              <a:t>,</a:t>
            </a:r>
            <a:r>
              <a:rPr lang="en-CA" dirty="0"/>
              <a:t> engage in continuing study and education and comply with all continuing legal education requirements to which the lawyer is subject. (emphasis added)</a:t>
            </a:r>
          </a:p>
          <a:p>
            <a:endParaRPr lang="en-CA" dirty="0"/>
          </a:p>
          <a:p>
            <a:endParaRPr lang="en-CA" dirty="0"/>
          </a:p>
        </p:txBody>
      </p:sp>
    </p:spTree>
    <p:extLst>
      <p:ext uri="{BB962C8B-B14F-4D97-AF65-F5344CB8AC3E}">
        <p14:creationId xmlns:p14="http://schemas.microsoft.com/office/powerpoint/2010/main" val="306360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r>
              <a:rPr lang="en-CA" dirty="0"/>
              <a:t>What is “Competence”?</a:t>
            </a:r>
          </a:p>
        </p:txBody>
      </p:sp>
      <p:sp>
        <p:nvSpPr>
          <p:cNvPr id="3" name="Text Placeholder 2"/>
          <p:cNvSpPr>
            <a:spLocks noGrp="1"/>
          </p:cNvSpPr>
          <p:nvPr>
            <p:ph type="body" sz="quarter" idx="13"/>
          </p:nvPr>
        </p:nvSpPr>
        <p:spPr>
          <a:xfrm>
            <a:off x="376238" y="1117603"/>
            <a:ext cx="10901361" cy="4866102"/>
          </a:xfrm>
        </p:spPr>
        <p:txBody>
          <a:bodyPr/>
          <a:lstStyle/>
          <a:p>
            <a:pPr lvl="1"/>
            <a:r>
              <a:rPr lang="en-US" sz="1800" dirty="0"/>
              <a:t>“… legal prowess and good intent do not create a sufficient level of competence to effectively evaluate, operate or measure the efficacy of algorithmic tools.”  </a:t>
            </a:r>
          </a:p>
          <a:p>
            <a:pPr lvl="1"/>
            <a:endParaRPr lang="en-CA" sz="1800" dirty="0"/>
          </a:p>
          <a:p>
            <a:pPr marL="2286000" lvl="5" indent="0">
              <a:buNone/>
              <a:tabLst>
                <a:tab pos="3767138" algn="l"/>
                <a:tab pos="3856038" algn="l"/>
              </a:tabLst>
            </a:pPr>
            <a:r>
              <a:rPr lang="en-CA" sz="1400" dirty="0"/>
              <a:t>Jason Tashea and Nicolas Economou, </a:t>
            </a:r>
            <a:r>
              <a:rPr lang="en-CA" sz="1400" i="1" dirty="0"/>
              <a:t>Be competent in AI before adopting, integrating it into your practice</a:t>
            </a:r>
            <a:r>
              <a:rPr lang="en-CA" sz="1400" dirty="0"/>
              <a:t>, ABA Journal, April 23, 2019 </a:t>
            </a:r>
            <a:endParaRPr lang="en-US" sz="1400" dirty="0"/>
          </a:p>
          <a:p>
            <a:pPr lvl="1"/>
            <a:endParaRPr lang="en-US" sz="1800" dirty="0"/>
          </a:p>
          <a:p>
            <a:pPr lvl="1"/>
            <a:r>
              <a:rPr lang="en-US" sz="1800" dirty="0"/>
              <a:t>Competence will require sufficient knowledge and skill to provide advice and supervision regarding:</a:t>
            </a:r>
          </a:p>
          <a:p>
            <a:pPr marL="742950" lvl="1" indent="-285750">
              <a:buFont typeface="Wingdings" panose="05000000000000000000" pitchFamily="2" charset="2"/>
              <a:buChar char="Ø"/>
            </a:pPr>
            <a:r>
              <a:rPr lang="en-US" sz="1800" dirty="0"/>
              <a:t>what the AI does</a:t>
            </a:r>
          </a:p>
          <a:p>
            <a:pPr marL="742950" lvl="1" indent="-285750">
              <a:buFont typeface="Wingdings" panose="05000000000000000000" pitchFamily="2" charset="2"/>
              <a:buChar char="Ø"/>
            </a:pPr>
            <a:r>
              <a:rPr lang="en-US" sz="1800" dirty="0"/>
              <a:t>its effective operation</a:t>
            </a:r>
          </a:p>
          <a:p>
            <a:pPr marL="742950" lvl="1" indent="-285750">
              <a:buFont typeface="Wingdings" panose="05000000000000000000" pitchFamily="2" charset="2"/>
              <a:buChar char="Ø"/>
            </a:pPr>
            <a:r>
              <a:rPr lang="en-US" sz="1800" dirty="0"/>
              <a:t>whether the desired objectives are met</a:t>
            </a:r>
          </a:p>
          <a:p>
            <a:pPr lvl="1"/>
            <a:endParaRPr lang="en-US" sz="1800" dirty="0"/>
          </a:p>
          <a:p>
            <a:pPr lvl="1"/>
            <a:r>
              <a:rPr lang="en-US" sz="1800" dirty="0"/>
              <a:t>Lawyers do not need to be AI specialists but should recognize that being competent requires:</a:t>
            </a:r>
          </a:p>
          <a:p>
            <a:pPr marL="742950" lvl="1" indent="-285750">
              <a:buFont typeface="Wingdings" panose="05000000000000000000" pitchFamily="2" charset="2"/>
              <a:buChar char="Ø"/>
            </a:pPr>
            <a:r>
              <a:rPr lang="en-US" sz="1800" dirty="0"/>
              <a:t>understanding the limits of their own knowledge</a:t>
            </a:r>
          </a:p>
          <a:p>
            <a:pPr marL="742950" lvl="1" indent="-285750">
              <a:buFont typeface="Wingdings" panose="05000000000000000000" pitchFamily="2" charset="2"/>
              <a:buChar char="Ø"/>
            </a:pPr>
            <a:r>
              <a:rPr lang="en-US" sz="1800" dirty="0"/>
              <a:t>k</a:t>
            </a:r>
            <a:r>
              <a:rPr lang="en-US" sz="1800" dirty="0" smtClean="0"/>
              <a:t>nowing </a:t>
            </a:r>
            <a:r>
              <a:rPr lang="en-US" sz="1800" dirty="0"/>
              <a:t>when to enlist skilled assistance, and doing so</a:t>
            </a:r>
          </a:p>
        </p:txBody>
      </p:sp>
    </p:spTree>
    <p:extLst>
      <p:ext uri="{BB962C8B-B14F-4D97-AF65-F5344CB8AC3E}">
        <p14:creationId xmlns:p14="http://schemas.microsoft.com/office/powerpoint/2010/main" val="29734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79" y="216572"/>
            <a:ext cx="11277599" cy="650904"/>
          </a:xfrm>
        </p:spPr>
        <p:txBody>
          <a:bodyPr>
            <a:normAutofit fontScale="90000"/>
          </a:bodyPr>
          <a:lstStyle/>
          <a:p>
            <a:pPr algn="ctr"/>
            <a:r>
              <a:rPr lang="fr-CA" b="1" dirty="0"/>
              <a:t>Technology Practice Management Guideline</a:t>
            </a:r>
            <a:br>
              <a:rPr lang="fr-CA" b="1" dirty="0"/>
            </a:br>
            <a:endParaRPr lang="en-CA" dirty="0"/>
          </a:p>
        </p:txBody>
      </p:sp>
      <p:sp>
        <p:nvSpPr>
          <p:cNvPr id="3" name="Text Placeholder 2"/>
          <p:cNvSpPr>
            <a:spLocks noGrp="1"/>
          </p:cNvSpPr>
          <p:nvPr>
            <p:ph type="body" sz="quarter" idx="13"/>
          </p:nvPr>
        </p:nvSpPr>
        <p:spPr>
          <a:xfrm>
            <a:off x="601579" y="989267"/>
            <a:ext cx="11157283" cy="5211007"/>
          </a:xfrm>
        </p:spPr>
        <p:txBody>
          <a:bodyPr/>
          <a:lstStyle/>
          <a:p>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1027349380"/>
              </p:ext>
            </p:extLst>
          </p:nvPr>
        </p:nvGraphicFramePr>
        <p:xfrm>
          <a:off x="1211178" y="803308"/>
          <a:ext cx="10050380" cy="5796063"/>
        </p:xfrm>
        <a:graphic>
          <a:graphicData uri="http://schemas.openxmlformats.org/drawingml/2006/table">
            <a:tbl>
              <a:tblPr firstRow="1" firstCol="1" bandRow="1">
                <a:tableStyleId>{5C22544A-7EE6-4342-B048-85BDC9FD1C3A}</a:tableStyleId>
              </a:tblPr>
              <a:tblGrid>
                <a:gridCol w="2512595">
                  <a:extLst>
                    <a:ext uri="{9D8B030D-6E8A-4147-A177-3AD203B41FA5}">
                      <a16:colId xmlns="" xmlns:a16="http://schemas.microsoft.com/office/drawing/2014/main" val="20000"/>
                    </a:ext>
                  </a:extLst>
                </a:gridCol>
                <a:gridCol w="2512595">
                  <a:extLst>
                    <a:ext uri="{9D8B030D-6E8A-4147-A177-3AD203B41FA5}">
                      <a16:colId xmlns="" xmlns:a16="http://schemas.microsoft.com/office/drawing/2014/main" val="20001"/>
                    </a:ext>
                  </a:extLst>
                </a:gridCol>
                <a:gridCol w="2512595">
                  <a:extLst>
                    <a:ext uri="{9D8B030D-6E8A-4147-A177-3AD203B41FA5}">
                      <a16:colId xmlns="" xmlns:a16="http://schemas.microsoft.com/office/drawing/2014/main" val="20002"/>
                    </a:ext>
                  </a:extLst>
                </a:gridCol>
                <a:gridCol w="2512595">
                  <a:extLst>
                    <a:ext uri="{9D8B030D-6E8A-4147-A177-3AD203B41FA5}">
                      <a16:colId xmlns="" xmlns:a16="http://schemas.microsoft.com/office/drawing/2014/main" val="20003"/>
                    </a:ext>
                  </a:extLst>
                </a:gridCol>
              </a:tblGrid>
              <a:tr h="600376">
                <a:tc>
                  <a:txBody>
                    <a:bodyPr/>
                    <a:lstStyle/>
                    <a:p>
                      <a:pPr>
                        <a:lnSpc>
                          <a:spcPct val="107000"/>
                        </a:lnSpc>
                        <a:spcAft>
                          <a:spcPts val="800"/>
                        </a:spcAft>
                      </a:pPr>
                      <a:r>
                        <a:rPr lang="en-CA" sz="1600" b="0" dirty="0">
                          <a:solidFill>
                            <a:schemeClr val="tx2"/>
                          </a:solidFill>
                          <a:effectLst/>
                        </a:rPr>
                        <a:t>5.2 Mandatory Use of Technology</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20000"/>
                        <a:lumOff val="80000"/>
                      </a:schemeClr>
                    </a:solidFill>
                  </a:tcPr>
                </a:tc>
                <a:tc>
                  <a:txBody>
                    <a:bodyPr/>
                    <a:lstStyle/>
                    <a:p>
                      <a:pPr>
                        <a:lnSpc>
                          <a:spcPct val="107000"/>
                        </a:lnSpc>
                        <a:spcAft>
                          <a:spcPts val="800"/>
                        </a:spcAft>
                      </a:pPr>
                      <a:r>
                        <a:rPr lang="en-CA" sz="1600" b="0" dirty="0">
                          <a:solidFill>
                            <a:schemeClr val="tx2"/>
                          </a:solidFill>
                          <a:effectLst/>
                        </a:rPr>
                        <a:t>5.3 Systems to Support Client Service</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20000"/>
                        <a:lumOff val="80000"/>
                      </a:schemeClr>
                    </a:solidFill>
                  </a:tcPr>
                </a:tc>
                <a:tc>
                  <a:txBody>
                    <a:bodyPr/>
                    <a:lstStyle/>
                    <a:p>
                      <a:pPr>
                        <a:lnSpc>
                          <a:spcPct val="107000"/>
                        </a:lnSpc>
                        <a:spcAft>
                          <a:spcPts val="800"/>
                        </a:spcAft>
                      </a:pPr>
                      <a:r>
                        <a:rPr lang="en-CA" sz="1600" b="0" dirty="0">
                          <a:solidFill>
                            <a:schemeClr val="tx2"/>
                          </a:solidFill>
                          <a:effectLst/>
                        </a:rPr>
                        <a:t>5.4 Systems to Support Practice Management </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20000"/>
                        <a:lumOff val="80000"/>
                      </a:schemeClr>
                    </a:solidFill>
                  </a:tcPr>
                </a:tc>
                <a:tc>
                  <a:txBody>
                    <a:bodyPr/>
                    <a:lstStyle/>
                    <a:p>
                      <a:pPr>
                        <a:lnSpc>
                          <a:spcPct val="107000"/>
                        </a:lnSpc>
                        <a:spcAft>
                          <a:spcPts val="800"/>
                        </a:spcAft>
                      </a:pPr>
                      <a:r>
                        <a:rPr lang="en-CA" sz="1600" b="0" dirty="0">
                          <a:solidFill>
                            <a:schemeClr val="tx2"/>
                          </a:solidFill>
                          <a:effectLst/>
                        </a:rPr>
                        <a:t>5.6 Delivery of Legal Services Through the Internet</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20000"/>
                        <a:lumOff val="80000"/>
                      </a:schemeClr>
                    </a:solidFill>
                  </a:tcPr>
                </a:tc>
                <a:extLst>
                  <a:ext uri="{0D108BD9-81ED-4DB2-BD59-A6C34878D82A}">
                    <a16:rowId xmlns="" xmlns:a16="http://schemas.microsoft.com/office/drawing/2014/main" val="10000"/>
                  </a:ext>
                </a:extLst>
              </a:tr>
              <a:tr h="2990890">
                <a:tc>
                  <a:txBody>
                    <a:bodyPr/>
                    <a:lstStyle/>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Electronic registration of real property</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Mandatory electronic filing requirements of Courts or other tribunals</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LSO electronic filings</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40000"/>
                        <a:lumOff val="60000"/>
                      </a:schemeClr>
                    </a:solidFill>
                  </a:tcPr>
                </a:tc>
                <a:tc>
                  <a:txBody>
                    <a:bodyPr/>
                    <a:lstStyle/>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Electronic Legal Research Methods</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Electronic Document Management Systems or Services</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Analysis Support Software</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Productivity Software</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Communications Technologies</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40000"/>
                        <a:lumOff val="60000"/>
                      </a:schemeClr>
                    </a:solidFill>
                  </a:tcPr>
                </a:tc>
                <a:tc>
                  <a:txBody>
                    <a:bodyPr/>
                    <a:lstStyle/>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Database Management Systems</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Calendaring and Scheduling Systems</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Legal Accounting and Time Billing Systems</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40000"/>
                        <a:lumOff val="60000"/>
                      </a:schemeClr>
                    </a:solidFill>
                  </a:tcPr>
                </a:tc>
                <a:tc>
                  <a:txBody>
                    <a:bodyPr/>
                    <a:lstStyle/>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Uphold Law of Other Jurisdiction</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Conflicts of Interest</a:t>
                      </a:r>
                    </a:p>
                    <a:p>
                      <a:pPr marL="342900" lvl="0" indent="-342900">
                        <a:lnSpc>
                          <a:spcPct val="107000"/>
                        </a:lnSpc>
                        <a:spcAft>
                          <a:spcPts val="800"/>
                        </a:spcAft>
                        <a:buFont typeface="Symbol" panose="05050102010706020507" pitchFamily="18" charset="2"/>
                        <a:buChar char=""/>
                        <a:tabLst>
                          <a:tab pos="457200" algn="l"/>
                        </a:tabLst>
                      </a:pPr>
                      <a:r>
                        <a:rPr lang="en-CA" sz="1600" b="0" dirty="0">
                          <a:solidFill>
                            <a:schemeClr val="tx2"/>
                          </a:solidFill>
                          <a:effectLst/>
                        </a:rPr>
                        <a:t>Capacity in Which Lawyer is Acting</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40000"/>
                        <a:lumOff val="60000"/>
                      </a:schemeClr>
                    </a:solidFill>
                  </a:tcPr>
                </a:tc>
                <a:extLst>
                  <a:ext uri="{0D108BD9-81ED-4DB2-BD59-A6C34878D82A}">
                    <a16:rowId xmlns="" xmlns:a16="http://schemas.microsoft.com/office/drawing/2014/main" val="10001"/>
                  </a:ext>
                </a:extLst>
              </a:tr>
              <a:tr h="326635">
                <a:tc gridSpan="4">
                  <a:txBody>
                    <a:bodyPr/>
                    <a:lstStyle/>
                    <a:p>
                      <a:pPr algn="ctr">
                        <a:lnSpc>
                          <a:spcPct val="107000"/>
                        </a:lnSpc>
                        <a:spcAft>
                          <a:spcPts val="800"/>
                        </a:spcAft>
                      </a:pPr>
                      <a:r>
                        <a:rPr lang="en-CA" sz="1600" b="0" dirty="0">
                          <a:solidFill>
                            <a:schemeClr val="tx2"/>
                          </a:solidFill>
                          <a:effectLst/>
                        </a:rPr>
                        <a:t>5.5 Competent Use of Information Technology</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2"/>
                  </a:ext>
                </a:extLst>
              </a:tr>
              <a:tr h="340760">
                <a:tc gridSpan="4">
                  <a:txBody>
                    <a:bodyPr/>
                    <a:lstStyle/>
                    <a:p>
                      <a:pPr algn="ctr">
                        <a:lnSpc>
                          <a:spcPct val="107000"/>
                        </a:lnSpc>
                        <a:spcAft>
                          <a:spcPts val="800"/>
                        </a:spcAft>
                      </a:pPr>
                      <a:r>
                        <a:rPr lang="en-CA" sz="1600" b="0" dirty="0">
                          <a:solidFill>
                            <a:schemeClr val="tx2"/>
                          </a:solidFill>
                          <a:effectLst/>
                        </a:rPr>
                        <a:t>5.7 Confidentiality</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3"/>
                  </a:ext>
                </a:extLst>
              </a:tr>
              <a:tr h="326635">
                <a:tc gridSpan="4">
                  <a:txBody>
                    <a:bodyPr/>
                    <a:lstStyle/>
                    <a:p>
                      <a:pPr algn="ctr">
                        <a:lnSpc>
                          <a:spcPct val="107000"/>
                        </a:lnSpc>
                        <a:spcAft>
                          <a:spcPts val="800"/>
                        </a:spcAft>
                      </a:pPr>
                      <a:r>
                        <a:rPr lang="en-CA" sz="1600" b="0" dirty="0">
                          <a:solidFill>
                            <a:schemeClr val="tx2"/>
                          </a:solidFill>
                          <a:effectLst/>
                        </a:rPr>
                        <a:t>5.8 Marketing and Making Legal Services Available</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4"/>
                  </a:ext>
                </a:extLst>
              </a:tr>
              <a:tr h="326047">
                <a:tc gridSpan="4">
                  <a:txBody>
                    <a:bodyPr/>
                    <a:lstStyle/>
                    <a:p>
                      <a:pPr algn="ctr">
                        <a:lnSpc>
                          <a:spcPct val="107000"/>
                        </a:lnSpc>
                        <a:spcAft>
                          <a:spcPts val="800"/>
                        </a:spcAft>
                      </a:pPr>
                      <a:r>
                        <a:rPr lang="en-CA" sz="1600" b="0" dirty="0">
                          <a:solidFill>
                            <a:schemeClr val="tx2"/>
                          </a:solidFill>
                          <a:effectLst/>
                        </a:rPr>
                        <a:t>5.9 Preventing Software Piracy</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5"/>
                  </a:ext>
                </a:extLst>
              </a:tr>
              <a:tr h="297209">
                <a:tc gridSpan="4">
                  <a:txBody>
                    <a:bodyPr/>
                    <a:lstStyle/>
                    <a:p>
                      <a:pPr algn="ctr">
                        <a:lnSpc>
                          <a:spcPct val="107000"/>
                        </a:lnSpc>
                        <a:spcAft>
                          <a:spcPts val="800"/>
                        </a:spcAft>
                      </a:pPr>
                      <a:r>
                        <a:rPr lang="en-CA" sz="1600" b="0" dirty="0">
                          <a:solidFill>
                            <a:schemeClr val="tx2"/>
                          </a:solidFill>
                          <a:effectLst/>
                        </a:rPr>
                        <a:t>5.10 Security Measures</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6"/>
                  </a:ext>
                </a:extLst>
              </a:tr>
              <a:tr h="286616">
                <a:tc gridSpan="4">
                  <a:txBody>
                    <a:bodyPr/>
                    <a:lstStyle/>
                    <a:p>
                      <a:pPr algn="ctr">
                        <a:lnSpc>
                          <a:spcPct val="107000"/>
                        </a:lnSpc>
                        <a:spcAft>
                          <a:spcPts val="800"/>
                        </a:spcAft>
                      </a:pPr>
                      <a:r>
                        <a:rPr lang="en-CA" sz="1600" b="0" dirty="0">
                          <a:solidFill>
                            <a:schemeClr val="tx2"/>
                          </a:solidFill>
                          <a:effectLst/>
                        </a:rPr>
                        <a:t>5.11 Back-up and Disaster Management</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7"/>
                  </a:ext>
                </a:extLst>
              </a:tr>
              <a:tr h="265673">
                <a:tc gridSpan="4">
                  <a:txBody>
                    <a:bodyPr/>
                    <a:lstStyle/>
                    <a:p>
                      <a:pPr algn="ctr">
                        <a:lnSpc>
                          <a:spcPct val="107000"/>
                        </a:lnSpc>
                        <a:spcAft>
                          <a:spcPts val="800"/>
                        </a:spcAft>
                      </a:pPr>
                      <a:r>
                        <a:rPr lang="en-CA" sz="1600" b="0" dirty="0">
                          <a:solidFill>
                            <a:schemeClr val="tx2"/>
                          </a:solidFill>
                          <a:effectLst/>
                        </a:rPr>
                        <a:t>5.12 Obsolescence</a:t>
                      </a:r>
                      <a:endParaRPr lang="en-CA" sz="1600" b="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54894" marR="54894" marT="7624" marB="0">
                    <a:solidFill>
                      <a:schemeClr val="accent6">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91480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12" y="692150"/>
            <a:ext cx="8203364" cy="640543"/>
          </a:xfrm>
        </p:spPr>
        <p:txBody>
          <a:bodyPr/>
          <a:lstStyle/>
          <a:p>
            <a:endParaRPr lang="en-CA" dirty="0"/>
          </a:p>
        </p:txBody>
      </p:sp>
      <p:sp>
        <p:nvSpPr>
          <p:cNvPr id="3" name="Text Placeholder 2"/>
          <p:cNvSpPr>
            <a:spLocks noGrp="1"/>
          </p:cNvSpPr>
          <p:nvPr>
            <p:ph type="body" sz="quarter" idx="13"/>
          </p:nvPr>
        </p:nvSpPr>
        <p:spPr>
          <a:xfrm>
            <a:off x="609600" y="1598867"/>
            <a:ext cx="9577137" cy="4489112"/>
          </a:xfrm>
        </p:spPr>
        <p:txBody>
          <a:bodyPr>
            <a:normAutofit fontScale="85000" lnSpcReduction="20000"/>
          </a:bodyPr>
          <a:lstStyle/>
          <a:p>
            <a:r>
              <a:rPr lang="en-CA" i="1" dirty="0"/>
              <a:t>Cass v. 1410088 Ontario Inc., </a:t>
            </a:r>
            <a:r>
              <a:rPr lang="en-CA" u="sng" dirty="0">
                <a:hlinkClick r:id="rId3"/>
              </a:rPr>
              <a:t>2018 ONSC 6959</a:t>
            </a:r>
            <a:r>
              <a:rPr lang="en-CA" dirty="0"/>
              <a:t> </a:t>
            </a:r>
          </a:p>
          <a:p>
            <a:pPr marL="342900" indent="-342900">
              <a:buFont typeface="Wingdings" panose="05000000000000000000" pitchFamily="2" charset="2"/>
              <a:buChar char="Ø"/>
            </a:pPr>
            <a:r>
              <a:rPr lang="en-CA" sz="2000" dirty="0"/>
              <a:t>Plaintiff responsible for defendant’s costs objected to as excessive and unnecessary including $900 fee for case precedents</a:t>
            </a:r>
          </a:p>
          <a:p>
            <a:pPr marL="342900" indent="-342900">
              <a:buFont typeface="Wingdings" panose="05000000000000000000" pitchFamily="2" charset="2"/>
              <a:buChar char="Ø"/>
            </a:pPr>
            <a:r>
              <a:rPr lang="en-CA" sz="2000" dirty="0"/>
              <a:t>The court stated in relation to both the excessive amount of time counsel had spent on legal research, as well as the fee that,</a:t>
            </a:r>
          </a:p>
          <a:p>
            <a:pPr lvl="2">
              <a:tabLst>
                <a:tab pos="2422525" algn="l"/>
              </a:tabLst>
            </a:pPr>
            <a:r>
              <a:rPr lang="en-CA" dirty="0"/>
              <a:t> “[i]f artificial intelligence sources were employed, no doubt counsel’s preparation time would have been significantly reduced.” </a:t>
            </a:r>
          </a:p>
          <a:p>
            <a:pPr marL="342900" indent="-342900">
              <a:buFont typeface="Wingdings" panose="05000000000000000000" pitchFamily="2" charset="2"/>
              <a:buChar char="Ø"/>
            </a:pPr>
            <a:r>
              <a:rPr lang="en-CA" sz="2000" dirty="0"/>
              <a:t>The defendant’s claims for disbursements was ultimately reduced from $24,300.67 to $11,404.08.</a:t>
            </a:r>
          </a:p>
          <a:p>
            <a:r>
              <a:rPr lang="en-CA" dirty="0"/>
              <a:t> </a:t>
            </a:r>
          </a:p>
          <a:p>
            <a:r>
              <a:rPr lang="en-CA" i="1" dirty="0"/>
              <a:t>Drummond v. The Cadillac Fairview Corp. Ltd.</a:t>
            </a:r>
            <a:r>
              <a:rPr lang="en-CA" dirty="0"/>
              <a:t>, </a:t>
            </a:r>
            <a:r>
              <a:rPr lang="en-CA" u="sng" dirty="0">
                <a:hlinkClick r:id="rId4"/>
              </a:rPr>
              <a:t>2018 ONSC 5350</a:t>
            </a:r>
            <a:endParaRPr lang="en-CA" dirty="0"/>
          </a:p>
          <a:p>
            <a:pPr marL="342900" indent="-342900" fontAlgn="base">
              <a:buFont typeface="Wingdings" panose="05000000000000000000" pitchFamily="2" charset="2"/>
              <a:buChar char="Ø"/>
            </a:pPr>
            <a:r>
              <a:rPr lang="en-CA" sz="2100" dirty="0"/>
              <a:t>Defendant’s </a:t>
            </a:r>
            <a:r>
              <a:rPr lang="en-CA" sz="2100" dirty="0" smtClean="0"/>
              <a:t>objection </a:t>
            </a:r>
            <a:r>
              <a:rPr lang="en-CA" sz="2100" dirty="0"/>
              <a:t>to $1,323 claimed for legal research costs incurred using </a:t>
            </a:r>
            <a:r>
              <a:rPr lang="en-CA" sz="2100" dirty="0">
                <a:hlinkClick r:id="rId5"/>
              </a:rPr>
              <a:t>WestLaw</a:t>
            </a:r>
            <a:r>
              <a:rPr lang="en-CA" sz="2100" dirty="0"/>
              <a:t> unsuccessful.</a:t>
            </a:r>
          </a:p>
          <a:p>
            <a:pPr marL="342900" indent="-342900" fontAlgn="base">
              <a:buFont typeface="Wingdings" panose="05000000000000000000" pitchFamily="2" charset="2"/>
              <a:buChar char="Ø"/>
            </a:pPr>
            <a:r>
              <a:rPr lang="en-CA" sz="2100" dirty="0"/>
              <a:t>In allowing the disbursement for legal research, the court commented </a:t>
            </a:r>
            <a:r>
              <a:rPr lang="en-CA" sz="2100" dirty="0" smtClean="0"/>
              <a:t>that:</a:t>
            </a:r>
            <a:endParaRPr lang="en-CA" sz="2100" dirty="0"/>
          </a:p>
          <a:p>
            <a:pPr lvl="2" fontAlgn="base">
              <a:tabLst>
                <a:tab pos="2333625" algn="l"/>
              </a:tabLst>
            </a:pPr>
            <a:r>
              <a:rPr lang="en-CA" sz="1700" dirty="0"/>
              <a:t>“computer-assisted legal research is a necessity for the contemporary practice of law and computer assisted legal research is here to stay with further advances in artificial intelligence to be anticipated and to be encouraged</a:t>
            </a:r>
            <a:r>
              <a:rPr lang="en-CA" dirty="0"/>
              <a:t>.”</a:t>
            </a:r>
          </a:p>
        </p:txBody>
      </p:sp>
    </p:spTree>
    <p:extLst>
      <p:ext uri="{BB962C8B-B14F-4D97-AF65-F5344CB8AC3E}">
        <p14:creationId xmlns:p14="http://schemas.microsoft.com/office/powerpoint/2010/main" val="182568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368967"/>
            <a:ext cx="10387263" cy="625643"/>
          </a:xfrm>
        </p:spPr>
        <p:txBody>
          <a:bodyPr/>
          <a:lstStyle/>
          <a:p>
            <a:pPr algn="ctr"/>
            <a:r>
              <a:rPr lang="en-US" sz="3600" dirty="0"/>
              <a:t>I.  Introduction – Setting the AI Table</a:t>
            </a:r>
            <a:endParaRPr lang="en-CA" dirty="0"/>
          </a:p>
        </p:txBody>
      </p:sp>
      <p:sp>
        <p:nvSpPr>
          <p:cNvPr id="3" name="Text Placeholder 2"/>
          <p:cNvSpPr>
            <a:spLocks noGrp="1"/>
          </p:cNvSpPr>
          <p:nvPr>
            <p:ph type="body" sz="quarter" idx="13"/>
          </p:nvPr>
        </p:nvSpPr>
        <p:spPr>
          <a:xfrm>
            <a:off x="657726" y="914400"/>
            <a:ext cx="10491914" cy="5385816"/>
          </a:xfrm>
        </p:spPr>
        <p:txBody>
          <a:bodyPr>
            <a:normAutofit/>
          </a:bodyPr>
          <a:lstStyle/>
          <a:p>
            <a:endParaRPr lang="en-CA" dirty="0"/>
          </a:p>
          <a:p>
            <a:pPr marL="342900" indent="-342900">
              <a:buFont typeface="Wingdings" panose="05000000000000000000" pitchFamily="2" charset="2"/>
              <a:buChar char="Ø"/>
            </a:pPr>
            <a:r>
              <a:rPr lang="en-CA" sz="2000" dirty="0"/>
              <a:t>Company spending on AI expected to grow 600% from $8 billion in 2016 to $47 billion in 2020</a:t>
            </a:r>
          </a:p>
          <a:p>
            <a:pPr lvl="2">
              <a:tabLst>
                <a:tab pos="2598738" algn="l"/>
              </a:tabLst>
            </a:pPr>
            <a:r>
              <a:rPr lang="en-CA" sz="1400" dirty="0"/>
              <a:t>Sterling Miller, </a:t>
            </a:r>
            <a:r>
              <a:rPr lang="en-CA" sz="1400" i="1" dirty="0"/>
              <a:t>Part I: Artificial Intelligence &amp; Its Impact on Legal Technology:  To Boldly Go Where No Legal Department Has Gone Before</a:t>
            </a:r>
            <a:r>
              <a:rPr lang="en-CA" sz="1400" dirty="0"/>
              <a:t>, Thomson Reuters, 2019</a:t>
            </a:r>
          </a:p>
          <a:p>
            <a:endParaRPr lang="en-CA" sz="1400" dirty="0"/>
          </a:p>
          <a:p>
            <a:pPr marL="342900" indent="-342900">
              <a:buFont typeface="Wingdings" panose="05000000000000000000" pitchFamily="2" charset="2"/>
              <a:buChar char="Ø"/>
            </a:pPr>
            <a:r>
              <a:rPr lang="en-CA" sz="2000" dirty="0"/>
              <a:t>According to UK LexisNexis 2018 report, 53% of in-house counsel say too much time </a:t>
            </a:r>
            <a:r>
              <a:rPr lang="en-CA" sz="2000" dirty="0" smtClean="0"/>
              <a:t>is spent on </a:t>
            </a:r>
            <a:r>
              <a:rPr lang="en-CA" sz="2000" dirty="0"/>
              <a:t>repetitive tasks and 34% say too much time </a:t>
            </a:r>
            <a:r>
              <a:rPr lang="en-CA" sz="2000" dirty="0" smtClean="0"/>
              <a:t>is spent reviewing </a:t>
            </a:r>
            <a:r>
              <a:rPr lang="en-CA" sz="2000" dirty="0"/>
              <a:t>documents</a:t>
            </a:r>
          </a:p>
          <a:p>
            <a:endParaRPr lang="en-CA" dirty="0"/>
          </a:p>
          <a:p>
            <a:pPr marL="342900" indent="-342900">
              <a:buFont typeface="Wingdings" panose="05000000000000000000" pitchFamily="2" charset="2"/>
              <a:buChar char="Ø"/>
            </a:pPr>
            <a:r>
              <a:rPr lang="en-CA" sz="2000" dirty="0"/>
              <a:t>23% of the work lawyers </a:t>
            </a:r>
            <a:r>
              <a:rPr lang="en-CA" sz="2000" dirty="0" smtClean="0"/>
              <a:t>do could </a:t>
            </a:r>
            <a:r>
              <a:rPr lang="en-CA" sz="2000" dirty="0"/>
              <a:t>be automated with available technology</a:t>
            </a:r>
          </a:p>
          <a:p>
            <a:pPr lvl="2"/>
            <a:r>
              <a:rPr lang="en-CA" sz="1400" dirty="0"/>
              <a:t>Steve Lohr, </a:t>
            </a:r>
            <a:r>
              <a:rPr lang="en-CA" sz="1400" i="1" dirty="0"/>
              <a:t>AI Is Doing Legal Work.  But it Won’t Replace Lawyers, Yet</a:t>
            </a:r>
            <a:r>
              <a:rPr lang="en-CA" sz="1400" dirty="0"/>
              <a:t>, New York Times, March 19, 2017 quoting McKinsey Global Institute Study</a:t>
            </a:r>
          </a:p>
          <a:p>
            <a:pPr lvl="2"/>
            <a:endParaRPr lang="en-CA" sz="1400" dirty="0"/>
          </a:p>
          <a:p>
            <a:pPr marL="285750" indent="-285750">
              <a:buFont typeface="Wingdings" panose="05000000000000000000" pitchFamily="2" charset="2"/>
              <a:buChar char="Ø"/>
              <a:tabLst>
                <a:tab pos="2333625" algn="l"/>
              </a:tabLst>
            </a:pPr>
            <a:r>
              <a:rPr lang="en-CA" sz="1800" dirty="0"/>
              <a:t>AI tools offer the potential to save time and money, increase quality, enhance creativity and reduce risk,  improve client relations and develop better precedents</a:t>
            </a:r>
          </a:p>
        </p:txBody>
      </p:sp>
    </p:spTree>
    <p:extLst>
      <p:ext uri="{BB962C8B-B14F-4D97-AF65-F5344CB8AC3E}">
        <p14:creationId xmlns:p14="http://schemas.microsoft.com/office/powerpoint/2010/main" val="12016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pPr lvl="0" algn="ctr"/>
            <a:r>
              <a:rPr lang="en-CA" dirty="0"/>
              <a:t>II.B Obligation to Exercise Independent Judgment</a:t>
            </a:r>
          </a:p>
        </p:txBody>
      </p:sp>
      <p:sp>
        <p:nvSpPr>
          <p:cNvPr id="3" name="Text Placeholder 2"/>
          <p:cNvSpPr>
            <a:spLocks noGrp="1"/>
          </p:cNvSpPr>
          <p:nvPr>
            <p:ph type="body" sz="quarter" idx="13"/>
          </p:nvPr>
        </p:nvSpPr>
        <p:spPr>
          <a:xfrm>
            <a:off x="320090" y="1157708"/>
            <a:ext cx="10901361" cy="4866102"/>
          </a:xfrm>
        </p:spPr>
        <p:txBody>
          <a:bodyPr/>
          <a:lstStyle/>
          <a:p>
            <a:pPr algn="just"/>
            <a:r>
              <a:rPr lang="en-CA" b="1" dirty="0">
                <a:latin typeface="Rotation LT Std Roman"/>
              </a:rPr>
              <a:t>Section 3.2 Quality of Service</a:t>
            </a:r>
          </a:p>
          <a:p>
            <a:pPr algn="just"/>
            <a:r>
              <a:rPr lang="en-CA" b="1" dirty="0">
                <a:latin typeface="Rotation LT Std Roman"/>
              </a:rPr>
              <a:t>3.2-1</a:t>
            </a:r>
            <a:r>
              <a:rPr lang="en-CA" dirty="0">
                <a:latin typeface="Rotation LT Std Roman"/>
              </a:rPr>
              <a:t> A lawyer has a duty to provide courteous, thorough and prompt service to clients.  The quality of service required of a lawyer is service that is competent, timely, conscientious, diligent, efficient and civil.</a:t>
            </a:r>
          </a:p>
          <a:p>
            <a:pPr algn="just"/>
            <a:r>
              <a:rPr lang="en-CA" b="1" dirty="0">
                <a:latin typeface="Rotation LT Std Roman"/>
              </a:rPr>
              <a:t>3.2.2</a:t>
            </a:r>
            <a:r>
              <a:rPr lang="en-CA" dirty="0">
                <a:latin typeface="Rotation LT Std Roman"/>
              </a:rPr>
              <a:t> When advising clients, a lawyer shall be honest and candid.</a:t>
            </a:r>
          </a:p>
          <a:p>
            <a:pPr algn="just"/>
            <a:endParaRPr lang="en-CA" u="sng" dirty="0">
              <a:latin typeface="Rotation LT Std Roman"/>
            </a:endParaRPr>
          </a:p>
          <a:p>
            <a:pPr algn="just"/>
            <a:r>
              <a:rPr lang="en-CA" u="sng" dirty="0">
                <a:latin typeface="Rotation LT Std Roman"/>
              </a:rPr>
              <a:t>Commentary to Rule 3.2-2</a:t>
            </a:r>
            <a:r>
              <a:rPr lang="en-CA" dirty="0">
                <a:latin typeface="Rotation LT Std Roman"/>
              </a:rPr>
              <a:t>:</a:t>
            </a:r>
          </a:p>
          <a:p>
            <a:pPr algn="just"/>
            <a:r>
              <a:rPr lang="en-CA" dirty="0">
                <a:latin typeface="Rotation LT Std Roman"/>
              </a:rPr>
              <a:t>[2] The lawyer’s duty to the client who seeks legal advice is to give the client a competent opinion based on a sufficient knowledge of the relevant facts, an adequate consideration of the applicable law, and the lawyer’s own experience and expertise.  The advice must be open and undisguised and must clearly disclose what the lawyer honestly </a:t>
            </a:r>
            <a:r>
              <a:rPr lang="en-CA" dirty="0" smtClean="0">
                <a:latin typeface="Rotation LT Std Roman"/>
              </a:rPr>
              <a:t>thinks </a:t>
            </a:r>
            <a:r>
              <a:rPr lang="en-CA" dirty="0">
                <a:latin typeface="Rotation LT Std Roman"/>
              </a:rPr>
              <a:t>about the merits and </a:t>
            </a:r>
            <a:r>
              <a:rPr lang="en-CA" dirty="0" smtClean="0">
                <a:latin typeface="Rotation LT Std Roman"/>
              </a:rPr>
              <a:t>probable </a:t>
            </a:r>
            <a:r>
              <a:rPr lang="en-CA" dirty="0">
                <a:latin typeface="Rotation LT Std Roman"/>
              </a:rPr>
              <a:t>results.</a:t>
            </a:r>
          </a:p>
        </p:txBody>
      </p:sp>
    </p:spTree>
    <p:extLst>
      <p:ext uri="{BB962C8B-B14F-4D97-AF65-F5344CB8AC3E}">
        <p14:creationId xmlns:p14="http://schemas.microsoft.com/office/powerpoint/2010/main" val="221680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pPr algn="ctr"/>
            <a:r>
              <a:rPr lang="en-CA" dirty="0"/>
              <a:t>Rule 3.2  Quality of Service cont’d</a:t>
            </a:r>
          </a:p>
        </p:txBody>
      </p:sp>
      <p:sp>
        <p:nvSpPr>
          <p:cNvPr id="3" name="Text Placeholder 2"/>
          <p:cNvSpPr>
            <a:spLocks noGrp="1"/>
          </p:cNvSpPr>
          <p:nvPr>
            <p:ph type="body" sz="quarter" idx="13"/>
          </p:nvPr>
        </p:nvSpPr>
        <p:spPr>
          <a:xfrm>
            <a:off x="320091" y="947683"/>
            <a:ext cx="8230352" cy="4866102"/>
          </a:xfrm>
        </p:spPr>
        <p:txBody>
          <a:bodyPr/>
          <a:lstStyle/>
          <a:p>
            <a:pPr marL="342900" indent="-342900">
              <a:buFont typeface="Wingdings" panose="05000000000000000000" pitchFamily="2" charset="2"/>
              <a:buChar char="Ø"/>
            </a:pPr>
            <a:endParaRPr lang="en-CA" dirty="0"/>
          </a:p>
          <a:p>
            <a:pPr marL="342900" indent="-342900">
              <a:buFont typeface="Wingdings" panose="05000000000000000000" pitchFamily="2" charset="2"/>
              <a:buChar char="Ø"/>
            </a:pPr>
            <a:r>
              <a:rPr lang="en-CA" dirty="0"/>
              <a:t>AI Systems are not the lawyer.  Regardless of the technology, lawyers are required </a:t>
            </a:r>
            <a:r>
              <a:rPr lang="en-CA" dirty="0" smtClean="0"/>
              <a:t>to provide a </a:t>
            </a:r>
            <a:r>
              <a:rPr lang="en-CA" dirty="0"/>
              <a:t>competent opinion based on a sufficient knowledge of the relevant facts, an adequate consideration of the applicable law, and the lawyer’s own experience and expertise</a:t>
            </a:r>
          </a:p>
          <a:p>
            <a:pPr marL="342900" indent="-342900">
              <a:buFont typeface="Wingdings" panose="05000000000000000000" pitchFamily="2" charset="2"/>
              <a:buChar char="Ø"/>
            </a:pPr>
            <a:endParaRPr lang="en-CA" dirty="0"/>
          </a:p>
          <a:p>
            <a:pPr marL="342900" indent="-342900">
              <a:buFont typeface="Wingdings" panose="05000000000000000000" pitchFamily="2" charset="2"/>
              <a:buChar char="Ø"/>
            </a:pPr>
            <a:r>
              <a:rPr lang="en-CA" dirty="0"/>
              <a:t>Consideration of moral, economic, social and political factors is the domain of the lawyer, not the AI System   </a:t>
            </a:r>
          </a:p>
          <a:p>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4189" y="3206496"/>
            <a:ext cx="3248888" cy="2444204"/>
          </a:xfrm>
          <a:prstGeom prst="rect">
            <a:avLst/>
          </a:prstGeom>
        </p:spPr>
      </p:pic>
    </p:spTree>
    <p:extLst>
      <p:ext uri="{BB962C8B-B14F-4D97-AF65-F5344CB8AC3E}">
        <p14:creationId xmlns:p14="http://schemas.microsoft.com/office/powerpoint/2010/main" val="198332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pPr marL="457200" lvl="0" indent="-457200" algn="ctr"/>
            <a:r>
              <a:rPr lang="en-CA" dirty="0"/>
              <a:t>II.C  Obligation to Supervise</a:t>
            </a:r>
          </a:p>
        </p:txBody>
      </p:sp>
      <p:sp>
        <p:nvSpPr>
          <p:cNvPr id="3" name="Text Placeholder 2"/>
          <p:cNvSpPr>
            <a:spLocks noGrp="1"/>
          </p:cNvSpPr>
          <p:nvPr>
            <p:ph type="body" sz="quarter" idx="13"/>
          </p:nvPr>
        </p:nvSpPr>
        <p:spPr>
          <a:xfrm>
            <a:off x="135606" y="850230"/>
            <a:ext cx="10901361" cy="5342021"/>
          </a:xfrm>
        </p:spPr>
        <p:txBody>
          <a:bodyPr/>
          <a:lstStyle/>
          <a:p>
            <a:r>
              <a:rPr lang="en-CA" dirty="0"/>
              <a:t>Section 6.1 Supervision</a:t>
            </a:r>
          </a:p>
          <a:p>
            <a:r>
              <a:rPr lang="en-CA" sz="2000" dirty="0"/>
              <a:t>6.1-1 A lawyer shall in accordance with the by-laws</a:t>
            </a:r>
          </a:p>
          <a:p>
            <a:r>
              <a:rPr lang="en-CA" sz="2000" dirty="0"/>
              <a:t>(b)  </a:t>
            </a:r>
            <a:r>
              <a:rPr lang="en-CA" sz="2000" dirty="0" smtClean="0"/>
              <a:t>…directly </a:t>
            </a:r>
            <a:r>
              <a:rPr lang="en-CA" sz="2000" dirty="0"/>
              <a:t>supervise non-lawyers to whom particular tasks and functions are assigned.</a:t>
            </a:r>
          </a:p>
          <a:p>
            <a:r>
              <a:rPr lang="en-CA" dirty="0"/>
              <a:t>Commentary</a:t>
            </a:r>
          </a:p>
          <a:p>
            <a:r>
              <a:rPr lang="en-CA" sz="2000" dirty="0"/>
              <a:t>[1] By-Law 7.1 governs  the circumstances in which a lawyer may assign certain tasks and functions to a non-lawyer within a </a:t>
            </a:r>
            <a:r>
              <a:rPr lang="en-CA" sz="2000" dirty="0" smtClean="0"/>
              <a:t>law practice</a:t>
            </a:r>
            <a:r>
              <a:rPr lang="en-CA" sz="2000" dirty="0"/>
              <a:t>.  Where a non-lawyer is competent to do work under the supervision of a lawyer, a lawyer may assign work to the non-lawyer.  The non-lawyer must be directly supervised by the lawyer.  A lawyer is required to review the non-lawyer’s work at frequent </a:t>
            </a:r>
            <a:r>
              <a:rPr lang="en-CA" sz="2000" dirty="0" smtClean="0"/>
              <a:t>intervals </a:t>
            </a:r>
            <a:r>
              <a:rPr lang="en-CA" sz="2000" dirty="0"/>
              <a:t>to ensure its proper and timely completion.</a:t>
            </a:r>
          </a:p>
          <a:p>
            <a:r>
              <a:rPr lang="en-CA" sz="2000" dirty="0"/>
              <a:t>[1.1] </a:t>
            </a:r>
            <a:r>
              <a:rPr lang="en-CA" sz="2000" dirty="0" smtClean="0"/>
              <a:t>A </a:t>
            </a:r>
            <a:r>
              <a:rPr lang="en-CA" sz="2000" dirty="0"/>
              <a:t>lawyer may permit a non-lawyer to perform tasks assigned and supervised by the lawyer as long as the lawyer maintains a direct relationship with the </a:t>
            </a:r>
            <a:r>
              <a:rPr lang="en-CA" sz="2000" dirty="0" smtClean="0"/>
              <a:t>client …</a:t>
            </a:r>
            <a:endParaRPr lang="en-CA" sz="2000" dirty="0"/>
          </a:p>
        </p:txBody>
      </p:sp>
    </p:spTree>
    <p:extLst>
      <p:ext uri="{BB962C8B-B14F-4D97-AF65-F5344CB8AC3E}">
        <p14:creationId xmlns:p14="http://schemas.microsoft.com/office/powerpoint/2010/main" val="128448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52" y="331203"/>
            <a:ext cx="11085847" cy="640543"/>
          </a:xfrm>
        </p:spPr>
        <p:txBody>
          <a:bodyPr>
            <a:normAutofit/>
          </a:bodyPr>
          <a:lstStyle/>
          <a:p>
            <a:r>
              <a:rPr lang="en-CA" sz="2400" dirty="0"/>
              <a:t>American Bar Association (ABA) Model Rules of Professional Conduct</a:t>
            </a:r>
          </a:p>
        </p:txBody>
      </p:sp>
      <p:sp>
        <p:nvSpPr>
          <p:cNvPr id="3" name="Text Placeholder 2"/>
          <p:cNvSpPr>
            <a:spLocks noGrp="1"/>
          </p:cNvSpPr>
          <p:nvPr>
            <p:ph type="body" sz="quarter" idx="13"/>
          </p:nvPr>
        </p:nvSpPr>
        <p:spPr>
          <a:xfrm>
            <a:off x="376238" y="1117603"/>
            <a:ext cx="10901361" cy="4866102"/>
          </a:xfrm>
        </p:spPr>
        <p:txBody>
          <a:bodyPr>
            <a:normAutofit fontScale="92500" lnSpcReduction="20000"/>
          </a:bodyPr>
          <a:lstStyle/>
          <a:p>
            <a:r>
              <a:rPr lang="en-CA" dirty="0"/>
              <a:t>Rule 5.3 Responsibilities Regarding Nonlawyer Assistance</a:t>
            </a:r>
          </a:p>
          <a:p>
            <a:r>
              <a:rPr lang="en-CA" dirty="0"/>
              <a:t>With respect to a nonlawyer employed or retained by or associated with a lawyer:</a:t>
            </a:r>
          </a:p>
          <a:p>
            <a:r>
              <a:rPr lang="en-CA" dirty="0"/>
              <a:t> (b)	a lawyer having direct supervisory authority over the nonlawyer shall make reasonable efforts to ensure that the person’s conduct is compatible with the professional obligations of the lawyer …</a:t>
            </a:r>
          </a:p>
          <a:p>
            <a:endParaRPr lang="en-CA" sz="900" dirty="0"/>
          </a:p>
          <a:p>
            <a:r>
              <a:rPr lang="en-CA" dirty="0"/>
              <a:t>Comment</a:t>
            </a:r>
          </a:p>
          <a:p>
            <a:r>
              <a:rPr lang="en-CA" b="1" i="1" dirty="0"/>
              <a:t>Nonlawyers outside the Firm</a:t>
            </a:r>
            <a:endParaRPr lang="en-CA" dirty="0"/>
          </a:p>
          <a:p>
            <a:r>
              <a:rPr lang="en-CA" dirty="0"/>
              <a:t>[3] </a:t>
            </a:r>
            <a:r>
              <a:rPr lang="en-CA" dirty="0" smtClean="0"/>
              <a:t>… A </a:t>
            </a:r>
            <a:r>
              <a:rPr lang="en-CA" dirty="0"/>
              <a:t>lawyer may use nonlawyers outside the firm to assist the lawyer in rendering legal services to the client.  Examples include the retention of </a:t>
            </a:r>
            <a:r>
              <a:rPr lang="en-CA" dirty="0" smtClean="0"/>
              <a:t>an </a:t>
            </a:r>
            <a:r>
              <a:rPr lang="en-CA" dirty="0"/>
              <a:t>investigative or paraprofessional service, hiring a document management company to create and maintain a database for complex litigation, sending client documents to a third party for printing or scanning, and using an Internet-based service to store client information.  When using such </a:t>
            </a:r>
            <a:r>
              <a:rPr lang="en-CA" dirty="0" smtClean="0"/>
              <a:t>services </a:t>
            </a:r>
            <a:r>
              <a:rPr lang="en-CA" dirty="0"/>
              <a:t>outside the firm, a lawyer </a:t>
            </a:r>
            <a:r>
              <a:rPr lang="en-CA" dirty="0" smtClean="0"/>
              <a:t>must </a:t>
            </a:r>
            <a:r>
              <a:rPr lang="en-CA" dirty="0"/>
              <a:t>make reasonable efforts to ensure that the services are provided in a manner that is compatible with the lawyer’s professional obligations.</a:t>
            </a:r>
          </a:p>
          <a:p>
            <a:endParaRPr lang="en-CA" dirty="0"/>
          </a:p>
        </p:txBody>
      </p:sp>
    </p:spTree>
    <p:extLst>
      <p:ext uri="{BB962C8B-B14F-4D97-AF65-F5344CB8AC3E}">
        <p14:creationId xmlns:p14="http://schemas.microsoft.com/office/powerpoint/2010/main" val="398099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88" y="531729"/>
            <a:ext cx="10003754" cy="640543"/>
          </a:xfrm>
        </p:spPr>
        <p:txBody>
          <a:bodyPr/>
          <a:lstStyle/>
          <a:p>
            <a:pPr algn="ctr"/>
            <a:r>
              <a:rPr lang="en-CA" dirty="0"/>
              <a:t>II.D	Other Professional Obligations</a:t>
            </a:r>
          </a:p>
        </p:txBody>
      </p:sp>
      <p:sp>
        <p:nvSpPr>
          <p:cNvPr id="3" name="Text Placeholder 2"/>
          <p:cNvSpPr>
            <a:spLocks noGrp="1"/>
          </p:cNvSpPr>
          <p:nvPr>
            <p:ph type="body" sz="quarter" idx="13"/>
          </p:nvPr>
        </p:nvSpPr>
        <p:spPr>
          <a:xfrm>
            <a:off x="504576" y="1590846"/>
            <a:ext cx="7548562" cy="4424943"/>
          </a:xfrm>
        </p:spPr>
        <p:txBody>
          <a:bodyPr>
            <a:normAutofit lnSpcReduction="10000"/>
          </a:bodyPr>
          <a:lstStyle/>
          <a:p>
            <a:pPr marL="342900" lvl="1" algn="just"/>
            <a:r>
              <a:rPr lang="en-CA" sz="2000" dirty="0">
                <a:latin typeface="Rotation LT Std Roman"/>
              </a:rPr>
              <a:t>Although codes of professional conduct in Canada do not explicitly require the use of technology like their American counterpart, a number of ethical obligations under the codes – for example, to adapt “to changing professional requirements, standards, techniques and practices” and to maintain “office staff, facilities and equipment adequate to the lawyer’s practice” – suggest that the appropriate use of technology in the circumstances must be considered.  </a:t>
            </a:r>
            <a:r>
              <a:rPr lang="en-CA" sz="2000" b="1" dirty="0">
                <a:latin typeface="Rotation LT Std Roman"/>
              </a:rPr>
              <a:t>If you decide the use of technology is appropriate to provide a legal service or to manage your practice, other rules of professional conduct, such as those governing client confidentiality and marketing by lawyers, will guide your conduct in the use of that technology</a:t>
            </a:r>
            <a:r>
              <a:rPr lang="en-CA" sz="2000" dirty="0">
                <a:latin typeface="Rotation LT Std Roman"/>
              </a:rPr>
              <a:t>.” (Footnotes omitted, emphasis added) </a:t>
            </a:r>
          </a:p>
          <a:p>
            <a:endParaRPr lang="en-CA" sz="100" dirty="0"/>
          </a:p>
          <a:p>
            <a:pPr marL="1257300" lvl="3"/>
            <a:r>
              <a:rPr lang="en-CA" dirty="0">
                <a:latin typeface="Rotation LT Std Roman"/>
              </a:rPr>
              <a:t>Canadian Bar Association, Ethics and Professional Responsibility Committee, </a:t>
            </a:r>
            <a:r>
              <a:rPr lang="en-CA" i="1" dirty="0">
                <a:latin typeface="Rotation LT Std Roman"/>
              </a:rPr>
              <a:t>Legal Ethics in a Digital World</a:t>
            </a:r>
            <a:r>
              <a:rPr lang="en-CA" dirty="0">
                <a:latin typeface="Rotation LT Std Roman"/>
              </a:rPr>
              <a:t>, 2014-2015 at 1.</a:t>
            </a:r>
          </a:p>
          <a:p>
            <a:endParaRPr lang="en-CA" dirty="0"/>
          </a:p>
        </p:txBody>
      </p:sp>
      <p:pic>
        <p:nvPicPr>
          <p:cNvPr id="4" name="Picture 3"/>
          <p:cNvPicPr>
            <a:picLocks noChangeAspect="1"/>
          </p:cNvPicPr>
          <p:nvPr/>
        </p:nvPicPr>
        <p:blipFill>
          <a:blip r:embed="rId3"/>
          <a:stretch>
            <a:fillRect/>
          </a:stretch>
        </p:blipFill>
        <p:spPr>
          <a:xfrm>
            <a:off x="8322778" y="1738648"/>
            <a:ext cx="3202694" cy="3551141"/>
          </a:xfrm>
          <a:prstGeom prst="rect">
            <a:avLst/>
          </a:prstGeom>
        </p:spPr>
      </p:pic>
      <p:sp>
        <p:nvSpPr>
          <p:cNvPr id="5" name="TextBox 4"/>
          <p:cNvSpPr txBox="1"/>
          <p:nvPr/>
        </p:nvSpPr>
        <p:spPr>
          <a:xfrm rot="21143067">
            <a:off x="8605666" y="4178390"/>
            <a:ext cx="1636085" cy="400110"/>
          </a:xfrm>
          <a:prstGeom prst="rect">
            <a:avLst/>
          </a:prstGeom>
          <a:noFill/>
        </p:spPr>
        <p:txBody>
          <a:bodyPr wrap="square" rtlCol="0">
            <a:spAutoFit/>
          </a:bodyPr>
          <a:lstStyle/>
          <a:p>
            <a:r>
              <a:rPr lang="en-CA" sz="2000" b="1" dirty="0" smtClean="0">
                <a:solidFill>
                  <a:srgbClr val="FF0000"/>
                </a:solidFill>
                <a:latin typeface="Rotation LT Std Roman"/>
              </a:rPr>
              <a:t>Algorithms</a:t>
            </a:r>
            <a:endParaRPr lang="en-CA" sz="2000" b="1" dirty="0">
              <a:solidFill>
                <a:srgbClr val="FF0000"/>
              </a:solidFill>
              <a:latin typeface="Rotation LT Std Roman"/>
            </a:endParaRPr>
          </a:p>
        </p:txBody>
      </p:sp>
      <p:sp>
        <p:nvSpPr>
          <p:cNvPr id="6" name="TextBox 5"/>
          <p:cNvSpPr txBox="1"/>
          <p:nvPr/>
        </p:nvSpPr>
        <p:spPr>
          <a:xfrm rot="21261447">
            <a:off x="8907736" y="2835420"/>
            <a:ext cx="1920934" cy="400110"/>
          </a:xfrm>
          <a:prstGeom prst="rect">
            <a:avLst/>
          </a:prstGeom>
          <a:noFill/>
        </p:spPr>
        <p:txBody>
          <a:bodyPr wrap="square" rtlCol="0">
            <a:spAutoFit/>
          </a:bodyPr>
          <a:lstStyle/>
          <a:p>
            <a:r>
              <a:rPr lang="en-CA" sz="2000" b="1" dirty="0" smtClean="0">
                <a:solidFill>
                  <a:schemeClr val="accent5"/>
                </a:solidFill>
                <a:latin typeface="Rotation LT Std Roman"/>
              </a:rPr>
              <a:t>AI Tools</a:t>
            </a:r>
            <a:endParaRPr lang="en-CA" sz="2000" b="1" dirty="0">
              <a:solidFill>
                <a:schemeClr val="accent5"/>
              </a:solidFill>
              <a:latin typeface="Rotation LT Std Roman"/>
            </a:endParaRPr>
          </a:p>
        </p:txBody>
      </p:sp>
      <p:sp>
        <p:nvSpPr>
          <p:cNvPr id="7" name="TextBox 6"/>
          <p:cNvSpPr txBox="1"/>
          <p:nvPr/>
        </p:nvSpPr>
        <p:spPr>
          <a:xfrm rot="581482">
            <a:off x="8539803" y="3512297"/>
            <a:ext cx="1424763" cy="707886"/>
          </a:xfrm>
          <a:prstGeom prst="rect">
            <a:avLst/>
          </a:prstGeom>
          <a:noFill/>
        </p:spPr>
        <p:txBody>
          <a:bodyPr wrap="square" rtlCol="0">
            <a:spAutoFit/>
          </a:bodyPr>
          <a:lstStyle/>
          <a:p>
            <a:r>
              <a:rPr lang="en-CA" sz="2000" b="1" dirty="0" smtClean="0">
                <a:solidFill>
                  <a:srgbClr val="92D050"/>
                </a:solidFill>
                <a:latin typeface="Rotation LT Std Roman"/>
              </a:rPr>
              <a:t>Blackboxes</a:t>
            </a:r>
            <a:endParaRPr lang="en-CA" sz="2000" b="1" dirty="0">
              <a:solidFill>
                <a:srgbClr val="92D050"/>
              </a:solidFill>
              <a:latin typeface="Rotation LT Std Roman"/>
            </a:endParaRPr>
          </a:p>
        </p:txBody>
      </p:sp>
      <p:sp>
        <p:nvSpPr>
          <p:cNvPr id="8" name="TextBox 7"/>
          <p:cNvSpPr txBox="1"/>
          <p:nvPr/>
        </p:nvSpPr>
        <p:spPr>
          <a:xfrm rot="20818643">
            <a:off x="9934108" y="3532083"/>
            <a:ext cx="1424763" cy="400110"/>
          </a:xfrm>
          <a:prstGeom prst="rect">
            <a:avLst/>
          </a:prstGeom>
          <a:noFill/>
        </p:spPr>
        <p:txBody>
          <a:bodyPr wrap="square" rtlCol="0">
            <a:spAutoFit/>
          </a:bodyPr>
          <a:lstStyle/>
          <a:p>
            <a:r>
              <a:rPr lang="en-CA" sz="2000" b="1" dirty="0">
                <a:solidFill>
                  <a:srgbClr val="CB5E30"/>
                </a:solidFill>
                <a:latin typeface="Rotation LT Std Roman"/>
              </a:rPr>
              <a:t>Cloud</a:t>
            </a:r>
          </a:p>
        </p:txBody>
      </p:sp>
      <p:sp>
        <p:nvSpPr>
          <p:cNvPr id="11" name="TextBox 10"/>
          <p:cNvSpPr txBox="1"/>
          <p:nvPr/>
        </p:nvSpPr>
        <p:spPr>
          <a:xfrm rot="21012527">
            <a:off x="9968781" y="4210206"/>
            <a:ext cx="1417947" cy="400110"/>
          </a:xfrm>
          <a:prstGeom prst="rect">
            <a:avLst/>
          </a:prstGeom>
          <a:noFill/>
        </p:spPr>
        <p:txBody>
          <a:bodyPr wrap="square" rtlCol="0">
            <a:spAutoFit/>
          </a:bodyPr>
          <a:lstStyle/>
          <a:p>
            <a:r>
              <a:rPr lang="en-CA" sz="2000" b="1" dirty="0">
                <a:solidFill>
                  <a:srgbClr val="00B050"/>
                </a:solidFill>
                <a:latin typeface="Rotation LT Std Roman"/>
              </a:rPr>
              <a:t>Apps</a:t>
            </a:r>
          </a:p>
        </p:txBody>
      </p:sp>
      <p:sp>
        <p:nvSpPr>
          <p:cNvPr id="12" name="TextBox 11"/>
          <p:cNvSpPr txBox="1"/>
          <p:nvPr/>
        </p:nvSpPr>
        <p:spPr>
          <a:xfrm>
            <a:off x="9644523" y="3332286"/>
            <a:ext cx="1424763" cy="400110"/>
          </a:xfrm>
          <a:prstGeom prst="rect">
            <a:avLst/>
          </a:prstGeom>
          <a:noFill/>
        </p:spPr>
        <p:txBody>
          <a:bodyPr wrap="square" rtlCol="0">
            <a:spAutoFit/>
          </a:bodyPr>
          <a:lstStyle/>
          <a:p>
            <a:r>
              <a:rPr lang="en-CA" sz="2000" b="1" dirty="0">
                <a:solidFill>
                  <a:srgbClr val="7030A0"/>
                </a:solidFill>
                <a:latin typeface="Rotation LT Std Roman"/>
              </a:rPr>
              <a:t>SaaS</a:t>
            </a:r>
          </a:p>
        </p:txBody>
      </p:sp>
    </p:spTree>
    <p:extLst>
      <p:ext uri="{BB962C8B-B14F-4D97-AF65-F5344CB8AC3E}">
        <p14:creationId xmlns:p14="http://schemas.microsoft.com/office/powerpoint/2010/main" val="10554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r>
              <a:rPr lang="en-CA" dirty="0"/>
              <a:t>Other Professional Obligations</a:t>
            </a:r>
          </a:p>
        </p:txBody>
      </p:sp>
      <p:sp>
        <p:nvSpPr>
          <p:cNvPr id="3" name="Text Placeholder 2"/>
          <p:cNvSpPr>
            <a:spLocks noGrp="1"/>
          </p:cNvSpPr>
          <p:nvPr>
            <p:ph type="body" sz="quarter" idx="13"/>
          </p:nvPr>
        </p:nvSpPr>
        <p:spPr>
          <a:xfrm>
            <a:off x="376238" y="947683"/>
            <a:ext cx="10901361" cy="5036022"/>
          </a:xfrm>
        </p:spPr>
        <p:txBody>
          <a:bodyPr/>
          <a:lstStyle/>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283847491"/>
              </p:ext>
            </p:extLst>
          </p:nvPr>
        </p:nvGraphicFramePr>
        <p:xfrm>
          <a:off x="447869" y="1035699"/>
          <a:ext cx="10829730" cy="4867106"/>
        </p:xfrm>
        <a:graphic>
          <a:graphicData uri="http://schemas.openxmlformats.org/drawingml/2006/table">
            <a:tbl>
              <a:tblPr firstRow="1" firstCol="1" bandRow="1">
                <a:tableStyleId>{5C22544A-7EE6-4342-B048-85BDC9FD1C3A}</a:tableStyleId>
              </a:tblPr>
              <a:tblGrid>
                <a:gridCol w="2639747">
                  <a:extLst>
                    <a:ext uri="{9D8B030D-6E8A-4147-A177-3AD203B41FA5}">
                      <a16:colId xmlns="" xmlns:a16="http://schemas.microsoft.com/office/drawing/2014/main" val="20000"/>
                    </a:ext>
                  </a:extLst>
                </a:gridCol>
                <a:gridCol w="8189983">
                  <a:extLst>
                    <a:ext uri="{9D8B030D-6E8A-4147-A177-3AD203B41FA5}">
                      <a16:colId xmlns="" xmlns:a16="http://schemas.microsoft.com/office/drawing/2014/main" val="20001"/>
                    </a:ext>
                  </a:extLst>
                </a:gridCol>
              </a:tblGrid>
              <a:tr h="942508">
                <a:tc>
                  <a:txBody>
                    <a:bodyPr/>
                    <a:lstStyle/>
                    <a:p>
                      <a:pPr>
                        <a:lnSpc>
                          <a:spcPct val="107000"/>
                        </a:lnSpc>
                      </a:pPr>
                      <a:r>
                        <a:rPr lang="en-CA" sz="1600" dirty="0">
                          <a:solidFill>
                            <a:schemeClr val="tx1"/>
                          </a:solidFill>
                          <a:effectLst/>
                        </a:rPr>
                        <a:t>Section 3.2 (Confidentiality</a:t>
                      </a:r>
                      <a:endParaRPr lang="en-CA" sz="160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20000"/>
                        <a:lumOff val="80000"/>
                      </a:schemeClr>
                    </a:solidFill>
                  </a:tcPr>
                </a:tc>
                <a:tc>
                  <a:txBody>
                    <a:bodyPr/>
                    <a:lstStyle/>
                    <a:p>
                      <a:pPr>
                        <a:lnSpc>
                          <a:spcPct val="107000"/>
                        </a:lnSpc>
                      </a:pPr>
                      <a:r>
                        <a:rPr lang="en-CA" sz="1600" b="0" dirty="0">
                          <a:solidFill>
                            <a:schemeClr val="tx1"/>
                          </a:solidFill>
                          <a:effectLst/>
                          <a:latin typeface="Calibri" panose="020F0502020204030204" pitchFamily="34" charset="0"/>
                          <a:ea typeface="Calibri" panose="020F0502020204030204" pitchFamily="34" charset="0"/>
                        </a:rPr>
                        <a:t>Duty to hold in strict confidence all information concerning the business and affairs of the client acquired in the course of the professional relationship</a:t>
                      </a:r>
                    </a:p>
                  </a:txBody>
                  <a:tcPr marL="58743" marR="58743" marT="8159" marB="0">
                    <a:solidFill>
                      <a:schemeClr val="accent6">
                        <a:lumMod val="20000"/>
                        <a:lumOff val="80000"/>
                      </a:schemeClr>
                    </a:solidFill>
                  </a:tcPr>
                </a:tc>
                <a:extLst>
                  <a:ext uri="{0D108BD9-81ED-4DB2-BD59-A6C34878D82A}">
                    <a16:rowId xmlns="" xmlns:a16="http://schemas.microsoft.com/office/drawing/2014/main" val="10000"/>
                  </a:ext>
                </a:extLst>
              </a:tr>
              <a:tr h="619886">
                <a:tc>
                  <a:txBody>
                    <a:bodyPr/>
                    <a:lstStyle/>
                    <a:p>
                      <a:pPr>
                        <a:lnSpc>
                          <a:spcPct val="107000"/>
                        </a:lnSpc>
                      </a:pPr>
                      <a:r>
                        <a:rPr lang="en-CA" sz="1600" dirty="0">
                          <a:solidFill>
                            <a:schemeClr val="tx1"/>
                          </a:solidFill>
                          <a:effectLst/>
                        </a:rPr>
                        <a:t>Section 3.5</a:t>
                      </a:r>
                      <a:r>
                        <a:rPr lang="en-CA" sz="1600" baseline="0" dirty="0">
                          <a:solidFill>
                            <a:schemeClr val="tx1"/>
                          </a:solidFill>
                          <a:effectLst/>
                        </a:rPr>
                        <a:t> (Preservation of Client Property)</a:t>
                      </a:r>
                      <a:endParaRPr lang="en-CA" sz="160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40000"/>
                        <a:lumOff val="60000"/>
                      </a:schemeClr>
                    </a:solidFill>
                  </a:tcPr>
                </a:tc>
                <a:tc>
                  <a:txBody>
                    <a:bodyPr/>
                    <a:lstStyle/>
                    <a:p>
                      <a:pPr>
                        <a:lnSpc>
                          <a:spcPct val="107000"/>
                        </a:lnSpc>
                      </a:pPr>
                      <a:r>
                        <a:rPr lang="en-CA" sz="1600" b="0" dirty="0">
                          <a:solidFill>
                            <a:schemeClr val="tx1"/>
                          </a:solidFill>
                          <a:effectLst/>
                        </a:rPr>
                        <a:t>Duty to care for client’s property as a careful and prudent owner and to observe all relevant rules and law about the preservation of client property entrusted to a lawyer.</a:t>
                      </a:r>
                      <a:endParaRPr lang="en-CA" sz="1600" b="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40000"/>
                        <a:lumOff val="60000"/>
                      </a:schemeClr>
                    </a:solidFill>
                  </a:tcPr>
                </a:tc>
                <a:extLst>
                  <a:ext uri="{0D108BD9-81ED-4DB2-BD59-A6C34878D82A}">
                    <a16:rowId xmlns="" xmlns:a16="http://schemas.microsoft.com/office/drawing/2014/main" val="10001"/>
                  </a:ext>
                </a:extLst>
              </a:tr>
              <a:tr h="1086029">
                <a:tc>
                  <a:txBody>
                    <a:bodyPr/>
                    <a:lstStyle/>
                    <a:p>
                      <a:pPr>
                        <a:lnSpc>
                          <a:spcPct val="107000"/>
                        </a:lnSpc>
                      </a:pPr>
                      <a:r>
                        <a:rPr lang="en-CA" sz="1400" dirty="0">
                          <a:solidFill>
                            <a:schemeClr val="tx1"/>
                          </a:solidFill>
                          <a:effectLst/>
                          <a:latin typeface="Calibri" panose="020F0502020204030204" pitchFamily="34" charset="0"/>
                          <a:ea typeface="Calibri" panose="020F0502020204030204" pitchFamily="34" charset="0"/>
                        </a:rPr>
                        <a:t>Section 3.6 (Fees and Disbursements)</a:t>
                      </a:r>
                    </a:p>
                  </a:txBody>
                  <a:tcPr marL="58743" marR="58743" marT="8159" marB="0">
                    <a:solidFill>
                      <a:schemeClr val="accent6">
                        <a:lumMod val="20000"/>
                        <a:lumOff val="80000"/>
                      </a:schemeClr>
                    </a:solidFill>
                  </a:tcPr>
                </a:tc>
                <a:tc>
                  <a:txBody>
                    <a:bodyPr/>
                    <a:lstStyle/>
                    <a:p>
                      <a:pPr>
                        <a:lnSpc>
                          <a:spcPct val="107000"/>
                        </a:lnSpc>
                      </a:pPr>
                      <a:r>
                        <a:rPr lang="en-CA" sz="1600" b="0" dirty="0">
                          <a:solidFill>
                            <a:schemeClr val="tx1"/>
                          </a:solidFill>
                          <a:effectLst/>
                        </a:rPr>
                        <a:t>A lawyer shall not charge or accept any amount for</a:t>
                      </a:r>
                      <a:r>
                        <a:rPr lang="en-CA" sz="1600" b="0" baseline="0" dirty="0">
                          <a:solidFill>
                            <a:schemeClr val="tx1"/>
                          </a:solidFill>
                          <a:effectLst/>
                        </a:rPr>
                        <a:t> a fee or disbursement unless it is fair and reasonable and has been disclosed in a timely fashion.</a:t>
                      </a:r>
                    </a:p>
                    <a:p>
                      <a:pPr>
                        <a:lnSpc>
                          <a:spcPct val="107000"/>
                        </a:lnSpc>
                      </a:pPr>
                      <a:r>
                        <a:rPr lang="en-CA" sz="1600" b="0" baseline="0" dirty="0">
                          <a:solidFill>
                            <a:schemeClr val="tx1"/>
                          </a:solidFill>
                          <a:effectLst/>
                          <a:latin typeface="Calibri" panose="020F0502020204030204" pitchFamily="34" charset="0"/>
                          <a:ea typeface="Calibri" panose="020F0502020204030204" pitchFamily="34" charset="0"/>
                        </a:rPr>
                        <a:t>Must be full disclosure in all financial dealings and </a:t>
                      </a:r>
                      <a:r>
                        <a:rPr lang="en-CA" sz="1600" b="0" baseline="0" dirty="0" smtClean="0">
                          <a:solidFill>
                            <a:schemeClr val="tx1"/>
                          </a:solidFill>
                          <a:effectLst/>
                          <a:latin typeface="Calibri" panose="020F0502020204030204" pitchFamily="34" charset="0"/>
                          <a:ea typeface="Calibri" panose="020F0502020204030204" pitchFamily="34" charset="0"/>
                        </a:rPr>
                        <a:t>the lawyer is prohibited </a:t>
                      </a:r>
                      <a:r>
                        <a:rPr lang="en-CA" sz="1600" b="0" baseline="0" dirty="0">
                          <a:solidFill>
                            <a:schemeClr val="tx1"/>
                          </a:solidFill>
                          <a:effectLst/>
                          <a:latin typeface="Calibri" panose="020F0502020204030204" pitchFamily="34" charset="0"/>
                          <a:ea typeface="Calibri" panose="020F0502020204030204" pitchFamily="34" charset="0"/>
                        </a:rPr>
                        <a:t>from accepting any hidden fees.</a:t>
                      </a:r>
                      <a:endParaRPr lang="en-CA" sz="1600" b="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20000"/>
                        <a:lumOff val="80000"/>
                      </a:schemeClr>
                    </a:solidFill>
                  </a:tcPr>
                </a:tc>
                <a:extLst>
                  <a:ext uri="{0D108BD9-81ED-4DB2-BD59-A6C34878D82A}">
                    <a16:rowId xmlns="" xmlns:a16="http://schemas.microsoft.com/office/drawing/2014/main" val="10002"/>
                  </a:ext>
                </a:extLst>
              </a:tr>
              <a:tr h="546494">
                <a:tc>
                  <a:txBody>
                    <a:bodyPr/>
                    <a:lstStyle/>
                    <a:p>
                      <a:pPr>
                        <a:lnSpc>
                          <a:spcPct val="107000"/>
                        </a:lnSpc>
                      </a:pPr>
                      <a:r>
                        <a:rPr lang="en-CA" sz="1400" dirty="0">
                          <a:solidFill>
                            <a:schemeClr val="tx1"/>
                          </a:solidFill>
                          <a:effectLst/>
                        </a:rPr>
                        <a:t>Section 5.1 (The</a:t>
                      </a:r>
                      <a:r>
                        <a:rPr lang="en-CA" sz="1400" baseline="0" dirty="0">
                          <a:solidFill>
                            <a:schemeClr val="tx1"/>
                          </a:solidFill>
                          <a:effectLst/>
                        </a:rPr>
                        <a:t> Lawyer as Advocate)</a:t>
                      </a:r>
                      <a:endParaRPr lang="en-CA" sz="140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40000"/>
                        <a:lumOff val="60000"/>
                      </a:schemeClr>
                    </a:solidFill>
                  </a:tcPr>
                </a:tc>
                <a:tc>
                  <a:txBody>
                    <a:bodyPr/>
                    <a:lstStyle/>
                    <a:p>
                      <a:pPr>
                        <a:lnSpc>
                          <a:spcPct val="107000"/>
                        </a:lnSpc>
                      </a:pPr>
                      <a:r>
                        <a:rPr lang="en-CA" sz="1600" b="0" dirty="0">
                          <a:solidFill>
                            <a:schemeClr val="tx1"/>
                          </a:solidFill>
                          <a:effectLst/>
                        </a:rPr>
                        <a:t>A lawyer shall represent the client resolutely and honestly within the limits of the law while treating the tribunal with candour, fairness, courtesy and respect</a:t>
                      </a:r>
                      <a:endParaRPr lang="en-CA" sz="1600" b="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40000"/>
                        <a:lumOff val="60000"/>
                      </a:schemeClr>
                    </a:solidFill>
                  </a:tcPr>
                </a:tc>
                <a:extLst>
                  <a:ext uri="{0D108BD9-81ED-4DB2-BD59-A6C34878D82A}">
                    <a16:rowId xmlns="" xmlns:a16="http://schemas.microsoft.com/office/drawing/2014/main" val="10003"/>
                  </a:ext>
                </a:extLst>
              </a:tr>
              <a:tr h="1086029">
                <a:tc>
                  <a:txBody>
                    <a:bodyPr/>
                    <a:lstStyle/>
                    <a:p>
                      <a:pPr>
                        <a:lnSpc>
                          <a:spcPct val="107000"/>
                        </a:lnSpc>
                      </a:pPr>
                      <a:r>
                        <a:rPr lang="en-CA" sz="1400" dirty="0">
                          <a:solidFill>
                            <a:schemeClr val="tx1"/>
                          </a:solidFill>
                          <a:effectLst/>
                        </a:rPr>
                        <a:t>Section 6.3.1 (Discrimination)</a:t>
                      </a:r>
                      <a:endParaRPr lang="en-CA" sz="140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20000"/>
                        <a:lumOff val="80000"/>
                      </a:schemeClr>
                    </a:solidFill>
                  </a:tcPr>
                </a:tc>
                <a:tc>
                  <a:txBody>
                    <a:bodyPr/>
                    <a:lstStyle/>
                    <a:p>
                      <a:pPr>
                        <a:lnSpc>
                          <a:spcPct val="107000"/>
                        </a:lnSpc>
                      </a:pPr>
                      <a:r>
                        <a:rPr lang="en-CA" sz="1600" b="0" dirty="0">
                          <a:solidFill>
                            <a:schemeClr val="tx1"/>
                          </a:solidFill>
                          <a:effectLst/>
                        </a:rPr>
                        <a:t>Lawyer has a special responsibility to respect the requirements of human rights laws in force in Ontario and, specifically to honour the obligation not to discriminate</a:t>
                      </a:r>
                      <a:r>
                        <a:rPr lang="en-CA" sz="1600" b="0" baseline="0" dirty="0">
                          <a:solidFill>
                            <a:schemeClr val="tx1"/>
                          </a:solidFill>
                          <a:effectLst/>
                        </a:rPr>
                        <a:t> on grounds of race, ancestry, place of origin, colour, ethnic origin, citizenship, creed, sex, sexual orientation, gender identity, gender expression, age, … </a:t>
                      </a:r>
                      <a:endParaRPr lang="en-CA" sz="1600" b="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20000"/>
                        <a:lumOff val="80000"/>
                      </a:schemeClr>
                    </a:solidFill>
                  </a:tcPr>
                </a:tc>
                <a:extLst>
                  <a:ext uri="{0D108BD9-81ED-4DB2-BD59-A6C34878D82A}">
                    <a16:rowId xmlns="" xmlns:a16="http://schemas.microsoft.com/office/drawing/2014/main" val="10004"/>
                  </a:ext>
                </a:extLst>
              </a:tr>
              <a:tr h="586160">
                <a:tc>
                  <a:txBody>
                    <a:bodyPr/>
                    <a:lstStyle/>
                    <a:p>
                      <a:pPr>
                        <a:lnSpc>
                          <a:spcPct val="107000"/>
                        </a:lnSpc>
                      </a:pPr>
                      <a:r>
                        <a:rPr lang="en-CA" sz="1400" dirty="0">
                          <a:solidFill>
                            <a:schemeClr val="tx1"/>
                          </a:solidFill>
                          <a:effectLst/>
                        </a:rPr>
                        <a:t>Rule 7.3.1</a:t>
                      </a:r>
                      <a:r>
                        <a:rPr lang="en-CA" sz="1400" baseline="0" dirty="0">
                          <a:solidFill>
                            <a:schemeClr val="tx1"/>
                          </a:solidFill>
                          <a:effectLst/>
                        </a:rPr>
                        <a:t> (Duty to Report Misconduct)</a:t>
                      </a:r>
                      <a:endParaRPr lang="en-CA" sz="140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60000"/>
                        <a:lumOff val="40000"/>
                      </a:schemeClr>
                    </a:solidFill>
                  </a:tcPr>
                </a:tc>
                <a:tc>
                  <a:txBody>
                    <a:bodyPr/>
                    <a:lstStyle/>
                    <a:p>
                      <a:pPr>
                        <a:lnSpc>
                          <a:spcPct val="107000"/>
                        </a:lnSpc>
                      </a:pPr>
                      <a:r>
                        <a:rPr lang="en-CA" sz="1600" b="0" dirty="0">
                          <a:solidFill>
                            <a:schemeClr val="tx1"/>
                          </a:solidFill>
                          <a:effectLst/>
                        </a:rPr>
                        <a:t>Duty to report any situation where clients are likely to be severely prejudiced</a:t>
                      </a:r>
                      <a:endParaRPr lang="en-CA" sz="1600" b="0" dirty="0">
                        <a:solidFill>
                          <a:schemeClr val="tx1"/>
                        </a:solidFill>
                        <a:effectLst/>
                        <a:latin typeface="Calibri" panose="020F0502020204030204" pitchFamily="34" charset="0"/>
                        <a:ea typeface="Calibri" panose="020F0502020204030204" pitchFamily="34" charset="0"/>
                      </a:endParaRPr>
                    </a:p>
                  </a:txBody>
                  <a:tcPr marL="58743" marR="58743" marT="8159" marB="0">
                    <a:solidFill>
                      <a:schemeClr val="accent6">
                        <a:lumMod val="60000"/>
                        <a:lumOff val="4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270164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3" y="308114"/>
            <a:ext cx="10724321" cy="695738"/>
          </a:xfrm>
        </p:spPr>
        <p:txBody>
          <a:bodyPr/>
          <a:lstStyle/>
          <a:p>
            <a:pPr algn="ctr"/>
            <a:r>
              <a:rPr lang="en-US" dirty="0"/>
              <a:t>III.	AI ETHICAL ISSUES</a:t>
            </a:r>
          </a:p>
        </p:txBody>
      </p:sp>
      <p:sp>
        <p:nvSpPr>
          <p:cNvPr id="3" name="Text Placeholder 2"/>
          <p:cNvSpPr>
            <a:spLocks noGrp="1"/>
          </p:cNvSpPr>
          <p:nvPr>
            <p:ph type="body" sz="quarter" idx="13"/>
          </p:nvPr>
        </p:nvSpPr>
        <p:spPr>
          <a:xfrm>
            <a:off x="536713" y="1089080"/>
            <a:ext cx="11129192" cy="5084065"/>
          </a:xfrm>
        </p:spPr>
        <p:txBody>
          <a:bodyPr>
            <a:normAutofit/>
          </a:bodyPr>
          <a:lstStyle/>
          <a:p>
            <a:pPr>
              <a:spcBef>
                <a:spcPts val="0"/>
              </a:spcBef>
            </a:pPr>
            <a:r>
              <a:rPr lang="en-CA" dirty="0">
                <a:latin typeface="Rotation LT Std Roman"/>
              </a:rPr>
              <a:t>“ … the surrender of human decision-making to machines </a:t>
            </a:r>
          </a:p>
          <a:p>
            <a:pPr>
              <a:spcBef>
                <a:spcPts val="0"/>
              </a:spcBef>
            </a:pPr>
            <a:r>
              <a:rPr lang="en-CA" dirty="0">
                <a:latin typeface="Rotation LT Std Roman"/>
              </a:rPr>
              <a:t>entails the dystopian risk of a dehumanized legal system, </a:t>
            </a:r>
          </a:p>
          <a:p>
            <a:pPr>
              <a:spcBef>
                <a:spcPts val="0"/>
              </a:spcBef>
            </a:pPr>
            <a:r>
              <a:rPr lang="en-CA" dirty="0">
                <a:latin typeface="Rotation LT Std Roman"/>
              </a:rPr>
              <a:t>which mindlessly perpetuates biases, sacrifices the spirit </a:t>
            </a:r>
          </a:p>
          <a:p>
            <a:pPr>
              <a:spcBef>
                <a:spcPts val="0"/>
              </a:spcBef>
            </a:pPr>
            <a:r>
              <a:rPr lang="en-CA" dirty="0">
                <a:latin typeface="Rotation LT Std Roman"/>
              </a:rPr>
              <a:t>of the law in pursuit of efficiencies, undermines legal </a:t>
            </a:r>
          </a:p>
          <a:p>
            <a:pPr>
              <a:spcBef>
                <a:spcPts val="0"/>
              </a:spcBef>
            </a:pPr>
            <a:r>
              <a:rPr lang="en-CA" dirty="0">
                <a:latin typeface="Rotation LT Std Roman"/>
              </a:rPr>
              <a:t>institutions, destabilizes jurisprudence and corrodes </a:t>
            </a:r>
          </a:p>
          <a:p>
            <a:pPr>
              <a:spcBef>
                <a:spcPts val="0"/>
              </a:spcBef>
            </a:pPr>
            <a:r>
              <a:rPr lang="en-CA" dirty="0">
                <a:latin typeface="Rotation LT Std Roman"/>
              </a:rPr>
              <a:t>public trust.</a:t>
            </a:r>
          </a:p>
          <a:p>
            <a:pPr>
              <a:spcBef>
                <a:spcPts val="0"/>
              </a:spcBef>
            </a:pPr>
            <a:endParaRPr lang="en-CA" dirty="0">
              <a:latin typeface="Rotation LT Std Roman"/>
            </a:endParaRPr>
          </a:p>
          <a:p>
            <a:r>
              <a:rPr lang="en-CA" dirty="0">
                <a:latin typeface="Rotation LT Std Roman"/>
              </a:rPr>
              <a:t> We can reap the benefits of artificial intelligence in the law while mitigating its risks, but only if we develop a normative answer to the central question facing us:  “What it comes to the legal system, to what extent should society entrust to artificial intelligence decisions that affect people?”</a:t>
            </a:r>
          </a:p>
          <a:p>
            <a:pPr>
              <a:spcBef>
                <a:spcPts val="0"/>
              </a:spcBef>
            </a:pPr>
            <a:r>
              <a:rPr lang="en-CA" dirty="0">
                <a:latin typeface="Rotation LT Std Roman"/>
              </a:rPr>
              <a:t> </a:t>
            </a:r>
          </a:p>
          <a:p>
            <a:pPr lvl="3"/>
            <a:r>
              <a:rPr lang="en-CA" dirty="0">
                <a:latin typeface="Rotation LT Std Roman"/>
              </a:rPr>
              <a:t>Eileen M. Lach and Nicolas Economou, </a:t>
            </a:r>
            <a:r>
              <a:rPr lang="en-CA" i="1" dirty="0">
                <a:latin typeface="Rotation LT Std Roman"/>
              </a:rPr>
              <a:t>INSIGHT: Four Principles for the Trustworthy Adoption of AI in Legal Systems</a:t>
            </a:r>
            <a:r>
              <a:rPr lang="en-CA" dirty="0">
                <a:latin typeface="Rotation LT Std Roman"/>
              </a:rPr>
              <a:t>, Bloomberg Law, March 29, 2019 </a:t>
            </a:r>
            <a:endParaRPr lang="en-US" dirty="0">
              <a:latin typeface="Rotation LT Std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07517" y="950048"/>
            <a:ext cx="3233170" cy="216419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052722" y="1927309"/>
            <a:ext cx="1083740" cy="1444752"/>
          </a:xfrm>
          <a:prstGeom prst="rect">
            <a:avLst/>
          </a:prstGeom>
        </p:spPr>
      </p:pic>
    </p:spTree>
    <p:extLst>
      <p:ext uri="{BB962C8B-B14F-4D97-AF65-F5344CB8AC3E}">
        <p14:creationId xmlns:p14="http://schemas.microsoft.com/office/powerpoint/2010/main" val="3894999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pPr algn="ctr"/>
            <a:r>
              <a:rPr lang="en-US" dirty="0"/>
              <a:t>The Rationale for Ethical AI Legal Systems</a:t>
            </a:r>
            <a:endParaRPr lang="en-CA" dirty="0"/>
          </a:p>
        </p:txBody>
      </p:sp>
      <p:sp>
        <p:nvSpPr>
          <p:cNvPr id="3" name="Text Placeholder 2"/>
          <p:cNvSpPr>
            <a:spLocks noGrp="1"/>
          </p:cNvSpPr>
          <p:nvPr>
            <p:ph type="body" sz="quarter" idx="13"/>
          </p:nvPr>
        </p:nvSpPr>
        <p:spPr>
          <a:xfrm>
            <a:off x="376238" y="1117603"/>
            <a:ext cx="10901361" cy="4866102"/>
          </a:xfrm>
        </p:spPr>
        <p:txBody>
          <a:bodyPr/>
          <a:lstStyle/>
          <a:p>
            <a:pPr marL="342900" indent="-342900">
              <a:buFont typeface="Wingdings" panose="05000000000000000000" pitchFamily="2" charset="2"/>
              <a:buChar char="Ø"/>
            </a:pPr>
            <a:r>
              <a:rPr lang="en-US" dirty="0"/>
              <a:t>To realize the benefits of AI systems, we must trust they are safe and effective</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Especially the case for AI in our legal systems:</a:t>
            </a:r>
          </a:p>
          <a:p>
            <a:pPr marL="800100" lvl="1" indent="-342900">
              <a:buFont typeface="Courier New" panose="02070309020205020404" pitchFamily="49" charset="0"/>
              <a:buChar char="o"/>
            </a:pPr>
            <a:r>
              <a:rPr lang="en-US" dirty="0">
                <a:latin typeface="Myriad Pro Light"/>
              </a:rPr>
              <a:t>Black box systems and lack of trust in AI will undermine the use of Legal AI Systems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If AI is to be accepted and improve the functioning of our legal systems, we require principles, policies and practices that encourage AI to be adopted on the basis of informed trust</a:t>
            </a:r>
          </a:p>
          <a:p>
            <a:endParaRPr lang="en-CA" dirty="0"/>
          </a:p>
        </p:txBody>
      </p:sp>
    </p:spTree>
    <p:extLst>
      <p:ext uri="{BB962C8B-B14F-4D97-AF65-F5344CB8AC3E}">
        <p14:creationId xmlns:p14="http://schemas.microsoft.com/office/powerpoint/2010/main" val="1383834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085847" cy="640543"/>
          </a:xfrm>
        </p:spPr>
        <p:txBody>
          <a:bodyPr/>
          <a:lstStyle/>
          <a:p>
            <a:r>
              <a:rPr lang="en-CA" dirty="0"/>
              <a:t>Ethics Frameworks</a:t>
            </a:r>
          </a:p>
        </p:txBody>
      </p:sp>
      <p:sp>
        <p:nvSpPr>
          <p:cNvPr id="3" name="Text Placeholder 2"/>
          <p:cNvSpPr>
            <a:spLocks noGrp="1"/>
          </p:cNvSpPr>
          <p:nvPr>
            <p:ph type="body" sz="quarter" idx="13"/>
          </p:nvPr>
        </p:nvSpPr>
        <p:spPr>
          <a:xfrm>
            <a:off x="376238" y="1117603"/>
            <a:ext cx="10901361" cy="4866102"/>
          </a:xfrm>
        </p:spPr>
        <p:txBody>
          <a:bodyPr/>
          <a:lstStyle/>
          <a:p>
            <a:pPr marL="342900" indent="-342900">
              <a:buFont typeface="Wingdings" panose="05000000000000000000" pitchFamily="2" charset="2"/>
              <a:buChar char="Ø"/>
            </a:pPr>
            <a:r>
              <a:rPr lang="en-CA" dirty="0"/>
              <a:t>European Commission, </a:t>
            </a:r>
            <a:r>
              <a:rPr lang="en-CA" i="1" dirty="0"/>
              <a:t>Ethics Guidelines for Trustworthy AI</a:t>
            </a:r>
            <a:r>
              <a:rPr lang="en-CA" dirty="0"/>
              <a:t>, 2019 </a:t>
            </a:r>
          </a:p>
          <a:p>
            <a:pPr marL="171450" indent="-171450">
              <a:buFont typeface="Wingdings" panose="05000000000000000000" pitchFamily="2" charset="2"/>
              <a:buChar char="Ø"/>
            </a:pPr>
            <a:endParaRPr lang="en-CA" sz="800" dirty="0"/>
          </a:p>
          <a:p>
            <a:pPr marL="342900" indent="-342900">
              <a:buFont typeface="Wingdings" panose="05000000000000000000" pitchFamily="2" charset="2"/>
              <a:buChar char="Ø"/>
            </a:pPr>
            <a:r>
              <a:rPr lang="en-CA" dirty="0"/>
              <a:t>IEEE Global Initiative on Ethics of Autonomous and Intelligent Systems,</a:t>
            </a:r>
            <a:r>
              <a:rPr lang="en-CA" b="1" i="1" dirty="0"/>
              <a:t> </a:t>
            </a:r>
            <a:r>
              <a:rPr lang="en-US" i="1" dirty="0"/>
              <a:t>Ethically Aligned Design</a:t>
            </a:r>
            <a:r>
              <a:rPr lang="en-US" b="1" dirty="0"/>
              <a:t>: </a:t>
            </a:r>
            <a:r>
              <a:rPr lang="en-US" i="1" dirty="0"/>
              <a:t>A Vision for Prioritizing Human Well-being with Autonomous and Intelligent Systems</a:t>
            </a:r>
            <a:r>
              <a:rPr lang="en-US" dirty="0"/>
              <a:t>, 2019, pp. 211 – 281</a:t>
            </a:r>
            <a:endParaRPr lang="en-CA" dirty="0"/>
          </a:p>
          <a:p>
            <a:pPr marL="171450" indent="-171450">
              <a:buFont typeface="Wingdings" panose="05000000000000000000" pitchFamily="2" charset="2"/>
              <a:buChar char="Ø"/>
            </a:pPr>
            <a:endParaRPr lang="en-CA" sz="800" dirty="0"/>
          </a:p>
          <a:p>
            <a:pPr marL="342900" indent="-342900">
              <a:buFont typeface="Wingdings" panose="05000000000000000000" pitchFamily="2" charset="2"/>
              <a:buChar char="Ø"/>
            </a:pPr>
            <a:r>
              <a:rPr lang="en-CA" dirty="0"/>
              <a:t>ITechLaw, </a:t>
            </a:r>
            <a:r>
              <a:rPr lang="en-CA" i="1" dirty="0"/>
              <a:t>Responsible AI: A Global Policy Framework</a:t>
            </a:r>
            <a:r>
              <a:rPr lang="en-CA" dirty="0"/>
              <a:t>, 2019</a:t>
            </a:r>
          </a:p>
          <a:p>
            <a:pPr marL="171450" indent="-171450">
              <a:buFont typeface="Wingdings" panose="05000000000000000000" pitchFamily="2" charset="2"/>
              <a:buChar char="Ø"/>
            </a:pPr>
            <a:endParaRPr lang="en-CA" sz="900" dirty="0"/>
          </a:p>
          <a:p>
            <a:pPr marL="342900" indent="-342900">
              <a:buFont typeface="Wingdings" panose="05000000000000000000" pitchFamily="2" charset="2"/>
              <a:buChar char="Ø"/>
            </a:pPr>
            <a:r>
              <a:rPr lang="en-CA" dirty="0"/>
              <a:t>Singapore Personal Data Protection Commission, </a:t>
            </a:r>
            <a:r>
              <a:rPr lang="en-CA" i="1" dirty="0"/>
              <a:t>A Proposed Model Artificial Intelligence Governance Framework</a:t>
            </a:r>
            <a:r>
              <a:rPr lang="en-CA" dirty="0"/>
              <a:t>, 2019 </a:t>
            </a:r>
          </a:p>
          <a:p>
            <a:pPr marL="171450" indent="-171450">
              <a:buFont typeface="Wingdings" panose="05000000000000000000" pitchFamily="2" charset="2"/>
              <a:buChar char="Ø"/>
            </a:pPr>
            <a:endParaRPr lang="en-CA" sz="800" dirty="0"/>
          </a:p>
          <a:p>
            <a:pPr marL="342900" indent="-342900">
              <a:buFont typeface="Wingdings" panose="05000000000000000000" pitchFamily="2" charset="2"/>
              <a:buChar char="Ø"/>
            </a:pPr>
            <a:r>
              <a:rPr lang="en-CA" dirty="0"/>
              <a:t>Treasury Board of Canada, </a:t>
            </a:r>
            <a:r>
              <a:rPr lang="en-CA" i="1" dirty="0"/>
              <a:t>Directive on Automated Decision-Making</a:t>
            </a:r>
            <a:r>
              <a:rPr lang="en-CA" dirty="0"/>
              <a:t>, 2019</a:t>
            </a:r>
          </a:p>
          <a:p>
            <a:endParaRPr lang="en-US" dirty="0"/>
          </a:p>
        </p:txBody>
      </p:sp>
    </p:spTree>
    <p:extLst>
      <p:ext uri="{BB962C8B-B14F-4D97-AF65-F5344CB8AC3E}">
        <p14:creationId xmlns:p14="http://schemas.microsoft.com/office/powerpoint/2010/main" val="2085043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327992"/>
            <a:ext cx="8923045" cy="626165"/>
          </a:xfrm>
        </p:spPr>
        <p:txBody>
          <a:bodyPr>
            <a:normAutofit/>
          </a:bodyPr>
          <a:lstStyle/>
          <a:p>
            <a:r>
              <a:rPr lang="en-CA" dirty="0"/>
              <a:t>ITechLaw, Responsible AI Policy Framework</a:t>
            </a:r>
            <a:endParaRPr lang="en-US" dirty="0"/>
          </a:p>
        </p:txBody>
      </p:sp>
      <p:sp>
        <p:nvSpPr>
          <p:cNvPr id="3" name="Text Placeholder 2"/>
          <p:cNvSpPr>
            <a:spLocks noGrp="1"/>
          </p:cNvSpPr>
          <p:nvPr>
            <p:ph type="body" sz="quarter" idx="13"/>
          </p:nvPr>
        </p:nvSpPr>
        <p:spPr>
          <a:xfrm>
            <a:off x="556590" y="1133061"/>
            <a:ext cx="10535479" cy="5091570"/>
          </a:xfrm>
        </p:spPr>
        <p:txBody>
          <a:bodyPr/>
          <a:lstStyle/>
          <a:p>
            <a:endParaRPr lang="en-US" dirty="0"/>
          </a:p>
        </p:txBody>
      </p:sp>
      <p:graphicFrame>
        <p:nvGraphicFramePr>
          <p:cNvPr id="4" name="Table 3"/>
          <p:cNvGraphicFramePr>
            <a:graphicFrameLocks noGrp="1"/>
          </p:cNvGraphicFramePr>
          <p:nvPr>
            <p:extLst/>
          </p:nvPr>
        </p:nvGraphicFramePr>
        <p:xfrm>
          <a:off x="785191" y="844825"/>
          <a:ext cx="9949070" cy="5416437"/>
        </p:xfrm>
        <a:graphic>
          <a:graphicData uri="http://schemas.openxmlformats.org/drawingml/2006/table">
            <a:tbl>
              <a:tblPr firstRow="1" firstCol="1" bandRow="1">
                <a:tableStyleId>{5C22544A-7EE6-4342-B048-85BDC9FD1C3A}</a:tableStyleId>
              </a:tblPr>
              <a:tblGrid>
                <a:gridCol w="2407994">
                  <a:extLst>
                    <a:ext uri="{9D8B030D-6E8A-4147-A177-3AD203B41FA5}">
                      <a16:colId xmlns="" xmlns:a16="http://schemas.microsoft.com/office/drawing/2014/main" val="20000"/>
                    </a:ext>
                  </a:extLst>
                </a:gridCol>
                <a:gridCol w="7541076">
                  <a:extLst>
                    <a:ext uri="{9D8B030D-6E8A-4147-A177-3AD203B41FA5}">
                      <a16:colId xmlns="" xmlns:a16="http://schemas.microsoft.com/office/drawing/2014/main" val="20001"/>
                    </a:ext>
                  </a:extLst>
                </a:gridCol>
              </a:tblGrid>
              <a:tr h="337932">
                <a:tc gridSpan="2">
                  <a:txBody>
                    <a:bodyPr/>
                    <a:lstStyle/>
                    <a:p>
                      <a:pPr algn="ctr">
                        <a:lnSpc>
                          <a:spcPct val="107000"/>
                        </a:lnSpc>
                        <a:spcAft>
                          <a:spcPts val="0"/>
                        </a:spcAft>
                      </a:pPr>
                      <a:r>
                        <a:rPr lang="en-CA" sz="2400" b="0" dirty="0">
                          <a:solidFill>
                            <a:schemeClr val="tx1"/>
                          </a:solidFill>
                          <a:effectLst/>
                        </a:rPr>
                        <a:t>Responsible AI Policy Framework</a:t>
                      </a:r>
                      <a:endParaRPr lang="en-C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CA"/>
                    </a:p>
                  </a:txBody>
                  <a:tcPr/>
                </a:tc>
                <a:extLst>
                  <a:ext uri="{0D108BD9-81ED-4DB2-BD59-A6C34878D82A}">
                    <a16:rowId xmlns="" xmlns:a16="http://schemas.microsoft.com/office/drawing/2014/main" val="10000"/>
                  </a:ext>
                </a:extLst>
              </a:tr>
              <a:tr h="431056">
                <a:tc gridSpan="2">
                  <a:txBody>
                    <a:bodyPr/>
                    <a:lstStyle/>
                    <a:p>
                      <a:pPr algn="ctr">
                        <a:lnSpc>
                          <a:spcPct val="107000"/>
                        </a:lnSpc>
                        <a:spcAft>
                          <a:spcPts val="0"/>
                        </a:spcAft>
                      </a:pPr>
                      <a:r>
                        <a:rPr lang="en-CA" sz="1800" b="0" dirty="0">
                          <a:solidFill>
                            <a:schemeClr val="tx1"/>
                          </a:solidFill>
                          <a:effectLst/>
                        </a:rPr>
                        <a:t>Organizations that develop, deploy or use AI systems and any national laws that regulate such use </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en-CA"/>
                    </a:p>
                  </a:txBody>
                  <a:tcPr/>
                </a:tc>
                <a:extLst>
                  <a:ext uri="{0D108BD9-81ED-4DB2-BD59-A6C34878D82A}">
                    <a16:rowId xmlns="" xmlns:a16="http://schemas.microsoft.com/office/drawing/2014/main" val="10001"/>
                  </a:ext>
                </a:extLst>
              </a:tr>
              <a:tr h="881636">
                <a:tc>
                  <a:txBody>
                    <a:bodyPr/>
                    <a:lstStyle/>
                    <a:p>
                      <a:pPr>
                        <a:lnSpc>
                          <a:spcPct val="107000"/>
                        </a:lnSpc>
                        <a:spcAft>
                          <a:spcPts val="0"/>
                        </a:spcAft>
                      </a:pPr>
                      <a:r>
                        <a:rPr lang="en-CA" sz="1800" b="0" dirty="0">
                          <a:solidFill>
                            <a:schemeClr val="tx1"/>
                          </a:solidFill>
                          <a:effectLst/>
                        </a:rPr>
                        <a:t>Principle 1 (Ethical Purpose and Societal Benefit)</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1800" b="0" dirty="0">
                          <a:solidFill>
                            <a:schemeClr val="tx1"/>
                          </a:solidFill>
                          <a:effectLst/>
                        </a:rPr>
                        <a:t>Should require the purposes of such implementation to be identified and ensure that such purposes are consistent with the overall ethical principles …</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0002"/>
                  </a:ext>
                </a:extLst>
              </a:tr>
              <a:tr h="1070842">
                <a:tc>
                  <a:txBody>
                    <a:bodyPr/>
                    <a:lstStyle/>
                    <a:p>
                      <a:pPr>
                        <a:lnSpc>
                          <a:spcPct val="107000"/>
                        </a:lnSpc>
                        <a:spcAft>
                          <a:spcPts val="0"/>
                        </a:spcAft>
                      </a:pPr>
                      <a:r>
                        <a:rPr lang="en-CA" sz="1800" b="0" dirty="0">
                          <a:solidFill>
                            <a:schemeClr val="tx1"/>
                          </a:solidFill>
                          <a:effectLst/>
                        </a:rPr>
                        <a:t>Principle 2 (Accountability)</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en-CA" sz="1800" b="0" dirty="0">
                          <a:solidFill>
                            <a:schemeClr val="tx1"/>
                          </a:solidFill>
                          <a:effectLst/>
                        </a:rPr>
                        <a:t>Shall respect and adopt the eight principles of this Policy Framework for Responsible AI (or other analogous accountability principles).  In all instances, humans should remain accountable for the acts and omissions of AI systems.</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0003"/>
                  </a:ext>
                </a:extLst>
              </a:tr>
              <a:tr h="881636">
                <a:tc>
                  <a:txBody>
                    <a:bodyPr/>
                    <a:lstStyle/>
                    <a:p>
                      <a:pPr>
                        <a:lnSpc>
                          <a:spcPct val="107000"/>
                        </a:lnSpc>
                        <a:spcAft>
                          <a:spcPts val="0"/>
                        </a:spcAft>
                      </a:pPr>
                      <a:r>
                        <a:rPr lang="en-CA" sz="1800" b="0" dirty="0">
                          <a:solidFill>
                            <a:schemeClr val="tx1"/>
                          </a:solidFill>
                          <a:effectLst/>
                        </a:rPr>
                        <a:t>Principle 3 (Transparency and Explainability)</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1800" b="0" dirty="0">
                          <a:solidFill>
                            <a:schemeClr val="tx1"/>
                          </a:solidFill>
                          <a:effectLst/>
                        </a:rPr>
                        <a:t>Shall ensure that, to the extent reasonable and given the circumstances and state of the art of the technology, such use is transparent and that the decision outcomes of the AI system are explainable. </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0004"/>
                  </a:ext>
                </a:extLst>
              </a:tr>
              <a:tr h="878280">
                <a:tc>
                  <a:txBody>
                    <a:bodyPr/>
                    <a:lstStyle/>
                    <a:p>
                      <a:pPr>
                        <a:lnSpc>
                          <a:spcPct val="107000"/>
                        </a:lnSpc>
                        <a:spcAft>
                          <a:spcPts val="0"/>
                        </a:spcAft>
                      </a:pPr>
                      <a:r>
                        <a:rPr lang="en-CA" sz="1800" b="0" dirty="0">
                          <a:solidFill>
                            <a:schemeClr val="tx1"/>
                          </a:solidFill>
                          <a:effectLst/>
                        </a:rPr>
                        <a:t>Principle 4 (Fairness and Non-Discrimination)</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07000"/>
                        </a:lnSpc>
                        <a:spcAft>
                          <a:spcPts val="0"/>
                        </a:spcAft>
                      </a:pPr>
                      <a:r>
                        <a:rPr lang="en-CA" sz="1800" b="0" dirty="0">
                          <a:solidFill>
                            <a:schemeClr val="tx1"/>
                          </a:solidFill>
                          <a:effectLst/>
                        </a:rPr>
                        <a:t>Shall ensure the non-discrimination of AI outcomes, and shall promote appropriate and effective measures to safeguard fairness in AI use.</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0005"/>
                  </a:ext>
                </a:extLst>
              </a:tr>
              <a:tr h="881636">
                <a:tc>
                  <a:txBody>
                    <a:bodyPr/>
                    <a:lstStyle/>
                    <a:p>
                      <a:pPr>
                        <a:lnSpc>
                          <a:spcPct val="107000"/>
                        </a:lnSpc>
                        <a:spcAft>
                          <a:spcPts val="0"/>
                        </a:spcAft>
                      </a:pPr>
                      <a:r>
                        <a:rPr lang="en-CA" sz="1800" b="0" dirty="0">
                          <a:solidFill>
                            <a:schemeClr val="tx1"/>
                          </a:solidFill>
                          <a:effectLst/>
                        </a:rPr>
                        <a:t>Principle 7 (Privacy)</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1800" b="0" dirty="0">
                          <a:solidFill>
                            <a:schemeClr val="tx1"/>
                          </a:solidFill>
                          <a:effectLst/>
                        </a:rPr>
                        <a:t>Shall endeavour to ensure that AI systems are compliant with privacy norms and regulations, taking into account the unique characteristics of AI systems, and the evolution of standards of privacy.</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74094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5" name="Text Placeholder 4">
            <a:extLst>
              <a:ext uri="{FF2B5EF4-FFF2-40B4-BE49-F238E27FC236}">
                <a16:creationId xmlns="" xmlns:a16="http://schemas.microsoft.com/office/drawing/2014/main" id="{1A2CE1C3-DF04-40FA-B61D-D0B99D3FB4B4}"/>
              </a:ext>
            </a:extLst>
          </p:cNvPr>
          <p:cNvSpPr txBox="1">
            <a:spLocks noGrp="1"/>
          </p:cNvSpPr>
          <p:nvPr>
            <p:ph idx="1"/>
          </p:nvPr>
        </p:nvSpPr>
        <p:spPr>
          <a:xfrm>
            <a:off x="990600" y="3051966"/>
            <a:ext cx="2875136" cy="1529042"/>
          </a:xfrm>
          <a:prstGeom prst="rect">
            <a:avLst/>
          </a:prstGeom>
        </p:spPr>
        <p:txBody>
          <a:bodyPr anchor="ct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solidFill>
                  <a:schemeClr val="tx1"/>
                </a:soli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solidFill>
                  <a:schemeClr val="tx1"/>
                </a:soli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solidFill>
                  <a:schemeClr val="tx1"/>
                </a:soli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deep learning</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machine learning</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neural networks</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search</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probabilistic reasoning</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etc.</a:t>
            </a:r>
          </a:p>
        </p:txBody>
      </p:sp>
      <p:sp>
        <p:nvSpPr>
          <p:cNvPr id="7" name="Text Placeholder 4"/>
          <p:cNvSpPr txBox="1">
            <a:spLocks/>
          </p:cNvSpPr>
          <p:nvPr/>
        </p:nvSpPr>
        <p:spPr>
          <a:xfrm>
            <a:off x="3510332" y="2158634"/>
            <a:ext cx="5171336" cy="3174420"/>
          </a:xfrm>
          <a:prstGeom prst="rect">
            <a:avLst/>
          </a:prstGeom>
        </p:spPr>
        <p:txBody>
          <a:bodyPr anchor="ct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solidFill>
                  <a:schemeClr val="tx1"/>
                </a:soli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solidFill>
                  <a:schemeClr val="tx1"/>
                </a:soli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solidFill>
                  <a:schemeClr val="tx1"/>
                </a:soli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1176"/>
              </a:spcBef>
              <a:spcAft>
                <a:spcPts val="0"/>
              </a:spcAft>
              <a:buClrTx/>
              <a:buSzPct val="90000"/>
              <a:buFont typeface="Wingdings" panose="05000000000000000000" pitchFamily="2" charset="2"/>
              <a:buNone/>
              <a:tabLst/>
              <a:defRPr/>
            </a:pPr>
            <a:r>
              <a:rPr kumimoji="0" lang="en-US" sz="3137" b="0" i="0" u="none" strike="noStrike" kern="1200" cap="none" spc="0" normalizeH="0" baseline="0" noProof="0" dirty="0">
                <a:ln>
                  <a:noFill/>
                </a:ln>
                <a:solidFill>
                  <a:srgbClr val="505050"/>
                </a:solidFill>
                <a:effectLst/>
                <a:uLnTx/>
                <a:uFillTx/>
                <a:latin typeface="Segoe UI Light"/>
                <a:ea typeface="+mn-ea"/>
                <a:cs typeface="+mn-cs"/>
              </a:rPr>
              <a:t>A set of technologies that enable </a:t>
            </a:r>
            <a:r>
              <a:rPr kumimoji="0" lang="en-US" sz="3137"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machine intelligence </a:t>
            </a:r>
            <a:r>
              <a:rPr kumimoji="0" lang="en-US" sz="3137" b="0" i="0" u="none" strike="noStrike" kern="1200" cap="none" spc="0" normalizeH="0" baseline="0" noProof="0" dirty="0">
                <a:ln>
                  <a:noFill/>
                </a:ln>
                <a:solidFill>
                  <a:srgbClr val="505050"/>
                </a:solidFill>
                <a:effectLst/>
                <a:uLnTx/>
                <a:uFillTx/>
                <a:latin typeface="Segoe UI Light"/>
                <a:ea typeface="+mn-ea"/>
                <a:cs typeface="+mn-cs"/>
              </a:rPr>
              <a:t>to simulate or augment elements of human thinking</a:t>
            </a:r>
          </a:p>
        </p:txBody>
      </p:sp>
      <p:grpSp>
        <p:nvGrpSpPr>
          <p:cNvPr id="8" name="Group 7">
            <a:extLst>
              <a:ext uri="{FF2B5EF4-FFF2-40B4-BE49-F238E27FC236}">
                <a16:creationId xmlns="" xmlns:a16="http://schemas.microsoft.com/office/drawing/2014/main" id="{ADA2B179-2157-41BF-8273-200099952C19}"/>
              </a:ext>
            </a:extLst>
          </p:cNvPr>
          <p:cNvGrpSpPr/>
          <p:nvPr/>
        </p:nvGrpSpPr>
        <p:grpSpPr>
          <a:xfrm>
            <a:off x="2875136" y="2158633"/>
            <a:ext cx="2646018" cy="3361943"/>
            <a:chOff x="2932788" y="2201421"/>
            <a:chExt cx="2699076" cy="3429357"/>
          </a:xfrm>
        </p:grpSpPr>
        <p:sp>
          <p:nvSpPr>
            <p:cNvPr id="9" name="Right Brace 8">
              <a:extLst>
                <a:ext uri="{FF2B5EF4-FFF2-40B4-BE49-F238E27FC236}">
                  <a16:creationId xmlns="" xmlns:a16="http://schemas.microsoft.com/office/drawing/2014/main" id="{77539B46-EDBA-4990-A6B8-56ABBFCA0FE4}"/>
                </a:ext>
              </a:extLst>
            </p:cNvPr>
            <p:cNvSpPr/>
            <p:nvPr/>
          </p:nvSpPr>
          <p:spPr>
            <a:xfrm>
              <a:off x="2932788" y="2201421"/>
              <a:ext cx="404261" cy="3429357"/>
            </a:xfrm>
            <a:prstGeom prst="rightBrace">
              <a:avLst>
                <a:gd name="adj1" fmla="val 0"/>
                <a:gd name="adj2" fmla="val 10778"/>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cxnSp>
          <p:nvCxnSpPr>
            <p:cNvPr id="10" name="Straight Connector 9">
              <a:extLst>
                <a:ext uri="{FF2B5EF4-FFF2-40B4-BE49-F238E27FC236}">
                  <a16:creationId xmlns="" xmlns:a16="http://schemas.microsoft.com/office/drawing/2014/main" id="{32BE58F9-CB3B-4E40-9215-41491ABC2532}"/>
                </a:ext>
              </a:extLst>
            </p:cNvPr>
            <p:cNvCxnSpPr>
              <a:cxnSpLocks/>
              <a:stCxn id="9" idx="1"/>
            </p:cNvCxnSpPr>
            <p:nvPr/>
          </p:nvCxnSpPr>
          <p:spPr>
            <a:xfrm>
              <a:off x="3337049" y="2571037"/>
              <a:ext cx="2294815" cy="269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 xmlns:a16="http://schemas.microsoft.com/office/drawing/2014/main" id="{106F4898-46EE-48BE-ADCE-30C9184F69DD}"/>
              </a:ext>
            </a:extLst>
          </p:cNvPr>
          <p:cNvGrpSpPr/>
          <p:nvPr/>
        </p:nvGrpSpPr>
        <p:grpSpPr>
          <a:xfrm rot="10800000">
            <a:off x="7548927" y="2217272"/>
            <a:ext cx="1856144" cy="3361943"/>
            <a:chOff x="3217840" y="2201421"/>
            <a:chExt cx="1893364" cy="3429357"/>
          </a:xfrm>
        </p:grpSpPr>
        <p:sp>
          <p:nvSpPr>
            <p:cNvPr id="12" name="Right Brace 11">
              <a:extLst>
                <a:ext uri="{FF2B5EF4-FFF2-40B4-BE49-F238E27FC236}">
                  <a16:creationId xmlns="" xmlns:a16="http://schemas.microsoft.com/office/drawing/2014/main" id="{B24A7902-1CC4-4E88-8C70-085DFD8C4197}"/>
                </a:ext>
              </a:extLst>
            </p:cNvPr>
            <p:cNvSpPr/>
            <p:nvPr/>
          </p:nvSpPr>
          <p:spPr>
            <a:xfrm>
              <a:off x="3217840" y="2201421"/>
              <a:ext cx="404261" cy="3429357"/>
            </a:xfrm>
            <a:prstGeom prst="rightBrace">
              <a:avLst>
                <a:gd name="adj1" fmla="val 0"/>
                <a:gd name="adj2" fmla="val 14374"/>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cxnSp>
          <p:nvCxnSpPr>
            <p:cNvPr id="13" name="Straight Connector 12">
              <a:extLst>
                <a:ext uri="{FF2B5EF4-FFF2-40B4-BE49-F238E27FC236}">
                  <a16:creationId xmlns="" xmlns:a16="http://schemas.microsoft.com/office/drawing/2014/main" id="{9D32CC67-3BA2-4455-9848-CCDC65A40E28}"/>
                </a:ext>
              </a:extLst>
            </p:cNvPr>
            <p:cNvCxnSpPr>
              <a:cxnSpLocks/>
              <a:stCxn id="12" idx="1"/>
            </p:cNvCxnSpPr>
            <p:nvPr/>
          </p:nvCxnSpPr>
          <p:spPr>
            <a:xfrm rot="10800000" flipH="1" flipV="1">
              <a:off x="3622101" y="2694357"/>
              <a:ext cx="1489103" cy="6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5" name="Text Placeholder 4">
            <a:extLst>
              <a:ext uri="{FF2B5EF4-FFF2-40B4-BE49-F238E27FC236}">
                <a16:creationId xmlns="" xmlns:a16="http://schemas.microsoft.com/office/drawing/2014/main" id="{2DBC2698-AB6E-4FB6-ABC7-041B4BD982D0}"/>
              </a:ext>
            </a:extLst>
          </p:cNvPr>
          <p:cNvSpPr txBox="1">
            <a:spLocks/>
          </p:cNvSpPr>
          <p:nvPr/>
        </p:nvSpPr>
        <p:spPr>
          <a:xfrm>
            <a:off x="9558589" y="1529042"/>
            <a:ext cx="1930016" cy="4738404"/>
          </a:xfrm>
          <a:prstGeom prst="rect">
            <a:avLst/>
          </a:prstGeom>
        </p:spPr>
        <p:txBody>
          <a:bodyPr anchor="ct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solidFill>
                  <a:schemeClr val="tx1"/>
                </a:soli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solidFill>
                  <a:schemeClr val="tx1"/>
                </a:soli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solidFill>
                  <a:schemeClr val="tx1"/>
                </a:soli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vision</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speech</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language</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knowledge</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problem solving</a:t>
            </a:r>
          </a:p>
          <a:p>
            <a:pPr marL="0" marR="0" lvl="0" indent="0" algn="l" defTabSz="932742" rtl="0" eaLnBrk="1" fontAlgn="auto" latinLnBrk="0" hangingPunct="1">
              <a:lnSpc>
                <a:spcPct val="150000"/>
              </a:lnSpc>
              <a:spcBef>
                <a:spcPts val="1176"/>
              </a:spcBef>
              <a:spcAft>
                <a:spcPts val="0"/>
              </a:spcAft>
              <a:buClrTx/>
              <a:buSzPct val="90000"/>
              <a:buFont typeface="Wingdings" panose="05000000000000000000" pitchFamily="2" charset="2"/>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etc.</a:t>
            </a:r>
          </a:p>
        </p:txBody>
      </p:sp>
      <p:sp>
        <p:nvSpPr>
          <p:cNvPr id="17" name="Right Brace 16">
            <a:extLst>
              <a:ext uri="{FF2B5EF4-FFF2-40B4-BE49-F238E27FC236}">
                <a16:creationId xmlns="" xmlns:a16="http://schemas.microsoft.com/office/drawing/2014/main" id="{271C47C0-1551-40DA-9403-6A10E5BE4415}"/>
              </a:ext>
            </a:extLst>
          </p:cNvPr>
          <p:cNvSpPr/>
          <p:nvPr/>
        </p:nvSpPr>
        <p:spPr>
          <a:xfrm rot="16200000">
            <a:off x="5821110" y="1712110"/>
            <a:ext cx="396314" cy="2161478"/>
          </a:xfrm>
          <a:prstGeom prst="rightBrace">
            <a:avLst>
              <a:gd name="adj1" fmla="val 0"/>
              <a:gd name="adj2" fmla="val 26955"/>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 name="Right Brace 17">
            <a:extLst>
              <a:ext uri="{FF2B5EF4-FFF2-40B4-BE49-F238E27FC236}">
                <a16:creationId xmlns="" xmlns:a16="http://schemas.microsoft.com/office/drawing/2014/main" id="{37FEA3E5-DA77-4CA8-8C87-EF0146F620C1}"/>
              </a:ext>
            </a:extLst>
          </p:cNvPr>
          <p:cNvSpPr/>
          <p:nvPr/>
        </p:nvSpPr>
        <p:spPr>
          <a:xfrm rot="5400000">
            <a:off x="6734377" y="3498765"/>
            <a:ext cx="396314" cy="2679590"/>
          </a:xfrm>
          <a:prstGeom prst="rightBrace">
            <a:avLst>
              <a:gd name="adj1" fmla="val 0"/>
              <a:gd name="adj2" fmla="val 26955"/>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 name="Rectangle 2">
            <a:extLst>
              <a:ext uri="{FF2B5EF4-FFF2-40B4-BE49-F238E27FC236}">
                <a16:creationId xmlns="" xmlns:a16="http://schemas.microsoft.com/office/drawing/2014/main" id="{256EC162-D1DD-4821-AB77-64FE5D19592E}"/>
              </a:ext>
            </a:extLst>
          </p:cNvPr>
          <p:cNvSpPr/>
          <p:nvPr/>
        </p:nvSpPr>
        <p:spPr>
          <a:xfrm>
            <a:off x="1127760" y="792480"/>
            <a:ext cx="6582667" cy="769441"/>
          </a:xfrm>
          <a:prstGeom prst="rect">
            <a:avLst/>
          </a:prstGeom>
        </p:spPr>
        <p:txBody>
          <a:bodyPr wrap="square">
            <a:spAutoFit/>
          </a:bodyPr>
          <a:lstStyle/>
          <a:p>
            <a:r>
              <a:rPr lang="en-US" sz="4400" dirty="0">
                <a:cs typeface="Segoe UI Semilight" pitchFamily="34" charset="0"/>
              </a:rPr>
              <a:t>Artificial Intelligence</a:t>
            </a:r>
            <a:endParaRPr lang="en-CA" sz="4400" dirty="0"/>
          </a:p>
        </p:txBody>
      </p:sp>
    </p:spTree>
    <p:extLst>
      <p:ext uri="{BB962C8B-B14F-4D97-AF65-F5344CB8AC3E}">
        <p14:creationId xmlns:p14="http://schemas.microsoft.com/office/powerpoint/2010/main" val="14165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208722"/>
            <a:ext cx="8595001" cy="646043"/>
          </a:xfrm>
        </p:spPr>
        <p:txBody>
          <a:bodyPr/>
          <a:lstStyle/>
          <a:p>
            <a:r>
              <a:rPr lang="en-US" dirty="0"/>
              <a:t>IEEE, Ethically Aligned Design</a:t>
            </a:r>
          </a:p>
        </p:txBody>
      </p:sp>
      <p:graphicFrame>
        <p:nvGraphicFramePr>
          <p:cNvPr id="4" name="Table 3"/>
          <p:cNvGraphicFramePr>
            <a:graphicFrameLocks noGrp="1"/>
          </p:cNvGraphicFramePr>
          <p:nvPr>
            <p:extLst/>
          </p:nvPr>
        </p:nvGraphicFramePr>
        <p:xfrm>
          <a:off x="1027044" y="1152943"/>
          <a:ext cx="10137912" cy="4323516"/>
        </p:xfrm>
        <a:graphic>
          <a:graphicData uri="http://schemas.openxmlformats.org/drawingml/2006/table">
            <a:tbl>
              <a:tblPr firstRow="1" firstCol="1" bandRow="1">
                <a:tableStyleId>{5C22544A-7EE6-4342-B048-85BDC9FD1C3A}</a:tableStyleId>
              </a:tblPr>
              <a:tblGrid>
                <a:gridCol w="4800599">
                  <a:extLst>
                    <a:ext uri="{9D8B030D-6E8A-4147-A177-3AD203B41FA5}">
                      <a16:colId xmlns="" xmlns:a16="http://schemas.microsoft.com/office/drawing/2014/main" val="20000"/>
                    </a:ext>
                  </a:extLst>
                </a:gridCol>
                <a:gridCol w="5337313">
                  <a:extLst>
                    <a:ext uri="{9D8B030D-6E8A-4147-A177-3AD203B41FA5}">
                      <a16:colId xmlns="" xmlns:a16="http://schemas.microsoft.com/office/drawing/2014/main" val="20001"/>
                    </a:ext>
                  </a:extLst>
                </a:gridCol>
              </a:tblGrid>
              <a:tr h="1637886">
                <a:tc>
                  <a:txBody>
                    <a:bodyPr/>
                    <a:lstStyle/>
                    <a:p>
                      <a:pPr>
                        <a:lnSpc>
                          <a:spcPct val="107000"/>
                        </a:lnSpc>
                        <a:spcAft>
                          <a:spcPts val="0"/>
                        </a:spcAft>
                      </a:pPr>
                      <a:r>
                        <a:rPr lang="en-CA" sz="2000" b="1" dirty="0">
                          <a:solidFill>
                            <a:schemeClr val="tx1"/>
                          </a:solidFill>
                          <a:effectLst/>
                          <a:latin typeface="Rotation LT Std Roman"/>
                        </a:rPr>
                        <a:t>Effectiveness</a:t>
                      </a:r>
                      <a:r>
                        <a:rPr lang="en-CA" sz="2000" b="0" dirty="0">
                          <a:solidFill>
                            <a:schemeClr val="tx1"/>
                          </a:solidFill>
                          <a:effectLst/>
                          <a:latin typeface="Rotation LT Std Roman"/>
                        </a:rPr>
                        <a:t>:  Adoption of A/IS in a legal system should be based on sound empirical evidence that they are fit for their intended purpose.</a:t>
                      </a:r>
                      <a:endParaRPr lang="en-CA" sz="2000" b="0" dirty="0">
                        <a:solidFill>
                          <a:schemeClr val="tx1"/>
                        </a:solidFill>
                        <a:effectLst/>
                        <a:latin typeface="Rotation LT Std Roman"/>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en-CA" sz="2000" b="1" dirty="0">
                          <a:solidFill>
                            <a:schemeClr val="tx1"/>
                          </a:solidFill>
                          <a:effectLst/>
                          <a:latin typeface="Rotation LT Std Roman"/>
                        </a:rPr>
                        <a:t>Competence</a:t>
                      </a:r>
                      <a:r>
                        <a:rPr lang="en-CA" sz="2000" b="0" dirty="0">
                          <a:solidFill>
                            <a:schemeClr val="tx1"/>
                          </a:solidFill>
                          <a:effectLst/>
                          <a:latin typeface="Rotation LT Std Roman"/>
                        </a:rPr>
                        <a:t>: A/IS should be adopted in a legal system only if their creators specify the skills and knowledge required for their effective operation and if their operators adhere to those competency requirements.</a:t>
                      </a:r>
                      <a:endParaRPr lang="en-CA" sz="2000" b="0" dirty="0">
                        <a:solidFill>
                          <a:schemeClr val="tx1"/>
                        </a:solidFill>
                        <a:effectLst/>
                        <a:latin typeface="Rotation LT Std Roman"/>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0"/>
                  </a:ext>
                </a:extLst>
              </a:tr>
              <a:tr h="2685630">
                <a:tc>
                  <a:txBody>
                    <a:bodyPr/>
                    <a:lstStyle/>
                    <a:p>
                      <a:pPr>
                        <a:lnSpc>
                          <a:spcPct val="107000"/>
                        </a:lnSpc>
                        <a:spcAft>
                          <a:spcPts val="0"/>
                        </a:spcAft>
                      </a:pPr>
                      <a:r>
                        <a:rPr lang="en-CA" sz="2000" b="1" dirty="0">
                          <a:solidFill>
                            <a:schemeClr val="tx1"/>
                          </a:solidFill>
                          <a:effectLst/>
                          <a:latin typeface="Rotation LT Std Roman"/>
                        </a:rPr>
                        <a:t>Accountability</a:t>
                      </a:r>
                      <a:r>
                        <a:rPr lang="en-CA" sz="2000" b="0" dirty="0">
                          <a:solidFill>
                            <a:schemeClr val="tx1"/>
                          </a:solidFill>
                          <a:effectLst/>
                          <a:latin typeface="Rotation LT Std Roman"/>
                        </a:rPr>
                        <a:t>:  A/IS should be adopted in a legal system only if all those engaged in their design, development, procurement, deployment, operation, and validation of effectiveness maintain clear and transparent lines of responsibility for their outcomes and are open to inquiries as may be appropriate.</a:t>
                      </a:r>
                      <a:endParaRPr lang="en-CA" sz="2000" b="0" dirty="0">
                        <a:solidFill>
                          <a:schemeClr val="tx1"/>
                        </a:solidFill>
                        <a:effectLst/>
                        <a:latin typeface="Rotation LT Std Roman"/>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0"/>
                        </a:spcAft>
                      </a:pPr>
                      <a:r>
                        <a:rPr lang="en-CA" sz="2000" b="1" dirty="0">
                          <a:solidFill>
                            <a:schemeClr val="tx1"/>
                          </a:solidFill>
                          <a:effectLst/>
                          <a:latin typeface="Rotation LT Std Roman"/>
                        </a:rPr>
                        <a:t>Transparency</a:t>
                      </a:r>
                      <a:r>
                        <a:rPr lang="en-CA" sz="2000" b="0" dirty="0">
                          <a:solidFill>
                            <a:schemeClr val="tx1"/>
                          </a:solidFill>
                          <a:effectLst/>
                          <a:latin typeface="Rotation LT Std Roman"/>
                        </a:rPr>
                        <a:t>: A/IS should be adopted in a legal system only if the stakeholders in the results of A/IS have access to pertinent and appropriate information about their design, development, procurement, deployment, operation, and validation of effectiveness.</a:t>
                      </a:r>
                      <a:endParaRPr lang="en-CA" sz="2000" b="0" dirty="0">
                        <a:solidFill>
                          <a:schemeClr val="tx1"/>
                        </a:solidFill>
                        <a:effectLst/>
                        <a:latin typeface="Rotation LT Std Roman"/>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76295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90" y="307140"/>
            <a:ext cx="11393374" cy="640543"/>
          </a:xfrm>
        </p:spPr>
        <p:txBody>
          <a:bodyPr>
            <a:normAutofit/>
          </a:bodyPr>
          <a:lstStyle/>
          <a:p>
            <a:r>
              <a:rPr lang="en-CA" dirty="0"/>
              <a:t>Treasury </a:t>
            </a:r>
            <a:r>
              <a:rPr lang="en-CA" dirty="0" smtClean="0"/>
              <a:t>Board, </a:t>
            </a:r>
            <a:r>
              <a:rPr lang="en-CA" i="1" dirty="0"/>
              <a:t>Directive on Automated Decision-Making</a:t>
            </a:r>
            <a:endParaRPr lang="en-CA" dirty="0"/>
          </a:p>
        </p:txBody>
      </p:sp>
      <p:sp>
        <p:nvSpPr>
          <p:cNvPr id="3" name="Text Placeholder 2"/>
          <p:cNvSpPr>
            <a:spLocks noGrp="1"/>
          </p:cNvSpPr>
          <p:nvPr>
            <p:ph type="body" sz="quarter" idx="13"/>
          </p:nvPr>
        </p:nvSpPr>
        <p:spPr>
          <a:xfrm>
            <a:off x="376238" y="1117603"/>
            <a:ext cx="10901361" cy="4866102"/>
          </a:xfrm>
        </p:spPr>
        <p:txBody>
          <a:bodyPr/>
          <a:lstStyle/>
          <a:p>
            <a:pPr marL="342900" indent="-342900">
              <a:buFont typeface="Wingdings" panose="05000000000000000000" pitchFamily="2" charset="2"/>
              <a:buChar char="Ø"/>
            </a:pPr>
            <a:r>
              <a:rPr lang="en-US" sz="2000" dirty="0" smtClean="0"/>
              <a:t>Compliance required by April 1, 2020</a:t>
            </a:r>
          </a:p>
          <a:p>
            <a:pPr marL="342900" indent="-342900">
              <a:buFont typeface="Wingdings" panose="05000000000000000000" pitchFamily="2" charset="2"/>
              <a:buChar char="Ø"/>
            </a:pPr>
            <a:endParaRPr lang="en-US" sz="800" dirty="0"/>
          </a:p>
          <a:p>
            <a:pPr marL="342900" indent="-342900">
              <a:buFont typeface="Wingdings" panose="05000000000000000000" pitchFamily="2" charset="2"/>
              <a:buChar char="Ø"/>
            </a:pPr>
            <a:r>
              <a:rPr lang="en-US" sz="2000" dirty="0" smtClean="0"/>
              <a:t>Applies to any system, tool or statistical model used in production to recommend or make an administrative decision about a client</a:t>
            </a:r>
          </a:p>
          <a:p>
            <a:pPr marL="342900" indent="-342900">
              <a:buFont typeface="Wingdings" panose="05000000000000000000" pitchFamily="2" charset="2"/>
              <a:buChar char="Ø"/>
            </a:pPr>
            <a:endParaRPr lang="en-US" sz="800" dirty="0"/>
          </a:p>
          <a:p>
            <a:pPr marL="342900" indent="-342900">
              <a:buFont typeface="Wingdings" panose="05000000000000000000" pitchFamily="2" charset="2"/>
              <a:buChar char="Ø"/>
            </a:pPr>
            <a:r>
              <a:rPr lang="en-US" sz="2000" dirty="0" smtClean="0"/>
              <a:t>Requires:</a:t>
            </a:r>
          </a:p>
          <a:p>
            <a:pPr marL="800100" lvl="1" indent="-342900">
              <a:buFont typeface="Wingdings" panose="05000000000000000000" pitchFamily="2" charset="2"/>
              <a:buChar char="Ø"/>
            </a:pPr>
            <a:r>
              <a:rPr lang="en-US" sz="2000" dirty="0" smtClean="0"/>
              <a:t>Algorithmic Impact Assessments</a:t>
            </a:r>
          </a:p>
          <a:p>
            <a:pPr marL="800100" lvl="1" indent="-342900">
              <a:buFont typeface="Wingdings" panose="05000000000000000000" pitchFamily="2" charset="2"/>
              <a:buChar char="Ø"/>
            </a:pPr>
            <a:r>
              <a:rPr lang="en-US" sz="2000" dirty="0" smtClean="0"/>
              <a:t>Transparency</a:t>
            </a:r>
          </a:p>
          <a:p>
            <a:pPr marL="800100" lvl="1" indent="-342900">
              <a:buFont typeface="Wingdings" panose="05000000000000000000" pitchFamily="2" charset="2"/>
              <a:buChar char="Ø"/>
            </a:pPr>
            <a:r>
              <a:rPr lang="en-US" sz="2000" dirty="0" smtClean="0"/>
              <a:t>Quality Assurance Requirements</a:t>
            </a:r>
          </a:p>
          <a:p>
            <a:pPr marL="800100" lvl="1" indent="-342900">
              <a:buFont typeface="Wingdings" panose="05000000000000000000" pitchFamily="2" charset="2"/>
              <a:buChar char="Ø"/>
            </a:pPr>
            <a:endParaRPr lang="en-US" sz="800" dirty="0"/>
          </a:p>
          <a:p>
            <a:pPr marL="342900" indent="-342900">
              <a:buFont typeface="Wingdings" panose="05000000000000000000" pitchFamily="2" charset="2"/>
              <a:buChar char="Ø"/>
            </a:pPr>
            <a:r>
              <a:rPr lang="en-US" sz="2000" dirty="0" smtClean="0"/>
              <a:t>Software:</a:t>
            </a:r>
          </a:p>
          <a:p>
            <a:pPr marL="800100" lvl="1" indent="-342900">
              <a:buFont typeface="Wingdings" panose="05000000000000000000" pitchFamily="2" charset="2"/>
              <a:buChar char="Ø"/>
            </a:pPr>
            <a:r>
              <a:rPr lang="en-US" sz="2000" dirty="0" smtClean="0"/>
              <a:t>Copies of all proprietary software must be delivered to the Government</a:t>
            </a:r>
          </a:p>
          <a:p>
            <a:pPr marL="800100" lvl="1" indent="-342900">
              <a:buFont typeface="Wingdings" panose="05000000000000000000" pitchFamily="2" charset="2"/>
              <a:buChar char="Ø"/>
            </a:pPr>
            <a:r>
              <a:rPr lang="en-US" sz="2000" dirty="0" smtClean="0"/>
              <a:t>Government has right to access and test the Automated Decision System including to retain third party auditors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4062803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264697"/>
            <a:ext cx="11053009" cy="658925"/>
          </a:xfrm>
        </p:spPr>
        <p:txBody>
          <a:bodyPr>
            <a:normAutofit fontScale="90000"/>
          </a:bodyPr>
          <a:lstStyle/>
          <a:p>
            <a:r>
              <a:rPr lang="en-CA" dirty="0" smtClean="0"/>
              <a:t>IV. </a:t>
            </a:r>
            <a:r>
              <a:rPr lang="en-US" dirty="0"/>
              <a:t>Concluding Thoughts - AI in the Practice of Law </a:t>
            </a:r>
            <a:br>
              <a:rPr lang="en-US" dirty="0"/>
            </a:br>
            <a:endParaRPr lang="en-CA" dirty="0"/>
          </a:p>
        </p:txBody>
      </p:sp>
      <p:sp>
        <p:nvSpPr>
          <p:cNvPr id="3" name="Text Placeholder 2"/>
          <p:cNvSpPr>
            <a:spLocks noGrp="1"/>
          </p:cNvSpPr>
          <p:nvPr>
            <p:ph type="body" sz="quarter" idx="13"/>
          </p:nvPr>
        </p:nvSpPr>
        <p:spPr>
          <a:xfrm>
            <a:off x="401053" y="753979"/>
            <a:ext cx="10419347" cy="5510463"/>
          </a:xfrm>
        </p:spPr>
        <p:txBody>
          <a:bodyPr/>
          <a:lstStyle/>
          <a:p>
            <a:endParaRPr lang="en-CA" sz="800" dirty="0" smtClean="0"/>
          </a:p>
          <a:p>
            <a:r>
              <a:rPr lang="en-CA" sz="2000" dirty="0" smtClean="0"/>
              <a:t>Remain Competent</a:t>
            </a:r>
          </a:p>
          <a:p>
            <a:pPr marL="342900" indent="-342900">
              <a:buFont typeface="Wingdings" panose="05000000000000000000" pitchFamily="2" charset="2"/>
              <a:buChar char="Ø"/>
            </a:pPr>
            <a:r>
              <a:rPr lang="en-CA" sz="2000" dirty="0" smtClean="0"/>
              <a:t>Keep up-to-date on developments in AI and how it is being and can be used</a:t>
            </a:r>
          </a:p>
          <a:p>
            <a:pPr marL="342900" indent="-342900">
              <a:buFont typeface="Wingdings" panose="05000000000000000000" pitchFamily="2" charset="2"/>
              <a:buChar char="Ø"/>
            </a:pPr>
            <a:endParaRPr lang="en-CA" sz="800" dirty="0"/>
          </a:p>
          <a:p>
            <a:r>
              <a:rPr lang="en-CA" sz="2000" dirty="0" smtClean="0"/>
              <a:t>Understand the Role of AI in your practice</a:t>
            </a:r>
          </a:p>
          <a:p>
            <a:pPr marL="342900" indent="-342900">
              <a:buFont typeface="Wingdings" panose="05000000000000000000" pitchFamily="2" charset="2"/>
              <a:buChar char="Ø"/>
            </a:pPr>
            <a:r>
              <a:rPr lang="en-CA" sz="2000" dirty="0" smtClean="0"/>
              <a:t>Pay attention to the benefits, limitations and liabilities of using AI</a:t>
            </a:r>
          </a:p>
          <a:p>
            <a:pPr marL="342900" indent="-342900">
              <a:buFont typeface="Wingdings" panose="05000000000000000000" pitchFamily="2" charset="2"/>
              <a:buChar char="Ø"/>
            </a:pPr>
            <a:r>
              <a:rPr lang="en-CA" sz="2000" dirty="0" smtClean="0"/>
              <a:t>Understand how AI is being used in your practice</a:t>
            </a:r>
          </a:p>
          <a:p>
            <a:pPr marL="342900" indent="-342900">
              <a:buFont typeface="Wingdings" panose="05000000000000000000" pitchFamily="2" charset="2"/>
              <a:buChar char="Ø"/>
            </a:pPr>
            <a:r>
              <a:rPr lang="en-CA" sz="2000" dirty="0" smtClean="0"/>
              <a:t>Seek appropriate advice from outside experts</a:t>
            </a:r>
          </a:p>
          <a:p>
            <a:pPr marL="342900" indent="-342900">
              <a:buFont typeface="Wingdings" panose="05000000000000000000" pitchFamily="2" charset="2"/>
              <a:buChar char="Ø"/>
            </a:pPr>
            <a:r>
              <a:rPr lang="en-CA" sz="2000" dirty="0" smtClean="0"/>
              <a:t>Require standards and accreditations</a:t>
            </a:r>
          </a:p>
          <a:p>
            <a:endParaRPr lang="en-CA" sz="800" dirty="0" smtClean="0"/>
          </a:p>
          <a:p>
            <a:r>
              <a:rPr lang="en-CA" sz="2000" dirty="0" smtClean="0"/>
              <a:t>Interpret the lawyer’s professional obligations broadly</a:t>
            </a:r>
          </a:p>
          <a:p>
            <a:pPr marL="342900" indent="-342900">
              <a:buFont typeface="Wingdings" panose="05000000000000000000" pitchFamily="2" charset="2"/>
              <a:buChar char="Ø"/>
            </a:pPr>
            <a:r>
              <a:rPr lang="en-CA" sz="2000" dirty="0" smtClean="0"/>
              <a:t>Duty of confidentiality</a:t>
            </a:r>
          </a:p>
          <a:p>
            <a:pPr marL="342900" indent="-342900">
              <a:buFont typeface="Wingdings" panose="05000000000000000000" pitchFamily="2" charset="2"/>
              <a:buChar char="Ø"/>
            </a:pPr>
            <a:r>
              <a:rPr lang="en-CA" sz="2000" dirty="0" smtClean="0"/>
              <a:t>Duty to supervise</a:t>
            </a:r>
          </a:p>
          <a:p>
            <a:pPr marL="342900" indent="-342900">
              <a:buFont typeface="Wingdings" panose="05000000000000000000" pitchFamily="2" charset="2"/>
              <a:buChar char="Ø"/>
            </a:pPr>
            <a:r>
              <a:rPr lang="en-CA" sz="2000" dirty="0" smtClean="0"/>
              <a:t>Obligations to communicate</a:t>
            </a:r>
          </a:p>
          <a:p>
            <a:pPr marL="342900" indent="-342900">
              <a:buFont typeface="Wingdings" panose="05000000000000000000" pitchFamily="2" charset="2"/>
              <a:buChar char="Ø"/>
            </a:pPr>
            <a:endParaRPr lang="en-CA" dirty="0"/>
          </a:p>
          <a:p>
            <a:pPr marL="342900" indent="-342900">
              <a:buFont typeface="Wingdings" panose="05000000000000000000" pitchFamily="2" charset="2"/>
              <a:buChar char="Ø"/>
            </a:pPr>
            <a:endParaRPr lang="en-CA" dirty="0" smtClean="0"/>
          </a:p>
          <a:p>
            <a:pPr marL="342900" indent="-342900">
              <a:buFont typeface="Wingdings" panose="05000000000000000000" pitchFamily="2" charset="2"/>
              <a:buChar char="Ø"/>
            </a:pPr>
            <a:endParaRPr lang="en-CA" dirty="0"/>
          </a:p>
          <a:p>
            <a:pPr marL="342900" indent="-342900">
              <a:buFont typeface="Wingdings" panose="05000000000000000000" pitchFamily="2" charset="2"/>
              <a:buChar char="Ø"/>
            </a:pPr>
            <a:endParaRPr lang="en-CA" dirty="0" smtClean="0"/>
          </a:p>
          <a:p>
            <a:endParaRPr lang="en-CA" dirty="0" smtClean="0"/>
          </a:p>
          <a:p>
            <a:pPr marL="342900" indent="-342900">
              <a:buFont typeface="Wingdings" panose="05000000000000000000" pitchFamily="2" charset="2"/>
              <a:buChar char="Ø"/>
            </a:pPr>
            <a:endParaRPr lang="en-CA" dirty="0" smtClean="0"/>
          </a:p>
          <a:p>
            <a:endParaRPr lang="en-CA" dirty="0"/>
          </a:p>
        </p:txBody>
      </p:sp>
    </p:spTree>
    <p:extLst>
      <p:ext uri="{BB962C8B-B14F-4D97-AF65-F5344CB8AC3E}">
        <p14:creationId xmlns:p14="http://schemas.microsoft.com/office/powerpoint/2010/main" val="976183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sz="quarter" idx="13"/>
          </p:nvPr>
        </p:nvSpPr>
        <p:spPr>
          <a:xfrm>
            <a:off x="986589" y="970548"/>
            <a:ext cx="9023686" cy="5085348"/>
          </a:xfrm>
        </p:spPr>
        <p:txBody>
          <a:bodyPr/>
          <a:lstStyle/>
          <a:p>
            <a:endParaRPr lang="en-CA" dirty="0"/>
          </a:p>
          <a:p>
            <a:r>
              <a:rPr lang="en-CA" sz="3600" dirty="0" smtClean="0"/>
              <a:t>“We </a:t>
            </a:r>
            <a:r>
              <a:rPr lang="en-CA" sz="3600" dirty="0"/>
              <a:t>always overestimate the change that will occur in the next two years and underestimate the change that will occur in the next ten. Don't let yourself be lulled into </a:t>
            </a:r>
            <a:r>
              <a:rPr lang="en-CA" sz="3600" dirty="0" smtClean="0"/>
              <a:t>inaction.”</a:t>
            </a:r>
          </a:p>
          <a:p>
            <a:r>
              <a:rPr lang="en-CA" sz="3600" dirty="0"/>
              <a:t>	</a:t>
            </a:r>
            <a:r>
              <a:rPr lang="en-CA" sz="3600" dirty="0" smtClean="0"/>
              <a:t>				Bill Gates</a:t>
            </a:r>
          </a:p>
          <a:p>
            <a:endParaRPr lang="en-CA" sz="3600" dirty="0"/>
          </a:p>
          <a:p>
            <a:endParaRPr lang="en-CA" sz="3600" dirty="0"/>
          </a:p>
        </p:txBody>
      </p:sp>
    </p:spTree>
    <p:extLst>
      <p:ext uri="{BB962C8B-B14F-4D97-AF65-F5344CB8AC3E}">
        <p14:creationId xmlns:p14="http://schemas.microsoft.com/office/powerpoint/2010/main" val="346423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12" y="475582"/>
            <a:ext cx="10420099" cy="640543"/>
          </a:xfrm>
        </p:spPr>
        <p:txBody>
          <a:bodyPr/>
          <a:lstStyle/>
          <a:p>
            <a:pPr algn="ctr"/>
            <a:r>
              <a:rPr lang="en-US" dirty="0"/>
              <a:t>List of References</a:t>
            </a:r>
          </a:p>
        </p:txBody>
      </p:sp>
      <p:sp>
        <p:nvSpPr>
          <p:cNvPr id="3" name="Text Placeholder 2"/>
          <p:cNvSpPr>
            <a:spLocks noGrp="1"/>
          </p:cNvSpPr>
          <p:nvPr>
            <p:ph type="body" sz="quarter" idx="13"/>
          </p:nvPr>
        </p:nvSpPr>
        <p:spPr>
          <a:xfrm>
            <a:off x="785312" y="1275347"/>
            <a:ext cx="10563726" cy="5005137"/>
          </a:xfrm>
        </p:spPr>
        <p:txBody>
          <a:bodyPr>
            <a:normAutofit fontScale="70000" lnSpcReduction="20000"/>
          </a:bodyPr>
          <a:lstStyle/>
          <a:p>
            <a:r>
              <a:rPr lang="en-CA" dirty="0"/>
              <a:t>Law Firms in Transition, Altman Weil, 2017 available at </a:t>
            </a:r>
            <a:r>
              <a:rPr lang="en-CA" dirty="0">
                <a:hlinkClick r:id="rId3"/>
              </a:rPr>
              <a:t>http://www.altmanweil.com/dir_docs/resource/90D6291D-AB28-4DFD-AC15-DBDEA6C31BE9_document.pdf</a:t>
            </a:r>
            <a:r>
              <a:rPr lang="en-CA" dirty="0"/>
              <a:t> </a:t>
            </a:r>
          </a:p>
          <a:p>
            <a:r>
              <a:rPr lang="en-CA" dirty="0"/>
              <a:t>Legal Technology: Looking Past the Hype, Thomson Reuters, 2018 at </a:t>
            </a:r>
            <a:r>
              <a:rPr lang="en-CA" dirty="0">
                <a:hlinkClick r:id="rId4"/>
              </a:rPr>
              <a:t>https://www.legalfutures.co.uk/associate-news/in-house-lawyers-are-looking-past-the-hype</a:t>
            </a:r>
            <a:endParaRPr lang="en-CA" dirty="0"/>
          </a:p>
          <a:p>
            <a:endParaRPr lang="en-CA" dirty="0"/>
          </a:p>
          <a:p>
            <a:r>
              <a:rPr lang="en-CA" dirty="0"/>
              <a:t>Eileen M. Lach and Nicolas Economou, </a:t>
            </a:r>
            <a:r>
              <a:rPr lang="en-CA" i="1" dirty="0"/>
              <a:t>INSIGHT: Four Principles for the Trustworthy Adoption of AI in Legal Systems</a:t>
            </a:r>
            <a:r>
              <a:rPr lang="en-CA" dirty="0"/>
              <a:t>, Bloomberg Law, March 29, 2019 at </a:t>
            </a:r>
            <a:r>
              <a:rPr lang="en-CA" u="sng" dirty="0">
                <a:hlinkClick r:id="rId5"/>
              </a:rPr>
              <a:t>https://biglawbusiness.com/insight-four-principles-for-the-trustworthy-adoption-of-ai-in-legal-systems</a:t>
            </a:r>
            <a:endParaRPr lang="en-CA" dirty="0"/>
          </a:p>
          <a:p>
            <a:r>
              <a:rPr lang="en-CA" dirty="0"/>
              <a:t> </a:t>
            </a:r>
          </a:p>
          <a:p>
            <a:r>
              <a:rPr lang="en-CA" dirty="0"/>
              <a:t>European Commission, </a:t>
            </a:r>
            <a:r>
              <a:rPr lang="en-CA" i="1" dirty="0"/>
              <a:t>Ethics Guidelines for Trustworthy AI</a:t>
            </a:r>
            <a:r>
              <a:rPr lang="en-CA" dirty="0"/>
              <a:t>, 2019, available at </a:t>
            </a:r>
            <a:r>
              <a:rPr lang="en-CA" u="sng" dirty="0">
                <a:hlinkClick r:id="rId6"/>
              </a:rPr>
              <a:t>https://ec.europa.eu/digital-single-market/en/news/ethics-guidelines-trustworthy-ai</a:t>
            </a:r>
            <a:r>
              <a:rPr lang="en-CA" dirty="0"/>
              <a:t>  </a:t>
            </a:r>
          </a:p>
          <a:p>
            <a:r>
              <a:rPr lang="en-CA" dirty="0"/>
              <a:t> </a:t>
            </a:r>
          </a:p>
          <a:p>
            <a:r>
              <a:rPr lang="en-CA" dirty="0"/>
              <a:t>IEEE Global Initiative on Ethics of Autonomous and Intelligent Systems,</a:t>
            </a:r>
            <a:r>
              <a:rPr lang="en-CA" b="1" i="1" dirty="0"/>
              <a:t> </a:t>
            </a:r>
            <a:r>
              <a:rPr lang="en-US" i="1" dirty="0"/>
              <a:t>Ethically Aligned Design</a:t>
            </a:r>
            <a:r>
              <a:rPr lang="en-US" b="1" dirty="0"/>
              <a:t>: </a:t>
            </a:r>
            <a:r>
              <a:rPr lang="en-US" i="1" dirty="0"/>
              <a:t>A Vision for Prioritizing Human Well-being with Autonomous and Intelligent Systems</a:t>
            </a:r>
            <a:r>
              <a:rPr lang="en-US" b="1" dirty="0"/>
              <a:t>, </a:t>
            </a:r>
            <a:r>
              <a:rPr lang="en-US" dirty="0"/>
              <a:t>First Edition</a:t>
            </a:r>
            <a:r>
              <a:rPr lang="en-US" b="1" dirty="0"/>
              <a:t>. </a:t>
            </a:r>
            <a:r>
              <a:rPr lang="en-US" dirty="0"/>
              <a:t>Pp. 211 – 281</a:t>
            </a:r>
            <a:r>
              <a:rPr lang="en-US" b="1" dirty="0"/>
              <a:t>, </a:t>
            </a:r>
            <a:r>
              <a:rPr lang="en-US" dirty="0"/>
              <a:t>available at </a:t>
            </a:r>
            <a:r>
              <a:rPr lang="en-US" u="sng" dirty="0">
                <a:hlinkClick r:id="rId7"/>
              </a:rPr>
              <a:t>https://standards.ieee.org/content/dam/ieee-standards/standards/web/documents/other/ead1e_law.pdf</a:t>
            </a:r>
            <a:r>
              <a:rPr lang="en-US" dirty="0"/>
              <a:t> </a:t>
            </a:r>
            <a:endParaRPr lang="en-CA" dirty="0"/>
          </a:p>
          <a:p>
            <a:r>
              <a:rPr lang="en-CA" dirty="0"/>
              <a:t> </a:t>
            </a:r>
          </a:p>
          <a:p>
            <a:r>
              <a:rPr lang="en-CA" dirty="0"/>
              <a:t>Steve Lohr, </a:t>
            </a:r>
            <a:r>
              <a:rPr lang="en-CA" i="1" dirty="0"/>
              <a:t>AI Is Doing Legal Work.  But it Won’t Replace Lawyers, Yet</a:t>
            </a:r>
            <a:r>
              <a:rPr lang="en-CA" dirty="0"/>
              <a:t>, New York times, March 19, 2017 quoting McKinsey Global Institute Study available at </a:t>
            </a:r>
            <a:r>
              <a:rPr lang="en-CA" dirty="0">
                <a:hlinkClick r:id="rId8"/>
              </a:rPr>
              <a:t>https://www.nytimes.com/2017/03/19/technology/lawyers-artificial-intelligence.html</a:t>
            </a:r>
            <a:endParaRPr lang="en-CA" dirty="0"/>
          </a:p>
          <a:p>
            <a:endParaRPr lang="en-US" dirty="0"/>
          </a:p>
        </p:txBody>
      </p:sp>
    </p:spTree>
    <p:extLst>
      <p:ext uri="{BB962C8B-B14F-4D97-AF65-F5344CB8AC3E}">
        <p14:creationId xmlns:p14="http://schemas.microsoft.com/office/powerpoint/2010/main" val="180198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12" y="475582"/>
            <a:ext cx="10420099" cy="640543"/>
          </a:xfrm>
        </p:spPr>
        <p:txBody>
          <a:bodyPr/>
          <a:lstStyle/>
          <a:p>
            <a:r>
              <a:rPr lang="en-US" dirty="0"/>
              <a:t>List of References cont’d</a:t>
            </a:r>
          </a:p>
        </p:txBody>
      </p:sp>
      <p:sp>
        <p:nvSpPr>
          <p:cNvPr id="3" name="Text Placeholder 2"/>
          <p:cNvSpPr>
            <a:spLocks noGrp="1"/>
          </p:cNvSpPr>
          <p:nvPr>
            <p:ph type="body" sz="quarter" idx="13"/>
          </p:nvPr>
        </p:nvSpPr>
        <p:spPr>
          <a:xfrm>
            <a:off x="785312" y="1275347"/>
            <a:ext cx="10563726" cy="5005137"/>
          </a:xfrm>
        </p:spPr>
        <p:txBody>
          <a:bodyPr>
            <a:normAutofit fontScale="62500" lnSpcReduction="20000"/>
          </a:bodyPr>
          <a:lstStyle/>
          <a:p>
            <a:r>
              <a:rPr lang="en-CA" dirty="0"/>
              <a:t>Jonathan Marciano, </a:t>
            </a:r>
            <a:r>
              <a:rPr lang="en-CA" i="1" dirty="0"/>
              <a:t>Automating the Law, A Landscape of Legal AI Solutions</a:t>
            </a:r>
            <a:r>
              <a:rPr lang="en-CA" dirty="0"/>
              <a:t>, TOPBOTS, June 2017, </a:t>
            </a:r>
            <a:r>
              <a:rPr lang="en-CA" u="sng" dirty="0">
                <a:hlinkClick r:id="rId3"/>
              </a:rPr>
              <a:t>https://www.topbots.com/automating-the-law-a-landscape-of-legal-a-i-solutions/</a:t>
            </a:r>
            <a:r>
              <a:rPr lang="en-CA" dirty="0"/>
              <a:t>  reproduced in Sandra McCandless and Stephen Klein, </a:t>
            </a:r>
            <a:r>
              <a:rPr lang="en-CA" i="1" dirty="0"/>
              <a:t>Ethical Issues Posed by Artificial Intelligence</a:t>
            </a:r>
            <a:r>
              <a:rPr lang="en-CA" dirty="0"/>
              <a:t>, June 15,2018</a:t>
            </a:r>
          </a:p>
          <a:p>
            <a:r>
              <a:rPr lang="en-CA" dirty="0"/>
              <a:t> </a:t>
            </a:r>
          </a:p>
          <a:p>
            <a:r>
              <a:rPr lang="en-US" dirty="0"/>
              <a:t>Katherine Medianik, </a:t>
            </a:r>
            <a:r>
              <a:rPr lang="en-US" i="1" dirty="0"/>
              <a:t>Artificially Intelligent Lawyers: Updating The Model Rules of Professional Conduct in Accordance with the New Technological Era</a:t>
            </a:r>
            <a:r>
              <a:rPr lang="en-US" dirty="0"/>
              <a:t>, 39 Cardozo Law Review 1497 at 1513-1514</a:t>
            </a:r>
            <a:endParaRPr lang="en-CA" dirty="0"/>
          </a:p>
          <a:p>
            <a:r>
              <a:rPr lang="en-CA" dirty="0"/>
              <a:t> </a:t>
            </a:r>
          </a:p>
          <a:p>
            <a:r>
              <a:rPr lang="en-CA" dirty="0"/>
              <a:t>Sterling Miller, Part I: Artificial Intelligence &amp; Its Impact on Legal Technology:  To Boldly Go Where No Legal Department Has Gone Before, Thomson Reuters, 2019 </a:t>
            </a:r>
            <a:r>
              <a:rPr lang="en-CA" dirty="0">
                <a:hlinkClick r:id="rId4"/>
              </a:rPr>
              <a:t>https://static.legalsolutions.thomsonreuters.com/static/pdf/S045388_1_Final.Pdf</a:t>
            </a:r>
            <a:endParaRPr lang="en-CA" dirty="0"/>
          </a:p>
          <a:p>
            <a:endParaRPr lang="en-CA" dirty="0"/>
          </a:p>
          <a:p>
            <a:r>
              <a:rPr lang="en-CA" dirty="0"/>
              <a:t>Singapore Personal Data Protection Commission</a:t>
            </a:r>
            <a:r>
              <a:rPr lang="en-CA" i="1" dirty="0"/>
              <a:t>, A Proposed Model Artificial Intelligence Governance Framework</a:t>
            </a:r>
            <a:r>
              <a:rPr lang="en-CA" dirty="0"/>
              <a:t>, 2019 available at </a:t>
            </a:r>
            <a:r>
              <a:rPr lang="en-CA" u="sng" dirty="0">
                <a:hlinkClick r:id="rId5"/>
              </a:rPr>
              <a:t>https://www.pdpc.gov.sg/-/media/Files/PDPC/PDF-Files/Resource-for-Organisation/AI/A-Proposed-Model-AI-Governance-Framework-January-2019.pdf</a:t>
            </a:r>
            <a:r>
              <a:rPr lang="en-CA" dirty="0"/>
              <a:t> </a:t>
            </a:r>
          </a:p>
          <a:p>
            <a:r>
              <a:rPr lang="en-CA" dirty="0"/>
              <a:t> </a:t>
            </a:r>
          </a:p>
          <a:p>
            <a:r>
              <a:rPr lang="en-CA" dirty="0"/>
              <a:t>Jason Tashea and Nicolas Economou, </a:t>
            </a:r>
            <a:r>
              <a:rPr lang="en-CA" i="1" dirty="0"/>
              <a:t>Be competent in AI before adopting, integrating it into your practice</a:t>
            </a:r>
            <a:r>
              <a:rPr lang="en-CA" dirty="0"/>
              <a:t>, ABA Journal, April 23, 2019 available at </a:t>
            </a:r>
            <a:r>
              <a:rPr lang="en-CA" u="sng" dirty="0">
                <a:hlinkClick r:id="rId6"/>
              </a:rPr>
              <a:t>http://www.abajournal.com/lawscribbler/article/before-lawyers-can-ethically-adopt-and-integrate-ai-into-their-practices-they-must-first-be-competent</a:t>
            </a:r>
            <a:endParaRPr lang="en-CA" dirty="0"/>
          </a:p>
          <a:p>
            <a:r>
              <a:rPr lang="en-CA" dirty="0"/>
              <a:t> </a:t>
            </a:r>
          </a:p>
          <a:p>
            <a:r>
              <a:rPr lang="en-CA" dirty="0"/>
              <a:t>Treasury Board of Canada, </a:t>
            </a:r>
            <a:r>
              <a:rPr lang="en-CA" i="1" dirty="0"/>
              <a:t>Directive on Automated Decision-Making</a:t>
            </a:r>
            <a:r>
              <a:rPr lang="en-CA" dirty="0"/>
              <a:t>, 2019 available at </a:t>
            </a:r>
            <a:r>
              <a:rPr lang="en-CA" u="sng" dirty="0">
                <a:hlinkClick r:id="rId7"/>
              </a:rPr>
              <a:t>https://www.tbs-sct.gc.ca/pol/doc-eng.aspx?id=32592</a:t>
            </a:r>
            <a:endParaRPr lang="en-CA" dirty="0"/>
          </a:p>
        </p:txBody>
      </p:sp>
    </p:spTree>
    <p:extLst>
      <p:ext uri="{BB962C8B-B14F-4D97-AF65-F5344CB8AC3E}">
        <p14:creationId xmlns:p14="http://schemas.microsoft.com/office/powerpoint/2010/main" val="164993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CECE52-901F-4F14-9578-42BFD75A9965}"/>
              </a:ext>
            </a:extLst>
          </p:cNvPr>
          <p:cNvSpPr>
            <a:spLocks noGrp="1"/>
          </p:cNvSpPr>
          <p:nvPr>
            <p:ph type="title"/>
          </p:nvPr>
        </p:nvSpPr>
        <p:spPr>
          <a:xfrm>
            <a:off x="1112520" y="692150"/>
            <a:ext cx="7780655" cy="640543"/>
          </a:xfrm>
        </p:spPr>
        <p:txBody>
          <a:bodyPr/>
          <a:lstStyle/>
          <a:p>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Where’s the Status of AI Today?</a:t>
            </a:r>
            <a:endParaRPr lang="en-US" dirty="0"/>
          </a:p>
        </p:txBody>
      </p:sp>
      <p:sp>
        <p:nvSpPr>
          <p:cNvPr id="3" name="Text Placeholder 2">
            <a:extLst>
              <a:ext uri="{FF2B5EF4-FFF2-40B4-BE49-F238E27FC236}">
                <a16:creationId xmlns="" xmlns:a16="http://schemas.microsoft.com/office/drawing/2014/main" id="{D9F15C67-907F-4F67-AFB5-29A6CE5867EC}"/>
              </a:ext>
            </a:extLst>
          </p:cNvPr>
          <p:cNvSpPr>
            <a:spLocks noGrp="1"/>
          </p:cNvSpPr>
          <p:nvPr>
            <p:ph type="body" sz="quarter" idx="13"/>
          </p:nvPr>
        </p:nvSpPr>
        <p:spPr>
          <a:xfrm>
            <a:off x="1168716" y="1553147"/>
            <a:ext cx="9956483" cy="4329493"/>
          </a:xfrm>
        </p:spPr>
        <p:txBody>
          <a:bodyPr/>
          <a:lstStyle/>
          <a:p>
            <a:pPr>
              <a:defRPr/>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It’s important to understand that for all of these AI systems we see today — the fact is, </a:t>
            </a:r>
            <a:r>
              <a:rPr lang="en-US" altLang="zh-CN" u="sng" dirty="0">
                <a:latin typeface="Arial Unicode MS" panose="020B0604020202020204" pitchFamily="34" charset="-122"/>
                <a:ea typeface="Arial Unicode MS" panose="020B0604020202020204" pitchFamily="34" charset="-122"/>
                <a:cs typeface="Arial Unicode MS" panose="020B0604020202020204" pitchFamily="34" charset="-122"/>
              </a:rPr>
              <a:t>none of them is real AI</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he said. “None of them can match the ability of biological systems. </a:t>
            </a:r>
            <a:r>
              <a:rPr lang="en-US" altLang="zh-CN" u="sng" dirty="0">
                <a:latin typeface="Arial Unicode MS" panose="020B0604020202020204" pitchFamily="34" charset="-122"/>
                <a:ea typeface="Arial Unicode MS" panose="020B0604020202020204" pitchFamily="34" charset="-122"/>
                <a:cs typeface="Arial Unicode MS" panose="020B0604020202020204" pitchFamily="34" charset="-122"/>
              </a:rPr>
              <a:t>We are very far from making machines intelligent.</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p>
          <a:p>
            <a:pPr>
              <a:defRPr/>
            </a:pPr>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a:p>
            <a:pPr>
              <a:defRPr/>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“While AI systems aren’t as smart as cats or infants, and there are many obstacles still to surmount, the future of AI is wide open</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a:p>
            <a:pPr>
              <a:defRPr/>
            </a:pPr>
            <a:endPar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defRPr/>
            </a:pP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Yann LeCun, director of AI research at Facebook, in a speech on March 6, 2018 at NYU</a:t>
            </a:r>
          </a:p>
          <a:p>
            <a:endParaRPr lang="en-US" dirty="0"/>
          </a:p>
        </p:txBody>
      </p:sp>
    </p:spTree>
    <p:extLst>
      <p:ext uri="{BB962C8B-B14F-4D97-AF65-F5344CB8AC3E}">
        <p14:creationId xmlns:p14="http://schemas.microsoft.com/office/powerpoint/2010/main" val="17120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B3FAD2-EC6D-4945-A51C-5A9658E27E76}"/>
              </a:ext>
            </a:extLst>
          </p:cNvPr>
          <p:cNvSpPr>
            <a:spLocks noGrp="1"/>
          </p:cNvSpPr>
          <p:nvPr>
            <p:ph type="title"/>
          </p:nvPr>
        </p:nvSpPr>
        <p:spPr>
          <a:xfrm>
            <a:off x="1051560" y="692150"/>
            <a:ext cx="7841615" cy="640543"/>
          </a:xfrm>
        </p:spPr>
        <p:txBody>
          <a:bodyPr/>
          <a:lstStyle/>
          <a:p>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Human Brain vs. Neural Networks</a:t>
            </a:r>
            <a:endParaRPr lang="en-US" dirty="0"/>
          </a:p>
        </p:txBody>
      </p:sp>
      <p:sp>
        <p:nvSpPr>
          <p:cNvPr id="3" name="Text Placeholder 2">
            <a:extLst>
              <a:ext uri="{FF2B5EF4-FFF2-40B4-BE49-F238E27FC236}">
                <a16:creationId xmlns="" xmlns:a16="http://schemas.microsoft.com/office/drawing/2014/main" id="{2DCC0FA6-B573-425B-9240-D78964E01D4F}"/>
              </a:ext>
            </a:extLst>
          </p:cNvPr>
          <p:cNvSpPr>
            <a:spLocks noGrp="1"/>
          </p:cNvSpPr>
          <p:nvPr>
            <p:ph type="body" sz="quarter" idx="13"/>
          </p:nvPr>
        </p:nvSpPr>
        <p:spPr>
          <a:xfrm>
            <a:off x="1051560" y="2019237"/>
            <a:ext cx="10104120" cy="4146613"/>
          </a:xfrm>
        </p:spPr>
        <p:txBody>
          <a:bodyPr>
            <a:normAutofit/>
          </a:bodyPr>
          <a:lstStyle/>
          <a:p>
            <a:pPr marL="342900" indent="-342900">
              <a:buFont typeface="Arial" panose="020B0604020202020204" pitchFamily="34" charset="0"/>
              <a:buChar char="•"/>
              <a:defRP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artificial neuron fires totally different than the brain.</a:t>
            </a:r>
          </a:p>
          <a:p>
            <a:pPr marL="342900" indent="-342900">
              <a:buFont typeface="Arial" panose="020B0604020202020204" pitchFamily="34" charset="0"/>
              <a:buChar char="•"/>
              <a:defRP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A human brain has 100 billion neurons and 100 trillion connections (synapses) and operates on 20 watts.</a:t>
            </a:r>
          </a:p>
          <a:p>
            <a:pPr marL="1085850" lvl="1" indent="-342900">
              <a:spcBef>
                <a:spcPts val="600"/>
              </a:spcBef>
              <a:buFont typeface="Arial" panose="020B0604020202020204" pitchFamily="34" charset="0"/>
              <a:buChar char="•"/>
              <a:defRP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Cf. the biggest neural network have 10 million neurons and 1 billion connections on 16,000 CPUs (about 3 million watts)</a:t>
            </a:r>
          </a:p>
          <a:p>
            <a:pPr marL="342900" indent="-342900">
              <a:spcBef>
                <a:spcPts val="600"/>
              </a:spcBef>
              <a:buFont typeface="Arial" panose="020B0604020202020204" pitchFamily="34" charset="0"/>
              <a:buChar char="•"/>
              <a:defRP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brain is limited to 5 types of input data from the 5 senses.</a:t>
            </a:r>
          </a:p>
          <a:p>
            <a:pPr marL="342900" indent="-342900">
              <a:buFont typeface="Arial" panose="020B0604020202020204" pitchFamily="34" charset="0"/>
              <a:buChar char="•"/>
              <a:defRP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Children do not learn what a cow is by reviewing 100,000 pictures labelled “cow” and “not cow”, but this is how machine learning works.</a:t>
            </a:r>
          </a:p>
          <a:p>
            <a:pPr marL="342900" indent="-342900">
              <a:buFont typeface="Arial" panose="020B0604020202020204" pitchFamily="34" charset="0"/>
              <a:buChar char="•"/>
              <a:defRP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Probably we don't learn by calculating the partial derivative of each neuron related to our initial concept. (By the way we don't know how we learn)</a:t>
            </a:r>
          </a:p>
          <a:p>
            <a:endParaRPr 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49123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81E6FB-2E73-40A3-8073-ADB054384672}"/>
              </a:ext>
            </a:extLst>
          </p:cNvPr>
          <p:cNvSpPr>
            <a:spLocks noGrp="1"/>
          </p:cNvSpPr>
          <p:nvPr>
            <p:ph type="title"/>
          </p:nvPr>
        </p:nvSpPr>
        <p:spPr>
          <a:xfrm>
            <a:off x="1188720" y="692150"/>
            <a:ext cx="7704455" cy="640543"/>
          </a:xfrm>
        </p:spPr>
        <p:txBody>
          <a:bodyPr>
            <a:normAutofit fontScale="90000"/>
          </a:bodyPr>
          <a:lstStyle/>
          <a:p>
            <a:r>
              <a:rPr lang="en-US" altLang="zh-CN" b="1" dirty="0"/>
              <a:t>Human-Imitative</a:t>
            </a:r>
            <a:r>
              <a:rPr lang="en-US" altLang="zh-CN" b="1" dirty="0">
                <a:solidFill>
                  <a:srgbClr val="00ACFF"/>
                </a:solidFill>
              </a:rPr>
              <a:t> </a:t>
            </a:r>
            <a:r>
              <a:rPr lang="en-US" altLang="zh-CN" b="1" dirty="0"/>
              <a:t>AI: Where Are We?</a:t>
            </a:r>
            <a:r>
              <a:rPr lang="en-US" altLang="zh-CN" b="1" dirty="0">
                <a:solidFill>
                  <a:srgbClr val="00ACFF"/>
                </a:solidFill>
              </a:rPr>
              <a:t/>
            </a:r>
            <a:br>
              <a:rPr lang="en-US" altLang="zh-CN" b="1" dirty="0">
                <a:solidFill>
                  <a:srgbClr val="00ACFF"/>
                </a:solidFill>
              </a:rPr>
            </a:br>
            <a:endParaRPr lang="en-US" dirty="0"/>
          </a:p>
        </p:txBody>
      </p:sp>
      <p:sp>
        <p:nvSpPr>
          <p:cNvPr id="3" name="Text Placeholder 2">
            <a:extLst>
              <a:ext uri="{FF2B5EF4-FFF2-40B4-BE49-F238E27FC236}">
                <a16:creationId xmlns="" xmlns:a16="http://schemas.microsoft.com/office/drawing/2014/main" id="{9FEE8376-DDB3-47A2-B832-5E13CF78E44C}"/>
              </a:ext>
            </a:extLst>
          </p:cNvPr>
          <p:cNvSpPr>
            <a:spLocks noGrp="1"/>
          </p:cNvSpPr>
          <p:nvPr>
            <p:ph type="body" sz="quarter" idx="13"/>
          </p:nvPr>
        </p:nvSpPr>
        <p:spPr/>
        <p:txBody>
          <a:bodyPr/>
          <a:lstStyle/>
          <a:p>
            <a:endParaRPr lang="en-US" dirty="0"/>
          </a:p>
        </p:txBody>
      </p:sp>
      <p:pic>
        <p:nvPicPr>
          <p:cNvPr id="4" name="图片 3">
            <a:extLst>
              <a:ext uri="{FF2B5EF4-FFF2-40B4-BE49-F238E27FC236}">
                <a16:creationId xmlns="" xmlns:a16="http://schemas.microsoft.com/office/drawing/2014/main" id="{5A70A0DF-5456-426E-92AB-507D9C14DAC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94486" y="1690688"/>
            <a:ext cx="8032225" cy="4064990"/>
          </a:xfrm>
          <a:prstGeom prst="rect">
            <a:avLst/>
          </a:prstGeom>
        </p:spPr>
      </p:pic>
    </p:spTree>
    <p:extLst>
      <p:ext uri="{BB962C8B-B14F-4D97-AF65-F5344CB8AC3E}">
        <p14:creationId xmlns:p14="http://schemas.microsoft.com/office/powerpoint/2010/main" val="218905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85" y="260300"/>
            <a:ext cx="10321490" cy="640543"/>
          </a:xfrm>
        </p:spPr>
        <p:txBody>
          <a:bodyPr/>
          <a:lstStyle/>
          <a:p>
            <a:pPr algn="ctr"/>
            <a:r>
              <a:rPr lang="en-US" dirty="0"/>
              <a:t>Legal AI Products and Services</a:t>
            </a:r>
          </a:p>
        </p:txBody>
      </p:sp>
      <p:sp>
        <p:nvSpPr>
          <p:cNvPr id="3" name="Text Placeholder 2"/>
          <p:cNvSpPr>
            <a:spLocks noGrp="1"/>
          </p:cNvSpPr>
          <p:nvPr>
            <p:ph type="body" sz="quarter" idx="13"/>
          </p:nvPr>
        </p:nvSpPr>
        <p:spPr>
          <a:xfrm>
            <a:off x="492284" y="1166070"/>
            <a:ext cx="10639541" cy="5185034"/>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3"/>
            <a:endParaRPr lang="en-CA" sz="1200" dirty="0"/>
          </a:p>
          <a:p>
            <a:pPr lvl="3"/>
            <a:endParaRPr lang="en-CA" sz="1200" dirty="0"/>
          </a:p>
          <a:p>
            <a:pPr lvl="4"/>
            <a:r>
              <a:rPr lang="en-CA" sz="1200" dirty="0"/>
              <a:t>Table from Jonathan Marciano, </a:t>
            </a:r>
            <a:r>
              <a:rPr lang="en-CA" sz="1200" i="1" dirty="0"/>
              <a:t>Automating the Law, A Landscape of Legal AI Solutions</a:t>
            </a:r>
            <a:r>
              <a:rPr lang="en-CA" sz="1200" dirty="0"/>
              <a:t>, TOPBOTS, June 2017, reproduced in Sandra McCandless and Stephen Klein, Ethical Issues Posed by Artificial Intelligence, June 15,2018 </a:t>
            </a:r>
            <a:endParaRPr lang="en-US" sz="1200" dirty="0"/>
          </a:p>
        </p:txBody>
      </p:sp>
      <p:pic>
        <p:nvPicPr>
          <p:cNvPr id="4" name="Picture 3" descr="Legal AI">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4308" y="1053545"/>
            <a:ext cx="9019467" cy="4572000"/>
          </a:xfrm>
          <a:prstGeom prst="rect">
            <a:avLst/>
          </a:prstGeom>
          <a:noFill/>
          <a:ln>
            <a:noFill/>
          </a:ln>
        </p:spPr>
      </p:pic>
    </p:spTree>
    <p:extLst>
      <p:ext uri="{BB962C8B-B14F-4D97-AF65-F5344CB8AC3E}">
        <p14:creationId xmlns:p14="http://schemas.microsoft.com/office/powerpoint/2010/main" val="210972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85" y="339812"/>
            <a:ext cx="10997350" cy="640543"/>
          </a:xfrm>
        </p:spPr>
        <p:txBody>
          <a:bodyPr>
            <a:normAutofit/>
          </a:bodyPr>
          <a:lstStyle/>
          <a:p>
            <a:pPr algn="ctr"/>
            <a:r>
              <a:rPr lang="en-US" dirty="0"/>
              <a:t>How Legal AI Products and Services are being applied</a:t>
            </a:r>
          </a:p>
        </p:txBody>
      </p:sp>
      <p:sp>
        <p:nvSpPr>
          <p:cNvPr id="3" name="Text Placeholder 2"/>
          <p:cNvSpPr>
            <a:spLocks noGrp="1"/>
          </p:cNvSpPr>
          <p:nvPr>
            <p:ph type="body" sz="quarter" idx="13"/>
          </p:nvPr>
        </p:nvSpPr>
        <p:spPr>
          <a:xfrm>
            <a:off x="596348" y="1136252"/>
            <a:ext cx="11310729" cy="5058561"/>
          </a:xfrm>
        </p:spPr>
        <p:txBody>
          <a:bodyPr/>
          <a:lstStyle/>
          <a:p>
            <a:endParaRPr lang="en-US" dirty="0"/>
          </a:p>
        </p:txBody>
      </p:sp>
      <p:graphicFrame>
        <p:nvGraphicFramePr>
          <p:cNvPr id="4" name="Table 3"/>
          <p:cNvGraphicFramePr>
            <a:graphicFrameLocks noGrp="1"/>
          </p:cNvGraphicFramePr>
          <p:nvPr>
            <p:extLst/>
          </p:nvPr>
        </p:nvGraphicFramePr>
        <p:xfrm>
          <a:off x="596349" y="1113184"/>
          <a:ext cx="11191460" cy="5098487"/>
        </p:xfrm>
        <a:graphic>
          <a:graphicData uri="http://schemas.openxmlformats.org/drawingml/2006/table">
            <a:tbl>
              <a:tblPr firstRow="1" firstCol="1" bandRow="1">
                <a:tableStyleId>{5C22544A-7EE6-4342-B048-85BDC9FD1C3A}</a:tableStyleId>
              </a:tblPr>
              <a:tblGrid>
                <a:gridCol w="2238292">
                  <a:extLst>
                    <a:ext uri="{9D8B030D-6E8A-4147-A177-3AD203B41FA5}">
                      <a16:colId xmlns="" xmlns:a16="http://schemas.microsoft.com/office/drawing/2014/main" val="20000"/>
                    </a:ext>
                  </a:extLst>
                </a:gridCol>
                <a:gridCol w="2238292">
                  <a:extLst>
                    <a:ext uri="{9D8B030D-6E8A-4147-A177-3AD203B41FA5}">
                      <a16:colId xmlns="" xmlns:a16="http://schemas.microsoft.com/office/drawing/2014/main" val="20001"/>
                    </a:ext>
                  </a:extLst>
                </a:gridCol>
                <a:gridCol w="2238292">
                  <a:extLst>
                    <a:ext uri="{9D8B030D-6E8A-4147-A177-3AD203B41FA5}">
                      <a16:colId xmlns="" xmlns:a16="http://schemas.microsoft.com/office/drawing/2014/main" val="20002"/>
                    </a:ext>
                  </a:extLst>
                </a:gridCol>
                <a:gridCol w="2238292">
                  <a:extLst>
                    <a:ext uri="{9D8B030D-6E8A-4147-A177-3AD203B41FA5}">
                      <a16:colId xmlns="" xmlns:a16="http://schemas.microsoft.com/office/drawing/2014/main" val="20003"/>
                    </a:ext>
                  </a:extLst>
                </a:gridCol>
                <a:gridCol w="2238292">
                  <a:extLst>
                    <a:ext uri="{9D8B030D-6E8A-4147-A177-3AD203B41FA5}">
                      <a16:colId xmlns="" xmlns:a16="http://schemas.microsoft.com/office/drawing/2014/main" val="20004"/>
                    </a:ext>
                  </a:extLst>
                </a:gridCol>
              </a:tblGrid>
              <a:tr h="969610">
                <a:tc>
                  <a:txBody>
                    <a:bodyPr/>
                    <a:lstStyle/>
                    <a:p>
                      <a:pPr>
                        <a:lnSpc>
                          <a:spcPct val="107000"/>
                        </a:lnSpc>
                        <a:spcAft>
                          <a:spcPts val="0"/>
                        </a:spcAft>
                      </a:pPr>
                      <a:r>
                        <a:rPr lang="en-CA" sz="2000" b="0" dirty="0">
                          <a:solidFill>
                            <a:schemeClr val="tx1"/>
                          </a:solidFill>
                          <a:effectLst/>
                        </a:rPr>
                        <a:t>Technology-Assisted  Review</a:t>
                      </a:r>
                    </a:p>
                    <a:p>
                      <a:pPr>
                        <a:lnSpc>
                          <a:spcPct val="107000"/>
                        </a:lnSpc>
                        <a:spcAft>
                          <a:spcPts val="0"/>
                        </a:spcAft>
                      </a:pPr>
                      <a:r>
                        <a:rPr lang="en-CA" sz="2000" b="0" dirty="0">
                          <a:solidFill>
                            <a:schemeClr val="tx1"/>
                          </a:solidFill>
                          <a:effectLst/>
                        </a:rPr>
                        <a:t> </a:t>
                      </a:r>
                      <a:endParaRPr lang="en-C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2000" b="0" dirty="0">
                          <a:solidFill>
                            <a:schemeClr val="tx1"/>
                          </a:solidFill>
                          <a:effectLst/>
                        </a:rPr>
                        <a:t>Legal Analytics</a:t>
                      </a:r>
                    </a:p>
                    <a:p>
                      <a:pPr>
                        <a:lnSpc>
                          <a:spcPct val="107000"/>
                        </a:lnSpc>
                        <a:spcAft>
                          <a:spcPts val="0"/>
                        </a:spcAft>
                      </a:pPr>
                      <a:r>
                        <a:rPr lang="en-CA" sz="2000" b="0" dirty="0">
                          <a:solidFill>
                            <a:schemeClr val="tx1"/>
                          </a:solidFill>
                          <a:effectLst/>
                        </a:rPr>
                        <a:t>(Big data, algorithms and AI)</a:t>
                      </a:r>
                      <a:endParaRPr lang="en-C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2000" b="0" dirty="0">
                          <a:solidFill>
                            <a:schemeClr val="tx1"/>
                          </a:solidFill>
                          <a:effectLst/>
                        </a:rPr>
                        <a:t>Practice Management Assistants</a:t>
                      </a:r>
                      <a:endParaRPr lang="en-C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2000" b="0" dirty="0">
                          <a:solidFill>
                            <a:schemeClr val="tx1"/>
                          </a:solidFill>
                          <a:effectLst/>
                        </a:rPr>
                        <a:t>Making Legal Decisions</a:t>
                      </a:r>
                      <a:endParaRPr lang="en-C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CA" sz="2000" b="0" dirty="0">
                          <a:solidFill>
                            <a:schemeClr val="tx1"/>
                          </a:solidFill>
                          <a:effectLst/>
                        </a:rPr>
                        <a:t>Legal Bots</a:t>
                      </a:r>
                    </a:p>
                    <a:p>
                      <a:pPr>
                        <a:lnSpc>
                          <a:spcPct val="107000"/>
                        </a:lnSpc>
                        <a:spcAft>
                          <a:spcPts val="0"/>
                        </a:spcAft>
                      </a:pPr>
                      <a:r>
                        <a:rPr lang="en-CA" sz="2000" b="0" dirty="0">
                          <a:solidFill>
                            <a:schemeClr val="tx1"/>
                          </a:solidFill>
                          <a:effectLst/>
                        </a:rPr>
                        <a:t> </a:t>
                      </a:r>
                      <a:endParaRPr lang="en-C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0000"/>
                  </a:ext>
                </a:extLst>
              </a:tr>
              <a:tr h="4120079">
                <a:tc>
                  <a:txBody>
                    <a:bodyPr/>
                    <a:lstStyle/>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E-discovery</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M &amp; A due diligence</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Record keeping investigations</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Predictions on trends and outcomes in IP and other litigation</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Recommendations on staffing, billing and timelines</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Predictions on judges’ decisions, recommendations on precedents and language</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Transactional due diligence</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Bankruptcy</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Litigation research and preparation</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Real Estate</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Legal research and analysis</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UTBMS / LEDES coding</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Automated time recording</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Algorithms for criminal sentencing decisions</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Online dispute resolution tools</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Online portals providing legal advice</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Assisting clients in dealing with specific legal issues</a:t>
                      </a:r>
                    </a:p>
                    <a:p>
                      <a:pPr marL="342900" lvl="0" indent="-342900">
                        <a:lnSpc>
                          <a:spcPct val="107000"/>
                        </a:lnSpc>
                        <a:spcAft>
                          <a:spcPts val="0"/>
                        </a:spcAft>
                        <a:buFont typeface="Symbol" panose="05050102010706020507" pitchFamily="18" charset="2"/>
                        <a:buChar char=""/>
                      </a:pPr>
                      <a:r>
                        <a:rPr lang="en-CA" sz="1800" b="0" dirty="0">
                          <a:solidFill>
                            <a:schemeClr val="tx1"/>
                          </a:solidFill>
                          <a:effectLst/>
                        </a:rPr>
                        <a:t>Providing pro bono legal advice</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0127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254" y="350354"/>
            <a:ext cx="10592809" cy="640543"/>
          </a:xfrm>
        </p:spPr>
        <p:txBody>
          <a:bodyPr>
            <a:normAutofit/>
          </a:bodyPr>
          <a:lstStyle/>
          <a:p>
            <a:pPr algn="ctr"/>
            <a:r>
              <a:rPr lang="en-US" dirty="0" smtClean="0"/>
              <a:t>Implementation </a:t>
            </a:r>
            <a:r>
              <a:rPr lang="en-US" dirty="0"/>
              <a:t>challenges exist:</a:t>
            </a:r>
          </a:p>
        </p:txBody>
      </p:sp>
      <p:sp>
        <p:nvSpPr>
          <p:cNvPr id="3" name="Text Placeholder 2"/>
          <p:cNvSpPr>
            <a:spLocks noGrp="1"/>
          </p:cNvSpPr>
          <p:nvPr>
            <p:ph type="body" sz="quarter" idx="13"/>
          </p:nvPr>
        </p:nvSpPr>
        <p:spPr>
          <a:xfrm>
            <a:off x="492285" y="1115269"/>
            <a:ext cx="11170628" cy="4999384"/>
          </a:xfrm>
        </p:spPr>
        <p:txBody>
          <a:bodyPr>
            <a:normAutofit/>
          </a:bodyPr>
          <a:lstStyle/>
          <a:p>
            <a:pPr marL="342900" indent="-342900">
              <a:spcBef>
                <a:spcPts val="0"/>
              </a:spcBef>
              <a:spcAft>
                <a:spcPts val="1800"/>
              </a:spcAft>
              <a:buFont typeface="Wingdings" panose="05000000000000000000" pitchFamily="2" charset="2"/>
              <a:buChar char="Ø"/>
            </a:pPr>
            <a:r>
              <a:rPr lang="en-CA" dirty="0">
                <a:latin typeface="Rotation LT Std Roman"/>
              </a:rPr>
              <a:t> AI-based system used for setting bail conditions and sentencing alleged to discriminate based on race</a:t>
            </a:r>
          </a:p>
          <a:p>
            <a:pPr marL="342900" lvl="0" indent="-342900">
              <a:spcBef>
                <a:spcPts val="0"/>
              </a:spcBef>
              <a:spcAft>
                <a:spcPts val="1800"/>
              </a:spcAft>
              <a:buFont typeface="Wingdings" panose="05000000000000000000" pitchFamily="2" charset="2"/>
              <a:buChar char="Ø"/>
            </a:pPr>
            <a:r>
              <a:rPr lang="en-CA" dirty="0">
                <a:latin typeface="Rotation LT Std Roman"/>
              </a:rPr>
              <a:t>Facial recognition systems used to establish sexual orientation</a:t>
            </a:r>
          </a:p>
          <a:p>
            <a:pPr marL="342900" lvl="0" indent="-342900">
              <a:spcBef>
                <a:spcPts val="0"/>
              </a:spcBef>
              <a:spcAft>
                <a:spcPts val="1800"/>
              </a:spcAft>
              <a:buFont typeface="Wingdings" panose="05000000000000000000" pitchFamily="2" charset="2"/>
              <a:buChar char="Ø"/>
            </a:pPr>
            <a:r>
              <a:rPr lang="en-CA" dirty="0">
                <a:latin typeface="Rotation LT Std Roman"/>
              </a:rPr>
              <a:t>Accuracy of facial recognition systems identifying individuals in arrest databases questioned</a:t>
            </a:r>
          </a:p>
          <a:p>
            <a:pPr marL="342900" lvl="0" indent="-342900">
              <a:spcBef>
                <a:spcPts val="0"/>
              </a:spcBef>
              <a:spcAft>
                <a:spcPts val="1800"/>
              </a:spcAft>
              <a:buFont typeface="Wingdings" panose="05000000000000000000" pitchFamily="2" charset="2"/>
              <a:buChar char="Ø"/>
            </a:pPr>
            <a:r>
              <a:rPr lang="en-CA" dirty="0">
                <a:latin typeface="Rotation LT Std Roman"/>
              </a:rPr>
              <a:t>Hiring system to identify </a:t>
            </a:r>
            <a:r>
              <a:rPr lang="en-CA" dirty="0" smtClean="0">
                <a:latin typeface="Rotation LT Std Roman"/>
              </a:rPr>
              <a:t>top </a:t>
            </a:r>
            <a:r>
              <a:rPr lang="en-CA" dirty="0">
                <a:latin typeface="Rotation LT Std Roman"/>
              </a:rPr>
              <a:t>technical talent withdrawn from use for not rating candidates in a gender neutral way</a:t>
            </a:r>
          </a:p>
          <a:p>
            <a:pPr marL="342900" lvl="0" indent="-342900">
              <a:spcBef>
                <a:spcPts val="0"/>
              </a:spcBef>
              <a:buFont typeface="Wingdings" panose="05000000000000000000" pitchFamily="2" charset="2"/>
              <a:buChar char="Ø"/>
            </a:pPr>
            <a:r>
              <a:rPr lang="en-CA" dirty="0">
                <a:latin typeface="Rotation LT Std Roman"/>
              </a:rPr>
              <a:t>Chatbox trained on conversations with Internet users </a:t>
            </a:r>
          </a:p>
          <a:p>
            <a:pPr lvl="0" indent="354013">
              <a:spcBef>
                <a:spcPts val="0"/>
              </a:spcBef>
            </a:pPr>
            <a:r>
              <a:rPr lang="en-CA" dirty="0">
                <a:latin typeface="Rotation LT Std Roman"/>
              </a:rPr>
              <a:t>removed from service after 24 hours for being sexually </a:t>
            </a:r>
          </a:p>
          <a:p>
            <a:pPr lvl="0" indent="354013">
              <a:spcBef>
                <a:spcPts val="0"/>
              </a:spcBef>
            </a:pPr>
            <a:r>
              <a:rPr lang="en-CA" dirty="0">
                <a:latin typeface="Rotation LT Std Roman"/>
              </a:rPr>
              <a:t>focused, Nazi sympathizing</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162" y="4084320"/>
            <a:ext cx="2605238" cy="2474976"/>
          </a:xfrm>
          <a:prstGeom prst="rect">
            <a:avLst/>
          </a:prstGeom>
        </p:spPr>
      </p:pic>
    </p:spTree>
    <p:extLst>
      <p:ext uri="{BB962C8B-B14F-4D97-AF65-F5344CB8AC3E}">
        <p14:creationId xmlns:p14="http://schemas.microsoft.com/office/powerpoint/2010/main" val="2706556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3381</Words>
  <Application>Microsoft Office PowerPoint</Application>
  <PresentationFormat>Widescreen</PresentationFormat>
  <Paragraphs>411</Paragraphs>
  <Slides>35</Slides>
  <Notes>35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Arial Unicode MS</vt:lpstr>
      <vt:lpstr>宋体</vt:lpstr>
      <vt:lpstr>Arial</vt:lpstr>
      <vt:lpstr>Calibri</vt:lpstr>
      <vt:lpstr>Calibri Light</vt:lpstr>
      <vt:lpstr>Courier New</vt:lpstr>
      <vt:lpstr>HelveticaNeueLT Std Lt</vt:lpstr>
      <vt:lpstr>Myriad Pro</vt:lpstr>
      <vt:lpstr>Myriad Pro Light</vt:lpstr>
      <vt:lpstr>Rotation LT Std Roman</vt:lpstr>
      <vt:lpstr>Segoe UI</vt:lpstr>
      <vt:lpstr>Segoe UI Light</vt:lpstr>
      <vt:lpstr>Segoe UI Semibold</vt:lpstr>
      <vt:lpstr>Segoe UI Semilight</vt:lpstr>
      <vt:lpstr>Symbol</vt:lpstr>
      <vt:lpstr>Times New Roman</vt:lpstr>
      <vt:lpstr>Wingdings</vt:lpstr>
      <vt:lpstr>Office Theme</vt:lpstr>
      <vt:lpstr>PowerPoint Presentation</vt:lpstr>
      <vt:lpstr>I.  Introduction – Setting the AI Table</vt:lpstr>
      <vt:lpstr> </vt:lpstr>
      <vt:lpstr>Where’s the Status of AI Today?</vt:lpstr>
      <vt:lpstr>Human Brain vs. Neural Networks</vt:lpstr>
      <vt:lpstr>Human-Imitative AI: Where Are We? </vt:lpstr>
      <vt:lpstr>Legal AI Products and Services</vt:lpstr>
      <vt:lpstr>How Legal AI Products and Services are being applied</vt:lpstr>
      <vt:lpstr>Implementation challenges exist:</vt:lpstr>
      <vt:lpstr>Issues involved in Using AI Products and Services</vt:lpstr>
      <vt:lpstr>Issues continued</vt:lpstr>
      <vt:lpstr>II.  Professionalism in the Digital Age</vt:lpstr>
      <vt:lpstr>A.  Obligation to Assess the Use of AI Tools</vt:lpstr>
      <vt:lpstr>Rule 3.1-2 Competence </vt:lpstr>
      <vt:lpstr>Competence – cont’d</vt:lpstr>
      <vt:lpstr>American Bar Association (ABA) Model Rules of Professional Conduct </vt:lpstr>
      <vt:lpstr>What is “Competence”?</vt:lpstr>
      <vt:lpstr>Technology Practice Management Guideline </vt:lpstr>
      <vt:lpstr>PowerPoint Presentation</vt:lpstr>
      <vt:lpstr>II.B Obligation to Exercise Independent Judgment</vt:lpstr>
      <vt:lpstr>Rule 3.2  Quality of Service cont’d</vt:lpstr>
      <vt:lpstr>II.C  Obligation to Supervise</vt:lpstr>
      <vt:lpstr>American Bar Association (ABA) Model Rules of Professional Conduct</vt:lpstr>
      <vt:lpstr>II.D Other Professional Obligations</vt:lpstr>
      <vt:lpstr>Other Professional Obligations</vt:lpstr>
      <vt:lpstr>III. AI ETHICAL ISSUES</vt:lpstr>
      <vt:lpstr>The Rationale for Ethical AI Legal Systems</vt:lpstr>
      <vt:lpstr>Ethics Frameworks</vt:lpstr>
      <vt:lpstr>ITechLaw, Responsible AI Policy Framework</vt:lpstr>
      <vt:lpstr>IEEE, Ethically Aligned Design</vt:lpstr>
      <vt:lpstr>Treasury Board, Directive on Automated Decision-Making</vt:lpstr>
      <vt:lpstr>IV. Concluding Thoughts - AI in the Practice of Law  </vt:lpstr>
      <vt:lpstr>PowerPoint Presentation</vt:lpstr>
      <vt:lpstr>List of References</vt:lpstr>
      <vt:lpstr>List of References cont’d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2019-05-13T16:56:16Z</dcterms:created>
  <dcterms:modified xsi:type="dcterms:W3CDTF">2019-10-21T14:38:29Z</dcterms:modified>
</cp:coreProperties>
</file>