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4"/>
  </p:notesMasterIdLst>
  <p:sldIdLst>
    <p:sldId id="260" r:id="rId2"/>
    <p:sldId id="281" r:id="rId3"/>
    <p:sldId id="282" r:id="rId4"/>
    <p:sldId id="283" r:id="rId5"/>
    <p:sldId id="262" r:id="rId6"/>
    <p:sldId id="264" r:id="rId7"/>
    <p:sldId id="265" r:id="rId8"/>
    <p:sldId id="261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EE4F13"/>
    <a:srgbClr val="660066"/>
    <a:srgbClr val="E28C09"/>
    <a:srgbClr val="C5C0EF"/>
    <a:srgbClr val="523178"/>
    <a:srgbClr val="520052"/>
    <a:srgbClr val="2A002B"/>
    <a:srgbClr val="E0961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060" autoAdjust="0"/>
  </p:normalViewPr>
  <p:slideViewPr>
    <p:cSldViewPr showGuides="1">
      <p:cViewPr varScale="1">
        <p:scale>
          <a:sx n="73" d="100"/>
          <a:sy n="73" d="100"/>
        </p:scale>
        <p:origin x="1723" y="5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F8118-2F1C-4CA3-A855-CA5A2F733F99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245C6-CDE8-4361-A243-87BC86C64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yourself, the firm, and your US Antitrust Practice.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245C6-CDE8-4361-A243-87BC86C648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91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A031-751A-442C-8A74-367993C89A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60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A031-751A-442C-8A74-367993C89A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7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A031-751A-442C-8A74-367993C89A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3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A031-751A-442C-8A74-367993C89A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0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A031-751A-442C-8A74-367993C89A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6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A031-751A-442C-8A74-367993C89A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6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A031-751A-442C-8A74-367993C89A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54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A031-751A-442C-8A74-367993C89A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1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A031-751A-442C-8A74-367993C89A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5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A031-751A-442C-8A74-367993C89A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8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Sl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51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7243370" y="3867852"/>
            <a:ext cx="1401265" cy="787468"/>
            <a:chOff x="2673350" y="2074862"/>
            <a:chExt cx="3740150" cy="2101851"/>
          </a:xfrm>
          <a:solidFill>
            <a:schemeClr val="bg1"/>
          </a:solidFill>
        </p:grpSpPr>
        <p:sp>
          <p:nvSpPr>
            <p:cNvPr id="32" name="Rectangle 7"/>
            <p:cNvSpPr>
              <a:spLocks noChangeArrowheads="1"/>
            </p:cNvSpPr>
            <p:nvPr userDrawn="1"/>
          </p:nvSpPr>
          <p:spPr bwMode="auto">
            <a:xfrm>
              <a:off x="4371975" y="3494088"/>
              <a:ext cx="98425" cy="666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8"/>
            <p:cNvSpPr>
              <a:spLocks noEditPoints="1"/>
            </p:cNvSpPr>
            <p:nvPr userDrawn="1"/>
          </p:nvSpPr>
          <p:spPr bwMode="auto">
            <a:xfrm>
              <a:off x="2673350" y="3478213"/>
              <a:ext cx="698500" cy="698500"/>
            </a:xfrm>
            <a:custGeom>
              <a:avLst/>
              <a:gdLst>
                <a:gd name="T0" fmla="*/ 64 w 128"/>
                <a:gd name="T1" fmla="*/ 113 h 128"/>
                <a:gd name="T2" fmla="*/ 15 w 128"/>
                <a:gd name="T3" fmla="*/ 64 h 128"/>
                <a:gd name="T4" fmla="*/ 64 w 128"/>
                <a:gd name="T5" fmla="*/ 15 h 128"/>
                <a:gd name="T6" fmla="*/ 113 w 128"/>
                <a:gd name="T7" fmla="*/ 64 h 128"/>
                <a:gd name="T8" fmla="*/ 64 w 128"/>
                <a:gd name="T9" fmla="*/ 113 h 128"/>
                <a:gd name="T10" fmla="*/ 64 w 128"/>
                <a:gd name="T11" fmla="*/ 0 h 128"/>
                <a:gd name="T12" fmla="*/ 0 w 128"/>
                <a:gd name="T13" fmla="*/ 64 h 128"/>
                <a:gd name="T14" fmla="*/ 64 w 128"/>
                <a:gd name="T15" fmla="*/ 128 h 128"/>
                <a:gd name="T16" fmla="*/ 128 w 128"/>
                <a:gd name="T17" fmla="*/ 64 h 128"/>
                <a:gd name="T18" fmla="*/ 64 w 128"/>
                <a:gd name="T1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13"/>
                  </a:moveTo>
                  <a:cubicBezTo>
                    <a:pt x="37" y="113"/>
                    <a:pt x="15" y="91"/>
                    <a:pt x="15" y="64"/>
                  </a:cubicBezTo>
                  <a:cubicBezTo>
                    <a:pt x="15" y="37"/>
                    <a:pt x="37" y="15"/>
                    <a:pt x="64" y="15"/>
                  </a:cubicBezTo>
                  <a:cubicBezTo>
                    <a:pt x="91" y="15"/>
                    <a:pt x="113" y="37"/>
                    <a:pt x="113" y="64"/>
                  </a:cubicBezTo>
                  <a:cubicBezTo>
                    <a:pt x="113" y="91"/>
                    <a:pt x="91" y="113"/>
                    <a:pt x="64" y="113"/>
                  </a:cubicBezTo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100" y="128"/>
                    <a:pt x="128" y="99"/>
                    <a:pt x="128" y="64"/>
                  </a:cubicBezTo>
                  <a:cubicBezTo>
                    <a:pt x="128" y="28"/>
                    <a:pt x="100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auto">
            <a:xfrm>
              <a:off x="4606925" y="3478213"/>
              <a:ext cx="617538" cy="698500"/>
            </a:xfrm>
            <a:custGeom>
              <a:avLst/>
              <a:gdLst>
                <a:gd name="T0" fmla="*/ 101 w 113"/>
                <a:gd name="T1" fmla="*/ 96 h 128"/>
                <a:gd name="T2" fmla="*/ 64 w 113"/>
                <a:gd name="T3" fmla="*/ 113 h 128"/>
                <a:gd name="T4" fmla="*/ 15 w 113"/>
                <a:gd name="T5" fmla="*/ 64 h 128"/>
                <a:gd name="T6" fmla="*/ 64 w 113"/>
                <a:gd name="T7" fmla="*/ 15 h 128"/>
                <a:gd name="T8" fmla="*/ 101 w 113"/>
                <a:gd name="T9" fmla="*/ 32 h 128"/>
                <a:gd name="T10" fmla="*/ 113 w 113"/>
                <a:gd name="T11" fmla="*/ 22 h 128"/>
                <a:gd name="T12" fmla="*/ 64 w 113"/>
                <a:gd name="T13" fmla="*/ 0 h 128"/>
                <a:gd name="T14" fmla="*/ 0 w 113"/>
                <a:gd name="T15" fmla="*/ 64 h 128"/>
                <a:gd name="T16" fmla="*/ 64 w 113"/>
                <a:gd name="T17" fmla="*/ 128 h 128"/>
                <a:gd name="T18" fmla="*/ 113 w 113"/>
                <a:gd name="T19" fmla="*/ 105 h 128"/>
                <a:gd name="T20" fmla="*/ 101 w 113"/>
                <a:gd name="T21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28">
                  <a:moveTo>
                    <a:pt x="101" y="96"/>
                  </a:moveTo>
                  <a:cubicBezTo>
                    <a:pt x="92" y="106"/>
                    <a:pt x="79" y="113"/>
                    <a:pt x="64" y="113"/>
                  </a:cubicBezTo>
                  <a:cubicBezTo>
                    <a:pt x="37" y="113"/>
                    <a:pt x="15" y="91"/>
                    <a:pt x="15" y="64"/>
                  </a:cubicBezTo>
                  <a:cubicBezTo>
                    <a:pt x="15" y="37"/>
                    <a:pt x="37" y="15"/>
                    <a:pt x="64" y="15"/>
                  </a:cubicBezTo>
                  <a:cubicBezTo>
                    <a:pt x="79" y="15"/>
                    <a:pt x="92" y="21"/>
                    <a:pt x="101" y="3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02" y="8"/>
                    <a:pt x="84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84" y="128"/>
                    <a:pt x="101" y="119"/>
                    <a:pt x="113" y="105"/>
                  </a:cubicBezTo>
                  <a:lnTo>
                    <a:pt x="10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auto">
            <a:xfrm>
              <a:off x="5338763" y="3160713"/>
              <a:ext cx="573088" cy="1000125"/>
            </a:xfrm>
            <a:custGeom>
              <a:avLst/>
              <a:gdLst>
                <a:gd name="T0" fmla="*/ 0 w 361"/>
                <a:gd name="T1" fmla="*/ 0 h 630"/>
                <a:gd name="T2" fmla="*/ 0 w 361"/>
                <a:gd name="T3" fmla="*/ 630 h 630"/>
                <a:gd name="T4" fmla="*/ 48 w 361"/>
                <a:gd name="T5" fmla="*/ 630 h 630"/>
                <a:gd name="T6" fmla="*/ 58 w 361"/>
                <a:gd name="T7" fmla="*/ 613 h 630"/>
                <a:gd name="T8" fmla="*/ 58 w 361"/>
                <a:gd name="T9" fmla="*/ 613 h 630"/>
                <a:gd name="T10" fmla="*/ 168 w 361"/>
                <a:gd name="T11" fmla="*/ 451 h 630"/>
                <a:gd name="T12" fmla="*/ 289 w 361"/>
                <a:gd name="T13" fmla="*/ 630 h 630"/>
                <a:gd name="T14" fmla="*/ 361 w 361"/>
                <a:gd name="T15" fmla="*/ 630 h 630"/>
                <a:gd name="T16" fmla="*/ 206 w 361"/>
                <a:gd name="T17" fmla="*/ 396 h 630"/>
                <a:gd name="T18" fmla="*/ 333 w 361"/>
                <a:gd name="T19" fmla="*/ 210 h 630"/>
                <a:gd name="T20" fmla="*/ 261 w 361"/>
                <a:gd name="T21" fmla="*/ 210 h 630"/>
                <a:gd name="T22" fmla="*/ 58 w 361"/>
                <a:gd name="T23" fmla="*/ 516 h 630"/>
                <a:gd name="T24" fmla="*/ 58 w 361"/>
                <a:gd name="T25" fmla="*/ 0 h 630"/>
                <a:gd name="T26" fmla="*/ 0 w 361"/>
                <a:gd name="T2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1" h="630">
                  <a:moveTo>
                    <a:pt x="0" y="0"/>
                  </a:moveTo>
                  <a:lnTo>
                    <a:pt x="0" y="630"/>
                  </a:lnTo>
                  <a:lnTo>
                    <a:pt x="48" y="630"/>
                  </a:lnTo>
                  <a:lnTo>
                    <a:pt x="58" y="613"/>
                  </a:lnTo>
                  <a:lnTo>
                    <a:pt x="58" y="613"/>
                  </a:lnTo>
                  <a:lnTo>
                    <a:pt x="168" y="451"/>
                  </a:lnTo>
                  <a:lnTo>
                    <a:pt x="289" y="630"/>
                  </a:lnTo>
                  <a:lnTo>
                    <a:pt x="361" y="630"/>
                  </a:lnTo>
                  <a:lnTo>
                    <a:pt x="206" y="396"/>
                  </a:lnTo>
                  <a:lnTo>
                    <a:pt x="333" y="210"/>
                  </a:lnTo>
                  <a:lnTo>
                    <a:pt x="261" y="210"/>
                  </a:lnTo>
                  <a:lnTo>
                    <a:pt x="58" y="516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5480050" y="2074862"/>
              <a:ext cx="933450" cy="965200"/>
            </a:xfrm>
            <a:custGeom>
              <a:avLst/>
              <a:gdLst>
                <a:gd name="T0" fmla="*/ 92 w 171"/>
                <a:gd name="T1" fmla="*/ 177 h 177"/>
                <a:gd name="T2" fmla="*/ 74 w 171"/>
                <a:gd name="T3" fmla="*/ 175 h 177"/>
                <a:gd name="T4" fmla="*/ 34 w 171"/>
                <a:gd name="T5" fmla="*/ 153 h 177"/>
                <a:gd name="T6" fmla="*/ 73 w 171"/>
                <a:gd name="T7" fmla="*/ 165 h 177"/>
                <a:gd name="T8" fmla="*/ 140 w 171"/>
                <a:gd name="T9" fmla="*/ 98 h 177"/>
                <a:gd name="T10" fmla="*/ 74 w 171"/>
                <a:gd name="T11" fmla="*/ 15 h 177"/>
                <a:gd name="T12" fmla="*/ 54 w 171"/>
                <a:gd name="T13" fmla="*/ 13 h 177"/>
                <a:gd name="T14" fmla="*/ 0 w 171"/>
                <a:gd name="T15" fmla="*/ 32 h 177"/>
                <a:gd name="T16" fmla="*/ 72 w 171"/>
                <a:gd name="T17" fmla="*/ 0 h 177"/>
                <a:gd name="T18" fmla="*/ 171 w 171"/>
                <a:gd name="T19" fmla="*/ 98 h 177"/>
                <a:gd name="T20" fmla="*/ 92 w 171"/>
                <a:gd name="T2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77">
                  <a:moveTo>
                    <a:pt x="92" y="177"/>
                  </a:moveTo>
                  <a:cubicBezTo>
                    <a:pt x="86" y="177"/>
                    <a:pt x="80" y="177"/>
                    <a:pt x="74" y="175"/>
                  </a:cubicBezTo>
                  <a:cubicBezTo>
                    <a:pt x="59" y="172"/>
                    <a:pt x="45" y="164"/>
                    <a:pt x="34" y="153"/>
                  </a:cubicBezTo>
                  <a:cubicBezTo>
                    <a:pt x="46" y="160"/>
                    <a:pt x="59" y="165"/>
                    <a:pt x="73" y="165"/>
                  </a:cubicBezTo>
                  <a:cubicBezTo>
                    <a:pt x="110" y="165"/>
                    <a:pt x="140" y="135"/>
                    <a:pt x="140" y="98"/>
                  </a:cubicBezTo>
                  <a:cubicBezTo>
                    <a:pt x="140" y="59"/>
                    <a:pt x="113" y="25"/>
                    <a:pt x="74" y="15"/>
                  </a:cubicBezTo>
                  <a:cubicBezTo>
                    <a:pt x="67" y="13"/>
                    <a:pt x="61" y="13"/>
                    <a:pt x="54" y="13"/>
                  </a:cubicBezTo>
                  <a:cubicBezTo>
                    <a:pt x="34" y="13"/>
                    <a:pt x="15" y="20"/>
                    <a:pt x="0" y="32"/>
                  </a:cubicBezTo>
                  <a:cubicBezTo>
                    <a:pt x="18" y="12"/>
                    <a:pt x="44" y="0"/>
                    <a:pt x="72" y="0"/>
                  </a:cubicBezTo>
                  <a:cubicBezTo>
                    <a:pt x="127" y="0"/>
                    <a:pt x="171" y="44"/>
                    <a:pt x="171" y="98"/>
                  </a:cubicBezTo>
                  <a:cubicBezTo>
                    <a:pt x="171" y="142"/>
                    <a:pt x="136" y="177"/>
                    <a:pt x="92" y="177"/>
                  </a:cubicBezTo>
                </a:path>
              </a:pathLst>
            </a:custGeom>
            <a:solidFill>
              <a:srgbClr val="ACC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5338763" y="2178050"/>
              <a:ext cx="928688" cy="971550"/>
            </a:xfrm>
            <a:custGeom>
              <a:avLst/>
              <a:gdLst>
                <a:gd name="T0" fmla="*/ 98 w 170"/>
                <a:gd name="T1" fmla="*/ 178 h 178"/>
                <a:gd name="T2" fmla="*/ 0 w 170"/>
                <a:gd name="T3" fmla="*/ 80 h 178"/>
                <a:gd name="T4" fmla="*/ 0 w 170"/>
                <a:gd name="T5" fmla="*/ 79 h 178"/>
                <a:gd name="T6" fmla="*/ 0 w 170"/>
                <a:gd name="T7" fmla="*/ 79 h 178"/>
                <a:gd name="T8" fmla="*/ 80 w 170"/>
                <a:gd name="T9" fmla="*/ 0 h 178"/>
                <a:gd name="T10" fmla="*/ 99 w 170"/>
                <a:gd name="T11" fmla="*/ 2 h 178"/>
                <a:gd name="T12" fmla="*/ 139 w 170"/>
                <a:gd name="T13" fmla="*/ 26 h 178"/>
                <a:gd name="T14" fmla="*/ 99 w 170"/>
                <a:gd name="T15" fmla="*/ 13 h 178"/>
                <a:gd name="T16" fmla="*/ 33 w 170"/>
                <a:gd name="T17" fmla="*/ 73 h 178"/>
                <a:gd name="T18" fmla="*/ 33 w 170"/>
                <a:gd name="T19" fmla="*/ 79 h 178"/>
                <a:gd name="T20" fmla="*/ 33 w 170"/>
                <a:gd name="T21" fmla="*/ 86 h 178"/>
                <a:gd name="T22" fmla="*/ 99 w 170"/>
                <a:gd name="T23" fmla="*/ 163 h 178"/>
                <a:gd name="T24" fmla="*/ 118 w 170"/>
                <a:gd name="T25" fmla="*/ 165 h 178"/>
                <a:gd name="T26" fmla="*/ 170 w 170"/>
                <a:gd name="T27" fmla="*/ 147 h 178"/>
                <a:gd name="T28" fmla="*/ 98 w 170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78">
                  <a:moveTo>
                    <a:pt x="98" y="178"/>
                  </a:moveTo>
                  <a:cubicBezTo>
                    <a:pt x="44" y="178"/>
                    <a:pt x="0" y="134"/>
                    <a:pt x="0" y="80"/>
                  </a:cubicBezTo>
                  <a:cubicBezTo>
                    <a:pt x="0" y="80"/>
                    <a:pt x="0" y="80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86" y="0"/>
                    <a:pt x="92" y="1"/>
                    <a:pt x="99" y="2"/>
                  </a:cubicBezTo>
                  <a:cubicBezTo>
                    <a:pt x="114" y="6"/>
                    <a:pt x="128" y="15"/>
                    <a:pt x="139" y="26"/>
                  </a:cubicBezTo>
                  <a:cubicBezTo>
                    <a:pt x="127" y="18"/>
                    <a:pt x="113" y="13"/>
                    <a:pt x="99" y="13"/>
                  </a:cubicBezTo>
                  <a:cubicBezTo>
                    <a:pt x="65" y="13"/>
                    <a:pt x="37" y="39"/>
                    <a:pt x="33" y="73"/>
                  </a:cubicBezTo>
                  <a:cubicBezTo>
                    <a:pt x="33" y="75"/>
                    <a:pt x="33" y="77"/>
                    <a:pt x="33" y="79"/>
                  </a:cubicBezTo>
                  <a:cubicBezTo>
                    <a:pt x="33" y="82"/>
                    <a:pt x="33" y="84"/>
                    <a:pt x="33" y="86"/>
                  </a:cubicBezTo>
                  <a:cubicBezTo>
                    <a:pt x="36" y="123"/>
                    <a:pt x="62" y="154"/>
                    <a:pt x="99" y="163"/>
                  </a:cubicBezTo>
                  <a:cubicBezTo>
                    <a:pt x="105" y="164"/>
                    <a:pt x="112" y="165"/>
                    <a:pt x="118" y="165"/>
                  </a:cubicBezTo>
                  <a:cubicBezTo>
                    <a:pt x="137" y="165"/>
                    <a:pt x="156" y="158"/>
                    <a:pt x="170" y="147"/>
                  </a:cubicBezTo>
                  <a:cubicBezTo>
                    <a:pt x="152" y="166"/>
                    <a:pt x="126" y="178"/>
                    <a:pt x="98" y="178"/>
                  </a:cubicBezTo>
                </a:path>
              </a:pathLst>
            </a:custGeom>
            <a:solidFill>
              <a:srgbClr val="7A9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3"/>
            <p:cNvSpPr>
              <a:spLocks/>
            </p:cNvSpPr>
            <p:nvPr userDrawn="1"/>
          </p:nvSpPr>
          <p:spPr bwMode="auto">
            <a:xfrm>
              <a:off x="3929063" y="3478213"/>
              <a:ext cx="333375" cy="682625"/>
            </a:xfrm>
            <a:custGeom>
              <a:avLst/>
              <a:gdLst>
                <a:gd name="T0" fmla="*/ 18 w 61"/>
                <a:gd name="T1" fmla="*/ 21 h 125"/>
                <a:gd name="T2" fmla="*/ 61 w 61"/>
                <a:gd name="T3" fmla="*/ 0 h 125"/>
                <a:gd name="T4" fmla="*/ 61 w 61"/>
                <a:gd name="T5" fmla="*/ 16 h 125"/>
                <a:gd name="T6" fmla="*/ 18 w 61"/>
                <a:gd name="T7" fmla="*/ 59 h 125"/>
                <a:gd name="T8" fmla="*/ 18 w 61"/>
                <a:gd name="T9" fmla="*/ 125 h 125"/>
                <a:gd name="T10" fmla="*/ 0 w 61"/>
                <a:gd name="T11" fmla="*/ 125 h 125"/>
                <a:gd name="T12" fmla="*/ 0 w 61"/>
                <a:gd name="T13" fmla="*/ 3 h 125"/>
                <a:gd name="T14" fmla="*/ 18 w 61"/>
                <a:gd name="T15" fmla="*/ 3 h 125"/>
                <a:gd name="T16" fmla="*/ 18 w 61"/>
                <a:gd name="T17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5">
                  <a:moveTo>
                    <a:pt x="18" y="21"/>
                  </a:moveTo>
                  <a:cubicBezTo>
                    <a:pt x="26" y="8"/>
                    <a:pt x="44" y="0"/>
                    <a:pt x="61" y="0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37" y="16"/>
                    <a:pt x="18" y="35"/>
                    <a:pt x="18" y="59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4"/>
            <p:cNvSpPr>
              <a:spLocks/>
            </p:cNvSpPr>
            <p:nvPr userDrawn="1"/>
          </p:nvSpPr>
          <p:spPr bwMode="auto">
            <a:xfrm>
              <a:off x="3487738" y="3478213"/>
              <a:ext cx="331788" cy="682625"/>
            </a:xfrm>
            <a:custGeom>
              <a:avLst/>
              <a:gdLst>
                <a:gd name="T0" fmla="*/ 17 w 61"/>
                <a:gd name="T1" fmla="*/ 21 h 125"/>
                <a:gd name="T2" fmla="*/ 61 w 61"/>
                <a:gd name="T3" fmla="*/ 0 h 125"/>
                <a:gd name="T4" fmla="*/ 61 w 61"/>
                <a:gd name="T5" fmla="*/ 16 h 125"/>
                <a:gd name="T6" fmla="*/ 17 w 61"/>
                <a:gd name="T7" fmla="*/ 59 h 125"/>
                <a:gd name="T8" fmla="*/ 17 w 61"/>
                <a:gd name="T9" fmla="*/ 125 h 125"/>
                <a:gd name="T10" fmla="*/ 0 w 61"/>
                <a:gd name="T11" fmla="*/ 125 h 125"/>
                <a:gd name="T12" fmla="*/ 0 w 61"/>
                <a:gd name="T13" fmla="*/ 3 h 125"/>
                <a:gd name="T14" fmla="*/ 17 w 61"/>
                <a:gd name="T15" fmla="*/ 3 h 125"/>
                <a:gd name="T16" fmla="*/ 17 w 61"/>
                <a:gd name="T17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5">
                  <a:moveTo>
                    <a:pt x="17" y="21"/>
                  </a:moveTo>
                  <a:cubicBezTo>
                    <a:pt x="26" y="8"/>
                    <a:pt x="43" y="0"/>
                    <a:pt x="61" y="0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37" y="16"/>
                    <a:pt x="17" y="35"/>
                    <a:pt x="17" y="59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0" y="288926"/>
            <a:ext cx="3987799" cy="4572000"/>
            <a:chOff x="168276" y="288926"/>
            <a:chExt cx="3987799" cy="4572000"/>
          </a:xfrm>
          <a:solidFill>
            <a:schemeClr val="bg1">
              <a:alpha val="15000"/>
            </a:schemeClr>
          </a:solidFill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168276" y="744538"/>
              <a:ext cx="3389312" cy="4116388"/>
            </a:xfrm>
            <a:custGeom>
              <a:avLst/>
              <a:gdLst>
                <a:gd name="T0" fmla="*/ 710 w 1424"/>
                <a:gd name="T1" fmla="*/ 123 h 1729"/>
                <a:gd name="T2" fmla="*/ 1086 w 1424"/>
                <a:gd name="T3" fmla="*/ 242 h 1729"/>
                <a:gd name="T4" fmla="*/ 697 w 1424"/>
                <a:gd name="T5" fmla="*/ 20 h 1729"/>
                <a:gd name="T6" fmla="*/ 526 w 1424"/>
                <a:gd name="T7" fmla="*/ 0 h 1729"/>
                <a:gd name="T8" fmla="*/ 0 w 1424"/>
                <a:gd name="T9" fmla="*/ 209 h 1729"/>
                <a:gd name="T10" fmla="*/ 0 w 1424"/>
                <a:gd name="T11" fmla="*/ 1406 h 1729"/>
                <a:gd name="T12" fmla="*/ 716 w 1424"/>
                <a:gd name="T13" fmla="*/ 1729 h 1729"/>
                <a:gd name="T14" fmla="*/ 1424 w 1424"/>
                <a:gd name="T15" fmla="*/ 1417 h 1729"/>
                <a:gd name="T16" fmla="*/ 898 w 1424"/>
                <a:gd name="T17" fmla="*/ 1604 h 1729"/>
                <a:gd name="T18" fmla="*/ 696 w 1424"/>
                <a:gd name="T19" fmla="*/ 1579 h 1729"/>
                <a:gd name="T20" fmla="*/ 64 w 1424"/>
                <a:gd name="T21" fmla="*/ 769 h 1729"/>
                <a:gd name="T22" fmla="*/ 710 w 1424"/>
                <a:gd name="T23" fmla="*/ 123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4" h="1729">
                  <a:moveTo>
                    <a:pt x="710" y="123"/>
                  </a:moveTo>
                  <a:cubicBezTo>
                    <a:pt x="848" y="123"/>
                    <a:pt x="978" y="165"/>
                    <a:pt x="1086" y="242"/>
                  </a:cubicBezTo>
                  <a:cubicBezTo>
                    <a:pt x="982" y="132"/>
                    <a:pt x="847" y="54"/>
                    <a:pt x="697" y="20"/>
                  </a:cubicBezTo>
                  <a:cubicBezTo>
                    <a:pt x="639" y="7"/>
                    <a:pt x="582" y="0"/>
                    <a:pt x="526" y="0"/>
                  </a:cubicBezTo>
                  <a:cubicBezTo>
                    <a:pt x="322" y="0"/>
                    <a:pt x="137" y="80"/>
                    <a:pt x="0" y="209"/>
                  </a:cubicBezTo>
                  <a:cubicBezTo>
                    <a:pt x="0" y="1406"/>
                    <a:pt x="0" y="1406"/>
                    <a:pt x="0" y="1406"/>
                  </a:cubicBezTo>
                  <a:cubicBezTo>
                    <a:pt x="175" y="1604"/>
                    <a:pt x="431" y="1729"/>
                    <a:pt x="716" y="1729"/>
                  </a:cubicBezTo>
                  <a:cubicBezTo>
                    <a:pt x="990" y="1729"/>
                    <a:pt x="1244" y="1614"/>
                    <a:pt x="1424" y="1417"/>
                  </a:cubicBezTo>
                  <a:cubicBezTo>
                    <a:pt x="1277" y="1537"/>
                    <a:pt x="1092" y="1604"/>
                    <a:pt x="898" y="1604"/>
                  </a:cubicBezTo>
                  <a:cubicBezTo>
                    <a:pt x="832" y="1604"/>
                    <a:pt x="764" y="1596"/>
                    <a:pt x="696" y="1579"/>
                  </a:cubicBezTo>
                  <a:cubicBezTo>
                    <a:pt x="324" y="1486"/>
                    <a:pt x="64" y="1153"/>
                    <a:pt x="64" y="769"/>
                  </a:cubicBezTo>
                  <a:cubicBezTo>
                    <a:pt x="64" y="413"/>
                    <a:pt x="354" y="123"/>
                    <a:pt x="71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206375" y="288926"/>
              <a:ext cx="3949700" cy="4127500"/>
            </a:xfrm>
            <a:custGeom>
              <a:avLst/>
              <a:gdLst>
                <a:gd name="T0" fmla="*/ 700 w 1659"/>
                <a:gd name="T1" fmla="*/ 0 h 1733"/>
                <a:gd name="T2" fmla="*/ 0 w 1659"/>
                <a:gd name="T3" fmla="*/ 304 h 1733"/>
                <a:gd name="T4" fmla="*/ 506 w 1659"/>
                <a:gd name="T5" fmla="*/ 129 h 1733"/>
                <a:gd name="T6" fmla="*/ 694 w 1659"/>
                <a:gd name="T7" fmla="*/ 151 h 1733"/>
                <a:gd name="T8" fmla="*/ 1336 w 1659"/>
                <a:gd name="T9" fmla="*/ 895 h 1733"/>
                <a:gd name="T10" fmla="*/ 1340 w 1659"/>
                <a:gd name="T11" fmla="*/ 959 h 1733"/>
                <a:gd name="T12" fmla="*/ 1336 w 1659"/>
                <a:gd name="T13" fmla="*/ 1026 h 1733"/>
                <a:gd name="T14" fmla="*/ 694 w 1659"/>
                <a:gd name="T15" fmla="*/ 1607 h 1733"/>
                <a:gd name="T16" fmla="*/ 310 w 1659"/>
                <a:gd name="T17" fmla="*/ 1480 h 1733"/>
                <a:gd name="T18" fmla="*/ 695 w 1659"/>
                <a:gd name="T19" fmla="*/ 1710 h 1733"/>
                <a:gd name="T20" fmla="*/ 882 w 1659"/>
                <a:gd name="T21" fmla="*/ 1733 h 1733"/>
                <a:gd name="T22" fmla="*/ 1659 w 1659"/>
                <a:gd name="T23" fmla="*/ 967 h 1733"/>
                <a:gd name="T24" fmla="*/ 1659 w 1659"/>
                <a:gd name="T25" fmla="*/ 954 h 1733"/>
                <a:gd name="T26" fmla="*/ 700 w 1659"/>
                <a:gd name="T27" fmla="*/ 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9" h="1733">
                  <a:moveTo>
                    <a:pt x="700" y="0"/>
                  </a:moveTo>
                  <a:cubicBezTo>
                    <a:pt x="432" y="0"/>
                    <a:pt x="180" y="113"/>
                    <a:pt x="0" y="304"/>
                  </a:cubicBezTo>
                  <a:cubicBezTo>
                    <a:pt x="144" y="193"/>
                    <a:pt x="322" y="129"/>
                    <a:pt x="506" y="129"/>
                  </a:cubicBezTo>
                  <a:cubicBezTo>
                    <a:pt x="569" y="129"/>
                    <a:pt x="632" y="137"/>
                    <a:pt x="694" y="151"/>
                  </a:cubicBezTo>
                  <a:cubicBezTo>
                    <a:pt x="1050" y="232"/>
                    <a:pt x="1308" y="531"/>
                    <a:pt x="1336" y="895"/>
                  </a:cubicBezTo>
                  <a:cubicBezTo>
                    <a:pt x="1338" y="914"/>
                    <a:pt x="1340" y="936"/>
                    <a:pt x="1340" y="959"/>
                  </a:cubicBezTo>
                  <a:cubicBezTo>
                    <a:pt x="1340" y="984"/>
                    <a:pt x="1338" y="1006"/>
                    <a:pt x="1336" y="1026"/>
                  </a:cubicBezTo>
                  <a:cubicBezTo>
                    <a:pt x="1303" y="1357"/>
                    <a:pt x="1027" y="1607"/>
                    <a:pt x="694" y="1607"/>
                  </a:cubicBezTo>
                  <a:cubicBezTo>
                    <a:pt x="555" y="1607"/>
                    <a:pt x="420" y="1561"/>
                    <a:pt x="310" y="1480"/>
                  </a:cubicBezTo>
                  <a:cubicBezTo>
                    <a:pt x="412" y="1591"/>
                    <a:pt x="546" y="1672"/>
                    <a:pt x="695" y="1710"/>
                  </a:cubicBezTo>
                  <a:cubicBezTo>
                    <a:pt x="758" y="1725"/>
                    <a:pt x="821" y="1733"/>
                    <a:pt x="882" y="1733"/>
                  </a:cubicBezTo>
                  <a:cubicBezTo>
                    <a:pt x="1307" y="1733"/>
                    <a:pt x="1659" y="1390"/>
                    <a:pt x="1659" y="967"/>
                  </a:cubicBezTo>
                  <a:cubicBezTo>
                    <a:pt x="1659" y="954"/>
                    <a:pt x="1659" y="954"/>
                    <a:pt x="1659" y="954"/>
                  </a:cubicBezTo>
                  <a:cubicBezTo>
                    <a:pt x="1659" y="428"/>
                    <a:pt x="1226" y="0"/>
                    <a:pt x="7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286214" y="795633"/>
            <a:ext cx="6747449" cy="17387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Main headline here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86215" y="2537050"/>
            <a:ext cx="6747448" cy="533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1" kern="1200" noProof="0">
                <a:solidFill>
                  <a:schemeClr val="accent6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Sub-headline here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CC37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86215" y="3129398"/>
            <a:ext cx="6747448" cy="7620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/>
              <a:t>Presenter Name(s)</a:t>
            </a:r>
          </a:p>
        </p:txBody>
      </p:sp>
    </p:spTree>
    <p:extLst>
      <p:ext uri="{BB962C8B-B14F-4D97-AF65-F5344CB8AC3E}">
        <p14:creationId xmlns:p14="http://schemas.microsoft.com/office/powerpoint/2010/main" val="41481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Slat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673350" y="1356861"/>
            <a:ext cx="3740150" cy="2101851"/>
            <a:chOff x="2673350" y="2074862"/>
            <a:chExt cx="3740150" cy="2101851"/>
          </a:xfrm>
        </p:grpSpPr>
        <p:sp>
          <p:nvSpPr>
            <p:cNvPr id="17" name="Rectangle 7"/>
            <p:cNvSpPr>
              <a:spLocks noChangeArrowheads="1"/>
            </p:cNvSpPr>
            <p:nvPr userDrawn="1"/>
          </p:nvSpPr>
          <p:spPr bwMode="auto">
            <a:xfrm>
              <a:off x="4371975" y="3494088"/>
              <a:ext cx="98425" cy="666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2673350" y="3478213"/>
              <a:ext cx="698500" cy="698500"/>
            </a:xfrm>
            <a:custGeom>
              <a:avLst/>
              <a:gdLst>
                <a:gd name="T0" fmla="*/ 64 w 128"/>
                <a:gd name="T1" fmla="*/ 113 h 128"/>
                <a:gd name="T2" fmla="*/ 15 w 128"/>
                <a:gd name="T3" fmla="*/ 64 h 128"/>
                <a:gd name="T4" fmla="*/ 64 w 128"/>
                <a:gd name="T5" fmla="*/ 15 h 128"/>
                <a:gd name="T6" fmla="*/ 113 w 128"/>
                <a:gd name="T7" fmla="*/ 64 h 128"/>
                <a:gd name="T8" fmla="*/ 64 w 128"/>
                <a:gd name="T9" fmla="*/ 113 h 128"/>
                <a:gd name="T10" fmla="*/ 64 w 128"/>
                <a:gd name="T11" fmla="*/ 0 h 128"/>
                <a:gd name="T12" fmla="*/ 0 w 128"/>
                <a:gd name="T13" fmla="*/ 64 h 128"/>
                <a:gd name="T14" fmla="*/ 64 w 128"/>
                <a:gd name="T15" fmla="*/ 128 h 128"/>
                <a:gd name="T16" fmla="*/ 128 w 128"/>
                <a:gd name="T17" fmla="*/ 64 h 128"/>
                <a:gd name="T18" fmla="*/ 64 w 128"/>
                <a:gd name="T1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13"/>
                  </a:moveTo>
                  <a:cubicBezTo>
                    <a:pt x="37" y="113"/>
                    <a:pt x="15" y="91"/>
                    <a:pt x="15" y="64"/>
                  </a:cubicBezTo>
                  <a:cubicBezTo>
                    <a:pt x="15" y="37"/>
                    <a:pt x="37" y="15"/>
                    <a:pt x="64" y="15"/>
                  </a:cubicBezTo>
                  <a:cubicBezTo>
                    <a:pt x="91" y="15"/>
                    <a:pt x="113" y="37"/>
                    <a:pt x="113" y="64"/>
                  </a:cubicBezTo>
                  <a:cubicBezTo>
                    <a:pt x="113" y="91"/>
                    <a:pt x="91" y="113"/>
                    <a:pt x="64" y="113"/>
                  </a:cubicBezTo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100" y="128"/>
                    <a:pt x="128" y="99"/>
                    <a:pt x="128" y="64"/>
                  </a:cubicBezTo>
                  <a:cubicBezTo>
                    <a:pt x="128" y="28"/>
                    <a:pt x="100" y="0"/>
                    <a:pt x="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606925" y="3478213"/>
              <a:ext cx="617538" cy="698500"/>
            </a:xfrm>
            <a:custGeom>
              <a:avLst/>
              <a:gdLst>
                <a:gd name="T0" fmla="*/ 101 w 113"/>
                <a:gd name="T1" fmla="*/ 96 h 128"/>
                <a:gd name="T2" fmla="*/ 64 w 113"/>
                <a:gd name="T3" fmla="*/ 113 h 128"/>
                <a:gd name="T4" fmla="*/ 15 w 113"/>
                <a:gd name="T5" fmla="*/ 64 h 128"/>
                <a:gd name="T6" fmla="*/ 64 w 113"/>
                <a:gd name="T7" fmla="*/ 15 h 128"/>
                <a:gd name="T8" fmla="*/ 101 w 113"/>
                <a:gd name="T9" fmla="*/ 32 h 128"/>
                <a:gd name="T10" fmla="*/ 113 w 113"/>
                <a:gd name="T11" fmla="*/ 22 h 128"/>
                <a:gd name="T12" fmla="*/ 64 w 113"/>
                <a:gd name="T13" fmla="*/ 0 h 128"/>
                <a:gd name="T14" fmla="*/ 0 w 113"/>
                <a:gd name="T15" fmla="*/ 64 h 128"/>
                <a:gd name="T16" fmla="*/ 64 w 113"/>
                <a:gd name="T17" fmla="*/ 128 h 128"/>
                <a:gd name="T18" fmla="*/ 113 w 113"/>
                <a:gd name="T19" fmla="*/ 105 h 128"/>
                <a:gd name="T20" fmla="*/ 101 w 113"/>
                <a:gd name="T21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28">
                  <a:moveTo>
                    <a:pt x="101" y="96"/>
                  </a:moveTo>
                  <a:cubicBezTo>
                    <a:pt x="92" y="106"/>
                    <a:pt x="79" y="113"/>
                    <a:pt x="64" y="113"/>
                  </a:cubicBezTo>
                  <a:cubicBezTo>
                    <a:pt x="37" y="113"/>
                    <a:pt x="15" y="91"/>
                    <a:pt x="15" y="64"/>
                  </a:cubicBezTo>
                  <a:cubicBezTo>
                    <a:pt x="15" y="37"/>
                    <a:pt x="37" y="15"/>
                    <a:pt x="64" y="15"/>
                  </a:cubicBezTo>
                  <a:cubicBezTo>
                    <a:pt x="79" y="15"/>
                    <a:pt x="92" y="21"/>
                    <a:pt x="101" y="3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02" y="8"/>
                    <a:pt x="84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84" y="128"/>
                    <a:pt x="101" y="119"/>
                    <a:pt x="113" y="105"/>
                  </a:cubicBezTo>
                  <a:lnTo>
                    <a:pt x="10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5338763" y="3160713"/>
              <a:ext cx="573088" cy="1000125"/>
            </a:xfrm>
            <a:custGeom>
              <a:avLst/>
              <a:gdLst>
                <a:gd name="T0" fmla="*/ 0 w 361"/>
                <a:gd name="T1" fmla="*/ 0 h 630"/>
                <a:gd name="T2" fmla="*/ 0 w 361"/>
                <a:gd name="T3" fmla="*/ 630 h 630"/>
                <a:gd name="T4" fmla="*/ 48 w 361"/>
                <a:gd name="T5" fmla="*/ 630 h 630"/>
                <a:gd name="T6" fmla="*/ 58 w 361"/>
                <a:gd name="T7" fmla="*/ 613 h 630"/>
                <a:gd name="T8" fmla="*/ 58 w 361"/>
                <a:gd name="T9" fmla="*/ 613 h 630"/>
                <a:gd name="T10" fmla="*/ 168 w 361"/>
                <a:gd name="T11" fmla="*/ 451 h 630"/>
                <a:gd name="T12" fmla="*/ 289 w 361"/>
                <a:gd name="T13" fmla="*/ 630 h 630"/>
                <a:gd name="T14" fmla="*/ 361 w 361"/>
                <a:gd name="T15" fmla="*/ 630 h 630"/>
                <a:gd name="T16" fmla="*/ 206 w 361"/>
                <a:gd name="T17" fmla="*/ 396 h 630"/>
                <a:gd name="T18" fmla="*/ 333 w 361"/>
                <a:gd name="T19" fmla="*/ 210 h 630"/>
                <a:gd name="T20" fmla="*/ 261 w 361"/>
                <a:gd name="T21" fmla="*/ 210 h 630"/>
                <a:gd name="T22" fmla="*/ 58 w 361"/>
                <a:gd name="T23" fmla="*/ 516 h 630"/>
                <a:gd name="T24" fmla="*/ 58 w 361"/>
                <a:gd name="T25" fmla="*/ 0 h 630"/>
                <a:gd name="T26" fmla="*/ 0 w 361"/>
                <a:gd name="T2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1" h="630">
                  <a:moveTo>
                    <a:pt x="0" y="0"/>
                  </a:moveTo>
                  <a:lnTo>
                    <a:pt x="0" y="630"/>
                  </a:lnTo>
                  <a:lnTo>
                    <a:pt x="48" y="630"/>
                  </a:lnTo>
                  <a:lnTo>
                    <a:pt x="58" y="613"/>
                  </a:lnTo>
                  <a:lnTo>
                    <a:pt x="58" y="613"/>
                  </a:lnTo>
                  <a:lnTo>
                    <a:pt x="168" y="451"/>
                  </a:lnTo>
                  <a:lnTo>
                    <a:pt x="289" y="630"/>
                  </a:lnTo>
                  <a:lnTo>
                    <a:pt x="361" y="630"/>
                  </a:lnTo>
                  <a:lnTo>
                    <a:pt x="206" y="396"/>
                  </a:lnTo>
                  <a:lnTo>
                    <a:pt x="333" y="210"/>
                  </a:lnTo>
                  <a:lnTo>
                    <a:pt x="261" y="210"/>
                  </a:lnTo>
                  <a:lnTo>
                    <a:pt x="58" y="516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5480050" y="2074862"/>
              <a:ext cx="933450" cy="965200"/>
            </a:xfrm>
            <a:custGeom>
              <a:avLst/>
              <a:gdLst>
                <a:gd name="T0" fmla="*/ 92 w 171"/>
                <a:gd name="T1" fmla="*/ 177 h 177"/>
                <a:gd name="T2" fmla="*/ 74 w 171"/>
                <a:gd name="T3" fmla="*/ 175 h 177"/>
                <a:gd name="T4" fmla="*/ 34 w 171"/>
                <a:gd name="T5" fmla="*/ 153 h 177"/>
                <a:gd name="T6" fmla="*/ 73 w 171"/>
                <a:gd name="T7" fmla="*/ 165 h 177"/>
                <a:gd name="T8" fmla="*/ 140 w 171"/>
                <a:gd name="T9" fmla="*/ 98 h 177"/>
                <a:gd name="T10" fmla="*/ 74 w 171"/>
                <a:gd name="T11" fmla="*/ 15 h 177"/>
                <a:gd name="T12" fmla="*/ 54 w 171"/>
                <a:gd name="T13" fmla="*/ 13 h 177"/>
                <a:gd name="T14" fmla="*/ 0 w 171"/>
                <a:gd name="T15" fmla="*/ 32 h 177"/>
                <a:gd name="T16" fmla="*/ 72 w 171"/>
                <a:gd name="T17" fmla="*/ 0 h 177"/>
                <a:gd name="T18" fmla="*/ 171 w 171"/>
                <a:gd name="T19" fmla="*/ 98 h 177"/>
                <a:gd name="T20" fmla="*/ 92 w 171"/>
                <a:gd name="T2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77">
                  <a:moveTo>
                    <a:pt x="92" y="177"/>
                  </a:moveTo>
                  <a:cubicBezTo>
                    <a:pt x="86" y="177"/>
                    <a:pt x="80" y="177"/>
                    <a:pt x="74" y="175"/>
                  </a:cubicBezTo>
                  <a:cubicBezTo>
                    <a:pt x="59" y="172"/>
                    <a:pt x="45" y="164"/>
                    <a:pt x="34" y="153"/>
                  </a:cubicBezTo>
                  <a:cubicBezTo>
                    <a:pt x="46" y="160"/>
                    <a:pt x="59" y="165"/>
                    <a:pt x="73" y="165"/>
                  </a:cubicBezTo>
                  <a:cubicBezTo>
                    <a:pt x="110" y="165"/>
                    <a:pt x="140" y="135"/>
                    <a:pt x="140" y="98"/>
                  </a:cubicBezTo>
                  <a:cubicBezTo>
                    <a:pt x="140" y="59"/>
                    <a:pt x="113" y="25"/>
                    <a:pt x="74" y="15"/>
                  </a:cubicBezTo>
                  <a:cubicBezTo>
                    <a:pt x="67" y="13"/>
                    <a:pt x="61" y="13"/>
                    <a:pt x="54" y="13"/>
                  </a:cubicBezTo>
                  <a:cubicBezTo>
                    <a:pt x="34" y="13"/>
                    <a:pt x="15" y="20"/>
                    <a:pt x="0" y="32"/>
                  </a:cubicBezTo>
                  <a:cubicBezTo>
                    <a:pt x="18" y="12"/>
                    <a:pt x="44" y="0"/>
                    <a:pt x="72" y="0"/>
                  </a:cubicBezTo>
                  <a:cubicBezTo>
                    <a:pt x="127" y="0"/>
                    <a:pt x="171" y="44"/>
                    <a:pt x="171" y="98"/>
                  </a:cubicBezTo>
                  <a:cubicBezTo>
                    <a:pt x="171" y="142"/>
                    <a:pt x="136" y="177"/>
                    <a:pt x="92" y="177"/>
                  </a:cubicBezTo>
                </a:path>
              </a:pathLst>
            </a:custGeom>
            <a:solidFill>
              <a:srgbClr val="ACC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5338763" y="2178050"/>
              <a:ext cx="928688" cy="971550"/>
            </a:xfrm>
            <a:custGeom>
              <a:avLst/>
              <a:gdLst>
                <a:gd name="T0" fmla="*/ 98 w 170"/>
                <a:gd name="T1" fmla="*/ 178 h 178"/>
                <a:gd name="T2" fmla="*/ 0 w 170"/>
                <a:gd name="T3" fmla="*/ 80 h 178"/>
                <a:gd name="T4" fmla="*/ 0 w 170"/>
                <a:gd name="T5" fmla="*/ 79 h 178"/>
                <a:gd name="T6" fmla="*/ 0 w 170"/>
                <a:gd name="T7" fmla="*/ 79 h 178"/>
                <a:gd name="T8" fmla="*/ 80 w 170"/>
                <a:gd name="T9" fmla="*/ 0 h 178"/>
                <a:gd name="T10" fmla="*/ 99 w 170"/>
                <a:gd name="T11" fmla="*/ 2 h 178"/>
                <a:gd name="T12" fmla="*/ 139 w 170"/>
                <a:gd name="T13" fmla="*/ 26 h 178"/>
                <a:gd name="T14" fmla="*/ 99 w 170"/>
                <a:gd name="T15" fmla="*/ 13 h 178"/>
                <a:gd name="T16" fmla="*/ 33 w 170"/>
                <a:gd name="T17" fmla="*/ 73 h 178"/>
                <a:gd name="T18" fmla="*/ 33 w 170"/>
                <a:gd name="T19" fmla="*/ 79 h 178"/>
                <a:gd name="T20" fmla="*/ 33 w 170"/>
                <a:gd name="T21" fmla="*/ 86 h 178"/>
                <a:gd name="T22" fmla="*/ 99 w 170"/>
                <a:gd name="T23" fmla="*/ 163 h 178"/>
                <a:gd name="T24" fmla="*/ 118 w 170"/>
                <a:gd name="T25" fmla="*/ 165 h 178"/>
                <a:gd name="T26" fmla="*/ 170 w 170"/>
                <a:gd name="T27" fmla="*/ 147 h 178"/>
                <a:gd name="T28" fmla="*/ 98 w 170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78">
                  <a:moveTo>
                    <a:pt x="98" y="178"/>
                  </a:moveTo>
                  <a:cubicBezTo>
                    <a:pt x="44" y="178"/>
                    <a:pt x="0" y="134"/>
                    <a:pt x="0" y="80"/>
                  </a:cubicBezTo>
                  <a:cubicBezTo>
                    <a:pt x="0" y="80"/>
                    <a:pt x="0" y="80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86" y="0"/>
                    <a:pt x="92" y="1"/>
                    <a:pt x="99" y="2"/>
                  </a:cubicBezTo>
                  <a:cubicBezTo>
                    <a:pt x="114" y="6"/>
                    <a:pt x="128" y="15"/>
                    <a:pt x="139" y="26"/>
                  </a:cubicBezTo>
                  <a:cubicBezTo>
                    <a:pt x="127" y="18"/>
                    <a:pt x="113" y="13"/>
                    <a:pt x="99" y="13"/>
                  </a:cubicBezTo>
                  <a:cubicBezTo>
                    <a:pt x="65" y="13"/>
                    <a:pt x="37" y="39"/>
                    <a:pt x="33" y="73"/>
                  </a:cubicBezTo>
                  <a:cubicBezTo>
                    <a:pt x="33" y="75"/>
                    <a:pt x="33" y="77"/>
                    <a:pt x="33" y="79"/>
                  </a:cubicBezTo>
                  <a:cubicBezTo>
                    <a:pt x="33" y="82"/>
                    <a:pt x="33" y="84"/>
                    <a:pt x="33" y="86"/>
                  </a:cubicBezTo>
                  <a:cubicBezTo>
                    <a:pt x="36" y="123"/>
                    <a:pt x="62" y="154"/>
                    <a:pt x="99" y="163"/>
                  </a:cubicBezTo>
                  <a:cubicBezTo>
                    <a:pt x="105" y="164"/>
                    <a:pt x="112" y="165"/>
                    <a:pt x="118" y="165"/>
                  </a:cubicBezTo>
                  <a:cubicBezTo>
                    <a:pt x="137" y="165"/>
                    <a:pt x="156" y="158"/>
                    <a:pt x="170" y="147"/>
                  </a:cubicBezTo>
                  <a:cubicBezTo>
                    <a:pt x="152" y="166"/>
                    <a:pt x="126" y="178"/>
                    <a:pt x="98" y="178"/>
                  </a:cubicBezTo>
                </a:path>
              </a:pathLst>
            </a:custGeom>
            <a:solidFill>
              <a:srgbClr val="7A9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3929063" y="3478213"/>
              <a:ext cx="333375" cy="682625"/>
            </a:xfrm>
            <a:custGeom>
              <a:avLst/>
              <a:gdLst>
                <a:gd name="T0" fmla="*/ 18 w 61"/>
                <a:gd name="T1" fmla="*/ 21 h 125"/>
                <a:gd name="T2" fmla="*/ 61 w 61"/>
                <a:gd name="T3" fmla="*/ 0 h 125"/>
                <a:gd name="T4" fmla="*/ 61 w 61"/>
                <a:gd name="T5" fmla="*/ 16 h 125"/>
                <a:gd name="T6" fmla="*/ 18 w 61"/>
                <a:gd name="T7" fmla="*/ 59 h 125"/>
                <a:gd name="T8" fmla="*/ 18 w 61"/>
                <a:gd name="T9" fmla="*/ 125 h 125"/>
                <a:gd name="T10" fmla="*/ 0 w 61"/>
                <a:gd name="T11" fmla="*/ 125 h 125"/>
                <a:gd name="T12" fmla="*/ 0 w 61"/>
                <a:gd name="T13" fmla="*/ 3 h 125"/>
                <a:gd name="T14" fmla="*/ 18 w 61"/>
                <a:gd name="T15" fmla="*/ 3 h 125"/>
                <a:gd name="T16" fmla="*/ 18 w 61"/>
                <a:gd name="T17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5">
                  <a:moveTo>
                    <a:pt x="18" y="21"/>
                  </a:moveTo>
                  <a:cubicBezTo>
                    <a:pt x="26" y="8"/>
                    <a:pt x="44" y="0"/>
                    <a:pt x="61" y="0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37" y="16"/>
                    <a:pt x="18" y="35"/>
                    <a:pt x="18" y="59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3487738" y="3478213"/>
              <a:ext cx="331788" cy="682625"/>
            </a:xfrm>
            <a:custGeom>
              <a:avLst/>
              <a:gdLst>
                <a:gd name="T0" fmla="*/ 17 w 61"/>
                <a:gd name="T1" fmla="*/ 21 h 125"/>
                <a:gd name="T2" fmla="*/ 61 w 61"/>
                <a:gd name="T3" fmla="*/ 0 h 125"/>
                <a:gd name="T4" fmla="*/ 61 w 61"/>
                <a:gd name="T5" fmla="*/ 16 h 125"/>
                <a:gd name="T6" fmla="*/ 17 w 61"/>
                <a:gd name="T7" fmla="*/ 59 h 125"/>
                <a:gd name="T8" fmla="*/ 17 w 61"/>
                <a:gd name="T9" fmla="*/ 125 h 125"/>
                <a:gd name="T10" fmla="*/ 0 w 61"/>
                <a:gd name="T11" fmla="*/ 125 h 125"/>
                <a:gd name="T12" fmla="*/ 0 w 61"/>
                <a:gd name="T13" fmla="*/ 3 h 125"/>
                <a:gd name="T14" fmla="*/ 17 w 61"/>
                <a:gd name="T15" fmla="*/ 3 h 125"/>
                <a:gd name="T16" fmla="*/ 17 w 61"/>
                <a:gd name="T17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5">
                  <a:moveTo>
                    <a:pt x="17" y="21"/>
                  </a:moveTo>
                  <a:cubicBezTo>
                    <a:pt x="26" y="8"/>
                    <a:pt x="43" y="0"/>
                    <a:pt x="61" y="0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37" y="16"/>
                    <a:pt x="17" y="35"/>
                    <a:pt x="17" y="59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8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Slate Closing Slide -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673350" y="1356861"/>
            <a:ext cx="3740150" cy="2101851"/>
            <a:chOff x="2673350" y="2074862"/>
            <a:chExt cx="3740150" cy="2101851"/>
          </a:xfrm>
          <a:solidFill>
            <a:schemeClr val="bg1"/>
          </a:solidFill>
        </p:grpSpPr>
        <p:sp>
          <p:nvSpPr>
            <p:cNvPr id="17" name="Rectangle 7"/>
            <p:cNvSpPr>
              <a:spLocks noChangeArrowheads="1"/>
            </p:cNvSpPr>
            <p:nvPr userDrawn="1"/>
          </p:nvSpPr>
          <p:spPr bwMode="auto">
            <a:xfrm>
              <a:off x="4371975" y="3494088"/>
              <a:ext cx="98425" cy="666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2673350" y="3478213"/>
              <a:ext cx="698500" cy="698500"/>
            </a:xfrm>
            <a:custGeom>
              <a:avLst/>
              <a:gdLst>
                <a:gd name="T0" fmla="*/ 64 w 128"/>
                <a:gd name="T1" fmla="*/ 113 h 128"/>
                <a:gd name="T2" fmla="*/ 15 w 128"/>
                <a:gd name="T3" fmla="*/ 64 h 128"/>
                <a:gd name="T4" fmla="*/ 64 w 128"/>
                <a:gd name="T5" fmla="*/ 15 h 128"/>
                <a:gd name="T6" fmla="*/ 113 w 128"/>
                <a:gd name="T7" fmla="*/ 64 h 128"/>
                <a:gd name="T8" fmla="*/ 64 w 128"/>
                <a:gd name="T9" fmla="*/ 113 h 128"/>
                <a:gd name="T10" fmla="*/ 64 w 128"/>
                <a:gd name="T11" fmla="*/ 0 h 128"/>
                <a:gd name="T12" fmla="*/ 0 w 128"/>
                <a:gd name="T13" fmla="*/ 64 h 128"/>
                <a:gd name="T14" fmla="*/ 64 w 128"/>
                <a:gd name="T15" fmla="*/ 128 h 128"/>
                <a:gd name="T16" fmla="*/ 128 w 128"/>
                <a:gd name="T17" fmla="*/ 64 h 128"/>
                <a:gd name="T18" fmla="*/ 64 w 128"/>
                <a:gd name="T1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13"/>
                  </a:moveTo>
                  <a:cubicBezTo>
                    <a:pt x="37" y="113"/>
                    <a:pt x="15" y="91"/>
                    <a:pt x="15" y="64"/>
                  </a:cubicBezTo>
                  <a:cubicBezTo>
                    <a:pt x="15" y="37"/>
                    <a:pt x="37" y="15"/>
                    <a:pt x="64" y="15"/>
                  </a:cubicBezTo>
                  <a:cubicBezTo>
                    <a:pt x="91" y="15"/>
                    <a:pt x="113" y="37"/>
                    <a:pt x="113" y="64"/>
                  </a:cubicBezTo>
                  <a:cubicBezTo>
                    <a:pt x="113" y="91"/>
                    <a:pt x="91" y="113"/>
                    <a:pt x="64" y="113"/>
                  </a:cubicBezTo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100" y="128"/>
                    <a:pt x="128" y="99"/>
                    <a:pt x="128" y="64"/>
                  </a:cubicBezTo>
                  <a:cubicBezTo>
                    <a:pt x="128" y="28"/>
                    <a:pt x="100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606925" y="3478213"/>
              <a:ext cx="617538" cy="698500"/>
            </a:xfrm>
            <a:custGeom>
              <a:avLst/>
              <a:gdLst>
                <a:gd name="T0" fmla="*/ 101 w 113"/>
                <a:gd name="T1" fmla="*/ 96 h 128"/>
                <a:gd name="T2" fmla="*/ 64 w 113"/>
                <a:gd name="T3" fmla="*/ 113 h 128"/>
                <a:gd name="T4" fmla="*/ 15 w 113"/>
                <a:gd name="T5" fmla="*/ 64 h 128"/>
                <a:gd name="T6" fmla="*/ 64 w 113"/>
                <a:gd name="T7" fmla="*/ 15 h 128"/>
                <a:gd name="T8" fmla="*/ 101 w 113"/>
                <a:gd name="T9" fmla="*/ 32 h 128"/>
                <a:gd name="T10" fmla="*/ 113 w 113"/>
                <a:gd name="T11" fmla="*/ 22 h 128"/>
                <a:gd name="T12" fmla="*/ 64 w 113"/>
                <a:gd name="T13" fmla="*/ 0 h 128"/>
                <a:gd name="T14" fmla="*/ 0 w 113"/>
                <a:gd name="T15" fmla="*/ 64 h 128"/>
                <a:gd name="T16" fmla="*/ 64 w 113"/>
                <a:gd name="T17" fmla="*/ 128 h 128"/>
                <a:gd name="T18" fmla="*/ 113 w 113"/>
                <a:gd name="T19" fmla="*/ 105 h 128"/>
                <a:gd name="T20" fmla="*/ 101 w 113"/>
                <a:gd name="T21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28">
                  <a:moveTo>
                    <a:pt x="101" y="96"/>
                  </a:moveTo>
                  <a:cubicBezTo>
                    <a:pt x="92" y="106"/>
                    <a:pt x="79" y="113"/>
                    <a:pt x="64" y="113"/>
                  </a:cubicBezTo>
                  <a:cubicBezTo>
                    <a:pt x="37" y="113"/>
                    <a:pt x="15" y="91"/>
                    <a:pt x="15" y="64"/>
                  </a:cubicBezTo>
                  <a:cubicBezTo>
                    <a:pt x="15" y="37"/>
                    <a:pt x="37" y="15"/>
                    <a:pt x="64" y="15"/>
                  </a:cubicBezTo>
                  <a:cubicBezTo>
                    <a:pt x="79" y="15"/>
                    <a:pt x="92" y="21"/>
                    <a:pt x="101" y="3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02" y="8"/>
                    <a:pt x="84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84" y="128"/>
                    <a:pt x="101" y="119"/>
                    <a:pt x="113" y="105"/>
                  </a:cubicBezTo>
                  <a:lnTo>
                    <a:pt x="10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5338763" y="3160713"/>
              <a:ext cx="573088" cy="1000125"/>
            </a:xfrm>
            <a:custGeom>
              <a:avLst/>
              <a:gdLst>
                <a:gd name="T0" fmla="*/ 0 w 361"/>
                <a:gd name="T1" fmla="*/ 0 h 630"/>
                <a:gd name="T2" fmla="*/ 0 w 361"/>
                <a:gd name="T3" fmla="*/ 630 h 630"/>
                <a:gd name="T4" fmla="*/ 48 w 361"/>
                <a:gd name="T5" fmla="*/ 630 h 630"/>
                <a:gd name="T6" fmla="*/ 58 w 361"/>
                <a:gd name="T7" fmla="*/ 613 h 630"/>
                <a:gd name="T8" fmla="*/ 58 w 361"/>
                <a:gd name="T9" fmla="*/ 613 h 630"/>
                <a:gd name="T10" fmla="*/ 168 w 361"/>
                <a:gd name="T11" fmla="*/ 451 h 630"/>
                <a:gd name="T12" fmla="*/ 289 w 361"/>
                <a:gd name="T13" fmla="*/ 630 h 630"/>
                <a:gd name="T14" fmla="*/ 361 w 361"/>
                <a:gd name="T15" fmla="*/ 630 h 630"/>
                <a:gd name="T16" fmla="*/ 206 w 361"/>
                <a:gd name="T17" fmla="*/ 396 h 630"/>
                <a:gd name="T18" fmla="*/ 333 w 361"/>
                <a:gd name="T19" fmla="*/ 210 h 630"/>
                <a:gd name="T20" fmla="*/ 261 w 361"/>
                <a:gd name="T21" fmla="*/ 210 h 630"/>
                <a:gd name="T22" fmla="*/ 58 w 361"/>
                <a:gd name="T23" fmla="*/ 516 h 630"/>
                <a:gd name="T24" fmla="*/ 58 w 361"/>
                <a:gd name="T25" fmla="*/ 0 h 630"/>
                <a:gd name="T26" fmla="*/ 0 w 361"/>
                <a:gd name="T2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1" h="630">
                  <a:moveTo>
                    <a:pt x="0" y="0"/>
                  </a:moveTo>
                  <a:lnTo>
                    <a:pt x="0" y="630"/>
                  </a:lnTo>
                  <a:lnTo>
                    <a:pt x="48" y="630"/>
                  </a:lnTo>
                  <a:lnTo>
                    <a:pt x="58" y="613"/>
                  </a:lnTo>
                  <a:lnTo>
                    <a:pt x="58" y="613"/>
                  </a:lnTo>
                  <a:lnTo>
                    <a:pt x="168" y="451"/>
                  </a:lnTo>
                  <a:lnTo>
                    <a:pt x="289" y="630"/>
                  </a:lnTo>
                  <a:lnTo>
                    <a:pt x="361" y="630"/>
                  </a:lnTo>
                  <a:lnTo>
                    <a:pt x="206" y="396"/>
                  </a:lnTo>
                  <a:lnTo>
                    <a:pt x="333" y="210"/>
                  </a:lnTo>
                  <a:lnTo>
                    <a:pt x="261" y="210"/>
                  </a:lnTo>
                  <a:lnTo>
                    <a:pt x="58" y="516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5480050" y="2074862"/>
              <a:ext cx="933450" cy="965200"/>
            </a:xfrm>
            <a:custGeom>
              <a:avLst/>
              <a:gdLst>
                <a:gd name="T0" fmla="*/ 92 w 171"/>
                <a:gd name="T1" fmla="*/ 177 h 177"/>
                <a:gd name="T2" fmla="*/ 74 w 171"/>
                <a:gd name="T3" fmla="*/ 175 h 177"/>
                <a:gd name="T4" fmla="*/ 34 w 171"/>
                <a:gd name="T5" fmla="*/ 153 h 177"/>
                <a:gd name="T6" fmla="*/ 73 w 171"/>
                <a:gd name="T7" fmla="*/ 165 h 177"/>
                <a:gd name="T8" fmla="*/ 140 w 171"/>
                <a:gd name="T9" fmla="*/ 98 h 177"/>
                <a:gd name="T10" fmla="*/ 74 w 171"/>
                <a:gd name="T11" fmla="*/ 15 h 177"/>
                <a:gd name="T12" fmla="*/ 54 w 171"/>
                <a:gd name="T13" fmla="*/ 13 h 177"/>
                <a:gd name="T14" fmla="*/ 0 w 171"/>
                <a:gd name="T15" fmla="*/ 32 h 177"/>
                <a:gd name="T16" fmla="*/ 72 w 171"/>
                <a:gd name="T17" fmla="*/ 0 h 177"/>
                <a:gd name="T18" fmla="*/ 171 w 171"/>
                <a:gd name="T19" fmla="*/ 98 h 177"/>
                <a:gd name="T20" fmla="*/ 92 w 171"/>
                <a:gd name="T2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77">
                  <a:moveTo>
                    <a:pt x="92" y="177"/>
                  </a:moveTo>
                  <a:cubicBezTo>
                    <a:pt x="86" y="177"/>
                    <a:pt x="80" y="177"/>
                    <a:pt x="74" y="175"/>
                  </a:cubicBezTo>
                  <a:cubicBezTo>
                    <a:pt x="59" y="172"/>
                    <a:pt x="45" y="164"/>
                    <a:pt x="34" y="153"/>
                  </a:cubicBezTo>
                  <a:cubicBezTo>
                    <a:pt x="46" y="160"/>
                    <a:pt x="59" y="165"/>
                    <a:pt x="73" y="165"/>
                  </a:cubicBezTo>
                  <a:cubicBezTo>
                    <a:pt x="110" y="165"/>
                    <a:pt x="140" y="135"/>
                    <a:pt x="140" y="98"/>
                  </a:cubicBezTo>
                  <a:cubicBezTo>
                    <a:pt x="140" y="59"/>
                    <a:pt x="113" y="25"/>
                    <a:pt x="74" y="15"/>
                  </a:cubicBezTo>
                  <a:cubicBezTo>
                    <a:pt x="67" y="13"/>
                    <a:pt x="61" y="13"/>
                    <a:pt x="54" y="13"/>
                  </a:cubicBezTo>
                  <a:cubicBezTo>
                    <a:pt x="34" y="13"/>
                    <a:pt x="15" y="20"/>
                    <a:pt x="0" y="32"/>
                  </a:cubicBezTo>
                  <a:cubicBezTo>
                    <a:pt x="18" y="12"/>
                    <a:pt x="44" y="0"/>
                    <a:pt x="72" y="0"/>
                  </a:cubicBezTo>
                  <a:cubicBezTo>
                    <a:pt x="127" y="0"/>
                    <a:pt x="171" y="44"/>
                    <a:pt x="171" y="98"/>
                  </a:cubicBezTo>
                  <a:cubicBezTo>
                    <a:pt x="171" y="142"/>
                    <a:pt x="136" y="177"/>
                    <a:pt x="92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5338763" y="2178050"/>
              <a:ext cx="928688" cy="971550"/>
            </a:xfrm>
            <a:custGeom>
              <a:avLst/>
              <a:gdLst>
                <a:gd name="T0" fmla="*/ 98 w 170"/>
                <a:gd name="T1" fmla="*/ 178 h 178"/>
                <a:gd name="T2" fmla="*/ 0 w 170"/>
                <a:gd name="T3" fmla="*/ 80 h 178"/>
                <a:gd name="T4" fmla="*/ 0 w 170"/>
                <a:gd name="T5" fmla="*/ 79 h 178"/>
                <a:gd name="T6" fmla="*/ 0 w 170"/>
                <a:gd name="T7" fmla="*/ 79 h 178"/>
                <a:gd name="T8" fmla="*/ 80 w 170"/>
                <a:gd name="T9" fmla="*/ 0 h 178"/>
                <a:gd name="T10" fmla="*/ 99 w 170"/>
                <a:gd name="T11" fmla="*/ 2 h 178"/>
                <a:gd name="T12" fmla="*/ 139 w 170"/>
                <a:gd name="T13" fmla="*/ 26 h 178"/>
                <a:gd name="T14" fmla="*/ 99 w 170"/>
                <a:gd name="T15" fmla="*/ 13 h 178"/>
                <a:gd name="T16" fmla="*/ 33 w 170"/>
                <a:gd name="T17" fmla="*/ 73 h 178"/>
                <a:gd name="T18" fmla="*/ 33 w 170"/>
                <a:gd name="T19" fmla="*/ 79 h 178"/>
                <a:gd name="T20" fmla="*/ 33 w 170"/>
                <a:gd name="T21" fmla="*/ 86 h 178"/>
                <a:gd name="T22" fmla="*/ 99 w 170"/>
                <a:gd name="T23" fmla="*/ 163 h 178"/>
                <a:gd name="T24" fmla="*/ 118 w 170"/>
                <a:gd name="T25" fmla="*/ 165 h 178"/>
                <a:gd name="T26" fmla="*/ 170 w 170"/>
                <a:gd name="T27" fmla="*/ 147 h 178"/>
                <a:gd name="T28" fmla="*/ 98 w 170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78">
                  <a:moveTo>
                    <a:pt x="98" y="178"/>
                  </a:moveTo>
                  <a:cubicBezTo>
                    <a:pt x="44" y="178"/>
                    <a:pt x="0" y="134"/>
                    <a:pt x="0" y="80"/>
                  </a:cubicBezTo>
                  <a:cubicBezTo>
                    <a:pt x="0" y="80"/>
                    <a:pt x="0" y="80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86" y="0"/>
                    <a:pt x="92" y="1"/>
                    <a:pt x="99" y="2"/>
                  </a:cubicBezTo>
                  <a:cubicBezTo>
                    <a:pt x="114" y="6"/>
                    <a:pt x="128" y="15"/>
                    <a:pt x="139" y="26"/>
                  </a:cubicBezTo>
                  <a:cubicBezTo>
                    <a:pt x="127" y="18"/>
                    <a:pt x="113" y="13"/>
                    <a:pt x="99" y="13"/>
                  </a:cubicBezTo>
                  <a:cubicBezTo>
                    <a:pt x="65" y="13"/>
                    <a:pt x="37" y="39"/>
                    <a:pt x="33" y="73"/>
                  </a:cubicBezTo>
                  <a:cubicBezTo>
                    <a:pt x="33" y="75"/>
                    <a:pt x="33" y="77"/>
                    <a:pt x="33" y="79"/>
                  </a:cubicBezTo>
                  <a:cubicBezTo>
                    <a:pt x="33" y="82"/>
                    <a:pt x="33" y="84"/>
                    <a:pt x="33" y="86"/>
                  </a:cubicBezTo>
                  <a:cubicBezTo>
                    <a:pt x="36" y="123"/>
                    <a:pt x="62" y="154"/>
                    <a:pt x="99" y="163"/>
                  </a:cubicBezTo>
                  <a:cubicBezTo>
                    <a:pt x="105" y="164"/>
                    <a:pt x="112" y="165"/>
                    <a:pt x="118" y="165"/>
                  </a:cubicBezTo>
                  <a:cubicBezTo>
                    <a:pt x="137" y="165"/>
                    <a:pt x="156" y="158"/>
                    <a:pt x="170" y="147"/>
                  </a:cubicBezTo>
                  <a:cubicBezTo>
                    <a:pt x="152" y="166"/>
                    <a:pt x="126" y="178"/>
                    <a:pt x="9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3929063" y="3478213"/>
              <a:ext cx="333375" cy="682625"/>
            </a:xfrm>
            <a:custGeom>
              <a:avLst/>
              <a:gdLst>
                <a:gd name="T0" fmla="*/ 18 w 61"/>
                <a:gd name="T1" fmla="*/ 21 h 125"/>
                <a:gd name="T2" fmla="*/ 61 w 61"/>
                <a:gd name="T3" fmla="*/ 0 h 125"/>
                <a:gd name="T4" fmla="*/ 61 w 61"/>
                <a:gd name="T5" fmla="*/ 16 h 125"/>
                <a:gd name="T6" fmla="*/ 18 w 61"/>
                <a:gd name="T7" fmla="*/ 59 h 125"/>
                <a:gd name="T8" fmla="*/ 18 w 61"/>
                <a:gd name="T9" fmla="*/ 125 h 125"/>
                <a:gd name="T10" fmla="*/ 0 w 61"/>
                <a:gd name="T11" fmla="*/ 125 h 125"/>
                <a:gd name="T12" fmla="*/ 0 w 61"/>
                <a:gd name="T13" fmla="*/ 3 h 125"/>
                <a:gd name="T14" fmla="*/ 18 w 61"/>
                <a:gd name="T15" fmla="*/ 3 h 125"/>
                <a:gd name="T16" fmla="*/ 18 w 61"/>
                <a:gd name="T17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5">
                  <a:moveTo>
                    <a:pt x="18" y="21"/>
                  </a:moveTo>
                  <a:cubicBezTo>
                    <a:pt x="26" y="8"/>
                    <a:pt x="44" y="0"/>
                    <a:pt x="61" y="0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37" y="16"/>
                    <a:pt x="18" y="35"/>
                    <a:pt x="18" y="59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3487738" y="3478213"/>
              <a:ext cx="331788" cy="682625"/>
            </a:xfrm>
            <a:custGeom>
              <a:avLst/>
              <a:gdLst>
                <a:gd name="T0" fmla="*/ 17 w 61"/>
                <a:gd name="T1" fmla="*/ 21 h 125"/>
                <a:gd name="T2" fmla="*/ 61 w 61"/>
                <a:gd name="T3" fmla="*/ 0 h 125"/>
                <a:gd name="T4" fmla="*/ 61 w 61"/>
                <a:gd name="T5" fmla="*/ 16 h 125"/>
                <a:gd name="T6" fmla="*/ 17 w 61"/>
                <a:gd name="T7" fmla="*/ 59 h 125"/>
                <a:gd name="T8" fmla="*/ 17 w 61"/>
                <a:gd name="T9" fmla="*/ 125 h 125"/>
                <a:gd name="T10" fmla="*/ 0 w 61"/>
                <a:gd name="T11" fmla="*/ 125 h 125"/>
                <a:gd name="T12" fmla="*/ 0 w 61"/>
                <a:gd name="T13" fmla="*/ 3 h 125"/>
                <a:gd name="T14" fmla="*/ 17 w 61"/>
                <a:gd name="T15" fmla="*/ 3 h 125"/>
                <a:gd name="T16" fmla="*/ 17 w 61"/>
                <a:gd name="T17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5">
                  <a:moveTo>
                    <a:pt x="17" y="21"/>
                  </a:moveTo>
                  <a:cubicBezTo>
                    <a:pt x="26" y="8"/>
                    <a:pt x="43" y="0"/>
                    <a:pt x="61" y="0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37" y="16"/>
                    <a:pt x="17" y="35"/>
                    <a:pt x="17" y="59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8169-21F3-2649-A59C-2B91D1D5B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9BB1D-A036-CA43-ACE9-608730417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BDB6-4D81-A741-A7F1-054D240B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D352-8E0D-014C-8B18-6DC40FA7CD07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B76B-7718-AF40-841C-17810270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E358B-A526-3145-8F82-58D6E63C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8E61-DA69-E042-84F6-8332CD316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9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5C0F-F5C8-984A-A41F-02EB2CBE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5C01-70C2-D045-9C4E-556C5B48E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3344B-7374-1D45-836D-834F3853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D352-8E0D-014C-8B18-6DC40FA7CD07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40B49-8D93-0D4E-9E7C-D30DAA72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C6599-C863-BA4C-A102-1BF72780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8E61-DA69-E042-84F6-8332CD316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0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Slate Title Slide -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51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7243370" y="3867852"/>
            <a:ext cx="1401265" cy="787468"/>
            <a:chOff x="2673350" y="2074862"/>
            <a:chExt cx="3740150" cy="2101851"/>
          </a:xfrm>
          <a:solidFill>
            <a:schemeClr val="bg1"/>
          </a:solidFill>
        </p:grpSpPr>
        <p:sp>
          <p:nvSpPr>
            <p:cNvPr id="32" name="Rectangle 7"/>
            <p:cNvSpPr>
              <a:spLocks noChangeArrowheads="1"/>
            </p:cNvSpPr>
            <p:nvPr userDrawn="1"/>
          </p:nvSpPr>
          <p:spPr bwMode="auto">
            <a:xfrm>
              <a:off x="4371975" y="3494088"/>
              <a:ext cx="98425" cy="666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8"/>
            <p:cNvSpPr>
              <a:spLocks noEditPoints="1"/>
            </p:cNvSpPr>
            <p:nvPr userDrawn="1"/>
          </p:nvSpPr>
          <p:spPr bwMode="auto">
            <a:xfrm>
              <a:off x="2673350" y="3478213"/>
              <a:ext cx="698500" cy="698500"/>
            </a:xfrm>
            <a:custGeom>
              <a:avLst/>
              <a:gdLst>
                <a:gd name="T0" fmla="*/ 64 w 128"/>
                <a:gd name="T1" fmla="*/ 113 h 128"/>
                <a:gd name="T2" fmla="*/ 15 w 128"/>
                <a:gd name="T3" fmla="*/ 64 h 128"/>
                <a:gd name="T4" fmla="*/ 64 w 128"/>
                <a:gd name="T5" fmla="*/ 15 h 128"/>
                <a:gd name="T6" fmla="*/ 113 w 128"/>
                <a:gd name="T7" fmla="*/ 64 h 128"/>
                <a:gd name="T8" fmla="*/ 64 w 128"/>
                <a:gd name="T9" fmla="*/ 113 h 128"/>
                <a:gd name="T10" fmla="*/ 64 w 128"/>
                <a:gd name="T11" fmla="*/ 0 h 128"/>
                <a:gd name="T12" fmla="*/ 0 w 128"/>
                <a:gd name="T13" fmla="*/ 64 h 128"/>
                <a:gd name="T14" fmla="*/ 64 w 128"/>
                <a:gd name="T15" fmla="*/ 128 h 128"/>
                <a:gd name="T16" fmla="*/ 128 w 128"/>
                <a:gd name="T17" fmla="*/ 64 h 128"/>
                <a:gd name="T18" fmla="*/ 64 w 128"/>
                <a:gd name="T1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13"/>
                  </a:moveTo>
                  <a:cubicBezTo>
                    <a:pt x="37" y="113"/>
                    <a:pt x="15" y="91"/>
                    <a:pt x="15" y="64"/>
                  </a:cubicBezTo>
                  <a:cubicBezTo>
                    <a:pt x="15" y="37"/>
                    <a:pt x="37" y="15"/>
                    <a:pt x="64" y="15"/>
                  </a:cubicBezTo>
                  <a:cubicBezTo>
                    <a:pt x="91" y="15"/>
                    <a:pt x="113" y="37"/>
                    <a:pt x="113" y="64"/>
                  </a:cubicBezTo>
                  <a:cubicBezTo>
                    <a:pt x="113" y="91"/>
                    <a:pt x="91" y="113"/>
                    <a:pt x="64" y="113"/>
                  </a:cubicBezTo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100" y="128"/>
                    <a:pt x="128" y="99"/>
                    <a:pt x="128" y="64"/>
                  </a:cubicBezTo>
                  <a:cubicBezTo>
                    <a:pt x="128" y="28"/>
                    <a:pt x="100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auto">
            <a:xfrm>
              <a:off x="4606925" y="3478213"/>
              <a:ext cx="617538" cy="698500"/>
            </a:xfrm>
            <a:custGeom>
              <a:avLst/>
              <a:gdLst>
                <a:gd name="T0" fmla="*/ 101 w 113"/>
                <a:gd name="T1" fmla="*/ 96 h 128"/>
                <a:gd name="T2" fmla="*/ 64 w 113"/>
                <a:gd name="T3" fmla="*/ 113 h 128"/>
                <a:gd name="T4" fmla="*/ 15 w 113"/>
                <a:gd name="T5" fmla="*/ 64 h 128"/>
                <a:gd name="T6" fmla="*/ 64 w 113"/>
                <a:gd name="T7" fmla="*/ 15 h 128"/>
                <a:gd name="T8" fmla="*/ 101 w 113"/>
                <a:gd name="T9" fmla="*/ 32 h 128"/>
                <a:gd name="T10" fmla="*/ 113 w 113"/>
                <a:gd name="T11" fmla="*/ 22 h 128"/>
                <a:gd name="T12" fmla="*/ 64 w 113"/>
                <a:gd name="T13" fmla="*/ 0 h 128"/>
                <a:gd name="T14" fmla="*/ 0 w 113"/>
                <a:gd name="T15" fmla="*/ 64 h 128"/>
                <a:gd name="T16" fmla="*/ 64 w 113"/>
                <a:gd name="T17" fmla="*/ 128 h 128"/>
                <a:gd name="T18" fmla="*/ 113 w 113"/>
                <a:gd name="T19" fmla="*/ 105 h 128"/>
                <a:gd name="T20" fmla="*/ 101 w 113"/>
                <a:gd name="T21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28">
                  <a:moveTo>
                    <a:pt x="101" y="96"/>
                  </a:moveTo>
                  <a:cubicBezTo>
                    <a:pt x="92" y="106"/>
                    <a:pt x="79" y="113"/>
                    <a:pt x="64" y="113"/>
                  </a:cubicBezTo>
                  <a:cubicBezTo>
                    <a:pt x="37" y="113"/>
                    <a:pt x="15" y="91"/>
                    <a:pt x="15" y="64"/>
                  </a:cubicBezTo>
                  <a:cubicBezTo>
                    <a:pt x="15" y="37"/>
                    <a:pt x="37" y="15"/>
                    <a:pt x="64" y="15"/>
                  </a:cubicBezTo>
                  <a:cubicBezTo>
                    <a:pt x="79" y="15"/>
                    <a:pt x="92" y="21"/>
                    <a:pt x="101" y="3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02" y="8"/>
                    <a:pt x="84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84" y="128"/>
                    <a:pt x="101" y="119"/>
                    <a:pt x="113" y="105"/>
                  </a:cubicBezTo>
                  <a:lnTo>
                    <a:pt x="10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auto">
            <a:xfrm>
              <a:off x="5338763" y="3160713"/>
              <a:ext cx="573088" cy="1000125"/>
            </a:xfrm>
            <a:custGeom>
              <a:avLst/>
              <a:gdLst>
                <a:gd name="T0" fmla="*/ 0 w 361"/>
                <a:gd name="T1" fmla="*/ 0 h 630"/>
                <a:gd name="T2" fmla="*/ 0 w 361"/>
                <a:gd name="T3" fmla="*/ 630 h 630"/>
                <a:gd name="T4" fmla="*/ 48 w 361"/>
                <a:gd name="T5" fmla="*/ 630 h 630"/>
                <a:gd name="T6" fmla="*/ 58 w 361"/>
                <a:gd name="T7" fmla="*/ 613 h 630"/>
                <a:gd name="T8" fmla="*/ 58 w 361"/>
                <a:gd name="T9" fmla="*/ 613 h 630"/>
                <a:gd name="T10" fmla="*/ 168 w 361"/>
                <a:gd name="T11" fmla="*/ 451 h 630"/>
                <a:gd name="T12" fmla="*/ 289 w 361"/>
                <a:gd name="T13" fmla="*/ 630 h 630"/>
                <a:gd name="T14" fmla="*/ 361 w 361"/>
                <a:gd name="T15" fmla="*/ 630 h 630"/>
                <a:gd name="T16" fmla="*/ 206 w 361"/>
                <a:gd name="T17" fmla="*/ 396 h 630"/>
                <a:gd name="T18" fmla="*/ 333 w 361"/>
                <a:gd name="T19" fmla="*/ 210 h 630"/>
                <a:gd name="T20" fmla="*/ 261 w 361"/>
                <a:gd name="T21" fmla="*/ 210 h 630"/>
                <a:gd name="T22" fmla="*/ 58 w 361"/>
                <a:gd name="T23" fmla="*/ 516 h 630"/>
                <a:gd name="T24" fmla="*/ 58 w 361"/>
                <a:gd name="T25" fmla="*/ 0 h 630"/>
                <a:gd name="T26" fmla="*/ 0 w 361"/>
                <a:gd name="T2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1" h="630">
                  <a:moveTo>
                    <a:pt x="0" y="0"/>
                  </a:moveTo>
                  <a:lnTo>
                    <a:pt x="0" y="630"/>
                  </a:lnTo>
                  <a:lnTo>
                    <a:pt x="48" y="630"/>
                  </a:lnTo>
                  <a:lnTo>
                    <a:pt x="58" y="613"/>
                  </a:lnTo>
                  <a:lnTo>
                    <a:pt x="58" y="613"/>
                  </a:lnTo>
                  <a:lnTo>
                    <a:pt x="168" y="451"/>
                  </a:lnTo>
                  <a:lnTo>
                    <a:pt x="289" y="630"/>
                  </a:lnTo>
                  <a:lnTo>
                    <a:pt x="361" y="630"/>
                  </a:lnTo>
                  <a:lnTo>
                    <a:pt x="206" y="396"/>
                  </a:lnTo>
                  <a:lnTo>
                    <a:pt x="333" y="210"/>
                  </a:lnTo>
                  <a:lnTo>
                    <a:pt x="261" y="210"/>
                  </a:lnTo>
                  <a:lnTo>
                    <a:pt x="58" y="516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5480050" y="2074862"/>
              <a:ext cx="933450" cy="965200"/>
            </a:xfrm>
            <a:custGeom>
              <a:avLst/>
              <a:gdLst>
                <a:gd name="T0" fmla="*/ 92 w 171"/>
                <a:gd name="T1" fmla="*/ 177 h 177"/>
                <a:gd name="T2" fmla="*/ 74 w 171"/>
                <a:gd name="T3" fmla="*/ 175 h 177"/>
                <a:gd name="T4" fmla="*/ 34 w 171"/>
                <a:gd name="T5" fmla="*/ 153 h 177"/>
                <a:gd name="T6" fmla="*/ 73 w 171"/>
                <a:gd name="T7" fmla="*/ 165 h 177"/>
                <a:gd name="T8" fmla="*/ 140 w 171"/>
                <a:gd name="T9" fmla="*/ 98 h 177"/>
                <a:gd name="T10" fmla="*/ 74 w 171"/>
                <a:gd name="T11" fmla="*/ 15 h 177"/>
                <a:gd name="T12" fmla="*/ 54 w 171"/>
                <a:gd name="T13" fmla="*/ 13 h 177"/>
                <a:gd name="T14" fmla="*/ 0 w 171"/>
                <a:gd name="T15" fmla="*/ 32 h 177"/>
                <a:gd name="T16" fmla="*/ 72 w 171"/>
                <a:gd name="T17" fmla="*/ 0 h 177"/>
                <a:gd name="T18" fmla="*/ 171 w 171"/>
                <a:gd name="T19" fmla="*/ 98 h 177"/>
                <a:gd name="T20" fmla="*/ 92 w 171"/>
                <a:gd name="T2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77">
                  <a:moveTo>
                    <a:pt x="92" y="177"/>
                  </a:moveTo>
                  <a:cubicBezTo>
                    <a:pt x="86" y="177"/>
                    <a:pt x="80" y="177"/>
                    <a:pt x="74" y="175"/>
                  </a:cubicBezTo>
                  <a:cubicBezTo>
                    <a:pt x="59" y="172"/>
                    <a:pt x="45" y="164"/>
                    <a:pt x="34" y="153"/>
                  </a:cubicBezTo>
                  <a:cubicBezTo>
                    <a:pt x="46" y="160"/>
                    <a:pt x="59" y="165"/>
                    <a:pt x="73" y="165"/>
                  </a:cubicBezTo>
                  <a:cubicBezTo>
                    <a:pt x="110" y="165"/>
                    <a:pt x="140" y="135"/>
                    <a:pt x="140" y="98"/>
                  </a:cubicBezTo>
                  <a:cubicBezTo>
                    <a:pt x="140" y="59"/>
                    <a:pt x="113" y="25"/>
                    <a:pt x="74" y="15"/>
                  </a:cubicBezTo>
                  <a:cubicBezTo>
                    <a:pt x="67" y="13"/>
                    <a:pt x="61" y="13"/>
                    <a:pt x="54" y="13"/>
                  </a:cubicBezTo>
                  <a:cubicBezTo>
                    <a:pt x="34" y="13"/>
                    <a:pt x="15" y="20"/>
                    <a:pt x="0" y="32"/>
                  </a:cubicBezTo>
                  <a:cubicBezTo>
                    <a:pt x="18" y="12"/>
                    <a:pt x="44" y="0"/>
                    <a:pt x="72" y="0"/>
                  </a:cubicBezTo>
                  <a:cubicBezTo>
                    <a:pt x="127" y="0"/>
                    <a:pt x="171" y="44"/>
                    <a:pt x="171" y="98"/>
                  </a:cubicBezTo>
                  <a:cubicBezTo>
                    <a:pt x="171" y="142"/>
                    <a:pt x="136" y="177"/>
                    <a:pt x="92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5338763" y="2178050"/>
              <a:ext cx="928688" cy="971550"/>
            </a:xfrm>
            <a:custGeom>
              <a:avLst/>
              <a:gdLst>
                <a:gd name="T0" fmla="*/ 98 w 170"/>
                <a:gd name="T1" fmla="*/ 178 h 178"/>
                <a:gd name="T2" fmla="*/ 0 w 170"/>
                <a:gd name="T3" fmla="*/ 80 h 178"/>
                <a:gd name="T4" fmla="*/ 0 w 170"/>
                <a:gd name="T5" fmla="*/ 79 h 178"/>
                <a:gd name="T6" fmla="*/ 0 w 170"/>
                <a:gd name="T7" fmla="*/ 79 h 178"/>
                <a:gd name="T8" fmla="*/ 80 w 170"/>
                <a:gd name="T9" fmla="*/ 0 h 178"/>
                <a:gd name="T10" fmla="*/ 99 w 170"/>
                <a:gd name="T11" fmla="*/ 2 h 178"/>
                <a:gd name="T12" fmla="*/ 139 w 170"/>
                <a:gd name="T13" fmla="*/ 26 h 178"/>
                <a:gd name="T14" fmla="*/ 99 w 170"/>
                <a:gd name="T15" fmla="*/ 13 h 178"/>
                <a:gd name="T16" fmla="*/ 33 w 170"/>
                <a:gd name="T17" fmla="*/ 73 h 178"/>
                <a:gd name="T18" fmla="*/ 33 w 170"/>
                <a:gd name="T19" fmla="*/ 79 h 178"/>
                <a:gd name="T20" fmla="*/ 33 w 170"/>
                <a:gd name="T21" fmla="*/ 86 h 178"/>
                <a:gd name="T22" fmla="*/ 99 w 170"/>
                <a:gd name="T23" fmla="*/ 163 h 178"/>
                <a:gd name="T24" fmla="*/ 118 w 170"/>
                <a:gd name="T25" fmla="*/ 165 h 178"/>
                <a:gd name="T26" fmla="*/ 170 w 170"/>
                <a:gd name="T27" fmla="*/ 147 h 178"/>
                <a:gd name="T28" fmla="*/ 98 w 170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78">
                  <a:moveTo>
                    <a:pt x="98" y="178"/>
                  </a:moveTo>
                  <a:cubicBezTo>
                    <a:pt x="44" y="178"/>
                    <a:pt x="0" y="134"/>
                    <a:pt x="0" y="80"/>
                  </a:cubicBezTo>
                  <a:cubicBezTo>
                    <a:pt x="0" y="80"/>
                    <a:pt x="0" y="80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86" y="0"/>
                    <a:pt x="92" y="1"/>
                    <a:pt x="99" y="2"/>
                  </a:cubicBezTo>
                  <a:cubicBezTo>
                    <a:pt x="114" y="6"/>
                    <a:pt x="128" y="15"/>
                    <a:pt x="139" y="26"/>
                  </a:cubicBezTo>
                  <a:cubicBezTo>
                    <a:pt x="127" y="18"/>
                    <a:pt x="113" y="13"/>
                    <a:pt x="99" y="13"/>
                  </a:cubicBezTo>
                  <a:cubicBezTo>
                    <a:pt x="65" y="13"/>
                    <a:pt x="37" y="39"/>
                    <a:pt x="33" y="73"/>
                  </a:cubicBezTo>
                  <a:cubicBezTo>
                    <a:pt x="33" y="75"/>
                    <a:pt x="33" y="77"/>
                    <a:pt x="33" y="79"/>
                  </a:cubicBezTo>
                  <a:cubicBezTo>
                    <a:pt x="33" y="82"/>
                    <a:pt x="33" y="84"/>
                    <a:pt x="33" y="86"/>
                  </a:cubicBezTo>
                  <a:cubicBezTo>
                    <a:pt x="36" y="123"/>
                    <a:pt x="62" y="154"/>
                    <a:pt x="99" y="163"/>
                  </a:cubicBezTo>
                  <a:cubicBezTo>
                    <a:pt x="105" y="164"/>
                    <a:pt x="112" y="165"/>
                    <a:pt x="118" y="165"/>
                  </a:cubicBezTo>
                  <a:cubicBezTo>
                    <a:pt x="137" y="165"/>
                    <a:pt x="156" y="158"/>
                    <a:pt x="170" y="147"/>
                  </a:cubicBezTo>
                  <a:cubicBezTo>
                    <a:pt x="152" y="166"/>
                    <a:pt x="126" y="178"/>
                    <a:pt x="9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3"/>
            <p:cNvSpPr>
              <a:spLocks/>
            </p:cNvSpPr>
            <p:nvPr userDrawn="1"/>
          </p:nvSpPr>
          <p:spPr bwMode="auto">
            <a:xfrm>
              <a:off x="3929063" y="3478213"/>
              <a:ext cx="333375" cy="682625"/>
            </a:xfrm>
            <a:custGeom>
              <a:avLst/>
              <a:gdLst>
                <a:gd name="T0" fmla="*/ 18 w 61"/>
                <a:gd name="T1" fmla="*/ 21 h 125"/>
                <a:gd name="T2" fmla="*/ 61 w 61"/>
                <a:gd name="T3" fmla="*/ 0 h 125"/>
                <a:gd name="T4" fmla="*/ 61 w 61"/>
                <a:gd name="T5" fmla="*/ 16 h 125"/>
                <a:gd name="T6" fmla="*/ 18 w 61"/>
                <a:gd name="T7" fmla="*/ 59 h 125"/>
                <a:gd name="T8" fmla="*/ 18 w 61"/>
                <a:gd name="T9" fmla="*/ 125 h 125"/>
                <a:gd name="T10" fmla="*/ 0 w 61"/>
                <a:gd name="T11" fmla="*/ 125 h 125"/>
                <a:gd name="T12" fmla="*/ 0 w 61"/>
                <a:gd name="T13" fmla="*/ 3 h 125"/>
                <a:gd name="T14" fmla="*/ 18 w 61"/>
                <a:gd name="T15" fmla="*/ 3 h 125"/>
                <a:gd name="T16" fmla="*/ 18 w 61"/>
                <a:gd name="T17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5">
                  <a:moveTo>
                    <a:pt x="18" y="21"/>
                  </a:moveTo>
                  <a:cubicBezTo>
                    <a:pt x="26" y="8"/>
                    <a:pt x="44" y="0"/>
                    <a:pt x="61" y="0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37" y="16"/>
                    <a:pt x="18" y="35"/>
                    <a:pt x="18" y="59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4"/>
            <p:cNvSpPr>
              <a:spLocks/>
            </p:cNvSpPr>
            <p:nvPr userDrawn="1"/>
          </p:nvSpPr>
          <p:spPr bwMode="auto">
            <a:xfrm>
              <a:off x="3487738" y="3478213"/>
              <a:ext cx="331788" cy="682625"/>
            </a:xfrm>
            <a:custGeom>
              <a:avLst/>
              <a:gdLst>
                <a:gd name="T0" fmla="*/ 17 w 61"/>
                <a:gd name="T1" fmla="*/ 21 h 125"/>
                <a:gd name="T2" fmla="*/ 61 w 61"/>
                <a:gd name="T3" fmla="*/ 0 h 125"/>
                <a:gd name="T4" fmla="*/ 61 w 61"/>
                <a:gd name="T5" fmla="*/ 16 h 125"/>
                <a:gd name="T6" fmla="*/ 17 w 61"/>
                <a:gd name="T7" fmla="*/ 59 h 125"/>
                <a:gd name="T8" fmla="*/ 17 w 61"/>
                <a:gd name="T9" fmla="*/ 125 h 125"/>
                <a:gd name="T10" fmla="*/ 0 w 61"/>
                <a:gd name="T11" fmla="*/ 125 h 125"/>
                <a:gd name="T12" fmla="*/ 0 w 61"/>
                <a:gd name="T13" fmla="*/ 3 h 125"/>
                <a:gd name="T14" fmla="*/ 17 w 61"/>
                <a:gd name="T15" fmla="*/ 3 h 125"/>
                <a:gd name="T16" fmla="*/ 17 w 61"/>
                <a:gd name="T17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5">
                  <a:moveTo>
                    <a:pt x="17" y="21"/>
                  </a:moveTo>
                  <a:cubicBezTo>
                    <a:pt x="26" y="8"/>
                    <a:pt x="43" y="0"/>
                    <a:pt x="61" y="0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37" y="16"/>
                    <a:pt x="17" y="35"/>
                    <a:pt x="17" y="59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0" y="288926"/>
            <a:ext cx="3987799" cy="4572000"/>
            <a:chOff x="168276" y="288926"/>
            <a:chExt cx="3987799" cy="4572000"/>
          </a:xfrm>
          <a:solidFill>
            <a:schemeClr val="bg1">
              <a:alpha val="15000"/>
            </a:schemeClr>
          </a:solidFill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168276" y="744538"/>
              <a:ext cx="3389312" cy="4116388"/>
            </a:xfrm>
            <a:custGeom>
              <a:avLst/>
              <a:gdLst>
                <a:gd name="T0" fmla="*/ 710 w 1424"/>
                <a:gd name="T1" fmla="*/ 123 h 1729"/>
                <a:gd name="T2" fmla="*/ 1086 w 1424"/>
                <a:gd name="T3" fmla="*/ 242 h 1729"/>
                <a:gd name="T4" fmla="*/ 697 w 1424"/>
                <a:gd name="T5" fmla="*/ 20 h 1729"/>
                <a:gd name="T6" fmla="*/ 526 w 1424"/>
                <a:gd name="T7" fmla="*/ 0 h 1729"/>
                <a:gd name="T8" fmla="*/ 0 w 1424"/>
                <a:gd name="T9" fmla="*/ 209 h 1729"/>
                <a:gd name="T10" fmla="*/ 0 w 1424"/>
                <a:gd name="T11" fmla="*/ 1406 h 1729"/>
                <a:gd name="T12" fmla="*/ 716 w 1424"/>
                <a:gd name="T13" fmla="*/ 1729 h 1729"/>
                <a:gd name="T14" fmla="*/ 1424 w 1424"/>
                <a:gd name="T15" fmla="*/ 1417 h 1729"/>
                <a:gd name="T16" fmla="*/ 898 w 1424"/>
                <a:gd name="T17" fmla="*/ 1604 h 1729"/>
                <a:gd name="T18" fmla="*/ 696 w 1424"/>
                <a:gd name="T19" fmla="*/ 1579 h 1729"/>
                <a:gd name="T20" fmla="*/ 64 w 1424"/>
                <a:gd name="T21" fmla="*/ 769 h 1729"/>
                <a:gd name="T22" fmla="*/ 710 w 1424"/>
                <a:gd name="T23" fmla="*/ 123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4" h="1729">
                  <a:moveTo>
                    <a:pt x="710" y="123"/>
                  </a:moveTo>
                  <a:cubicBezTo>
                    <a:pt x="848" y="123"/>
                    <a:pt x="978" y="165"/>
                    <a:pt x="1086" y="242"/>
                  </a:cubicBezTo>
                  <a:cubicBezTo>
                    <a:pt x="982" y="132"/>
                    <a:pt x="847" y="54"/>
                    <a:pt x="697" y="20"/>
                  </a:cubicBezTo>
                  <a:cubicBezTo>
                    <a:pt x="639" y="7"/>
                    <a:pt x="582" y="0"/>
                    <a:pt x="526" y="0"/>
                  </a:cubicBezTo>
                  <a:cubicBezTo>
                    <a:pt x="322" y="0"/>
                    <a:pt x="137" y="80"/>
                    <a:pt x="0" y="209"/>
                  </a:cubicBezTo>
                  <a:cubicBezTo>
                    <a:pt x="0" y="1406"/>
                    <a:pt x="0" y="1406"/>
                    <a:pt x="0" y="1406"/>
                  </a:cubicBezTo>
                  <a:cubicBezTo>
                    <a:pt x="175" y="1604"/>
                    <a:pt x="431" y="1729"/>
                    <a:pt x="716" y="1729"/>
                  </a:cubicBezTo>
                  <a:cubicBezTo>
                    <a:pt x="990" y="1729"/>
                    <a:pt x="1244" y="1614"/>
                    <a:pt x="1424" y="1417"/>
                  </a:cubicBezTo>
                  <a:cubicBezTo>
                    <a:pt x="1277" y="1537"/>
                    <a:pt x="1092" y="1604"/>
                    <a:pt x="898" y="1604"/>
                  </a:cubicBezTo>
                  <a:cubicBezTo>
                    <a:pt x="832" y="1604"/>
                    <a:pt x="764" y="1596"/>
                    <a:pt x="696" y="1579"/>
                  </a:cubicBezTo>
                  <a:cubicBezTo>
                    <a:pt x="324" y="1486"/>
                    <a:pt x="64" y="1153"/>
                    <a:pt x="64" y="769"/>
                  </a:cubicBezTo>
                  <a:cubicBezTo>
                    <a:pt x="64" y="413"/>
                    <a:pt x="354" y="123"/>
                    <a:pt x="71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206375" y="288926"/>
              <a:ext cx="3949700" cy="4127500"/>
            </a:xfrm>
            <a:custGeom>
              <a:avLst/>
              <a:gdLst>
                <a:gd name="T0" fmla="*/ 700 w 1659"/>
                <a:gd name="T1" fmla="*/ 0 h 1733"/>
                <a:gd name="T2" fmla="*/ 0 w 1659"/>
                <a:gd name="T3" fmla="*/ 304 h 1733"/>
                <a:gd name="T4" fmla="*/ 506 w 1659"/>
                <a:gd name="T5" fmla="*/ 129 h 1733"/>
                <a:gd name="T6" fmla="*/ 694 w 1659"/>
                <a:gd name="T7" fmla="*/ 151 h 1733"/>
                <a:gd name="T8" fmla="*/ 1336 w 1659"/>
                <a:gd name="T9" fmla="*/ 895 h 1733"/>
                <a:gd name="T10" fmla="*/ 1340 w 1659"/>
                <a:gd name="T11" fmla="*/ 959 h 1733"/>
                <a:gd name="T12" fmla="*/ 1336 w 1659"/>
                <a:gd name="T13" fmla="*/ 1026 h 1733"/>
                <a:gd name="T14" fmla="*/ 694 w 1659"/>
                <a:gd name="T15" fmla="*/ 1607 h 1733"/>
                <a:gd name="T16" fmla="*/ 310 w 1659"/>
                <a:gd name="T17" fmla="*/ 1480 h 1733"/>
                <a:gd name="T18" fmla="*/ 695 w 1659"/>
                <a:gd name="T19" fmla="*/ 1710 h 1733"/>
                <a:gd name="T20" fmla="*/ 882 w 1659"/>
                <a:gd name="T21" fmla="*/ 1733 h 1733"/>
                <a:gd name="T22" fmla="*/ 1659 w 1659"/>
                <a:gd name="T23" fmla="*/ 967 h 1733"/>
                <a:gd name="T24" fmla="*/ 1659 w 1659"/>
                <a:gd name="T25" fmla="*/ 954 h 1733"/>
                <a:gd name="T26" fmla="*/ 700 w 1659"/>
                <a:gd name="T27" fmla="*/ 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9" h="1733">
                  <a:moveTo>
                    <a:pt x="700" y="0"/>
                  </a:moveTo>
                  <a:cubicBezTo>
                    <a:pt x="432" y="0"/>
                    <a:pt x="180" y="113"/>
                    <a:pt x="0" y="304"/>
                  </a:cubicBezTo>
                  <a:cubicBezTo>
                    <a:pt x="144" y="193"/>
                    <a:pt x="322" y="129"/>
                    <a:pt x="506" y="129"/>
                  </a:cubicBezTo>
                  <a:cubicBezTo>
                    <a:pt x="569" y="129"/>
                    <a:pt x="632" y="137"/>
                    <a:pt x="694" y="151"/>
                  </a:cubicBezTo>
                  <a:cubicBezTo>
                    <a:pt x="1050" y="232"/>
                    <a:pt x="1308" y="531"/>
                    <a:pt x="1336" y="895"/>
                  </a:cubicBezTo>
                  <a:cubicBezTo>
                    <a:pt x="1338" y="914"/>
                    <a:pt x="1340" y="936"/>
                    <a:pt x="1340" y="959"/>
                  </a:cubicBezTo>
                  <a:cubicBezTo>
                    <a:pt x="1340" y="984"/>
                    <a:pt x="1338" y="1006"/>
                    <a:pt x="1336" y="1026"/>
                  </a:cubicBezTo>
                  <a:cubicBezTo>
                    <a:pt x="1303" y="1357"/>
                    <a:pt x="1027" y="1607"/>
                    <a:pt x="694" y="1607"/>
                  </a:cubicBezTo>
                  <a:cubicBezTo>
                    <a:pt x="555" y="1607"/>
                    <a:pt x="420" y="1561"/>
                    <a:pt x="310" y="1480"/>
                  </a:cubicBezTo>
                  <a:cubicBezTo>
                    <a:pt x="412" y="1591"/>
                    <a:pt x="546" y="1672"/>
                    <a:pt x="695" y="1710"/>
                  </a:cubicBezTo>
                  <a:cubicBezTo>
                    <a:pt x="758" y="1725"/>
                    <a:pt x="821" y="1733"/>
                    <a:pt x="882" y="1733"/>
                  </a:cubicBezTo>
                  <a:cubicBezTo>
                    <a:pt x="1307" y="1733"/>
                    <a:pt x="1659" y="1390"/>
                    <a:pt x="1659" y="967"/>
                  </a:cubicBezTo>
                  <a:cubicBezTo>
                    <a:pt x="1659" y="954"/>
                    <a:pt x="1659" y="954"/>
                    <a:pt x="1659" y="954"/>
                  </a:cubicBezTo>
                  <a:cubicBezTo>
                    <a:pt x="1659" y="428"/>
                    <a:pt x="1226" y="0"/>
                    <a:pt x="7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286214" y="795633"/>
            <a:ext cx="6747449" cy="17387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Main headline here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86215" y="2537050"/>
            <a:ext cx="6747448" cy="533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1" kern="1200" noProof="0">
                <a:solidFill>
                  <a:schemeClr val="accent6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Sub-headline here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CC37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86215" y="3129398"/>
            <a:ext cx="6747448" cy="7620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/>
              <a:t>Presenter Name(s)</a:t>
            </a:r>
          </a:p>
        </p:txBody>
      </p:sp>
    </p:spTree>
    <p:extLst>
      <p:ext uri="{BB962C8B-B14F-4D97-AF65-F5344CB8AC3E}">
        <p14:creationId xmlns:p14="http://schemas.microsoft.com/office/powerpoint/2010/main" val="16686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Slate Content slide w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1" y="1371600"/>
            <a:ext cx="4503738" cy="363612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43525" y="1371600"/>
            <a:ext cx="3276600" cy="2400300"/>
          </a:xfr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an image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14122"/>
            <a:ext cx="7467600" cy="815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21BEDD1-E723-495D-B677-421EE01BB8A8}" type="datetime6">
              <a:rPr lang="en-US" smtClean="0"/>
              <a:t>October 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Orrick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31399F6-7AD3-43C9-9F61-E7915521A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Slate Std Content Pag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3928"/>
            <a:ext cx="3886200" cy="219432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600" dirty="0" smtClean="0"/>
            </a:lvl1pPr>
            <a:lvl2pPr>
              <a:buClr>
                <a:schemeClr val="tx2"/>
              </a:buCl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077200" cy="85725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b="1" baseline="0" smtClean="0">
                <a:solidFill>
                  <a:schemeClr val="accent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main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8200" y="2443928"/>
            <a:ext cx="3886200" cy="219432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14122"/>
            <a:ext cx="7467600" cy="815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DBF6D0-DD36-4220-AD03-A76CC9B545BE}" type="datetime6">
              <a:rPr lang="en-US" smtClean="0"/>
              <a:t>October 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Orrick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1399F6-7AD3-43C9-9F61-E7915521A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9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Slate Std Content Page 2 Col w/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86200" cy="337542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8200" y="1371600"/>
            <a:ext cx="3886200" cy="337542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14122"/>
            <a:ext cx="7467600" cy="815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06CF46-E34E-4FCC-8553-D80B3024BEAB}" type="datetime6">
              <a:rPr lang="en-US" smtClean="0"/>
              <a:t>October 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Orrick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1399F6-7AD3-43C9-9F61-E7915521A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9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Slate Std Content Page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3314700"/>
          </a:xfr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tx2"/>
              </a:buClr>
              <a:defRPr lang="en-US" sz="1800" dirty="0" smtClean="0"/>
            </a:lvl1pPr>
            <a:lvl2pPr>
              <a:buClr>
                <a:schemeClr val="tx2"/>
              </a:buClr>
              <a:defRPr lang="en-US" sz="1800" dirty="0" smtClean="0"/>
            </a:lvl2pPr>
            <a:lvl3pPr>
              <a:buClr>
                <a:schemeClr val="tx2"/>
              </a:buClr>
              <a:defRPr lang="en-US" sz="1800" dirty="0" smtClean="0"/>
            </a:lvl3pPr>
            <a:lvl4pPr>
              <a:buClr>
                <a:schemeClr val="tx2"/>
              </a:buClr>
              <a:defRPr lang="en-US" sz="1800" dirty="0" smtClean="0"/>
            </a:lvl4pPr>
            <a:lvl5pPr>
              <a:buClr>
                <a:schemeClr val="tx2"/>
              </a:buClr>
              <a:defRPr lang="en-US" sz="18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14122"/>
            <a:ext cx="7467600" cy="815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EEA6-DAFA-4BAC-B8A6-068A5282F1CC}" type="datetime6">
              <a:rPr lang="en-US" smtClean="0"/>
              <a:t>October 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Orrick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9F6-7AD3-43C9-9F61-E7915521A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Slate Std Title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4122"/>
            <a:ext cx="7467600" cy="815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26FB-3AEA-4A6F-A37E-93097772A8E3}" type="datetime6">
              <a:rPr lang="en-US" smtClean="0"/>
              <a:t>October 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Orrick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9F6-7AD3-43C9-9F61-E7915521A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Slat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1351"/>
            <a:ext cx="8229600" cy="685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divider 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82699"/>
            <a:ext cx="5410200" cy="400050"/>
          </a:xfrm>
        </p:spPr>
        <p:txBody>
          <a:bodyPr>
            <a:noAutofit/>
          </a:bodyPr>
          <a:lstStyle>
            <a:lvl1pPr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Sub-heading here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2193130"/>
            <a:ext cx="9144000" cy="2950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243370" y="3867852"/>
            <a:ext cx="1401265" cy="787468"/>
            <a:chOff x="2673350" y="2074862"/>
            <a:chExt cx="3740150" cy="2101851"/>
          </a:xfrm>
          <a:solidFill>
            <a:schemeClr val="bg1"/>
          </a:solidFill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auto">
            <a:xfrm>
              <a:off x="4371975" y="3494088"/>
              <a:ext cx="98425" cy="666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2673350" y="3478213"/>
              <a:ext cx="698500" cy="698500"/>
            </a:xfrm>
            <a:custGeom>
              <a:avLst/>
              <a:gdLst>
                <a:gd name="T0" fmla="*/ 64 w 128"/>
                <a:gd name="T1" fmla="*/ 113 h 128"/>
                <a:gd name="T2" fmla="*/ 15 w 128"/>
                <a:gd name="T3" fmla="*/ 64 h 128"/>
                <a:gd name="T4" fmla="*/ 64 w 128"/>
                <a:gd name="T5" fmla="*/ 15 h 128"/>
                <a:gd name="T6" fmla="*/ 113 w 128"/>
                <a:gd name="T7" fmla="*/ 64 h 128"/>
                <a:gd name="T8" fmla="*/ 64 w 128"/>
                <a:gd name="T9" fmla="*/ 113 h 128"/>
                <a:gd name="T10" fmla="*/ 64 w 128"/>
                <a:gd name="T11" fmla="*/ 0 h 128"/>
                <a:gd name="T12" fmla="*/ 0 w 128"/>
                <a:gd name="T13" fmla="*/ 64 h 128"/>
                <a:gd name="T14" fmla="*/ 64 w 128"/>
                <a:gd name="T15" fmla="*/ 128 h 128"/>
                <a:gd name="T16" fmla="*/ 128 w 128"/>
                <a:gd name="T17" fmla="*/ 64 h 128"/>
                <a:gd name="T18" fmla="*/ 64 w 128"/>
                <a:gd name="T1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13"/>
                  </a:moveTo>
                  <a:cubicBezTo>
                    <a:pt x="37" y="113"/>
                    <a:pt x="15" y="91"/>
                    <a:pt x="15" y="64"/>
                  </a:cubicBezTo>
                  <a:cubicBezTo>
                    <a:pt x="15" y="37"/>
                    <a:pt x="37" y="15"/>
                    <a:pt x="64" y="15"/>
                  </a:cubicBezTo>
                  <a:cubicBezTo>
                    <a:pt x="91" y="15"/>
                    <a:pt x="113" y="37"/>
                    <a:pt x="113" y="64"/>
                  </a:cubicBezTo>
                  <a:cubicBezTo>
                    <a:pt x="113" y="91"/>
                    <a:pt x="91" y="113"/>
                    <a:pt x="64" y="113"/>
                  </a:cubicBezTo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100" y="128"/>
                    <a:pt x="128" y="99"/>
                    <a:pt x="128" y="64"/>
                  </a:cubicBezTo>
                  <a:cubicBezTo>
                    <a:pt x="128" y="28"/>
                    <a:pt x="100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4606925" y="3478213"/>
              <a:ext cx="617538" cy="698500"/>
            </a:xfrm>
            <a:custGeom>
              <a:avLst/>
              <a:gdLst>
                <a:gd name="T0" fmla="*/ 101 w 113"/>
                <a:gd name="T1" fmla="*/ 96 h 128"/>
                <a:gd name="T2" fmla="*/ 64 w 113"/>
                <a:gd name="T3" fmla="*/ 113 h 128"/>
                <a:gd name="T4" fmla="*/ 15 w 113"/>
                <a:gd name="T5" fmla="*/ 64 h 128"/>
                <a:gd name="T6" fmla="*/ 64 w 113"/>
                <a:gd name="T7" fmla="*/ 15 h 128"/>
                <a:gd name="T8" fmla="*/ 101 w 113"/>
                <a:gd name="T9" fmla="*/ 32 h 128"/>
                <a:gd name="T10" fmla="*/ 113 w 113"/>
                <a:gd name="T11" fmla="*/ 22 h 128"/>
                <a:gd name="T12" fmla="*/ 64 w 113"/>
                <a:gd name="T13" fmla="*/ 0 h 128"/>
                <a:gd name="T14" fmla="*/ 0 w 113"/>
                <a:gd name="T15" fmla="*/ 64 h 128"/>
                <a:gd name="T16" fmla="*/ 64 w 113"/>
                <a:gd name="T17" fmla="*/ 128 h 128"/>
                <a:gd name="T18" fmla="*/ 113 w 113"/>
                <a:gd name="T19" fmla="*/ 105 h 128"/>
                <a:gd name="T20" fmla="*/ 101 w 113"/>
                <a:gd name="T21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28">
                  <a:moveTo>
                    <a:pt x="101" y="96"/>
                  </a:moveTo>
                  <a:cubicBezTo>
                    <a:pt x="92" y="106"/>
                    <a:pt x="79" y="113"/>
                    <a:pt x="64" y="113"/>
                  </a:cubicBezTo>
                  <a:cubicBezTo>
                    <a:pt x="37" y="113"/>
                    <a:pt x="15" y="91"/>
                    <a:pt x="15" y="64"/>
                  </a:cubicBezTo>
                  <a:cubicBezTo>
                    <a:pt x="15" y="37"/>
                    <a:pt x="37" y="15"/>
                    <a:pt x="64" y="15"/>
                  </a:cubicBezTo>
                  <a:cubicBezTo>
                    <a:pt x="79" y="15"/>
                    <a:pt x="92" y="21"/>
                    <a:pt x="101" y="3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02" y="8"/>
                    <a:pt x="84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84" y="128"/>
                    <a:pt x="101" y="119"/>
                    <a:pt x="113" y="105"/>
                  </a:cubicBezTo>
                  <a:lnTo>
                    <a:pt x="10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338763" y="3160713"/>
              <a:ext cx="573088" cy="1000125"/>
            </a:xfrm>
            <a:custGeom>
              <a:avLst/>
              <a:gdLst>
                <a:gd name="T0" fmla="*/ 0 w 361"/>
                <a:gd name="T1" fmla="*/ 0 h 630"/>
                <a:gd name="T2" fmla="*/ 0 w 361"/>
                <a:gd name="T3" fmla="*/ 630 h 630"/>
                <a:gd name="T4" fmla="*/ 48 w 361"/>
                <a:gd name="T5" fmla="*/ 630 h 630"/>
                <a:gd name="T6" fmla="*/ 58 w 361"/>
                <a:gd name="T7" fmla="*/ 613 h 630"/>
                <a:gd name="T8" fmla="*/ 58 w 361"/>
                <a:gd name="T9" fmla="*/ 613 h 630"/>
                <a:gd name="T10" fmla="*/ 168 w 361"/>
                <a:gd name="T11" fmla="*/ 451 h 630"/>
                <a:gd name="T12" fmla="*/ 289 w 361"/>
                <a:gd name="T13" fmla="*/ 630 h 630"/>
                <a:gd name="T14" fmla="*/ 361 w 361"/>
                <a:gd name="T15" fmla="*/ 630 h 630"/>
                <a:gd name="T16" fmla="*/ 206 w 361"/>
                <a:gd name="T17" fmla="*/ 396 h 630"/>
                <a:gd name="T18" fmla="*/ 333 w 361"/>
                <a:gd name="T19" fmla="*/ 210 h 630"/>
                <a:gd name="T20" fmla="*/ 261 w 361"/>
                <a:gd name="T21" fmla="*/ 210 h 630"/>
                <a:gd name="T22" fmla="*/ 58 w 361"/>
                <a:gd name="T23" fmla="*/ 516 h 630"/>
                <a:gd name="T24" fmla="*/ 58 w 361"/>
                <a:gd name="T25" fmla="*/ 0 h 630"/>
                <a:gd name="T26" fmla="*/ 0 w 361"/>
                <a:gd name="T2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1" h="630">
                  <a:moveTo>
                    <a:pt x="0" y="0"/>
                  </a:moveTo>
                  <a:lnTo>
                    <a:pt x="0" y="630"/>
                  </a:lnTo>
                  <a:lnTo>
                    <a:pt x="48" y="630"/>
                  </a:lnTo>
                  <a:lnTo>
                    <a:pt x="58" y="613"/>
                  </a:lnTo>
                  <a:lnTo>
                    <a:pt x="58" y="613"/>
                  </a:lnTo>
                  <a:lnTo>
                    <a:pt x="168" y="451"/>
                  </a:lnTo>
                  <a:lnTo>
                    <a:pt x="289" y="630"/>
                  </a:lnTo>
                  <a:lnTo>
                    <a:pt x="361" y="630"/>
                  </a:lnTo>
                  <a:lnTo>
                    <a:pt x="206" y="396"/>
                  </a:lnTo>
                  <a:lnTo>
                    <a:pt x="333" y="210"/>
                  </a:lnTo>
                  <a:lnTo>
                    <a:pt x="261" y="210"/>
                  </a:lnTo>
                  <a:lnTo>
                    <a:pt x="58" y="516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480050" y="2074862"/>
              <a:ext cx="933450" cy="965200"/>
            </a:xfrm>
            <a:custGeom>
              <a:avLst/>
              <a:gdLst>
                <a:gd name="T0" fmla="*/ 92 w 171"/>
                <a:gd name="T1" fmla="*/ 177 h 177"/>
                <a:gd name="T2" fmla="*/ 74 w 171"/>
                <a:gd name="T3" fmla="*/ 175 h 177"/>
                <a:gd name="T4" fmla="*/ 34 w 171"/>
                <a:gd name="T5" fmla="*/ 153 h 177"/>
                <a:gd name="T6" fmla="*/ 73 w 171"/>
                <a:gd name="T7" fmla="*/ 165 h 177"/>
                <a:gd name="T8" fmla="*/ 140 w 171"/>
                <a:gd name="T9" fmla="*/ 98 h 177"/>
                <a:gd name="T10" fmla="*/ 74 w 171"/>
                <a:gd name="T11" fmla="*/ 15 h 177"/>
                <a:gd name="T12" fmla="*/ 54 w 171"/>
                <a:gd name="T13" fmla="*/ 13 h 177"/>
                <a:gd name="T14" fmla="*/ 0 w 171"/>
                <a:gd name="T15" fmla="*/ 32 h 177"/>
                <a:gd name="T16" fmla="*/ 72 w 171"/>
                <a:gd name="T17" fmla="*/ 0 h 177"/>
                <a:gd name="T18" fmla="*/ 171 w 171"/>
                <a:gd name="T19" fmla="*/ 98 h 177"/>
                <a:gd name="T20" fmla="*/ 92 w 171"/>
                <a:gd name="T2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77">
                  <a:moveTo>
                    <a:pt x="92" y="177"/>
                  </a:moveTo>
                  <a:cubicBezTo>
                    <a:pt x="86" y="177"/>
                    <a:pt x="80" y="177"/>
                    <a:pt x="74" y="175"/>
                  </a:cubicBezTo>
                  <a:cubicBezTo>
                    <a:pt x="59" y="172"/>
                    <a:pt x="45" y="164"/>
                    <a:pt x="34" y="153"/>
                  </a:cubicBezTo>
                  <a:cubicBezTo>
                    <a:pt x="46" y="160"/>
                    <a:pt x="59" y="165"/>
                    <a:pt x="73" y="165"/>
                  </a:cubicBezTo>
                  <a:cubicBezTo>
                    <a:pt x="110" y="165"/>
                    <a:pt x="140" y="135"/>
                    <a:pt x="140" y="98"/>
                  </a:cubicBezTo>
                  <a:cubicBezTo>
                    <a:pt x="140" y="59"/>
                    <a:pt x="113" y="25"/>
                    <a:pt x="74" y="15"/>
                  </a:cubicBezTo>
                  <a:cubicBezTo>
                    <a:pt x="67" y="13"/>
                    <a:pt x="61" y="13"/>
                    <a:pt x="54" y="13"/>
                  </a:cubicBezTo>
                  <a:cubicBezTo>
                    <a:pt x="34" y="13"/>
                    <a:pt x="15" y="20"/>
                    <a:pt x="0" y="32"/>
                  </a:cubicBezTo>
                  <a:cubicBezTo>
                    <a:pt x="18" y="12"/>
                    <a:pt x="44" y="0"/>
                    <a:pt x="72" y="0"/>
                  </a:cubicBezTo>
                  <a:cubicBezTo>
                    <a:pt x="127" y="0"/>
                    <a:pt x="171" y="44"/>
                    <a:pt x="171" y="98"/>
                  </a:cubicBezTo>
                  <a:cubicBezTo>
                    <a:pt x="171" y="142"/>
                    <a:pt x="136" y="177"/>
                    <a:pt x="92" y="177"/>
                  </a:cubicBezTo>
                </a:path>
              </a:pathLst>
            </a:custGeom>
            <a:solidFill>
              <a:srgbClr val="ACC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338763" y="2178050"/>
              <a:ext cx="928688" cy="971550"/>
            </a:xfrm>
            <a:custGeom>
              <a:avLst/>
              <a:gdLst>
                <a:gd name="T0" fmla="*/ 98 w 170"/>
                <a:gd name="T1" fmla="*/ 178 h 178"/>
                <a:gd name="T2" fmla="*/ 0 w 170"/>
                <a:gd name="T3" fmla="*/ 80 h 178"/>
                <a:gd name="T4" fmla="*/ 0 w 170"/>
                <a:gd name="T5" fmla="*/ 79 h 178"/>
                <a:gd name="T6" fmla="*/ 0 w 170"/>
                <a:gd name="T7" fmla="*/ 79 h 178"/>
                <a:gd name="T8" fmla="*/ 80 w 170"/>
                <a:gd name="T9" fmla="*/ 0 h 178"/>
                <a:gd name="T10" fmla="*/ 99 w 170"/>
                <a:gd name="T11" fmla="*/ 2 h 178"/>
                <a:gd name="T12" fmla="*/ 139 w 170"/>
                <a:gd name="T13" fmla="*/ 26 h 178"/>
                <a:gd name="T14" fmla="*/ 99 w 170"/>
                <a:gd name="T15" fmla="*/ 13 h 178"/>
                <a:gd name="T16" fmla="*/ 33 w 170"/>
                <a:gd name="T17" fmla="*/ 73 h 178"/>
                <a:gd name="T18" fmla="*/ 33 w 170"/>
                <a:gd name="T19" fmla="*/ 79 h 178"/>
                <a:gd name="T20" fmla="*/ 33 w 170"/>
                <a:gd name="T21" fmla="*/ 86 h 178"/>
                <a:gd name="T22" fmla="*/ 99 w 170"/>
                <a:gd name="T23" fmla="*/ 163 h 178"/>
                <a:gd name="T24" fmla="*/ 118 w 170"/>
                <a:gd name="T25" fmla="*/ 165 h 178"/>
                <a:gd name="T26" fmla="*/ 170 w 170"/>
                <a:gd name="T27" fmla="*/ 147 h 178"/>
                <a:gd name="T28" fmla="*/ 98 w 170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78">
                  <a:moveTo>
                    <a:pt x="98" y="178"/>
                  </a:moveTo>
                  <a:cubicBezTo>
                    <a:pt x="44" y="178"/>
                    <a:pt x="0" y="134"/>
                    <a:pt x="0" y="80"/>
                  </a:cubicBezTo>
                  <a:cubicBezTo>
                    <a:pt x="0" y="80"/>
                    <a:pt x="0" y="80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86" y="0"/>
                    <a:pt x="92" y="1"/>
                    <a:pt x="99" y="2"/>
                  </a:cubicBezTo>
                  <a:cubicBezTo>
                    <a:pt x="114" y="6"/>
                    <a:pt x="128" y="15"/>
                    <a:pt x="139" y="26"/>
                  </a:cubicBezTo>
                  <a:cubicBezTo>
                    <a:pt x="127" y="18"/>
                    <a:pt x="113" y="13"/>
                    <a:pt x="99" y="13"/>
                  </a:cubicBezTo>
                  <a:cubicBezTo>
                    <a:pt x="65" y="13"/>
                    <a:pt x="37" y="39"/>
                    <a:pt x="33" y="73"/>
                  </a:cubicBezTo>
                  <a:cubicBezTo>
                    <a:pt x="33" y="75"/>
                    <a:pt x="33" y="77"/>
                    <a:pt x="33" y="79"/>
                  </a:cubicBezTo>
                  <a:cubicBezTo>
                    <a:pt x="33" y="82"/>
                    <a:pt x="33" y="84"/>
                    <a:pt x="33" y="86"/>
                  </a:cubicBezTo>
                  <a:cubicBezTo>
                    <a:pt x="36" y="123"/>
                    <a:pt x="62" y="154"/>
                    <a:pt x="99" y="163"/>
                  </a:cubicBezTo>
                  <a:cubicBezTo>
                    <a:pt x="105" y="164"/>
                    <a:pt x="112" y="165"/>
                    <a:pt x="118" y="165"/>
                  </a:cubicBezTo>
                  <a:cubicBezTo>
                    <a:pt x="137" y="165"/>
                    <a:pt x="156" y="158"/>
                    <a:pt x="170" y="147"/>
                  </a:cubicBezTo>
                  <a:cubicBezTo>
                    <a:pt x="152" y="166"/>
                    <a:pt x="126" y="178"/>
                    <a:pt x="98" y="178"/>
                  </a:cubicBezTo>
                </a:path>
              </a:pathLst>
            </a:custGeom>
            <a:solidFill>
              <a:srgbClr val="7A9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auto">
            <a:xfrm>
              <a:off x="3929063" y="3478213"/>
              <a:ext cx="333375" cy="682625"/>
            </a:xfrm>
            <a:custGeom>
              <a:avLst/>
              <a:gdLst>
                <a:gd name="T0" fmla="*/ 18 w 61"/>
                <a:gd name="T1" fmla="*/ 21 h 125"/>
                <a:gd name="T2" fmla="*/ 61 w 61"/>
                <a:gd name="T3" fmla="*/ 0 h 125"/>
                <a:gd name="T4" fmla="*/ 61 w 61"/>
                <a:gd name="T5" fmla="*/ 16 h 125"/>
                <a:gd name="T6" fmla="*/ 18 w 61"/>
                <a:gd name="T7" fmla="*/ 59 h 125"/>
                <a:gd name="T8" fmla="*/ 18 w 61"/>
                <a:gd name="T9" fmla="*/ 125 h 125"/>
                <a:gd name="T10" fmla="*/ 0 w 61"/>
                <a:gd name="T11" fmla="*/ 125 h 125"/>
                <a:gd name="T12" fmla="*/ 0 w 61"/>
                <a:gd name="T13" fmla="*/ 3 h 125"/>
                <a:gd name="T14" fmla="*/ 18 w 61"/>
                <a:gd name="T15" fmla="*/ 3 h 125"/>
                <a:gd name="T16" fmla="*/ 18 w 61"/>
                <a:gd name="T17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5">
                  <a:moveTo>
                    <a:pt x="18" y="21"/>
                  </a:moveTo>
                  <a:cubicBezTo>
                    <a:pt x="26" y="8"/>
                    <a:pt x="44" y="0"/>
                    <a:pt x="61" y="0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37" y="16"/>
                    <a:pt x="18" y="35"/>
                    <a:pt x="18" y="59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3487738" y="3478213"/>
              <a:ext cx="331788" cy="682625"/>
            </a:xfrm>
            <a:custGeom>
              <a:avLst/>
              <a:gdLst>
                <a:gd name="T0" fmla="*/ 17 w 61"/>
                <a:gd name="T1" fmla="*/ 21 h 125"/>
                <a:gd name="T2" fmla="*/ 61 w 61"/>
                <a:gd name="T3" fmla="*/ 0 h 125"/>
                <a:gd name="T4" fmla="*/ 61 w 61"/>
                <a:gd name="T5" fmla="*/ 16 h 125"/>
                <a:gd name="T6" fmla="*/ 17 w 61"/>
                <a:gd name="T7" fmla="*/ 59 h 125"/>
                <a:gd name="T8" fmla="*/ 17 w 61"/>
                <a:gd name="T9" fmla="*/ 125 h 125"/>
                <a:gd name="T10" fmla="*/ 0 w 61"/>
                <a:gd name="T11" fmla="*/ 125 h 125"/>
                <a:gd name="T12" fmla="*/ 0 w 61"/>
                <a:gd name="T13" fmla="*/ 3 h 125"/>
                <a:gd name="T14" fmla="*/ 17 w 61"/>
                <a:gd name="T15" fmla="*/ 3 h 125"/>
                <a:gd name="T16" fmla="*/ 17 w 61"/>
                <a:gd name="T17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5">
                  <a:moveTo>
                    <a:pt x="17" y="21"/>
                  </a:moveTo>
                  <a:cubicBezTo>
                    <a:pt x="26" y="8"/>
                    <a:pt x="43" y="0"/>
                    <a:pt x="61" y="0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37" y="16"/>
                    <a:pt x="17" y="35"/>
                    <a:pt x="17" y="59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5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Slate Section Divider -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1351"/>
            <a:ext cx="8229600" cy="685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divider 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82699"/>
            <a:ext cx="5410200" cy="400050"/>
          </a:xfrm>
        </p:spPr>
        <p:txBody>
          <a:bodyPr>
            <a:noAutofit/>
          </a:bodyPr>
          <a:lstStyle>
            <a:lvl1pPr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Sub-heading here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2193130"/>
            <a:ext cx="9144000" cy="2950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243370" y="3867852"/>
            <a:ext cx="1401265" cy="787468"/>
            <a:chOff x="2673350" y="2074862"/>
            <a:chExt cx="3740150" cy="2101851"/>
          </a:xfrm>
          <a:solidFill>
            <a:schemeClr val="bg1"/>
          </a:solidFill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auto">
            <a:xfrm>
              <a:off x="4371975" y="3494088"/>
              <a:ext cx="98425" cy="666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2673350" y="3478213"/>
              <a:ext cx="698500" cy="698500"/>
            </a:xfrm>
            <a:custGeom>
              <a:avLst/>
              <a:gdLst>
                <a:gd name="T0" fmla="*/ 64 w 128"/>
                <a:gd name="T1" fmla="*/ 113 h 128"/>
                <a:gd name="T2" fmla="*/ 15 w 128"/>
                <a:gd name="T3" fmla="*/ 64 h 128"/>
                <a:gd name="T4" fmla="*/ 64 w 128"/>
                <a:gd name="T5" fmla="*/ 15 h 128"/>
                <a:gd name="T6" fmla="*/ 113 w 128"/>
                <a:gd name="T7" fmla="*/ 64 h 128"/>
                <a:gd name="T8" fmla="*/ 64 w 128"/>
                <a:gd name="T9" fmla="*/ 113 h 128"/>
                <a:gd name="T10" fmla="*/ 64 w 128"/>
                <a:gd name="T11" fmla="*/ 0 h 128"/>
                <a:gd name="T12" fmla="*/ 0 w 128"/>
                <a:gd name="T13" fmla="*/ 64 h 128"/>
                <a:gd name="T14" fmla="*/ 64 w 128"/>
                <a:gd name="T15" fmla="*/ 128 h 128"/>
                <a:gd name="T16" fmla="*/ 128 w 128"/>
                <a:gd name="T17" fmla="*/ 64 h 128"/>
                <a:gd name="T18" fmla="*/ 64 w 128"/>
                <a:gd name="T1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13"/>
                  </a:moveTo>
                  <a:cubicBezTo>
                    <a:pt x="37" y="113"/>
                    <a:pt x="15" y="91"/>
                    <a:pt x="15" y="64"/>
                  </a:cubicBezTo>
                  <a:cubicBezTo>
                    <a:pt x="15" y="37"/>
                    <a:pt x="37" y="15"/>
                    <a:pt x="64" y="15"/>
                  </a:cubicBezTo>
                  <a:cubicBezTo>
                    <a:pt x="91" y="15"/>
                    <a:pt x="113" y="37"/>
                    <a:pt x="113" y="64"/>
                  </a:cubicBezTo>
                  <a:cubicBezTo>
                    <a:pt x="113" y="91"/>
                    <a:pt x="91" y="113"/>
                    <a:pt x="64" y="113"/>
                  </a:cubicBezTo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100" y="128"/>
                    <a:pt x="128" y="99"/>
                    <a:pt x="128" y="64"/>
                  </a:cubicBezTo>
                  <a:cubicBezTo>
                    <a:pt x="128" y="28"/>
                    <a:pt x="100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4606925" y="3478213"/>
              <a:ext cx="617538" cy="698500"/>
            </a:xfrm>
            <a:custGeom>
              <a:avLst/>
              <a:gdLst>
                <a:gd name="T0" fmla="*/ 101 w 113"/>
                <a:gd name="T1" fmla="*/ 96 h 128"/>
                <a:gd name="T2" fmla="*/ 64 w 113"/>
                <a:gd name="T3" fmla="*/ 113 h 128"/>
                <a:gd name="T4" fmla="*/ 15 w 113"/>
                <a:gd name="T5" fmla="*/ 64 h 128"/>
                <a:gd name="T6" fmla="*/ 64 w 113"/>
                <a:gd name="T7" fmla="*/ 15 h 128"/>
                <a:gd name="T8" fmla="*/ 101 w 113"/>
                <a:gd name="T9" fmla="*/ 32 h 128"/>
                <a:gd name="T10" fmla="*/ 113 w 113"/>
                <a:gd name="T11" fmla="*/ 22 h 128"/>
                <a:gd name="T12" fmla="*/ 64 w 113"/>
                <a:gd name="T13" fmla="*/ 0 h 128"/>
                <a:gd name="T14" fmla="*/ 0 w 113"/>
                <a:gd name="T15" fmla="*/ 64 h 128"/>
                <a:gd name="T16" fmla="*/ 64 w 113"/>
                <a:gd name="T17" fmla="*/ 128 h 128"/>
                <a:gd name="T18" fmla="*/ 113 w 113"/>
                <a:gd name="T19" fmla="*/ 105 h 128"/>
                <a:gd name="T20" fmla="*/ 101 w 113"/>
                <a:gd name="T21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28">
                  <a:moveTo>
                    <a:pt x="101" y="96"/>
                  </a:moveTo>
                  <a:cubicBezTo>
                    <a:pt x="92" y="106"/>
                    <a:pt x="79" y="113"/>
                    <a:pt x="64" y="113"/>
                  </a:cubicBezTo>
                  <a:cubicBezTo>
                    <a:pt x="37" y="113"/>
                    <a:pt x="15" y="91"/>
                    <a:pt x="15" y="64"/>
                  </a:cubicBezTo>
                  <a:cubicBezTo>
                    <a:pt x="15" y="37"/>
                    <a:pt x="37" y="15"/>
                    <a:pt x="64" y="15"/>
                  </a:cubicBezTo>
                  <a:cubicBezTo>
                    <a:pt x="79" y="15"/>
                    <a:pt x="92" y="21"/>
                    <a:pt x="101" y="3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02" y="8"/>
                    <a:pt x="84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84" y="128"/>
                    <a:pt x="101" y="119"/>
                    <a:pt x="113" y="105"/>
                  </a:cubicBezTo>
                  <a:lnTo>
                    <a:pt x="10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338763" y="3160713"/>
              <a:ext cx="573088" cy="1000125"/>
            </a:xfrm>
            <a:custGeom>
              <a:avLst/>
              <a:gdLst>
                <a:gd name="T0" fmla="*/ 0 w 361"/>
                <a:gd name="T1" fmla="*/ 0 h 630"/>
                <a:gd name="T2" fmla="*/ 0 w 361"/>
                <a:gd name="T3" fmla="*/ 630 h 630"/>
                <a:gd name="T4" fmla="*/ 48 w 361"/>
                <a:gd name="T5" fmla="*/ 630 h 630"/>
                <a:gd name="T6" fmla="*/ 58 w 361"/>
                <a:gd name="T7" fmla="*/ 613 h 630"/>
                <a:gd name="T8" fmla="*/ 58 w 361"/>
                <a:gd name="T9" fmla="*/ 613 h 630"/>
                <a:gd name="T10" fmla="*/ 168 w 361"/>
                <a:gd name="T11" fmla="*/ 451 h 630"/>
                <a:gd name="T12" fmla="*/ 289 w 361"/>
                <a:gd name="T13" fmla="*/ 630 h 630"/>
                <a:gd name="T14" fmla="*/ 361 w 361"/>
                <a:gd name="T15" fmla="*/ 630 h 630"/>
                <a:gd name="T16" fmla="*/ 206 w 361"/>
                <a:gd name="T17" fmla="*/ 396 h 630"/>
                <a:gd name="T18" fmla="*/ 333 w 361"/>
                <a:gd name="T19" fmla="*/ 210 h 630"/>
                <a:gd name="T20" fmla="*/ 261 w 361"/>
                <a:gd name="T21" fmla="*/ 210 h 630"/>
                <a:gd name="T22" fmla="*/ 58 w 361"/>
                <a:gd name="T23" fmla="*/ 516 h 630"/>
                <a:gd name="T24" fmla="*/ 58 w 361"/>
                <a:gd name="T25" fmla="*/ 0 h 630"/>
                <a:gd name="T26" fmla="*/ 0 w 361"/>
                <a:gd name="T2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1" h="630">
                  <a:moveTo>
                    <a:pt x="0" y="0"/>
                  </a:moveTo>
                  <a:lnTo>
                    <a:pt x="0" y="630"/>
                  </a:lnTo>
                  <a:lnTo>
                    <a:pt x="48" y="630"/>
                  </a:lnTo>
                  <a:lnTo>
                    <a:pt x="58" y="613"/>
                  </a:lnTo>
                  <a:lnTo>
                    <a:pt x="58" y="613"/>
                  </a:lnTo>
                  <a:lnTo>
                    <a:pt x="168" y="451"/>
                  </a:lnTo>
                  <a:lnTo>
                    <a:pt x="289" y="630"/>
                  </a:lnTo>
                  <a:lnTo>
                    <a:pt x="361" y="630"/>
                  </a:lnTo>
                  <a:lnTo>
                    <a:pt x="206" y="396"/>
                  </a:lnTo>
                  <a:lnTo>
                    <a:pt x="333" y="210"/>
                  </a:lnTo>
                  <a:lnTo>
                    <a:pt x="261" y="210"/>
                  </a:lnTo>
                  <a:lnTo>
                    <a:pt x="58" y="516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480050" y="2074862"/>
              <a:ext cx="933450" cy="965200"/>
            </a:xfrm>
            <a:custGeom>
              <a:avLst/>
              <a:gdLst>
                <a:gd name="T0" fmla="*/ 92 w 171"/>
                <a:gd name="T1" fmla="*/ 177 h 177"/>
                <a:gd name="T2" fmla="*/ 74 w 171"/>
                <a:gd name="T3" fmla="*/ 175 h 177"/>
                <a:gd name="T4" fmla="*/ 34 w 171"/>
                <a:gd name="T5" fmla="*/ 153 h 177"/>
                <a:gd name="T6" fmla="*/ 73 w 171"/>
                <a:gd name="T7" fmla="*/ 165 h 177"/>
                <a:gd name="T8" fmla="*/ 140 w 171"/>
                <a:gd name="T9" fmla="*/ 98 h 177"/>
                <a:gd name="T10" fmla="*/ 74 w 171"/>
                <a:gd name="T11" fmla="*/ 15 h 177"/>
                <a:gd name="T12" fmla="*/ 54 w 171"/>
                <a:gd name="T13" fmla="*/ 13 h 177"/>
                <a:gd name="T14" fmla="*/ 0 w 171"/>
                <a:gd name="T15" fmla="*/ 32 h 177"/>
                <a:gd name="T16" fmla="*/ 72 w 171"/>
                <a:gd name="T17" fmla="*/ 0 h 177"/>
                <a:gd name="T18" fmla="*/ 171 w 171"/>
                <a:gd name="T19" fmla="*/ 98 h 177"/>
                <a:gd name="T20" fmla="*/ 92 w 171"/>
                <a:gd name="T2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77">
                  <a:moveTo>
                    <a:pt x="92" y="177"/>
                  </a:moveTo>
                  <a:cubicBezTo>
                    <a:pt x="86" y="177"/>
                    <a:pt x="80" y="177"/>
                    <a:pt x="74" y="175"/>
                  </a:cubicBezTo>
                  <a:cubicBezTo>
                    <a:pt x="59" y="172"/>
                    <a:pt x="45" y="164"/>
                    <a:pt x="34" y="153"/>
                  </a:cubicBezTo>
                  <a:cubicBezTo>
                    <a:pt x="46" y="160"/>
                    <a:pt x="59" y="165"/>
                    <a:pt x="73" y="165"/>
                  </a:cubicBezTo>
                  <a:cubicBezTo>
                    <a:pt x="110" y="165"/>
                    <a:pt x="140" y="135"/>
                    <a:pt x="140" y="98"/>
                  </a:cubicBezTo>
                  <a:cubicBezTo>
                    <a:pt x="140" y="59"/>
                    <a:pt x="113" y="25"/>
                    <a:pt x="74" y="15"/>
                  </a:cubicBezTo>
                  <a:cubicBezTo>
                    <a:pt x="67" y="13"/>
                    <a:pt x="61" y="13"/>
                    <a:pt x="54" y="13"/>
                  </a:cubicBezTo>
                  <a:cubicBezTo>
                    <a:pt x="34" y="13"/>
                    <a:pt x="15" y="20"/>
                    <a:pt x="0" y="32"/>
                  </a:cubicBezTo>
                  <a:cubicBezTo>
                    <a:pt x="18" y="12"/>
                    <a:pt x="44" y="0"/>
                    <a:pt x="72" y="0"/>
                  </a:cubicBezTo>
                  <a:cubicBezTo>
                    <a:pt x="127" y="0"/>
                    <a:pt x="171" y="44"/>
                    <a:pt x="171" y="98"/>
                  </a:cubicBezTo>
                  <a:cubicBezTo>
                    <a:pt x="171" y="142"/>
                    <a:pt x="136" y="177"/>
                    <a:pt x="92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338763" y="2178050"/>
              <a:ext cx="928688" cy="971550"/>
            </a:xfrm>
            <a:custGeom>
              <a:avLst/>
              <a:gdLst>
                <a:gd name="T0" fmla="*/ 98 w 170"/>
                <a:gd name="T1" fmla="*/ 178 h 178"/>
                <a:gd name="T2" fmla="*/ 0 w 170"/>
                <a:gd name="T3" fmla="*/ 80 h 178"/>
                <a:gd name="T4" fmla="*/ 0 w 170"/>
                <a:gd name="T5" fmla="*/ 79 h 178"/>
                <a:gd name="T6" fmla="*/ 0 w 170"/>
                <a:gd name="T7" fmla="*/ 79 h 178"/>
                <a:gd name="T8" fmla="*/ 80 w 170"/>
                <a:gd name="T9" fmla="*/ 0 h 178"/>
                <a:gd name="T10" fmla="*/ 99 w 170"/>
                <a:gd name="T11" fmla="*/ 2 h 178"/>
                <a:gd name="T12" fmla="*/ 139 w 170"/>
                <a:gd name="T13" fmla="*/ 26 h 178"/>
                <a:gd name="T14" fmla="*/ 99 w 170"/>
                <a:gd name="T15" fmla="*/ 13 h 178"/>
                <a:gd name="T16" fmla="*/ 33 w 170"/>
                <a:gd name="T17" fmla="*/ 73 h 178"/>
                <a:gd name="T18" fmla="*/ 33 w 170"/>
                <a:gd name="T19" fmla="*/ 79 h 178"/>
                <a:gd name="T20" fmla="*/ 33 w 170"/>
                <a:gd name="T21" fmla="*/ 86 h 178"/>
                <a:gd name="T22" fmla="*/ 99 w 170"/>
                <a:gd name="T23" fmla="*/ 163 h 178"/>
                <a:gd name="T24" fmla="*/ 118 w 170"/>
                <a:gd name="T25" fmla="*/ 165 h 178"/>
                <a:gd name="T26" fmla="*/ 170 w 170"/>
                <a:gd name="T27" fmla="*/ 147 h 178"/>
                <a:gd name="T28" fmla="*/ 98 w 170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78">
                  <a:moveTo>
                    <a:pt x="98" y="178"/>
                  </a:moveTo>
                  <a:cubicBezTo>
                    <a:pt x="44" y="178"/>
                    <a:pt x="0" y="134"/>
                    <a:pt x="0" y="80"/>
                  </a:cubicBezTo>
                  <a:cubicBezTo>
                    <a:pt x="0" y="80"/>
                    <a:pt x="0" y="80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86" y="0"/>
                    <a:pt x="92" y="1"/>
                    <a:pt x="99" y="2"/>
                  </a:cubicBezTo>
                  <a:cubicBezTo>
                    <a:pt x="114" y="6"/>
                    <a:pt x="128" y="15"/>
                    <a:pt x="139" y="26"/>
                  </a:cubicBezTo>
                  <a:cubicBezTo>
                    <a:pt x="127" y="18"/>
                    <a:pt x="113" y="13"/>
                    <a:pt x="99" y="13"/>
                  </a:cubicBezTo>
                  <a:cubicBezTo>
                    <a:pt x="65" y="13"/>
                    <a:pt x="37" y="39"/>
                    <a:pt x="33" y="73"/>
                  </a:cubicBezTo>
                  <a:cubicBezTo>
                    <a:pt x="33" y="75"/>
                    <a:pt x="33" y="77"/>
                    <a:pt x="33" y="79"/>
                  </a:cubicBezTo>
                  <a:cubicBezTo>
                    <a:pt x="33" y="82"/>
                    <a:pt x="33" y="84"/>
                    <a:pt x="33" y="86"/>
                  </a:cubicBezTo>
                  <a:cubicBezTo>
                    <a:pt x="36" y="123"/>
                    <a:pt x="62" y="154"/>
                    <a:pt x="99" y="163"/>
                  </a:cubicBezTo>
                  <a:cubicBezTo>
                    <a:pt x="105" y="164"/>
                    <a:pt x="112" y="165"/>
                    <a:pt x="118" y="165"/>
                  </a:cubicBezTo>
                  <a:cubicBezTo>
                    <a:pt x="137" y="165"/>
                    <a:pt x="156" y="158"/>
                    <a:pt x="170" y="147"/>
                  </a:cubicBezTo>
                  <a:cubicBezTo>
                    <a:pt x="152" y="166"/>
                    <a:pt x="126" y="178"/>
                    <a:pt x="98" y="1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auto">
            <a:xfrm>
              <a:off x="3929063" y="3478213"/>
              <a:ext cx="333375" cy="682625"/>
            </a:xfrm>
            <a:custGeom>
              <a:avLst/>
              <a:gdLst>
                <a:gd name="T0" fmla="*/ 18 w 61"/>
                <a:gd name="T1" fmla="*/ 21 h 125"/>
                <a:gd name="T2" fmla="*/ 61 w 61"/>
                <a:gd name="T3" fmla="*/ 0 h 125"/>
                <a:gd name="T4" fmla="*/ 61 w 61"/>
                <a:gd name="T5" fmla="*/ 16 h 125"/>
                <a:gd name="T6" fmla="*/ 18 w 61"/>
                <a:gd name="T7" fmla="*/ 59 h 125"/>
                <a:gd name="T8" fmla="*/ 18 w 61"/>
                <a:gd name="T9" fmla="*/ 125 h 125"/>
                <a:gd name="T10" fmla="*/ 0 w 61"/>
                <a:gd name="T11" fmla="*/ 125 h 125"/>
                <a:gd name="T12" fmla="*/ 0 w 61"/>
                <a:gd name="T13" fmla="*/ 3 h 125"/>
                <a:gd name="T14" fmla="*/ 18 w 61"/>
                <a:gd name="T15" fmla="*/ 3 h 125"/>
                <a:gd name="T16" fmla="*/ 18 w 61"/>
                <a:gd name="T17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5">
                  <a:moveTo>
                    <a:pt x="18" y="21"/>
                  </a:moveTo>
                  <a:cubicBezTo>
                    <a:pt x="26" y="8"/>
                    <a:pt x="44" y="0"/>
                    <a:pt x="61" y="0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37" y="16"/>
                    <a:pt x="18" y="35"/>
                    <a:pt x="18" y="59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3487738" y="3478213"/>
              <a:ext cx="331788" cy="682625"/>
            </a:xfrm>
            <a:custGeom>
              <a:avLst/>
              <a:gdLst>
                <a:gd name="T0" fmla="*/ 17 w 61"/>
                <a:gd name="T1" fmla="*/ 21 h 125"/>
                <a:gd name="T2" fmla="*/ 61 w 61"/>
                <a:gd name="T3" fmla="*/ 0 h 125"/>
                <a:gd name="T4" fmla="*/ 61 w 61"/>
                <a:gd name="T5" fmla="*/ 16 h 125"/>
                <a:gd name="T6" fmla="*/ 17 w 61"/>
                <a:gd name="T7" fmla="*/ 59 h 125"/>
                <a:gd name="T8" fmla="*/ 17 w 61"/>
                <a:gd name="T9" fmla="*/ 125 h 125"/>
                <a:gd name="T10" fmla="*/ 0 w 61"/>
                <a:gd name="T11" fmla="*/ 125 h 125"/>
                <a:gd name="T12" fmla="*/ 0 w 61"/>
                <a:gd name="T13" fmla="*/ 3 h 125"/>
                <a:gd name="T14" fmla="*/ 17 w 61"/>
                <a:gd name="T15" fmla="*/ 3 h 125"/>
                <a:gd name="T16" fmla="*/ 17 w 61"/>
                <a:gd name="T17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5">
                  <a:moveTo>
                    <a:pt x="17" y="21"/>
                  </a:moveTo>
                  <a:cubicBezTo>
                    <a:pt x="26" y="8"/>
                    <a:pt x="43" y="0"/>
                    <a:pt x="61" y="0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37" y="16"/>
                    <a:pt x="17" y="35"/>
                    <a:pt x="17" y="59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7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69164" y="169164"/>
            <a:ext cx="8805672" cy="905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14122"/>
            <a:ext cx="7467600" cy="815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8071486" y="362712"/>
            <a:ext cx="530351" cy="530352"/>
            <a:chOff x="8071486" y="362712"/>
            <a:chExt cx="530351" cy="530352"/>
          </a:xfrm>
        </p:grpSpPr>
        <p:sp>
          <p:nvSpPr>
            <p:cNvPr id="7" name="Freeform 11"/>
            <p:cNvSpPr>
              <a:spLocks/>
            </p:cNvSpPr>
            <p:nvPr userDrawn="1"/>
          </p:nvSpPr>
          <p:spPr bwMode="auto">
            <a:xfrm>
              <a:off x="8141207" y="362712"/>
              <a:ext cx="460630" cy="476298"/>
            </a:xfrm>
            <a:custGeom>
              <a:avLst/>
              <a:gdLst>
                <a:gd name="T0" fmla="*/ 92 w 171"/>
                <a:gd name="T1" fmla="*/ 177 h 177"/>
                <a:gd name="T2" fmla="*/ 74 w 171"/>
                <a:gd name="T3" fmla="*/ 175 h 177"/>
                <a:gd name="T4" fmla="*/ 34 w 171"/>
                <a:gd name="T5" fmla="*/ 153 h 177"/>
                <a:gd name="T6" fmla="*/ 73 w 171"/>
                <a:gd name="T7" fmla="*/ 165 h 177"/>
                <a:gd name="T8" fmla="*/ 140 w 171"/>
                <a:gd name="T9" fmla="*/ 98 h 177"/>
                <a:gd name="T10" fmla="*/ 74 w 171"/>
                <a:gd name="T11" fmla="*/ 15 h 177"/>
                <a:gd name="T12" fmla="*/ 54 w 171"/>
                <a:gd name="T13" fmla="*/ 13 h 177"/>
                <a:gd name="T14" fmla="*/ 0 w 171"/>
                <a:gd name="T15" fmla="*/ 32 h 177"/>
                <a:gd name="T16" fmla="*/ 72 w 171"/>
                <a:gd name="T17" fmla="*/ 0 h 177"/>
                <a:gd name="T18" fmla="*/ 171 w 171"/>
                <a:gd name="T19" fmla="*/ 98 h 177"/>
                <a:gd name="T20" fmla="*/ 92 w 171"/>
                <a:gd name="T2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77">
                  <a:moveTo>
                    <a:pt x="92" y="177"/>
                  </a:moveTo>
                  <a:cubicBezTo>
                    <a:pt x="86" y="177"/>
                    <a:pt x="80" y="177"/>
                    <a:pt x="74" y="175"/>
                  </a:cubicBezTo>
                  <a:cubicBezTo>
                    <a:pt x="59" y="172"/>
                    <a:pt x="45" y="164"/>
                    <a:pt x="34" y="153"/>
                  </a:cubicBezTo>
                  <a:cubicBezTo>
                    <a:pt x="46" y="160"/>
                    <a:pt x="59" y="165"/>
                    <a:pt x="73" y="165"/>
                  </a:cubicBezTo>
                  <a:cubicBezTo>
                    <a:pt x="110" y="165"/>
                    <a:pt x="140" y="135"/>
                    <a:pt x="140" y="98"/>
                  </a:cubicBezTo>
                  <a:cubicBezTo>
                    <a:pt x="140" y="59"/>
                    <a:pt x="113" y="25"/>
                    <a:pt x="74" y="15"/>
                  </a:cubicBezTo>
                  <a:cubicBezTo>
                    <a:pt x="67" y="13"/>
                    <a:pt x="61" y="13"/>
                    <a:pt x="54" y="13"/>
                  </a:cubicBezTo>
                  <a:cubicBezTo>
                    <a:pt x="34" y="13"/>
                    <a:pt x="15" y="20"/>
                    <a:pt x="0" y="32"/>
                  </a:cubicBezTo>
                  <a:cubicBezTo>
                    <a:pt x="18" y="12"/>
                    <a:pt x="44" y="0"/>
                    <a:pt x="72" y="0"/>
                  </a:cubicBezTo>
                  <a:cubicBezTo>
                    <a:pt x="127" y="0"/>
                    <a:pt x="171" y="44"/>
                    <a:pt x="171" y="98"/>
                  </a:cubicBezTo>
                  <a:cubicBezTo>
                    <a:pt x="171" y="142"/>
                    <a:pt x="136" y="177"/>
                    <a:pt x="92" y="1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8" name="Freeform 12"/>
            <p:cNvSpPr>
              <a:spLocks/>
            </p:cNvSpPr>
            <p:nvPr userDrawn="1"/>
          </p:nvSpPr>
          <p:spPr bwMode="auto">
            <a:xfrm>
              <a:off x="8071486" y="413632"/>
              <a:ext cx="458280" cy="479432"/>
            </a:xfrm>
            <a:custGeom>
              <a:avLst/>
              <a:gdLst>
                <a:gd name="T0" fmla="*/ 98 w 170"/>
                <a:gd name="T1" fmla="*/ 178 h 178"/>
                <a:gd name="T2" fmla="*/ 0 w 170"/>
                <a:gd name="T3" fmla="*/ 80 h 178"/>
                <a:gd name="T4" fmla="*/ 0 w 170"/>
                <a:gd name="T5" fmla="*/ 79 h 178"/>
                <a:gd name="T6" fmla="*/ 0 w 170"/>
                <a:gd name="T7" fmla="*/ 79 h 178"/>
                <a:gd name="T8" fmla="*/ 80 w 170"/>
                <a:gd name="T9" fmla="*/ 0 h 178"/>
                <a:gd name="T10" fmla="*/ 99 w 170"/>
                <a:gd name="T11" fmla="*/ 2 h 178"/>
                <a:gd name="T12" fmla="*/ 139 w 170"/>
                <a:gd name="T13" fmla="*/ 26 h 178"/>
                <a:gd name="T14" fmla="*/ 99 w 170"/>
                <a:gd name="T15" fmla="*/ 13 h 178"/>
                <a:gd name="T16" fmla="*/ 33 w 170"/>
                <a:gd name="T17" fmla="*/ 73 h 178"/>
                <a:gd name="T18" fmla="*/ 33 w 170"/>
                <a:gd name="T19" fmla="*/ 79 h 178"/>
                <a:gd name="T20" fmla="*/ 33 w 170"/>
                <a:gd name="T21" fmla="*/ 86 h 178"/>
                <a:gd name="T22" fmla="*/ 99 w 170"/>
                <a:gd name="T23" fmla="*/ 163 h 178"/>
                <a:gd name="T24" fmla="*/ 118 w 170"/>
                <a:gd name="T25" fmla="*/ 165 h 178"/>
                <a:gd name="T26" fmla="*/ 170 w 170"/>
                <a:gd name="T27" fmla="*/ 147 h 178"/>
                <a:gd name="T28" fmla="*/ 98 w 170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78">
                  <a:moveTo>
                    <a:pt x="98" y="178"/>
                  </a:moveTo>
                  <a:cubicBezTo>
                    <a:pt x="44" y="178"/>
                    <a:pt x="0" y="134"/>
                    <a:pt x="0" y="80"/>
                  </a:cubicBezTo>
                  <a:cubicBezTo>
                    <a:pt x="0" y="80"/>
                    <a:pt x="0" y="80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86" y="0"/>
                    <a:pt x="92" y="1"/>
                    <a:pt x="99" y="2"/>
                  </a:cubicBezTo>
                  <a:cubicBezTo>
                    <a:pt x="114" y="6"/>
                    <a:pt x="128" y="15"/>
                    <a:pt x="139" y="26"/>
                  </a:cubicBezTo>
                  <a:cubicBezTo>
                    <a:pt x="127" y="18"/>
                    <a:pt x="113" y="13"/>
                    <a:pt x="99" y="13"/>
                  </a:cubicBezTo>
                  <a:cubicBezTo>
                    <a:pt x="65" y="13"/>
                    <a:pt x="37" y="39"/>
                    <a:pt x="33" y="73"/>
                  </a:cubicBezTo>
                  <a:cubicBezTo>
                    <a:pt x="33" y="75"/>
                    <a:pt x="33" y="77"/>
                    <a:pt x="33" y="79"/>
                  </a:cubicBezTo>
                  <a:cubicBezTo>
                    <a:pt x="33" y="82"/>
                    <a:pt x="33" y="84"/>
                    <a:pt x="33" y="86"/>
                  </a:cubicBezTo>
                  <a:cubicBezTo>
                    <a:pt x="36" y="123"/>
                    <a:pt x="62" y="154"/>
                    <a:pt x="99" y="163"/>
                  </a:cubicBezTo>
                  <a:cubicBezTo>
                    <a:pt x="105" y="164"/>
                    <a:pt x="112" y="165"/>
                    <a:pt x="118" y="165"/>
                  </a:cubicBezTo>
                  <a:cubicBezTo>
                    <a:pt x="137" y="165"/>
                    <a:pt x="156" y="158"/>
                    <a:pt x="170" y="147"/>
                  </a:cubicBezTo>
                  <a:cubicBezTo>
                    <a:pt x="152" y="166"/>
                    <a:pt x="126" y="178"/>
                    <a:pt x="98" y="1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296" y="4914392"/>
            <a:ext cx="599268" cy="32435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F92C-A2BA-4C86-B647-6A8E820964AA}" type="datetime6">
              <a:rPr lang="en-US" smtClean="0"/>
              <a:t>October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4" y="4910722"/>
            <a:ext cx="614766" cy="3280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Orrick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4217" y="4910722"/>
            <a:ext cx="44386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99F6-7AD3-43C9-9F61-E7915521A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5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0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9" r:id="rId9"/>
    <p:sldLayoutId id="2147483665" r:id="rId10"/>
    <p:sldLayoutId id="2147483668" r:id="rId11"/>
    <p:sldLayoutId id="2147483671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396875" indent="-22383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569913" indent="-17303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801688" indent="-231775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027113" indent="-225425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C4B87-7794-E146-96D6-6177CAD43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214" y="1061579"/>
            <a:ext cx="6747449" cy="1738771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Trends in US Antitrust Law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6180C-0A98-448F-AADF-DB67306F57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6215" y="2800350"/>
            <a:ext cx="6747448" cy="762000"/>
          </a:xfrm>
        </p:spPr>
        <p:txBody>
          <a:bodyPr/>
          <a:lstStyle/>
          <a:p>
            <a:r>
              <a:rPr lang="en-US" b="1" dirty="0"/>
              <a:t>Amy W. Ray</a:t>
            </a:r>
            <a:endParaRPr lang="en-US" dirty="0"/>
          </a:p>
          <a:p>
            <a:r>
              <a:rPr lang="en-US" dirty="0"/>
              <a:t>Antitrust Partner at Orrick, Herrington &amp; Sutcliffe, LLP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5CA0560-4326-4633-9AE2-C3E985E8CD37}"/>
              </a:ext>
            </a:extLst>
          </p:cNvPr>
          <p:cNvSpPr txBox="1">
            <a:spLocks/>
          </p:cNvSpPr>
          <p:nvPr/>
        </p:nvSpPr>
        <p:spPr>
          <a:xfrm>
            <a:off x="255696" y="4857750"/>
            <a:ext cx="1801704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1" kern="1200" noProof="0">
                <a:solidFill>
                  <a:schemeClr val="accent6"/>
                </a:solidFill>
                <a:latin typeface="+mj-lt"/>
                <a:ea typeface="+mj-ea"/>
                <a:cs typeface="Arial" pitchFamily="34" charset="0"/>
              </a:defRPr>
            </a:lvl1pPr>
            <a:lvl2pPr marL="396875" indent="-2238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69913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1688" indent="-2317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27113" indent="-2254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Orrick | CAN-TECH October 30, 2018</a:t>
            </a:r>
          </a:p>
        </p:txBody>
      </p:sp>
    </p:spTree>
    <p:extLst>
      <p:ext uri="{BB962C8B-B14F-4D97-AF65-F5344CB8AC3E}">
        <p14:creationId xmlns:p14="http://schemas.microsoft.com/office/powerpoint/2010/main" val="3623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078A-5074-C94C-B185-4A85F803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96" y="1238250"/>
            <a:ext cx="3173304" cy="33147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US Supreme Court held Amex’s anti-steering provisions (vertical restraints on merchants) do not violate antitrust law  </a:t>
            </a:r>
          </a:p>
          <a:p>
            <a:r>
              <a:rPr lang="en-US" dirty="0"/>
              <a:t>“Two-sided” market definition and competitive effects analysis finding no output effect</a:t>
            </a:r>
          </a:p>
          <a:p>
            <a:r>
              <a:rPr lang="en-US" dirty="0"/>
              <a:t>To which multi-sided markets does </a:t>
            </a:r>
            <a:r>
              <a:rPr lang="en-US" i="1" dirty="0"/>
              <a:t>Amex</a:t>
            </a:r>
            <a:r>
              <a:rPr lang="en-US" dirty="0"/>
              <a:t> apply?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6C60E-27A7-B044-A271-666B252D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Court Decision: </a:t>
            </a:r>
            <a:r>
              <a:rPr lang="en-US" i="1" dirty="0"/>
              <a:t>Ohio v. American Express Co.</a:t>
            </a:r>
          </a:p>
        </p:txBody>
      </p:sp>
      <p:pic>
        <p:nvPicPr>
          <p:cNvPr id="5" name="Picture 4" descr="A table topped with a blue background&#10;&#10;Description generated with high confidence">
            <a:extLst>
              <a:ext uri="{FF2B5EF4-FFF2-40B4-BE49-F238E27FC236}">
                <a16:creationId xmlns:a16="http://schemas.microsoft.com/office/drawing/2014/main" id="{1B8BAC8A-AD34-4090-831D-10BE197BE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0" b="16482"/>
          <a:stretch/>
        </p:blipFill>
        <p:spPr>
          <a:xfrm>
            <a:off x="3445073" y="1210866"/>
            <a:ext cx="5470327" cy="3646884"/>
          </a:xfrm>
          <a:prstGeom prst="rect">
            <a:avLst/>
          </a:prstGeom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43739FE2-64E4-4E43-AA4E-7E7E7C88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696" y="4857750"/>
            <a:ext cx="1801704" cy="228600"/>
          </a:xfrm>
        </p:spPr>
        <p:txBody>
          <a:bodyPr/>
          <a:lstStyle/>
          <a:p>
            <a:r>
              <a:rPr lang="en-US" dirty="0"/>
              <a:t>Orrick | CAN-TECH October 30, 2018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7F90DCB-30EB-4771-8E12-9EB664F5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4217" y="4910722"/>
            <a:ext cx="443864" cy="274637"/>
          </a:xfrm>
        </p:spPr>
        <p:txBody>
          <a:bodyPr/>
          <a:lstStyle/>
          <a:p>
            <a:fld id="{A31399F6-7AD3-43C9-9F61-E7915521AAC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&#10;&#10;Description generated with very high confidence">
            <a:extLst>
              <a:ext uri="{FF2B5EF4-FFF2-40B4-BE49-F238E27FC236}">
                <a16:creationId xmlns:a16="http://schemas.microsoft.com/office/drawing/2014/main" id="{02056AE7-899F-476D-895E-44CA47167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69219"/>
            <a:ext cx="3962400" cy="21169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078A-5074-C94C-B185-4A85F803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276350"/>
            <a:ext cx="4724400" cy="15811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450" dirty="0"/>
              <a:t>Developments involving data – including data resources, analytic tools, technology, and business models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450" dirty="0"/>
              <a:t>Importance of data – or large, complex data sets comprising personal or commercial information – and how the FTC should analyze mergers or firm conduct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450" dirty="0"/>
              <a:t>Does data differ in importance from other assets in assessing firm or industry conduct?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450" dirty="0"/>
              <a:t>Are there policy recommendations that would facilitate competition in markets involving data or personal or commercial information that the FTC should consider?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450" dirty="0"/>
              <a:t>Does the presence of personal information or privacy concerns inform or change competition analysis?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6C60E-27A7-B044-A271-666B252D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122"/>
            <a:ext cx="7543800" cy="815340"/>
          </a:xfrm>
        </p:spPr>
        <p:txBody>
          <a:bodyPr/>
          <a:lstStyle/>
          <a:p>
            <a:r>
              <a:rPr lang="en-US" dirty="0"/>
              <a:t>FTC Hearings on Competition &amp; Consumer Protection in the 21st Century: Big Data Session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48282BB-F660-487B-8808-042430D6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696" y="4857750"/>
            <a:ext cx="1801704" cy="228600"/>
          </a:xfrm>
        </p:spPr>
        <p:txBody>
          <a:bodyPr/>
          <a:lstStyle/>
          <a:p>
            <a:r>
              <a:rPr lang="en-US" dirty="0"/>
              <a:t>Orrick | CAN-TECH October 30, 2018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3C25CC4-6EBB-48B4-87BD-618C9F73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4217" y="4910722"/>
            <a:ext cx="443864" cy="274637"/>
          </a:xfrm>
        </p:spPr>
        <p:txBody>
          <a:bodyPr/>
          <a:lstStyle/>
          <a:p>
            <a:fld id="{A31399F6-7AD3-43C9-9F61-E7915521AAC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D01F78-3029-48EA-BB15-63611D26C4E0}"/>
              </a:ext>
            </a:extLst>
          </p:cNvPr>
          <p:cNvSpPr txBox="1">
            <a:spLocks/>
          </p:cNvSpPr>
          <p:nvPr/>
        </p:nvSpPr>
        <p:spPr>
          <a:xfrm>
            <a:off x="228600" y="3505200"/>
            <a:ext cx="4038600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3038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96875" indent="-2238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69913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1688" indent="-2317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27113" indent="-2254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US" sz="1500" dirty="0"/>
              <a:t>Hearing #6 “will examine the role that data plays in competition and innovation, and also will consider the antitrust analysis of mergers and firm conduct where data is a key asset or product.” – FTC (Nov. 6-8, 2018)</a:t>
            </a:r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977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C60E-27A7-B044-A271-666B252D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 Post-Midterm Predictions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1E078A-5074-C94C-B185-4A85F803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6350"/>
            <a:ext cx="3733800" cy="9715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Privacy legislation</a:t>
            </a:r>
          </a:p>
          <a:p>
            <a:pPr marL="0" indent="0">
              <a:buNone/>
            </a:pPr>
            <a:r>
              <a:rPr lang="en-US" b="1" dirty="0"/>
              <a:t>Conduct investigations 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2E7E2FB7-29CD-443E-A18C-D364D6BF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696" y="4857750"/>
            <a:ext cx="1801704" cy="228600"/>
          </a:xfrm>
        </p:spPr>
        <p:txBody>
          <a:bodyPr/>
          <a:lstStyle/>
          <a:p>
            <a:r>
              <a:rPr lang="en-US" dirty="0"/>
              <a:t>Orrick | CAN-TECH October 30, 2018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3908B55-C318-4583-AE05-ADDB1D05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4217" y="4910722"/>
            <a:ext cx="443864" cy="274637"/>
          </a:xfrm>
        </p:spPr>
        <p:txBody>
          <a:bodyPr/>
          <a:lstStyle/>
          <a:p>
            <a:fld id="{A31399F6-7AD3-43C9-9F61-E7915521AAC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Picture 11" descr="A picture containing water&#10;&#10;Description generated with high confidence">
            <a:extLst>
              <a:ext uri="{FF2B5EF4-FFF2-40B4-BE49-F238E27FC236}">
                <a16:creationId xmlns:a16="http://schemas.microsoft.com/office/drawing/2014/main" id="{2EC0E6BC-04B8-4269-B473-639F6DE3E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6" y="2069335"/>
            <a:ext cx="4182623" cy="2788415"/>
          </a:xfrm>
          <a:prstGeom prst="rect">
            <a:avLst/>
          </a:prstGeom>
        </p:spPr>
      </p:pic>
      <p:pic>
        <p:nvPicPr>
          <p:cNvPr id="13" name="Picture 12" descr="A picture containing person, man, electronics, table&#10;&#10;Description generated with high confidence">
            <a:extLst>
              <a:ext uri="{FF2B5EF4-FFF2-40B4-BE49-F238E27FC236}">
                <a16:creationId xmlns:a16="http://schemas.microsoft.com/office/drawing/2014/main" id="{D67553B6-9E66-4B2B-BA5B-78BA0A9B8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9" y="2069335"/>
            <a:ext cx="4182623" cy="278841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4723F3-3634-49DE-8199-385B220CFEC7}"/>
              </a:ext>
            </a:extLst>
          </p:cNvPr>
          <p:cNvSpPr txBox="1">
            <a:spLocks/>
          </p:cNvSpPr>
          <p:nvPr/>
        </p:nvSpPr>
        <p:spPr>
          <a:xfrm>
            <a:off x="3505200" y="1276350"/>
            <a:ext cx="5105400" cy="971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96875" indent="-2238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69913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1688" indent="-2317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27113" indent="-2254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Data breach &amp; consent decree enforcement 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/>
              <a:t>Biz documents leading to new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29722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078A-5074-C94C-B185-4A85F803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1371600"/>
            <a:ext cx="7162800" cy="295275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views and opinions expressed in this presentation are entirely those of the speaker and do not </a:t>
            </a:r>
            <a:r>
              <a:rPr lang="en-US" dirty="0"/>
              <a:t>necessarily reflect the views of Orrick or of any current or former clients.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6C60E-27A7-B044-A271-666B252D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16686D61-22A9-476D-9736-AD04042D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696" y="4857750"/>
            <a:ext cx="1801704" cy="228600"/>
          </a:xfrm>
        </p:spPr>
        <p:txBody>
          <a:bodyPr/>
          <a:lstStyle/>
          <a:p>
            <a:r>
              <a:rPr lang="en-US" dirty="0"/>
              <a:t>Orrick | CAN-TECH October 30, 2018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1D6ABC8-F75A-4DB6-800A-19A75BC5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4217" y="4910722"/>
            <a:ext cx="443864" cy="274637"/>
          </a:xfrm>
        </p:spPr>
        <p:txBody>
          <a:bodyPr/>
          <a:lstStyle/>
          <a:p>
            <a:fld id="{A31399F6-7AD3-43C9-9F61-E7915521AAC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541-23BF-4367-B549-F099AC28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2C422-E9C1-4707-BB72-1A6D6E51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9F6-7AD3-43C9-9F61-E7915521AAC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DB50721A-5CC3-4548-B7FA-AFBE2260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696" y="4857750"/>
            <a:ext cx="1801704" cy="228600"/>
          </a:xfrm>
        </p:spPr>
        <p:txBody>
          <a:bodyPr/>
          <a:lstStyle/>
          <a:p>
            <a:r>
              <a:rPr lang="en-US" dirty="0"/>
              <a:t>Orrick | CAN-TECH October 30, 2018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BF583C-884E-4BE6-A5B6-07CFB47F6E2A}"/>
              </a:ext>
            </a:extLst>
          </p:cNvPr>
          <p:cNvSpPr txBox="1">
            <a:spLocks/>
          </p:cNvSpPr>
          <p:nvPr/>
        </p:nvSpPr>
        <p:spPr>
          <a:xfrm>
            <a:off x="304800" y="1371600"/>
            <a:ext cx="4258822" cy="3638550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96875" indent="-2238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69913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1688" indent="-2317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27113" indent="-2254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Glossary &amp; Animating US Statutes</a:t>
            </a:r>
          </a:p>
          <a:p>
            <a:pPr marL="0" indent="0">
              <a:buNone/>
            </a:pPr>
            <a:r>
              <a:rPr lang="en-US" b="1" dirty="0"/>
              <a:t>Antitrust Populism</a:t>
            </a:r>
          </a:p>
          <a:p>
            <a:pPr lvl="1"/>
            <a:r>
              <a:rPr lang="en-US" dirty="0"/>
              <a:t>Tech Leaders &amp; “Techlash”</a:t>
            </a:r>
          </a:p>
          <a:p>
            <a:pPr lvl="1"/>
            <a:r>
              <a:rPr lang="en-US" dirty="0"/>
              <a:t>Rhetoric vs. Enforcement</a:t>
            </a:r>
          </a:p>
          <a:p>
            <a:pPr marL="0" indent="0">
              <a:buNone/>
            </a:pPr>
            <a:r>
              <a:rPr lang="en-US" b="1" dirty="0"/>
              <a:t>US Merger Trends &amp; Court Decisions</a:t>
            </a:r>
          </a:p>
          <a:p>
            <a:pPr marL="0" indent="0">
              <a:buNone/>
            </a:pPr>
            <a:r>
              <a:rPr lang="en-US" b="1" dirty="0"/>
              <a:t>FTC 21</a:t>
            </a:r>
            <a:r>
              <a:rPr lang="en-US" b="1" baseline="30000" dirty="0"/>
              <a:t>st</a:t>
            </a:r>
            <a:r>
              <a:rPr lang="en-US" b="1" dirty="0"/>
              <a:t> Century Hearings </a:t>
            </a:r>
          </a:p>
          <a:p>
            <a:pPr marL="0" indent="0">
              <a:buNone/>
            </a:pPr>
            <a:r>
              <a:rPr lang="en-US" b="1" dirty="0"/>
              <a:t>Post-Midterm Predictions for Privacy, etc. </a:t>
            </a:r>
          </a:p>
          <a:p>
            <a:pPr marL="173037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184111-3D9B-4FE0-AD4E-59ED22D614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r="4004"/>
          <a:stretch/>
        </p:blipFill>
        <p:spPr>
          <a:xfrm>
            <a:off x="4567091" y="1428750"/>
            <a:ext cx="4272109" cy="28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078A-5074-C94C-B185-4A85F803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295400"/>
            <a:ext cx="3657599" cy="36385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US Antitrust Enforcement Agencies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Department of Justice        Antitrust Division (DOJ)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Federal Trade Commission (FTC)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Sherman Act </a:t>
            </a:r>
            <a:r>
              <a:rPr lang="en-US" sz="1600" dirty="0"/>
              <a:t>(1890)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§ 1 unlawful agreement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§ 2 monopolization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Clayton Act </a:t>
            </a:r>
            <a:r>
              <a:rPr lang="en-US" sz="1600" dirty="0"/>
              <a:t>(1914): § 7 merger  review (DOJ &amp; FTC)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FTC Act </a:t>
            </a:r>
            <a:r>
              <a:rPr lang="en-US" sz="1600" dirty="0"/>
              <a:t>(1914): § 5</a:t>
            </a:r>
            <a:r>
              <a:rPr lang="en-US" sz="1600" b="1" dirty="0"/>
              <a:t> </a:t>
            </a:r>
            <a:r>
              <a:rPr lang="en-US" sz="1600" dirty="0"/>
              <a:t>enforcement re</a:t>
            </a:r>
            <a:r>
              <a:rPr lang="en-US" sz="1600" b="1" dirty="0"/>
              <a:t> </a:t>
            </a:r>
            <a:r>
              <a:rPr lang="en-US" sz="1600" dirty="0"/>
              <a:t>“unfair methods of competition”  </a:t>
            </a:r>
          </a:p>
          <a:p>
            <a:pPr lvl="1">
              <a:lnSpc>
                <a:spcPct val="100000"/>
              </a:lnSpc>
            </a:pPr>
            <a:endParaRPr lang="en-US" sz="1600" dirty="0"/>
          </a:p>
          <a:p>
            <a:pPr lvl="1">
              <a:lnSpc>
                <a:spcPct val="100000"/>
              </a:lnSpc>
            </a:pPr>
            <a:endParaRPr lang="en-US" sz="1600" dirty="0"/>
          </a:p>
          <a:p>
            <a:pPr lvl="1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6C60E-27A7-B044-A271-666B252D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 &amp; Animating US Statutes</a:t>
            </a:r>
          </a:p>
        </p:txBody>
      </p:sp>
      <p:pic>
        <p:nvPicPr>
          <p:cNvPr id="8" name="Picture 7" descr="A picture containing indoor, table, wall, sitting&#10;&#10;Description generated with very high confidence">
            <a:extLst>
              <a:ext uri="{FF2B5EF4-FFF2-40B4-BE49-F238E27FC236}">
                <a16:creationId xmlns:a16="http://schemas.microsoft.com/office/drawing/2014/main" id="{94D07C5D-75BA-43A2-9948-C0A8E0FE3E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"/>
          <a:stretch/>
        </p:blipFill>
        <p:spPr>
          <a:xfrm>
            <a:off x="3818596" y="1293019"/>
            <a:ext cx="5020604" cy="3336131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58CDE8C6-AD67-44F3-B20B-0D19548F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696" y="4857750"/>
            <a:ext cx="1801704" cy="228600"/>
          </a:xfrm>
        </p:spPr>
        <p:txBody>
          <a:bodyPr/>
          <a:lstStyle/>
          <a:p>
            <a:r>
              <a:rPr lang="en-US" dirty="0"/>
              <a:t>Orrick | CAN-TECH October 30, 2018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C2C9228-6F47-4A3D-9156-26C278CF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4217" y="4910722"/>
            <a:ext cx="443864" cy="274637"/>
          </a:xfrm>
        </p:spPr>
        <p:txBody>
          <a:bodyPr/>
          <a:lstStyle/>
          <a:p>
            <a:fld id="{A31399F6-7AD3-43C9-9F61-E7915521AAC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078A-5074-C94C-B185-4A85F803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2819400" cy="36385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Technology &amp; data industry leaders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FAANG</a:t>
            </a:r>
            <a:r>
              <a:rPr lang="en-US" dirty="0"/>
              <a:t>: Facebook, Apple, Amazon, Netflix &amp; Google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Largest US Companies</a:t>
            </a:r>
            <a:br>
              <a:rPr lang="en-US" b="1" dirty="0"/>
            </a:br>
            <a:r>
              <a:rPr lang="en-US" b="1" dirty="0"/>
              <a:t>(&amp; Market Caps)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en-US" dirty="0"/>
              <a:t>8/2/2018: Apple $1T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en-US" dirty="0"/>
              <a:t>Amazon neared $1T in Sept. 2018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6C60E-27A7-B044-A271-666B252D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Antitrust Populism: Rise of Technology in the 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36BAC-22CF-47FA-B05C-D24F3C3B5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76350"/>
            <a:ext cx="5272871" cy="3515686"/>
          </a:xfrm>
          <a:prstGeom prst="rect">
            <a:avLst/>
          </a:prstGeom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3792469D-C2D7-41E0-AF39-580D4F41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696" y="4857750"/>
            <a:ext cx="1801704" cy="228600"/>
          </a:xfrm>
        </p:spPr>
        <p:txBody>
          <a:bodyPr/>
          <a:lstStyle/>
          <a:p>
            <a:r>
              <a:rPr lang="en-US" dirty="0"/>
              <a:t>Orrick | CAN-TECH October 30, 2018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8C4FF33-2F4A-42B2-8DB6-B8405099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4217" y="4910722"/>
            <a:ext cx="443864" cy="274637"/>
          </a:xfrm>
        </p:spPr>
        <p:txBody>
          <a:bodyPr/>
          <a:lstStyle/>
          <a:p>
            <a:fld id="{A31399F6-7AD3-43C9-9F61-E7915521AAC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078A-5074-C94C-B185-4A85F803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1352550"/>
            <a:ext cx="2743200" cy="121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“With a single scholarly article, Lina Khan, 29, has reframed decades of monopoly law.”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6C60E-27A7-B044-A271-666B252D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Antitrust Populism: </a:t>
            </a:r>
            <a:r>
              <a:rPr lang="en-US" sz="2300" i="1" dirty="0"/>
              <a:t>The Amazon Antitrust Paradox</a:t>
            </a:r>
            <a:r>
              <a:rPr lang="en-US" sz="2300" dirty="0"/>
              <a:t>, Lina Kahn, </a:t>
            </a:r>
            <a:r>
              <a:rPr lang="en-US" sz="2300" cap="small" dirty="0"/>
              <a:t>Yale Law Review (2017)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366F48F7-7239-46C9-B318-C683357B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696" y="4933950"/>
            <a:ext cx="1801704" cy="228600"/>
          </a:xfrm>
        </p:spPr>
        <p:txBody>
          <a:bodyPr/>
          <a:lstStyle/>
          <a:p>
            <a:r>
              <a:rPr lang="en-US" dirty="0"/>
              <a:t>Orrick | CAN-TECH October 30, 2018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C6716F2-D67E-4122-B590-E419CD77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4217" y="4910722"/>
            <a:ext cx="443864" cy="274637"/>
          </a:xfrm>
        </p:spPr>
        <p:txBody>
          <a:bodyPr/>
          <a:lstStyle/>
          <a:p>
            <a:fld id="{A31399F6-7AD3-43C9-9F61-E7915521AAC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3AB062-C57E-462D-9767-615C8824CDA7}"/>
              </a:ext>
            </a:extLst>
          </p:cNvPr>
          <p:cNvSpPr txBox="1">
            <a:spLocks/>
          </p:cNvSpPr>
          <p:nvPr/>
        </p:nvSpPr>
        <p:spPr>
          <a:xfrm>
            <a:off x="5867400" y="2724150"/>
            <a:ext cx="2895599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96875" indent="-2238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69913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1688" indent="-2317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27113" indent="-2254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– </a:t>
            </a:r>
            <a:r>
              <a:rPr lang="en-US" cap="small" dirty="0"/>
              <a:t>NYTimes</a:t>
            </a:r>
            <a:r>
              <a:rPr lang="en-US" dirty="0"/>
              <a:t> (9/7/2018)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Kahn critiques the current focus of US antitrust law on economic evidence adhering to the “consumer welfare standard” (</a:t>
            </a:r>
            <a:r>
              <a:rPr lang="en-US" i="1" dirty="0"/>
              <a:t>i.e.,</a:t>
            </a:r>
            <a:r>
              <a:rPr lang="en-US" dirty="0"/>
              <a:t> price and output)</a:t>
            </a:r>
          </a:p>
          <a:p>
            <a:pPr marL="173037" lvl="1" indent="0">
              <a:lnSpc>
                <a:spcPct val="100000"/>
              </a:lnSpc>
              <a:buFont typeface="Arial" pitchFamily="34" charset="0"/>
              <a:buNone/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4978B-0630-4545-94E0-E076924FC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99317"/>
            <a:ext cx="5449542" cy="3658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48C8E-1E4F-4878-9B78-9C8E3B9DA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851" y="4857750"/>
            <a:ext cx="1968949" cy="2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078A-5074-C94C-B185-4A85F803F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6C60E-27A7-B044-A271-666B252D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Antitrust Populism: Support from Politicians, etc.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1E078A-5074-C94C-B185-4A85F803FEB5}"/>
              </a:ext>
            </a:extLst>
          </p:cNvPr>
          <p:cNvSpPr txBox="1">
            <a:spLocks/>
          </p:cNvSpPr>
          <p:nvPr/>
        </p:nvSpPr>
        <p:spPr>
          <a:xfrm>
            <a:off x="6248400" y="1200150"/>
            <a:ext cx="2737945" cy="2724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3038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96875" indent="-2238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69913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1688" indent="-2317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27113" indent="-2254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700" dirty="0"/>
              <a:t>“As an example of the power structure I'm fighting, AT&amp;T is buying Time Warner and thus CNN, a deal we will not approve in my admin-istration because it's too much concentration of power in the hands of too few.“</a:t>
            </a:r>
          </a:p>
          <a:p>
            <a:pPr marL="173037" lvl="1" indent="0">
              <a:buNone/>
            </a:pPr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FDD061-6D71-4BBA-BADD-517B5472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696" y="4857750"/>
            <a:ext cx="1801704" cy="228600"/>
          </a:xfrm>
        </p:spPr>
        <p:txBody>
          <a:bodyPr/>
          <a:lstStyle/>
          <a:p>
            <a:r>
              <a:rPr lang="en-US" dirty="0"/>
              <a:t>Orrick | CAN-TECH October 30, 2018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51D0F3F-81DA-4362-8A44-BC9E3E06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4217" y="4910722"/>
            <a:ext cx="443864" cy="274637"/>
          </a:xfrm>
        </p:spPr>
        <p:txBody>
          <a:bodyPr/>
          <a:lstStyle/>
          <a:p>
            <a:fld id="{A31399F6-7AD3-43C9-9F61-E7915521AAC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747D4-C860-4DD9-9857-201F8B0AB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158643"/>
            <a:ext cx="3124200" cy="39277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A3EE9F-2EFA-41D9-A39C-70B30AE69572}"/>
              </a:ext>
            </a:extLst>
          </p:cNvPr>
          <p:cNvSpPr txBox="1">
            <a:spLocks/>
          </p:cNvSpPr>
          <p:nvPr/>
        </p:nvSpPr>
        <p:spPr>
          <a:xfrm>
            <a:off x="304800" y="1200150"/>
            <a:ext cx="2438400" cy="2667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3038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96875" indent="-2238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69913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1688" indent="-2317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27113" indent="-2254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700" dirty="0"/>
              <a:t>“The extensive concentration of power in the hands of a few corporations hurts wages, undermines job growth, and threatens to squeeze out small businesses, suppliers, and new, innovative competitors.” </a:t>
            </a:r>
          </a:p>
          <a:p>
            <a:pPr marL="173037" lvl="1" indent="0">
              <a:buNone/>
            </a:pPr>
            <a:endParaRPr lang="en-US" sz="15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673826-500F-4BBA-9A45-06BF6AC32903}"/>
              </a:ext>
            </a:extLst>
          </p:cNvPr>
          <p:cNvSpPr txBox="1">
            <a:spLocks/>
          </p:cNvSpPr>
          <p:nvPr/>
        </p:nvSpPr>
        <p:spPr>
          <a:xfrm>
            <a:off x="304800" y="3943350"/>
            <a:ext cx="2590800" cy="1407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96875" indent="-2238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69913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1688" indent="-2317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27113" indent="-2254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300" dirty="0"/>
              <a:t>– Senate Democrats, </a:t>
            </a:r>
            <a:r>
              <a:rPr lang="en-US" sz="1300" cap="small" dirty="0"/>
              <a:t>A Better Deal: Cracking Down on Corporate Monopolies</a:t>
            </a:r>
            <a:r>
              <a:rPr lang="en-US" sz="1300" dirty="0"/>
              <a:t> (2017)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300" dirty="0"/>
              <a:t>See also: Open Markets Institute</a:t>
            </a:r>
          </a:p>
          <a:p>
            <a:pPr lvl="1"/>
            <a:endParaRPr lang="en-US" sz="1300" dirty="0"/>
          </a:p>
          <a:p>
            <a:pPr lvl="1"/>
            <a:endParaRPr lang="en-US" sz="1300" dirty="0"/>
          </a:p>
          <a:p>
            <a:pPr lvl="1"/>
            <a:endParaRPr lang="en-US" sz="1300" dirty="0"/>
          </a:p>
          <a:p>
            <a:pPr lvl="1"/>
            <a:endParaRPr lang="en-US" sz="13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DDAEF4-BDEA-4C2F-967B-DD965C4B783C}"/>
              </a:ext>
            </a:extLst>
          </p:cNvPr>
          <p:cNvSpPr txBox="1">
            <a:spLocks/>
          </p:cNvSpPr>
          <p:nvPr/>
        </p:nvSpPr>
        <p:spPr>
          <a:xfrm>
            <a:off x="6477000" y="4019550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96875" indent="-2238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69913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1688" indent="-2317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27113" indent="-2254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– Then-Presidential Candidate Donald Trump (10/22/2016)</a:t>
            </a:r>
          </a:p>
          <a:p>
            <a:pPr marL="173037" lvl="1" indent="0">
              <a:buNone/>
            </a:pPr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78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078A-5074-C94C-B185-4A85F803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47750"/>
            <a:ext cx="3608172" cy="337542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Antitrust Populism</a:t>
            </a:r>
          </a:p>
          <a:p>
            <a:r>
              <a:rPr lang="en-US" sz="1700" dirty="0"/>
              <a:t>Antitrust law as an approach to regulating “Big Data” companies and addressing social issues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830925-E3A6-42EB-AF49-719E0FB1A1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1047750"/>
            <a:ext cx="4558664" cy="10477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Trends in US Enforcement &amp; Courts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Few merger challenges 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Pro-business court decisions &amp; regulations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New conduct investigations?</a:t>
            </a:r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D956B8C-1B71-48DC-B251-4907FE04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Antitrust Populism vs. Antitrust Trends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A673D-6BD4-D44F-B19D-F22503B6D111}"/>
              </a:ext>
            </a:extLst>
          </p:cNvPr>
          <p:cNvSpPr txBox="1"/>
          <p:nvPr/>
        </p:nvSpPr>
        <p:spPr>
          <a:xfrm>
            <a:off x="3886200" y="1428750"/>
            <a:ext cx="70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vs.</a:t>
            </a:r>
          </a:p>
        </p:txBody>
      </p:sp>
      <p:pic>
        <p:nvPicPr>
          <p:cNvPr id="13" name="Picture 12" descr="A sign on a wooden table&#10;&#10;Description generated with high confidence">
            <a:extLst>
              <a:ext uri="{FF2B5EF4-FFF2-40B4-BE49-F238E27FC236}">
                <a16:creationId xmlns:a16="http://schemas.microsoft.com/office/drawing/2014/main" id="{D5C5CA31-715E-4B37-B8DB-7C568413CA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68162"/>
            <a:ext cx="4038599" cy="2278860"/>
          </a:xfrm>
          <a:prstGeom prst="rect">
            <a:avLst/>
          </a:prstGeom>
        </p:spPr>
      </p:pic>
      <p:pic>
        <p:nvPicPr>
          <p:cNvPr id="8" name="Picture 7" descr="Clouds in the sky&#10;&#10;Description generated with very high confidence">
            <a:extLst>
              <a:ext uri="{FF2B5EF4-FFF2-40B4-BE49-F238E27FC236}">
                <a16:creationId xmlns:a16="http://schemas.microsoft.com/office/drawing/2014/main" id="{E8EAEBCF-9B5B-4522-B977-0E03AFEB1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6" y="2468162"/>
            <a:ext cx="3657600" cy="2334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6CB7B1-F692-4E2A-BB5B-C9604F155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28" y="4936978"/>
            <a:ext cx="1804572" cy="225572"/>
          </a:xfrm>
          <a:prstGeom prst="rect">
            <a:avLst/>
          </a:prstGeom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DF56B3AD-8D39-4D8E-A3E0-66BDFBE0F1EA}"/>
              </a:ext>
            </a:extLst>
          </p:cNvPr>
          <p:cNvSpPr txBox="1">
            <a:spLocks/>
          </p:cNvSpPr>
          <p:nvPr/>
        </p:nvSpPr>
        <p:spPr>
          <a:xfrm>
            <a:off x="8839200" y="4933950"/>
            <a:ext cx="443864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1399F6-7AD3-43C9-9F61-E7915521AAC8}" type="slidenum">
              <a:rPr lang="en-US" sz="700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078A-5074-C94C-B185-4A85F803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17" y="1123950"/>
            <a:ext cx="4447683" cy="34099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DOJ sued to block AT&amp;T/Time Warner deal </a:t>
            </a:r>
            <a:r>
              <a:rPr lang="en-US" dirty="0"/>
              <a:t>($85.4B)</a:t>
            </a:r>
          </a:p>
          <a:p>
            <a:pPr>
              <a:lnSpc>
                <a:spcPct val="100000"/>
              </a:lnSpc>
            </a:pPr>
            <a:r>
              <a:rPr lang="en-US" dirty="0"/>
              <a:t>District Court Judge Leon allowed merger to proceed</a:t>
            </a:r>
          </a:p>
          <a:p>
            <a:pPr>
              <a:lnSpc>
                <a:spcPct val="100000"/>
              </a:lnSpc>
            </a:pPr>
            <a:r>
              <a:rPr lang="en-US" dirty="0"/>
              <a:t>Closed but on appeal (D.C. Circuit)</a:t>
            </a:r>
          </a:p>
          <a:p>
            <a:pPr marL="0" indent="0">
              <a:buNone/>
            </a:pPr>
            <a:r>
              <a:rPr lang="en-US" b="1" dirty="0"/>
              <a:t>DOJ approved CVS/Aetna </a:t>
            </a:r>
            <a:r>
              <a:rPr lang="en-US" dirty="0"/>
              <a:t>($68B)</a:t>
            </a:r>
          </a:p>
          <a:p>
            <a:r>
              <a:rPr lang="en-US" dirty="0"/>
              <a:t>Required to divest Aetna’s Medicare Individual Part D prescription drug plan business (10/10/2018)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DOJ cleared CIGNA/Express Scripts</a:t>
            </a:r>
            <a:r>
              <a:rPr lang="en-US" dirty="0"/>
              <a:t> ($54B) (9/17/18)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6C60E-27A7-B044-A271-666B252D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Merger Trends: Big Mergers Advance in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D41CB-43F6-4CB1-8D1E-B84E314251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2"/>
          <a:stretch/>
        </p:blipFill>
        <p:spPr>
          <a:xfrm>
            <a:off x="255697" y="1225769"/>
            <a:ext cx="4212020" cy="2482269"/>
          </a:xfrm>
          <a:prstGeom prst="rect">
            <a:avLst/>
          </a:prstGeom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5055959-B03A-4E09-AE53-5024ACFB04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696" y="4857750"/>
            <a:ext cx="1801704" cy="228600"/>
          </a:xfrm>
        </p:spPr>
        <p:txBody>
          <a:bodyPr/>
          <a:lstStyle/>
          <a:p>
            <a:r>
              <a:rPr lang="en-US" dirty="0"/>
              <a:t>Orrick | CAN-TECH October 30, 2018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384B929-394F-4F0F-93BB-F0D1D1CE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4217" y="4910722"/>
            <a:ext cx="443864" cy="274637"/>
          </a:xfrm>
        </p:spPr>
        <p:txBody>
          <a:bodyPr/>
          <a:lstStyle/>
          <a:p>
            <a:fld id="{A31399F6-7AD3-43C9-9F61-E7915521AAC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D0C516-D3ED-403A-8434-014C43A4745E}"/>
              </a:ext>
            </a:extLst>
          </p:cNvPr>
          <p:cNvSpPr txBox="1">
            <a:spLocks/>
          </p:cNvSpPr>
          <p:nvPr/>
        </p:nvSpPr>
        <p:spPr>
          <a:xfrm>
            <a:off x="276717" y="3790950"/>
            <a:ext cx="4447683" cy="692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96875" indent="-2238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69913" indent="-1730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1688" indent="-2317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27113" indent="-2254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US" b="1" dirty="0"/>
              <a:t>FTC approved Linde/Praxair </a:t>
            </a:r>
            <a:r>
              <a:rPr lang="en-US" dirty="0"/>
              <a:t>($80B)</a:t>
            </a:r>
          </a:p>
          <a:p>
            <a:pPr>
              <a:lnSpc>
                <a:spcPct val="100000"/>
              </a:lnSpc>
            </a:pPr>
            <a:r>
              <a:rPr lang="en-US" dirty="0"/>
              <a:t>Divestitures in 9 markets (10/22/2018) with dissent regarding PE asset buyer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6:9 Slate Master Slide">
  <a:themeElements>
    <a:clrScheme name="Orrick Slate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3E48"/>
      </a:accent1>
      <a:accent2>
        <a:srgbClr val="6E6E6E"/>
      </a:accent2>
      <a:accent3>
        <a:srgbClr val="016D9B"/>
      </a:accent3>
      <a:accent4>
        <a:srgbClr val="DF6E1E"/>
      </a:accent4>
      <a:accent5>
        <a:srgbClr val="669999"/>
      </a:accent5>
      <a:accent6>
        <a:srgbClr val="ACC37E"/>
      </a:accent6>
      <a:hlink>
        <a:srgbClr val="007398"/>
      </a:hlink>
      <a:folHlink>
        <a:srgbClr val="007398"/>
      </a:folHlink>
    </a:clrScheme>
    <a:fontScheme name="Orrick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E247044-4348-4651-A33E-9C6D6D0DFF11}" vid="{20C94A07-9137-43A8-A659-C7C64776C9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Slate_16-9</Template>
  <TotalTime>196</TotalTime>
  <Words>804</Words>
  <Application>Microsoft Office PowerPoint</Application>
  <PresentationFormat>On-screen Show (16:9)</PresentationFormat>
  <Paragraphs>119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16:9 Slate Master Slide</vt:lpstr>
      <vt:lpstr> Trends in US Antitrust Law</vt:lpstr>
      <vt:lpstr>Disclaimer</vt:lpstr>
      <vt:lpstr>Agenda</vt:lpstr>
      <vt:lpstr>Glossary &amp; Animating US Statutes</vt:lpstr>
      <vt:lpstr>Antitrust Populism: Rise of Technology in the US</vt:lpstr>
      <vt:lpstr>Antitrust Populism: The Amazon Antitrust Paradox, Lina Kahn, Yale Law Review (2017)</vt:lpstr>
      <vt:lpstr>Antitrust Populism: Support from Politicians, etc.</vt:lpstr>
      <vt:lpstr>Antitrust Populism vs. Antitrust Trends</vt:lpstr>
      <vt:lpstr>US Merger Trends: Big Mergers Advance in 2018</vt:lpstr>
      <vt:lpstr>US Court Decision: Ohio v. American Express Co.</vt:lpstr>
      <vt:lpstr>FTC Hearings on Competition &amp; Consumer Protection in the 21st Century: Big Data Session</vt:lpstr>
      <vt:lpstr>Conclusions: Post-Midterm Predictions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US Antitrust</dc:title>
  <dc:creator>Ward, Kaitlin</dc:creator>
  <cp:lastModifiedBy>Ray, Amy</cp:lastModifiedBy>
  <cp:revision>18</cp:revision>
  <dcterms:created xsi:type="dcterms:W3CDTF">2018-07-26T21:19:20Z</dcterms:created>
  <dcterms:modified xsi:type="dcterms:W3CDTF">2018-10-29T21:55:48Z</dcterms:modified>
</cp:coreProperties>
</file>