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64" r:id="rId6"/>
    <p:sldId id="265" r:id="rId7"/>
    <p:sldId id="261" r:id="rId8"/>
    <p:sldId id="266" r:id="rId9"/>
    <p:sldId id="263" r:id="rId10"/>
    <p:sldId id="262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2173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667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856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033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646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324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368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466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750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030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5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74D94-CAF3-4625-8EFE-8AFF12DCDBC4}" type="datetimeFigureOut">
              <a:rPr lang="en-CA" smtClean="0"/>
              <a:t>2016-10-20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D04F7-3C4C-42AD-A0E8-B06AB68E57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904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afc.uscourts.gov/sites/default/files/opinions-orders/15-1769.Opinion.9-28-2016.1.PDF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Rectangle 3"/>
          <p:cNvSpPr/>
          <p:nvPr/>
        </p:nvSpPr>
        <p:spPr bwMode="auto">
          <a:xfrm>
            <a:off x="499626" y="6219407"/>
            <a:ext cx="3849090" cy="59606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1160463"/>
            <a:ext cx="966152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93750" y="1778000"/>
            <a:ext cx="7286625" cy="14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50000"/>
                  </a:srgbClr>
                </a:solidFill>
                <a:effectLst/>
                <a:uLnTx/>
                <a:uFillTx/>
                <a:latin typeface="Neuropol" panose="020B0500000000000000" pitchFamily="34" charset="0"/>
                <a:ea typeface="+mj-ea"/>
                <a:cs typeface="+mj-cs"/>
              </a:rPr>
              <a:t>PATENTS</a:t>
            </a:r>
            <a:r>
              <a:rPr kumimoji="0" lang="en-US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5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en-US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5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IT.CAN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Annual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Meeting</a:t>
            </a:r>
            <a: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en-US" altLang="en-US" sz="4400" b="1" i="0" u="none" strike="noStrike" kern="0" cap="none" spc="0" normalizeH="0" baseline="0" noProof="0" dirty="0" smtClean="0">
              <a:ln>
                <a:noFill/>
              </a:ln>
              <a:solidFill>
                <a:srgbClr val="333399">
                  <a:lumMod val="75000"/>
                </a:srgb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866775" y="4157663"/>
            <a:ext cx="6265863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1088" indent="-241300" algn="l" rtl="0" eaLnBrk="0" fontAlgn="base" hangingPunct="0">
              <a:spcBef>
                <a:spcPct val="20000"/>
              </a:spcBef>
              <a:spcAft>
                <a:spcPct val="0"/>
              </a:spcAft>
              <a:buSzPct val="8500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455738" indent="-195263" algn="l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830388" indent="-1952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24155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987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1559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131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0703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Bruce Stratton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Dimock Stratton LLP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October</a:t>
            </a:r>
            <a:r>
              <a:rPr kumimoji="0" lang="en-US" altLang="en-US" sz="1600" b="0" i="0" u="none" strike="noStrike" kern="0" cap="none" spc="0" normalizeH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25, 2016</a:t>
            </a:r>
            <a:endParaRPr kumimoji="0" lang="en-US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333399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2" descr="F:\_Admin\Marketing Department\DS logo\Logos - current 2015\New Logo (2015)\No Tag Line\website\DIMOCK_RGB_150dpi_NOtag Cle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59" y="6261939"/>
            <a:ext cx="3730625" cy="48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495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Universal Patent Protection for IT?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Is there a </a:t>
            </a:r>
            <a:r>
              <a:rPr lang="en-CA" i="1" dirty="0"/>
              <a:t>cost-effective</a:t>
            </a:r>
            <a:r>
              <a:rPr lang="en-CA" dirty="0"/>
              <a:t> way for Canadian IT enterprises to obtain </a:t>
            </a:r>
            <a:r>
              <a:rPr lang="en-CA" i="1" dirty="0"/>
              <a:t>broad</a:t>
            </a:r>
            <a:r>
              <a:rPr lang="en-CA" dirty="0"/>
              <a:t> patent protection for their technology</a:t>
            </a:r>
            <a:r>
              <a:rPr lang="en-CA" dirty="0" smtClean="0"/>
              <a:t>?</a:t>
            </a:r>
          </a:p>
          <a:p>
            <a:pPr lvl="1"/>
            <a:r>
              <a:rPr lang="en-US" dirty="0" smtClean="0"/>
              <a:t>“Technological Effect” vs. The “Abstract”</a:t>
            </a:r>
          </a:p>
          <a:p>
            <a:pPr lvl="2"/>
            <a:r>
              <a:rPr lang="en-US" dirty="0" smtClean="0"/>
              <a:t>Problem/solution model in CIPO</a:t>
            </a:r>
          </a:p>
          <a:p>
            <a:pPr lvl="2"/>
            <a:r>
              <a:rPr lang="en-US" dirty="0" smtClean="0"/>
              <a:t>Physical effect as per </a:t>
            </a:r>
            <a:r>
              <a:rPr lang="en-US" i="1" dirty="0" smtClean="0"/>
              <a:t>Amazon</a:t>
            </a:r>
            <a:endParaRPr lang="en-US" dirty="0" smtClean="0"/>
          </a:p>
          <a:p>
            <a:pPr lvl="1"/>
            <a:r>
              <a:rPr lang="en-US" dirty="0" smtClean="0"/>
              <a:t>“Specific purpose equipment” vs. “general purpose”</a:t>
            </a:r>
          </a:p>
          <a:p>
            <a:pPr lvl="2"/>
            <a:r>
              <a:rPr lang="en-US" dirty="0" smtClean="0"/>
              <a:t>Features of the IT system - eg. speed, distributed nature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6100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Effective Patent Protection for Fintech?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Business models </a:t>
            </a:r>
            <a:r>
              <a:rPr lang="en-US" i="1" dirty="0" smtClean="0"/>
              <a:t>per se </a:t>
            </a:r>
            <a:r>
              <a:rPr lang="en-US" dirty="0" smtClean="0"/>
              <a:t>will be difficult to protect with patent rights (e.g. risk allocation models)</a:t>
            </a:r>
          </a:p>
          <a:p>
            <a:r>
              <a:rPr lang="en-US" dirty="0" smtClean="0"/>
              <a:t>Technology that </a:t>
            </a:r>
            <a:r>
              <a:rPr lang="en-US" i="1" dirty="0" smtClean="0"/>
              <a:t>enables</a:t>
            </a:r>
            <a:r>
              <a:rPr lang="en-US" dirty="0" smtClean="0"/>
              <a:t> the business model will continue to be patentable</a:t>
            </a:r>
          </a:p>
          <a:p>
            <a:r>
              <a:rPr lang="en-US" dirty="0" smtClean="0"/>
              <a:t>Technology that </a:t>
            </a:r>
            <a:r>
              <a:rPr lang="en-US" i="1" dirty="0" smtClean="0"/>
              <a:t>implements</a:t>
            </a:r>
            <a:r>
              <a:rPr lang="en-US" dirty="0" smtClean="0"/>
              <a:t> the business model will be in the grey zone</a:t>
            </a:r>
          </a:p>
          <a:p>
            <a:r>
              <a:rPr lang="en-US" dirty="0" smtClean="0"/>
              <a:t>European, US and Canadian approaches to patentable subject-matter will be a significant roadblock to patents to protect Fintech, “as such”. Post-</a:t>
            </a:r>
            <a:r>
              <a:rPr lang="en-US" i="1" dirty="0" smtClean="0"/>
              <a:t>Alice</a:t>
            </a:r>
            <a:r>
              <a:rPr lang="en-US" dirty="0" smtClean="0"/>
              <a:t> grant rates have dropped.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9462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Rectangle 3"/>
          <p:cNvSpPr/>
          <p:nvPr/>
        </p:nvSpPr>
        <p:spPr bwMode="auto">
          <a:xfrm>
            <a:off x="499626" y="6219407"/>
            <a:ext cx="3849090" cy="59606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1160463"/>
            <a:ext cx="966152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93750" y="1778000"/>
            <a:ext cx="7286625" cy="14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50000"/>
                  </a:srgbClr>
                </a:solidFill>
                <a:effectLst/>
                <a:uLnTx/>
                <a:uFillTx/>
                <a:latin typeface="Neuropol" panose="020B0500000000000000" pitchFamily="34" charset="0"/>
                <a:ea typeface="+mj-ea"/>
                <a:cs typeface="+mj-cs"/>
              </a:rPr>
              <a:t>PATENTS</a:t>
            </a:r>
            <a:r>
              <a:rPr kumimoji="0" lang="en-US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5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en-US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5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IT.CAN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Annual</a:t>
            </a:r>
            <a:r>
              <a:rPr kumimoji="0" lang="en-US" alt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Meeting</a:t>
            </a:r>
            <a: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en-US" altLang="en-US" sz="4400" b="1" i="0" u="none" strike="noStrike" kern="0" cap="none" spc="0" normalizeH="0" baseline="0" noProof="0" dirty="0" smtClean="0">
              <a:ln>
                <a:noFill/>
              </a:ln>
              <a:solidFill>
                <a:srgbClr val="333399">
                  <a:lumMod val="75000"/>
                </a:srgb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866775" y="4157663"/>
            <a:ext cx="6265863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1088" indent="-241300" algn="l" rtl="0" eaLnBrk="0" fontAlgn="base" hangingPunct="0">
              <a:spcBef>
                <a:spcPct val="20000"/>
              </a:spcBef>
              <a:spcAft>
                <a:spcPct val="0"/>
              </a:spcAft>
              <a:buSzPct val="8500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455738" indent="-195263" algn="l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830388" indent="-1952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24155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987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1559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131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070350" indent="-174625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Bruce Stratton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Dimock Stratton LLP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October</a:t>
            </a:r>
            <a:r>
              <a:rPr kumimoji="0" lang="en-US" altLang="en-US" sz="1600" b="0" i="0" u="none" strike="noStrike" kern="0" cap="none" spc="0" normalizeH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25, 2016</a:t>
            </a:r>
            <a:endParaRPr kumimoji="0" lang="en-US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333399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2" descr="F:\_Admin\Marketing Department\DS logo\Logos - current 2015\New Logo (2015)\No Tag Line\website\DIMOCK_RGB_150dpi_NOtag Cle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59" y="6261939"/>
            <a:ext cx="3730625" cy="48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078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u="sng" dirty="0" smtClean="0"/>
              <a:t>Outline:</a:t>
            </a:r>
          </a:p>
          <a:p>
            <a:r>
              <a:rPr lang="en-CA" dirty="0" smtClean="0"/>
              <a:t>U.S</a:t>
            </a:r>
            <a:r>
              <a:rPr lang="en-CA" dirty="0"/>
              <a:t>. </a:t>
            </a:r>
            <a:r>
              <a:rPr lang="en-CA" dirty="0" smtClean="0"/>
              <a:t>law on patent-eligible subject matter</a:t>
            </a:r>
            <a:endParaRPr lang="en-CA" dirty="0"/>
          </a:p>
          <a:p>
            <a:r>
              <a:rPr lang="en-CA" dirty="0" smtClean="0"/>
              <a:t>U.S. written </a:t>
            </a:r>
            <a:r>
              <a:rPr lang="en-CA" dirty="0"/>
              <a:t>description </a:t>
            </a:r>
            <a:r>
              <a:rPr lang="en-CA" dirty="0" smtClean="0"/>
              <a:t>requirements and IT-based inventions</a:t>
            </a:r>
            <a:endParaRPr lang="en-CA" dirty="0"/>
          </a:p>
          <a:p>
            <a:r>
              <a:rPr lang="en-CA" dirty="0" smtClean="0"/>
              <a:t>Utility, the “promise</a:t>
            </a:r>
            <a:r>
              <a:rPr lang="en-CA" dirty="0"/>
              <a:t>” </a:t>
            </a:r>
            <a:r>
              <a:rPr lang="en-CA" dirty="0" smtClean="0"/>
              <a:t>and </a:t>
            </a:r>
            <a:r>
              <a:rPr lang="en-CA" dirty="0"/>
              <a:t>patents in the IT </a:t>
            </a:r>
            <a:r>
              <a:rPr lang="en-CA" dirty="0" smtClean="0"/>
              <a:t>sector</a:t>
            </a:r>
            <a:endParaRPr lang="en-CA" dirty="0"/>
          </a:p>
          <a:p>
            <a:r>
              <a:rPr lang="en-CA" dirty="0" smtClean="0"/>
              <a:t>Europe, </a:t>
            </a:r>
            <a:r>
              <a:rPr lang="en-CA" dirty="0"/>
              <a:t>patentability </a:t>
            </a:r>
            <a:r>
              <a:rPr lang="en-CA" dirty="0" smtClean="0"/>
              <a:t>and Canadian </a:t>
            </a:r>
            <a:r>
              <a:rPr lang="en-CA" dirty="0"/>
              <a:t>law </a:t>
            </a:r>
            <a:endParaRPr lang="en-CA" dirty="0" smtClean="0"/>
          </a:p>
          <a:p>
            <a:r>
              <a:rPr lang="en-CA" dirty="0" smtClean="0"/>
              <a:t>Effective broad </a:t>
            </a:r>
            <a:r>
              <a:rPr lang="en-CA" dirty="0"/>
              <a:t>patent protection for </a:t>
            </a:r>
            <a:r>
              <a:rPr lang="en-CA" dirty="0" smtClean="0"/>
              <a:t>IT systems </a:t>
            </a:r>
          </a:p>
          <a:p>
            <a:r>
              <a:rPr lang="en-CA" dirty="0" smtClean="0"/>
              <a:t>Fintech and patentable subject-matter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6236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 Post-</a:t>
            </a:r>
            <a:r>
              <a:rPr lang="en-US" i="1" dirty="0" smtClean="0"/>
              <a:t>Alice </a:t>
            </a:r>
            <a:r>
              <a:rPr lang="en-US" dirty="0" smtClean="0"/>
              <a:t>Law and Canadian Patents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law has careened from </a:t>
            </a:r>
            <a:r>
              <a:rPr lang="en-US" i="1" dirty="0" smtClean="0"/>
              <a:t>State Street </a:t>
            </a:r>
            <a:r>
              <a:rPr lang="en-US" dirty="0" smtClean="0"/>
              <a:t>to </a:t>
            </a:r>
            <a:r>
              <a:rPr lang="en-US" i="1" dirty="0" smtClean="0"/>
              <a:t>Alice</a:t>
            </a:r>
          </a:p>
          <a:p>
            <a:r>
              <a:rPr lang="en-US" dirty="0" smtClean="0"/>
              <a:t>Where is it headed and why should clients be concerned?</a:t>
            </a:r>
          </a:p>
          <a:p>
            <a:pPr lvl="1"/>
            <a:r>
              <a:rPr lang="en-US" dirty="0" smtClean="0"/>
              <a:t>“Off the rack” claims vs. bespoke patent drafting</a:t>
            </a:r>
          </a:p>
          <a:p>
            <a:pPr lvl="1"/>
            <a:r>
              <a:rPr lang="en-US" dirty="0" smtClean="0"/>
              <a:t>Redrafting US claims for Canadian patent office</a:t>
            </a:r>
          </a:p>
          <a:p>
            <a:pPr lvl="1"/>
            <a:r>
              <a:rPr lang="en-US" dirty="0" smtClean="0"/>
              <a:t>Cost of uncertainty</a:t>
            </a:r>
          </a:p>
          <a:p>
            <a:pPr lvl="1"/>
            <a:r>
              <a:rPr lang="en-US" dirty="0" smtClean="0"/>
              <a:t>Reduction in value represented in patent portfolios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1066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Canadian and U.S. Statutes 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United States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Whoever invents or discovers any </a:t>
            </a:r>
            <a:r>
              <a:rPr lang="en-CA" dirty="0">
                <a:solidFill>
                  <a:srgbClr val="FF0000"/>
                </a:solidFill>
              </a:rPr>
              <a:t>new and useful process, machine, manufacture, or composition of matter, or any new and useful improvement thereof</a:t>
            </a:r>
            <a:r>
              <a:rPr lang="en-CA" dirty="0"/>
              <a:t>, may obtain a patent therefor, subject to the conditions and requirements of this title.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Canada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invention means any </a:t>
            </a:r>
            <a:r>
              <a:rPr lang="en-CA" dirty="0" smtClean="0">
                <a:solidFill>
                  <a:srgbClr val="FF0000"/>
                </a:solidFill>
              </a:rPr>
              <a:t>new and useful </a:t>
            </a:r>
            <a:r>
              <a:rPr lang="en-CA" dirty="0" smtClean="0"/>
              <a:t>art, </a:t>
            </a:r>
            <a:r>
              <a:rPr lang="en-CA" dirty="0" smtClean="0">
                <a:solidFill>
                  <a:srgbClr val="FF0000"/>
                </a:solidFill>
              </a:rPr>
              <a:t>process, machine, manufacture or composition of matter, or any new and useful improvement </a:t>
            </a:r>
            <a:r>
              <a:rPr lang="en-CA" dirty="0" smtClean="0"/>
              <a:t>in any art, process, machine, manufacture or composition of matter; </a:t>
            </a:r>
            <a:endParaRPr lang="en-CA" dirty="0"/>
          </a:p>
          <a:p>
            <a:r>
              <a:rPr lang="en-CA" dirty="0" smtClean="0"/>
              <a:t>No “mere </a:t>
            </a:r>
            <a:r>
              <a:rPr lang="en-CA" dirty="0"/>
              <a:t>scientific principle or abstract </a:t>
            </a:r>
            <a:r>
              <a:rPr lang="en-CA" dirty="0" smtClean="0"/>
              <a:t>theorem” (s. 27(8)).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pic>
        <p:nvPicPr>
          <p:cNvPr id="4" name="Picture 2" descr="F:\_Admin\Marketing Department\DS logo\Logos - current 2015\New Logo (2015)\No Tag Line\website\DIMOCK_RGB_150dpi_NOtag Cle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59" y="6261939"/>
            <a:ext cx="3730625" cy="48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42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Canadian and US Courts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United States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CA" i="1" dirty="0" smtClean="0"/>
              <a:t>Alice</a:t>
            </a:r>
            <a:r>
              <a:rPr lang="en-CA" dirty="0" smtClean="0"/>
              <a:t>:  </a:t>
            </a:r>
          </a:p>
          <a:p>
            <a:pPr lvl="1"/>
            <a:r>
              <a:rPr lang="en-CA" dirty="0"/>
              <a:t>two-part test of </a:t>
            </a:r>
            <a:r>
              <a:rPr lang="en-CA" i="1" dirty="0"/>
              <a:t>Mayo v. Prometheus </a:t>
            </a:r>
            <a:endParaRPr lang="en-CA" i="1" dirty="0" smtClean="0"/>
          </a:p>
          <a:p>
            <a:pPr lvl="1"/>
            <a:r>
              <a:rPr lang="en-US" dirty="0" smtClean="0"/>
              <a:t>(1) Does the claim include reference to patent ineligible features?</a:t>
            </a:r>
          </a:p>
          <a:p>
            <a:pPr lvl="1"/>
            <a:r>
              <a:rPr lang="en-US" dirty="0" smtClean="0"/>
              <a:t>(2) “Something more” to render the subject-matter </a:t>
            </a:r>
            <a:r>
              <a:rPr lang="en-CA" dirty="0" smtClean="0"/>
              <a:t> patent-eligible</a:t>
            </a:r>
            <a:endParaRPr lang="en-C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Canada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CA" i="1" dirty="0" smtClean="0"/>
              <a:t>Amazon</a:t>
            </a:r>
            <a:r>
              <a:rPr lang="en-CA" dirty="0" smtClean="0"/>
              <a:t>:  </a:t>
            </a:r>
          </a:p>
          <a:p>
            <a:pPr lvl="1"/>
            <a:r>
              <a:rPr lang="en-US" dirty="0" smtClean="0"/>
              <a:t>Literal patent interpretation may be too permissive – inventor may intentionally or inadvertently mislead</a:t>
            </a:r>
          </a:p>
          <a:p>
            <a:pPr lvl="1"/>
            <a:r>
              <a:rPr lang="en-US" dirty="0" smtClean="0"/>
              <a:t>Solution is “purposive construction”</a:t>
            </a:r>
          </a:p>
          <a:p>
            <a:pPr lvl="1"/>
            <a:r>
              <a:rPr lang="en-US" dirty="0" smtClean="0"/>
              <a:t>Practical application test too permissive </a:t>
            </a:r>
          </a:p>
          <a:p>
            <a:pPr lvl="1"/>
            <a:r>
              <a:rPr lang="en-US" dirty="0" smtClean="0"/>
              <a:t>Technical effect and business method rules are inappropriate</a:t>
            </a:r>
            <a:endParaRPr lang="en-CA" dirty="0"/>
          </a:p>
        </p:txBody>
      </p:sp>
      <p:pic>
        <p:nvPicPr>
          <p:cNvPr id="4" name="Picture 2" descr="F:\_Admin\Marketing Department\DS logo\Logos - current 2015\New Logo (2015)\No Tag Line\website\DIMOCK_RGB_150dpi_NOtag Cle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59" y="6261939"/>
            <a:ext cx="3730625" cy="48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528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Canadian and US Developments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United States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CAFC</a:t>
            </a:r>
            <a:r>
              <a:rPr lang="en-US" dirty="0" smtClean="0"/>
              <a:t>:  “</a:t>
            </a:r>
            <a:r>
              <a:rPr lang="en-CA" dirty="0"/>
              <a:t>In the section 101 calculus, adding software (which is as abstract as language) to a conventional computer (which rightfully resides in the public domain) results in a patent eligibility score of zero.</a:t>
            </a:r>
            <a:r>
              <a:rPr lang="en-US" dirty="0" smtClean="0"/>
              <a:t>”</a:t>
            </a:r>
          </a:p>
          <a:p>
            <a:r>
              <a:rPr lang="en-CA" dirty="0" smtClean="0"/>
              <a:t>“It </a:t>
            </a:r>
            <a:r>
              <a:rPr lang="en-CA" dirty="0"/>
              <a:t>is well past time to return software to its historical dwelling place in the domain of copyright</a:t>
            </a:r>
            <a:r>
              <a:rPr lang="en-CA" dirty="0" smtClean="0"/>
              <a:t>.”</a:t>
            </a:r>
          </a:p>
          <a:p>
            <a:r>
              <a:rPr lang="en-CA" b="1" i="1" dirty="0">
                <a:hlinkClick r:id="rId2"/>
              </a:rPr>
              <a:t>Intellectual Ventures v. Symantec</a:t>
            </a:r>
            <a:r>
              <a:rPr lang="en-CA" dirty="0"/>
              <a:t> (Fed. Cir. 2016</a:t>
            </a:r>
            <a:r>
              <a:rPr lang="en-CA" dirty="0" smtClean="0"/>
              <a:t>), per Mayer, Circuit Judge (concurring)</a:t>
            </a:r>
            <a:endParaRPr lang="en-C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Canada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Judge-free law with few statutory amendments </a:t>
            </a:r>
            <a:r>
              <a:rPr lang="en-US" dirty="0" smtClean="0"/>
              <a:t>PAB Decisions:</a:t>
            </a:r>
          </a:p>
          <a:p>
            <a:pPr lvl="1"/>
            <a:r>
              <a:rPr lang="en-US" dirty="0" smtClean="0"/>
              <a:t>A return to prior art objections?</a:t>
            </a:r>
          </a:p>
          <a:p>
            <a:pPr lvl="1"/>
            <a:r>
              <a:rPr lang="en-US" dirty="0" smtClean="0"/>
              <a:t>Section 2 and the importation of purposive construction </a:t>
            </a:r>
          </a:p>
          <a:p>
            <a:r>
              <a:rPr lang="en-US" dirty="0" smtClean="0"/>
              <a:t>Canadian </a:t>
            </a:r>
            <a:r>
              <a:rPr lang="en-US" i="1" dirty="0" smtClean="0"/>
              <a:t>Alice </a:t>
            </a:r>
            <a:r>
              <a:rPr lang="en-US" dirty="0" smtClean="0"/>
              <a:t>(A</a:t>
            </a:r>
            <a:r>
              <a:rPr lang="en-CA" dirty="0" err="1" smtClean="0"/>
              <a:t>ugust</a:t>
            </a:r>
            <a:r>
              <a:rPr lang="en-CA" dirty="0" smtClean="0"/>
              <a:t> </a:t>
            </a:r>
            <a:r>
              <a:rPr lang="en-CA" dirty="0"/>
              <a:t>3, </a:t>
            </a:r>
            <a:r>
              <a:rPr lang="en-CA" dirty="0" smtClean="0"/>
              <a:t>2016, PAB Decision </a:t>
            </a:r>
            <a:r>
              <a:rPr lang="en-CA" dirty="0"/>
              <a:t>No. </a:t>
            </a:r>
            <a:r>
              <a:rPr lang="en-CA" dirty="0" smtClean="0"/>
              <a:t>1408)</a:t>
            </a:r>
            <a:endParaRPr lang="en-US" dirty="0" smtClean="0"/>
          </a:p>
          <a:p>
            <a:pPr lvl="1"/>
            <a:endParaRPr lang="en-CA" dirty="0"/>
          </a:p>
        </p:txBody>
      </p:sp>
      <p:pic>
        <p:nvPicPr>
          <p:cNvPr id="4" name="Picture 2" descr="F:\_Admin\Marketing Department\DS logo\Logos - current 2015\New Logo (2015)\No Tag Line\website\DIMOCK_RGB_150dpi_NOtag Cle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59" y="6261939"/>
            <a:ext cx="3730625" cy="48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105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 Written Description Requirement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Post-</a:t>
            </a:r>
            <a:r>
              <a:rPr lang="en-CA" i="1" dirty="0" smtClean="0"/>
              <a:t>Alice </a:t>
            </a:r>
            <a:r>
              <a:rPr lang="en-CA" dirty="0" smtClean="0"/>
              <a:t>and post-</a:t>
            </a:r>
            <a:r>
              <a:rPr lang="en-CA" i="1" dirty="0" smtClean="0"/>
              <a:t>Amazon </a:t>
            </a:r>
            <a:r>
              <a:rPr lang="en-CA" dirty="0" smtClean="0"/>
              <a:t>subject-matter requirements will cause more detail to be included in patent claims</a:t>
            </a:r>
            <a:endParaRPr lang="en-CA" dirty="0"/>
          </a:p>
          <a:p>
            <a:r>
              <a:rPr lang="en-US" dirty="0" smtClean="0"/>
              <a:t>For US patents, the “written description” requirement must be considered</a:t>
            </a:r>
          </a:p>
          <a:p>
            <a:r>
              <a:rPr lang="en-US" dirty="0" smtClean="0"/>
              <a:t>Common general knowledge may be available to support the claimed detail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4058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Canadian Utility Requirements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Special </a:t>
            </a:r>
            <a:r>
              <a:rPr lang="en-CA" dirty="0"/>
              <a:t>problems for IT-based inventions?</a:t>
            </a:r>
          </a:p>
          <a:p>
            <a:pPr lvl="1"/>
            <a:r>
              <a:rPr lang="en-US" dirty="0" smtClean="0"/>
              <a:t>Often a pharmaceutical patent issue (see NAFTA arbitration:  </a:t>
            </a:r>
            <a:r>
              <a:rPr lang="en-US" i="1" dirty="0" smtClean="0"/>
              <a:t>Eli Lilly </a:t>
            </a:r>
            <a:r>
              <a:rPr lang="en-US" dirty="0" smtClean="0"/>
              <a:t>and </a:t>
            </a:r>
            <a:r>
              <a:rPr lang="en-US" i="1" dirty="0" smtClean="0"/>
              <a:t>Canada</a:t>
            </a:r>
            <a:r>
              <a:rPr lang="en-US" dirty="0" smtClean="0"/>
              <a:t>)</a:t>
            </a:r>
          </a:p>
          <a:p>
            <a:pPr lvl="1"/>
            <a:r>
              <a:rPr lang="en-US" i="1" dirty="0" err="1" smtClean="0"/>
              <a:t>Eurocopter</a:t>
            </a:r>
            <a:r>
              <a:rPr lang="en-US" i="1" dirty="0" smtClean="0"/>
              <a:t> </a:t>
            </a:r>
            <a:r>
              <a:rPr lang="en-US" dirty="0" smtClean="0"/>
              <a:t>decision warns that the “promise” may invalidate mechanical claims</a:t>
            </a:r>
            <a:endParaRPr lang="en-US" i="1" dirty="0" smtClean="0"/>
          </a:p>
          <a:p>
            <a:pPr lvl="1"/>
            <a:r>
              <a:rPr lang="en-US" dirty="0" smtClean="0"/>
              <a:t>Attempts to show special surprising results or improvements in operating parameters are risky</a:t>
            </a:r>
          </a:p>
          <a:p>
            <a:r>
              <a:rPr lang="en-US" dirty="0" smtClean="0"/>
              <a:t>Use caution in making promises to avoid mere software on a computer rejections.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20920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European Law and Canadian Patents</a:t>
            </a:r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EU Directive – Art. 52(2) makes programs for computers patent ineligible, “as such” [Art. 52(3)]</a:t>
            </a:r>
          </a:p>
          <a:p>
            <a:r>
              <a:rPr lang="en-US" dirty="0" smtClean="0"/>
              <a:t>How to avoid the “as such” exclusion? Where system has “</a:t>
            </a:r>
            <a:r>
              <a:rPr lang="en-CA" dirty="0" smtClean="0"/>
              <a:t>further effects” that have </a:t>
            </a:r>
            <a:r>
              <a:rPr lang="en-CA" dirty="0"/>
              <a:t>a technical character or where they cause the software to solve a technical </a:t>
            </a:r>
            <a:r>
              <a:rPr lang="en-CA" dirty="0" smtClean="0"/>
              <a:t>problem</a:t>
            </a:r>
          </a:p>
          <a:p>
            <a:r>
              <a:rPr lang="en-CA" dirty="0" smtClean="0"/>
              <a:t>“Technical” requirement is not the right test in Canada - but may be sufficient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21797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691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US Post-Alice Law and Canadian Patents</vt:lpstr>
      <vt:lpstr>Canadian and U.S. Statutes </vt:lpstr>
      <vt:lpstr>Canadian and US Courts</vt:lpstr>
      <vt:lpstr>Canadian and US Developments</vt:lpstr>
      <vt:lpstr>US Written Description Requirement</vt:lpstr>
      <vt:lpstr>Canadian Utility Requirements</vt:lpstr>
      <vt:lpstr>European Law and Canadian Patents</vt:lpstr>
      <vt:lpstr>Universal Patent Protection for IT?</vt:lpstr>
      <vt:lpstr>Effective Patent Protection for Fintech?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W. Stratton</dc:creator>
  <cp:lastModifiedBy>Bruce W. Stratton</cp:lastModifiedBy>
  <cp:revision>28</cp:revision>
  <dcterms:created xsi:type="dcterms:W3CDTF">2016-10-19T09:52:37Z</dcterms:created>
  <dcterms:modified xsi:type="dcterms:W3CDTF">2016-10-21T00:44:02Z</dcterms:modified>
</cp:coreProperties>
</file>