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0"/>
  </p:handoutMasterIdLst>
  <p:sldIdLst>
    <p:sldId id="256" r:id="rId2"/>
    <p:sldId id="295" r:id="rId3"/>
    <p:sldId id="275" r:id="rId4"/>
    <p:sldId id="276" r:id="rId5"/>
    <p:sldId id="294" r:id="rId6"/>
    <p:sldId id="257" r:id="rId7"/>
    <p:sldId id="260" r:id="rId8"/>
    <p:sldId id="261" r:id="rId9"/>
    <p:sldId id="258" r:id="rId10"/>
    <p:sldId id="303" r:id="rId11"/>
    <p:sldId id="259" r:id="rId12"/>
    <p:sldId id="263" r:id="rId13"/>
    <p:sldId id="266" r:id="rId14"/>
    <p:sldId id="298" r:id="rId15"/>
    <p:sldId id="299" r:id="rId16"/>
    <p:sldId id="267" r:id="rId17"/>
    <p:sldId id="287" r:id="rId18"/>
    <p:sldId id="268" r:id="rId19"/>
    <p:sldId id="269" r:id="rId20"/>
    <p:sldId id="288" r:id="rId21"/>
    <p:sldId id="271" r:id="rId22"/>
    <p:sldId id="274" r:id="rId23"/>
    <p:sldId id="283" r:id="rId24"/>
    <p:sldId id="285" r:id="rId25"/>
    <p:sldId id="284" r:id="rId26"/>
    <p:sldId id="292" r:id="rId27"/>
    <p:sldId id="301" r:id="rId28"/>
    <p:sldId id="293"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2" d="100"/>
          <a:sy n="122" d="100"/>
        </p:scale>
        <p:origin x="120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3271EC2-112C-4E77-ACDF-7BC322CD6EB0}" type="datetimeFigureOut">
              <a:rPr lang="en-US" smtClean="0"/>
              <a:t>10/20/2017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78B8380A-E1F9-4B97-9EF5-A86E7F283A31}" type="slidenum">
              <a:rPr lang="en-US" smtClean="0"/>
              <a:t>‹#›</a:t>
            </a:fld>
            <a:endParaRPr lang="en-US"/>
          </a:p>
        </p:txBody>
      </p:sp>
    </p:spTree>
    <p:extLst>
      <p:ext uri="{BB962C8B-B14F-4D97-AF65-F5344CB8AC3E}">
        <p14:creationId xmlns:p14="http://schemas.microsoft.com/office/powerpoint/2010/main" val="71711819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77B751-9E6B-4F1E-9E12-017926E9B786}" type="datetimeFigureOut">
              <a:rPr lang="en-US" smtClean="0"/>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FF23B-FB81-437E-8BAB-69C62A2C95C2}" type="slidenum">
              <a:rPr lang="en-US" smtClean="0"/>
              <a:t>‹#›</a:t>
            </a:fld>
            <a:endParaRPr lang="en-US"/>
          </a:p>
        </p:txBody>
      </p:sp>
    </p:spTree>
    <p:extLst>
      <p:ext uri="{BB962C8B-B14F-4D97-AF65-F5344CB8AC3E}">
        <p14:creationId xmlns:p14="http://schemas.microsoft.com/office/powerpoint/2010/main" val="3877726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77B751-9E6B-4F1E-9E12-017926E9B786}" type="datetimeFigureOut">
              <a:rPr lang="en-US" smtClean="0"/>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FF23B-FB81-437E-8BAB-69C62A2C95C2}" type="slidenum">
              <a:rPr lang="en-US" smtClean="0"/>
              <a:t>‹#›</a:t>
            </a:fld>
            <a:endParaRPr lang="en-US"/>
          </a:p>
        </p:txBody>
      </p:sp>
    </p:spTree>
    <p:extLst>
      <p:ext uri="{BB962C8B-B14F-4D97-AF65-F5344CB8AC3E}">
        <p14:creationId xmlns:p14="http://schemas.microsoft.com/office/powerpoint/2010/main" val="2898227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77B751-9E6B-4F1E-9E12-017926E9B786}" type="datetimeFigureOut">
              <a:rPr lang="en-US" smtClean="0"/>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FF23B-FB81-437E-8BAB-69C62A2C95C2}" type="slidenum">
              <a:rPr lang="en-US" smtClean="0"/>
              <a:t>‹#›</a:t>
            </a:fld>
            <a:endParaRPr lang="en-US"/>
          </a:p>
        </p:txBody>
      </p:sp>
    </p:spTree>
    <p:extLst>
      <p:ext uri="{BB962C8B-B14F-4D97-AF65-F5344CB8AC3E}">
        <p14:creationId xmlns:p14="http://schemas.microsoft.com/office/powerpoint/2010/main" val="1398122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77B751-9E6B-4F1E-9E12-017926E9B786}" type="datetimeFigureOut">
              <a:rPr lang="en-US" smtClean="0"/>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FF23B-FB81-437E-8BAB-69C62A2C95C2}" type="slidenum">
              <a:rPr lang="en-US" smtClean="0"/>
              <a:t>‹#›</a:t>
            </a:fld>
            <a:endParaRPr lang="en-US"/>
          </a:p>
        </p:txBody>
      </p:sp>
    </p:spTree>
    <p:extLst>
      <p:ext uri="{BB962C8B-B14F-4D97-AF65-F5344CB8AC3E}">
        <p14:creationId xmlns:p14="http://schemas.microsoft.com/office/powerpoint/2010/main" val="1480309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77B751-9E6B-4F1E-9E12-017926E9B786}" type="datetimeFigureOut">
              <a:rPr lang="en-US" smtClean="0"/>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FF23B-FB81-437E-8BAB-69C62A2C95C2}" type="slidenum">
              <a:rPr lang="en-US" smtClean="0"/>
              <a:t>‹#›</a:t>
            </a:fld>
            <a:endParaRPr lang="en-US"/>
          </a:p>
        </p:txBody>
      </p:sp>
    </p:spTree>
    <p:extLst>
      <p:ext uri="{BB962C8B-B14F-4D97-AF65-F5344CB8AC3E}">
        <p14:creationId xmlns:p14="http://schemas.microsoft.com/office/powerpoint/2010/main" val="3782516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77B751-9E6B-4F1E-9E12-017926E9B786}" type="datetimeFigureOut">
              <a:rPr lang="en-US" smtClean="0"/>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FF23B-FB81-437E-8BAB-69C62A2C95C2}" type="slidenum">
              <a:rPr lang="en-US" smtClean="0"/>
              <a:t>‹#›</a:t>
            </a:fld>
            <a:endParaRPr lang="en-US"/>
          </a:p>
        </p:txBody>
      </p:sp>
    </p:spTree>
    <p:extLst>
      <p:ext uri="{BB962C8B-B14F-4D97-AF65-F5344CB8AC3E}">
        <p14:creationId xmlns:p14="http://schemas.microsoft.com/office/powerpoint/2010/main" val="2973295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77B751-9E6B-4F1E-9E12-017926E9B786}" type="datetimeFigureOut">
              <a:rPr lang="en-US" smtClean="0"/>
              <a:t>10/20/2017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2FF23B-FB81-437E-8BAB-69C62A2C95C2}" type="slidenum">
              <a:rPr lang="en-US" smtClean="0"/>
              <a:t>‹#›</a:t>
            </a:fld>
            <a:endParaRPr lang="en-US"/>
          </a:p>
        </p:txBody>
      </p:sp>
    </p:spTree>
    <p:extLst>
      <p:ext uri="{BB962C8B-B14F-4D97-AF65-F5344CB8AC3E}">
        <p14:creationId xmlns:p14="http://schemas.microsoft.com/office/powerpoint/2010/main" val="2743071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77B751-9E6B-4F1E-9E12-017926E9B786}" type="datetimeFigureOut">
              <a:rPr lang="en-US" smtClean="0"/>
              <a:t>10/20/2017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2FF23B-FB81-437E-8BAB-69C62A2C95C2}" type="slidenum">
              <a:rPr lang="en-US" smtClean="0"/>
              <a:t>‹#›</a:t>
            </a:fld>
            <a:endParaRPr lang="en-US"/>
          </a:p>
        </p:txBody>
      </p:sp>
    </p:spTree>
    <p:extLst>
      <p:ext uri="{BB962C8B-B14F-4D97-AF65-F5344CB8AC3E}">
        <p14:creationId xmlns:p14="http://schemas.microsoft.com/office/powerpoint/2010/main" val="4265566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77B751-9E6B-4F1E-9E12-017926E9B786}" type="datetimeFigureOut">
              <a:rPr lang="en-US" smtClean="0"/>
              <a:t>10/20/2017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2FF23B-FB81-437E-8BAB-69C62A2C95C2}" type="slidenum">
              <a:rPr lang="en-US" smtClean="0"/>
              <a:t>‹#›</a:t>
            </a:fld>
            <a:endParaRPr lang="en-US"/>
          </a:p>
        </p:txBody>
      </p:sp>
    </p:spTree>
    <p:extLst>
      <p:ext uri="{BB962C8B-B14F-4D97-AF65-F5344CB8AC3E}">
        <p14:creationId xmlns:p14="http://schemas.microsoft.com/office/powerpoint/2010/main" val="3571850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77B751-9E6B-4F1E-9E12-017926E9B786}" type="datetimeFigureOut">
              <a:rPr lang="en-US" smtClean="0"/>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FF23B-FB81-437E-8BAB-69C62A2C95C2}" type="slidenum">
              <a:rPr lang="en-US" smtClean="0"/>
              <a:t>‹#›</a:t>
            </a:fld>
            <a:endParaRPr lang="en-US"/>
          </a:p>
        </p:txBody>
      </p:sp>
    </p:spTree>
    <p:extLst>
      <p:ext uri="{BB962C8B-B14F-4D97-AF65-F5344CB8AC3E}">
        <p14:creationId xmlns:p14="http://schemas.microsoft.com/office/powerpoint/2010/main" val="773870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77B751-9E6B-4F1E-9E12-017926E9B786}" type="datetimeFigureOut">
              <a:rPr lang="en-US" smtClean="0"/>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FF23B-FB81-437E-8BAB-69C62A2C95C2}" type="slidenum">
              <a:rPr lang="en-US" smtClean="0"/>
              <a:t>‹#›</a:t>
            </a:fld>
            <a:endParaRPr lang="en-US"/>
          </a:p>
        </p:txBody>
      </p:sp>
    </p:spTree>
    <p:extLst>
      <p:ext uri="{BB962C8B-B14F-4D97-AF65-F5344CB8AC3E}">
        <p14:creationId xmlns:p14="http://schemas.microsoft.com/office/powerpoint/2010/main" val="841507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77B751-9E6B-4F1E-9E12-017926E9B786}" type="datetimeFigureOut">
              <a:rPr lang="en-US" smtClean="0"/>
              <a:t>10/20/2017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2FF23B-FB81-437E-8BAB-69C62A2C95C2}" type="slidenum">
              <a:rPr lang="en-US" smtClean="0"/>
              <a:t>‹#›</a:t>
            </a:fld>
            <a:endParaRPr lang="en-US"/>
          </a:p>
        </p:txBody>
      </p:sp>
    </p:spTree>
    <p:extLst>
      <p:ext uri="{BB962C8B-B14F-4D97-AF65-F5344CB8AC3E}">
        <p14:creationId xmlns:p14="http://schemas.microsoft.com/office/powerpoint/2010/main" val="2451742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international.gc.ca/sanctions/countries-pays/index.aspx?lang=en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laws-lois.justice.gc.ca/eng/regulations/SOR-2012-160/FullText.html"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international.gc.ca/controls-controles/systems-systemes/excol-ceed/notices-avis/186.aspx?lang=eng"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international.gc.ca/controls-controles/about-a_propos/expor/guide-2015_toc-tdm.aspx?lang=en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Canadian and US Export Controls and Economic Sanctions: Key Steps for Mitigating Risk for Software and Technology Companies</a:t>
            </a:r>
            <a:endParaRPr lang="en-US" dirty="0"/>
          </a:p>
        </p:txBody>
      </p:sp>
      <p:sp>
        <p:nvSpPr>
          <p:cNvPr id="3" name="Subtitle 2"/>
          <p:cNvSpPr>
            <a:spLocks noGrp="1"/>
          </p:cNvSpPr>
          <p:nvPr>
            <p:ph type="subTitle" idx="1"/>
          </p:nvPr>
        </p:nvSpPr>
        <p:spPr/>
        <p:txBody>
          <a:bodyPr>
            <a:normAutofit fontScale="85000" lnSpcReduction="10000"/>
          </a:bodyPr>
          <a:lstStyle/>
          <a:p>
            <a:pPr algn="r"/>
            <a:endParaRPr lang="en-US" sz="2000" dirty="0" smtClean="0"/>
          </a:p>
          <a:p>
            <a:pPr algn="r"/>
            <a:endParaRPr lang="en-US" sz="2000" dirty="0"/>
          </a:p>
          <a:p>
            <a:pPr algn="r"/>
            <a:r>
              <a:rPr lang="en-US" sz="2000" dirty="0" smtClean="0"/>
              <a:t>October 24, 2017</a:t>
            </a:r>
          </a:p>
          <a:p>
            <a:pPr algn="r"/>
            <a:r>
              <a:rPr lang="en-US" sz="2000" dirty="0" err="1" smtClean="0"/>
              <a:t>IT.Can</a:t>
            </a:r>
            <a:r>
              <a:rPr lang="en-US" sz="2000" dirty="0" smtClean="0"/>
              <a:t> Annual Conference</a:t>
            </a:r>
          </a:p>
          <a:p>
            <a:pPr algn="r"/>
            <a:r>
              <a:rPr lang="en-US" sz="2000" dirty="0" smtClean="0"/>
              <a:t>Stephen Whitney</a:t>
            </a:r>
          </a:p>
          <a:p>
            <a:pPr algn="r"/>
            <a:r>
              <a:rPr lang="en-US" sz="2000" dirty="0" smtClean="0"/>
              <a:t>VP, General Counsel, </a:t>
            </a:r>
            <a:r>
              <a:rPr lang="en-US" sz="2000" dirty="0" err="1" smtClean="0"/>
              <a:t>Sandvine</a:t>
            </a:r>
            <a:r>
              <a:rPr lang="en-US" sz="2000" dirty="0" smtClean="0"/>
              <a:t> Incorporated ULC</a:t>
            </a:r>
          </a:p>
        </p:txBody>
      </p:sp>
    </p:spTree>
    <p:extLst>
      <p:ext uri="{BB962C8B-B14F-4D97-AF65-F5344CB8AC3E}">
        <p14:creationId xmlns:p14="http://schemas.microsoft.com/office/powerpoint/2010/main" val="670164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dirty="0"/>
              <a:t>Group 1 – Dual-Use List - Category 5 - Part 2: “Information Security</a:t>
            </a:r>
            <a:r>
              <a:rPr lang="en-US" dirty="0" smtClean="0"/>
              <a:t>” (cont.)</a:t>
            </a:r>
            <a:r>
              <a:rPr lang="en-US" dirty="0"/>
              <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pPr marL="914400" indent="-914400"/>
            <a:r>
              <a:rPr lang="en-US" dirty="0" smtClean="0"/>
              <a:t>B. </a:t>
            </a:r>
            <a:r>
              <a:rPr lang="en-US" dirty="0"/>
              <a:t>Hardware components or ‘executable software’, of existing items described in paragraph </a:t>
            </a:r>
            <a:r>
              <a:rPr lang="en-US" dirty="0" smtClean="0"/>
              <a:t>A. </a:t>
            </a:r>
            <a:r>
              <a:rPr lang="en-US" dirty="0"/>
              <a:t>of this Note, that have been designed for these existing items, and meeting all of the following: </a:t>
            </a:r>
          </a:p>
          <a:p>
            <a:pPr marL="457200" lvl="1" indent="0">
              <a:buNone/>
            </a:pPr>
            <a:r>
              <a:rPr lang="en-US" dirty="0" smtClean="0"/>
              <a:t>		a. </a:t>
            </a:r>
            <a:r>
              <a:rPr lang="en-US" dirty="0"/>
              <a:t>"Information security" is not the primary function or set </a:t>
            </a:r>
            <a:r>
              <a:rPr lang="en-US" dirty="0" smtClean="0"/>
              <a:t>			of </a:t>
            </a:r>
            <a:r>
              <a:rPr lang="en-US" dirty="0"/>
              <a:t>functions of the component or 'executable software';</a:t>
            </a:r>
          </a:p>
          <a:p>
            <a:pPr marL="457200" lvl="1" indent="0">
              <a:buNone/>
            </a:pPr>
            <a:r>
              <a:rPr lang="en-US" dirty="0" smtClean="0"/>
              <a:t>		b. </a:t>
            </a:r>
            <a:r>
              <a:rPr lang="en-US" dirty="0"/>
              <a:t>The component or ‘executable software’ does not change </a:t>
            </a:r>
            <a:r>
              <a:rPr lang="en-US" dirty="0" smtClean="0"/>
              <a:t>		any </a:t>
            </a:r>
            <a:r>
              <a:rPr lang="en-US" dirty="0"/>
              <a:t>cryptographic functionality of the existing items, or add </a:t>
            </a:r>
            <a:r>
              <a:rPr lang="en-US" dirty="0" smtClean="0"/>
              <a:t>		new </a:t>
            </a:r>
            <a:r>
              <a:rPr lang="en-US" dirty="0"/>
              <a:t>cryptographic functionality to the existing items;</a:t>
            </a:r>
          </a:p>
          <a:p>
            <a:pPr marL="457200" lvl="1" indent="0">
              <a:buNone/>
            </a:pPr>
            <a:r>
              <a:rPr lang="en-US" dirty="0" smtClean="0"/>
              <a:t>		c. </a:t>
            </a:r>
            <a:r>
              <a:rPr lang="en-US" dirty="0"/>
              <a:t>The feature set of the component or ‘executable software’ is </a:t>
            </a:r>
            <a:r>
              <a:rPr lang="en-US" dirty="0" smtClean="0"/>
              <a:t>		fixed </a:t>
            </a:r>
            <a:r>
              <a:rPr lang="en-US" dirty="0"/>
              <a:t>and is not designed or modified to customer specification; </a:t>
            </a:r>
            <a:r>
              <a:rPr lang="en-US" dirty="0" smtClean="0"/>
              <a:t>		</a:t>
            </a:r>
            <a:r>
              <a:rPr lang="en-US" b="1" dirty="0" smtClean="0"/>
              <a:t>and</a:t>
            </a:r>
            <a:endParaRPr lang="en-US" dirty="0"/>
          </a:p>
          <a:p>
            <a:pPr marL="457200" lvl="1" indent="0">
              <a:buNone/>
            </a:pPr>
            <a:r>
              <a:rPr lang="en-US" dirty="0" smtClean="0"/>
              <a:t>		d. </a:t>
            </a:r>
            <a:r>
              <a:rPr lang="en-US" dirty="0"/>
              <a:t>When necessary as determined by the appropriate authority in </a:t>
            </a:r>
            <a:r>
              <a:rPr lang="en-US" dirty="0" smtClean="0"/>
              <a:t>		the </a:t>
            </a:r>
            <a:r>
              <a:rPr lang="en-US" dirty="0"/>
              <a:t>exporter’s country, details of the component or ‘executable </a:t>
            </a:r>
            <a:r>
              <a:rPr lang="en-US" dirty="0" smtClean="0"/>
              <a:t>		software</a:t>
            </a:r>
            <a:r>
              <a:rPr lang="en-US" dirty="0"/>
              <a:t>’, and details of relevant end-items are accessible and will </a:t>
            </a:r>
            <a:r>
              <a:rPr lang="en-US" dirty="0" smtClean="0"/>
              <a:t>		be </a:t>
            </a:r>
            <a:r>
              <a:rPr lang="en-US" dirty="0"/>
              <a:t>provided to the authority upon request, in order to ascertain </a:t>
            </a:r>
            <a:r>
              <a:rPr lang="en-US" dirty="0" smtClean="0"/>
              <a:t>		compliance </a:t>
            </a:r>
            <a:r>
              <a:rPr lang="en-US" dirty="0"/>
              <a:t>with conditions described above.</a:t>
            </a:r>
          </a:p>
          <a:p>
            <a:endParaRPr lang="en-US" dirty="0"/>
          </a:p>
        </p:txBody>
      </p:sp>
    </p:spTree>
    <p:extLst>
      <p:ext uri="{BB962C8B-B14F-4D97-AF65-F5344CB8AC3E}">
        <p14:creationId xmlns:p14="http://schemas.microsoft.com/office/powerpoint/2010/main" val="1458210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endParaRPr lang="en-US" sz="2800" dirty="0"/>
          </a:p>
        </p:txBody>
      </p:sp>
      <p:sp>
        <p:nvSpPr>
          <p:cNvPr id="3" name="Content Placeholder 2"/>
          <p:cNvSpPr>
            <a:spLocks noGrp="1"/>
          </p:cNvSpPr>
          <p:nvPr>
            <p:ph idx="1"/>
          </p:nvPr>
        </p:nvSpPr>
        <p:spPr/>
        <p:txBody>
          <a:bodyPr>
            <a:normAutofit fontScale="55000" lnSpcReduction="20000"/>
          </a:bodyPr>
          <a:lstStyle/>
          <a:p>
            <a:pPr marL="0" lvl="0" indent="0">
              <a:buNone/>
            </a:pPr>
            <a:r>
              <a:rPr lang="en-US" b="1" dirty="0"/>
              <a:t>	</a:t>
            </a:r>
            <a:r>
              <a:rPr lang="en-US" b="1" dirty="0" smtClean="0"/>
              <a:t>3. </a:t>
            </a:r>
            <a:r>
              <a:rPr lang="en-US" b="1" dirty="0"/>
              <a:t>Category 5–Part 2 does not apply to items incorporating or using </a:t>
            </a:r>
            <a:r>
              <a:rPr lang="en-US" b="1" dirty="0" smtClean="0"/>
              <a:t>	“</a:t>
            </a:r>
            <a:r>
              <a:rPr lang="en-US" b="1" dirty="0"/>
              <a:t>cryptography” and </a:t>
            </a:r>
            <a:r>
              <a:rPr lang="en-US" b="1" dirty="0" smtClean="0"/>
              <a:t>meeting all </a:t>
            </a:r>
            <a:r>
              <a:rPr lang="en-US" b="1" dirty="0"/>
              <a:t>of the following</a:t>
            </a:r>
            <a:r>
              <a:rPr lang="en-US" b="1" dirty="0" smtClean="0"/>
              <a:t>:</a:t>
            </a:r>
          </a:p>
          <a:p>
            <a:pPr marL="0" lvl="0" indent="0">
              <a:buNone/>
            </a:pPr>
            <a:endParaRPr lang="en-US" dirty="0" smtClean="0"/>
          </a:p>
          <a:p>
            <a:pPr marL="0" lvl="0" indent="0">
              <a:buNone/>
            </a:pPr>
            <a:r>
              <a:rPr lang="en-US" dirty="0" smtClean="0"/>
              <a:t>	a. The </a:t>
            </a:r>
            <a:r>
              <a:rPr lang="en-US" dirty="0"/>
              <a:t>primary function or set of functions is not any of the following:</a:t>
            </a:r>
          </a:p>
          <a:p>
            <a:pPr marL="0" lvl="0" indent="0">
              <a:buNone/>
            </a:pPr>
            <a:r>
              <a:rPr lang="en-US" dirty="0" smtClean="0"/>
              <a:t>		1</a:t>
            </a:r>
            <a:r>
              <a:rPr lang="en-US" dirty="0"/>
              <a:t>. “Information security”;</a:t>
            </a:r>
          </a:p>
          <a:p>
            <a:pPr marL="0" lvl="0" indent="0">
              <a:buNone/>
            </a:pPr>
            <a:r>
              <a:rPr lang="en-US" dirty="0" smtClean="0"/>
              <a:t>		2</a:t>
            </a:r>
            <a:r>
              <a:rPr lang="en-US" dirty="0"/>
              <a:t>. A computer, including operating systems, parts and </a:t>
            </a:r>
            <a:r>
              <a:rPr lang="en-US" dirty="0" smtClean="0"/>
              <a:t>			components therefor</a:t>
            </a:r>
            <a:r>
              <a:rPr lang="en-US" dirty="0"/>
              <a:t>;</a:t>
            </a:r>
          </a:p>
          <a:p>
            <a:pPr marL="0" lvl="0" indent="0">
              <a:buNone/>
            </a:pPr>
            <a:r>
              <a:rPr lang="en-US" dirty="0" smtClean="0"/>
              <a:t>		3</a:t>
            </a:r>
            <a:r>
              <a:rPr lang="en-US" dirty="0"/>
              <a:t>. Sending, receiving or storing information (except in support </a:t>
            </a:r>
            <a:r>
              <a:rPr lang="en-US" dirty="0" smtClean="0"/>
              <a:t>		of entertainment</a:t>
            </a:r>
            <a:r>
              <a:rPr lang="en-US" dirty="0"/>
              <a:t>, </a:t>
            </a:r>
            <a:r>
              <a:rPr lang="en-US" dirty="0" smtClean="0"/>
              <a:t>mass commercial </a:t>
            </a:r>
            <a:r>
              <a:rPr lang="en-US" dirty="0"/>
              <a:t>broadcasts, digital rights </a:t>
            </a:r>
            <a:r>
              <a:rPr lang="en-US" dirty="0" smtClean="0"/>
              <a:t>		management </a:t>
            </a:r>
            <a:r>
              <a:rPr lang="en-US" dirty="0"/>
              <a:t>or medical records management); </a:t>
            </a:r>
            <a:r>
              <a:rPr lang="en-US" b="1" dirty="0"/>
              <a:t>or</a:t>
            </a:r>
            <a:endParaRPr lang="en-US" dirty="0"/>
          </a:p>
          <a:p>
            <a:pPr marL="0" lvl="0" indent="0">
              <a:buNone/>
            </a:pPr>
            <a:r>
              <a:rPr lang="en-US" dirty="0" smtClean="0"/>
              <a:t>		4</a:t>
            </a:r>
            <a:r>
              <a:rPr lang="en-US" dirty="0"/>
              <a:t>. Networking (includes operation, administration, </a:t>
            </a:r>
            <a:r>
              <a:rPr lang="en-US" dirty="0" smtClean="0"/>
              <a:t>			management </a:t>
            </a:r>
            <a:r>
              <a:rPr lang="en-US" dirty="0"/>
              <a:t>and provisioning);</a:t>
            </a:r>
          </a:p>
          <a:p>
            <a:pPr marL="0" lvl="0" indent="0" defTabSz="457200">
              <a:buNone/>
            </a:pPr>
            <a:r>
              <a:rPr lang="en-US" dirty="0" smtClean="0"/>
              <a:t>		b</a:t>
            </a:r>
            <a:r>
              <a:rPr lang="en-US" dirty="0"/>
              <a:t>. The cryptographic functionality is limited to supporting their </a:t>
            </a:r>
            <a:r>
              <a:rPr lang="en-US" dirty="0" smtClean="0"/>
              <a:t>primary 			function </a:t>
            </a:r>
            <a:r>
              <a:rPr lang="en-US" dirty="0"/>
              <a:t>or set </a:t>
            </a:r>
            <a:r>
              <a:rPr lang="en-US" dirty="0" smtClean="0"/>
              <a:t>of functions</a:t>
            </a:r>
            <a:r>
              <a:rPr lang="en-US" dirty="0"/>
              <a:t>; </a:t>
            </a:r>
            <a:r>
              <a:rPr lang="en-US" b="1" dirty="0"/>
              <a:t>and</a:t>
            </a:r>
            <a:endParaRPr lang="en-US" dirty="0"/>
          </a:p>
          <a:p>
            <a:pPr marL="0" lvl="0" indent="0" defTabSz="457200">
              <a:buNone/>
            </a:pPr>
            <a:r>
              <a:rPr lang="en-US" dirty="0" smtClean="0"/>
              <a:t>		c</a:t>
            </a:r>
            <a:r>
              <a:rPr lang="en-US" dirty="0"/>
              <a:t>. When necessary, details of the items are accessible and will </a:t>
            </a:r>
            <a:r>
              <a:rPr lang="en-US" dirty="0" smtClean="0"/>
              <a:t>be provided</a:t>
            </a:r>
            <a:r>
              <a:rPr lang="en-US" dirty="0"/>
              <a:t>, </a:t>
            </a:r>
            <a:r>
              <a:rPr lang="en-US" dirty="0" smtClean="0"/>
              <a:t>		upon </a:t>
            </a:r>
            <a:r>
              <a:rPr lang="en-US" dirty="0"/>
              <a:t>request, to </a:t>
            </a:r>
            <a:r>
              <a:rPr lang="en-US" dirty="0" smtClean="0"/>
              <a:t>the appropriate </a:t>
            </a:r>
            <a:r>
              <a:rPr lang="en-US" dirty="0"/>
              <a:t>authority in the </a:t>
            </a:r>
            <a:r>
              <a:rPr lang="en-US" dirty="0" smtClean="0"/>
              <a:t>exporter’s </a:t>
            </a:r>
            <a:r>
              <a:rPr lang="en-US" dirty="0"/>
              <a:t>country in order </a:t>
            </a:r>
            <a:r>
              <a:rPr lang="en-US" dirty="0" smtClean="0"/>
              <a:t>		to </a:t>
            </a:r>
            <a:r>
              <a:rPr lang="en-US" dirty="0"/>
              <a:t>ascertain compliance </a:t>
            </a:r>
            <a:r>
              <a:rPr lang="en-US" dirty="0" smtClean="0"/>
              <a:t>with 	conditions </a:t>
            </a:r>
            <a:r>
              <a:rPr lang="en-US" dirty="0"/>
              <a:t>described in paragraphs a. and b. </a:t>
            </a:r>
            <a:r>
              <a:rPr lang="en-US" dirty="0" smtClean="0"/>
              <a:t>		above</a:t>
            </a:r>
            <a:r>
              <a:rPr lang="en-US" dirty="0"/>
              <a:t>.</a:t>
            </a:r>
          </a:p>
          <a:p>
            <a:endParaRPr lang="en-US" dirty="0"/>
          </a:p>
        </p:txBody>
      </p:sp>
    </p:spTree>
    <p:extLst>
      <p:ext uri="{BB962C8B-B14F-4D97-AF65-F5344CB8AC3E}">
        <p14:creationId xmlns:p14="http://schemas.microsoft.com/office/powerpoint/2010/main" val="4118736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1-5.D.2. SOFTWARE</a:t>
            </a:r>
            <a:endParaRPr lang="en-US" b="1" dirty="0">
              <a:solidFill>
                <a:srgbClr val="FF0000"/>
              </a:solidFill>
            </a:endParaRPr>
          </a:p>
        </p:txBody>
      </p:sp>
      <p:sp>
        <p:nvSpPr>
          <p:cNvPr id="3" name="Content Placeholder 2"/>
          <p:cNvSpPr>
            <a:spLocks noGrp="1"/>
          </p:cNvSpPr>
          <p:nvPr>
            <p:ph idx="1"/>
          </p:nvPr>
        </p:nvSpPr>
        <p:spPr/>
        <p:txBody>
          <a:bodyPr>
            <a:normAutofit fontScale="55000" lnSpcReduction="20000"/>
          </a:bodyPr>
          <a:lstStyle/>
          <a:p>
            <a:pPr marL="0" indent="0">
              <a:buNone/>
            </a:pPr>
            <a:r>
              <a:rPr lang="en-US" dirty="0" smtClean="0"/>
              <a:t>1-5.D.2</a:t>
            </a:r>
            <a:r>
              <a:rPr lang="en-US" dirty="0"/>
              <a:t>. “Software” as follows:</a:t>
            </a:r>
          </a:p>
          <a:p>
            <a:pPr marL="0" indent="0">
              <a:buNone/>
            </a:pPr>
            <a:r>
              <a:rPr lang="en-US" dirty="0" smtClean="0"/>
              <a:t>	a</a:t>
            </a:r>
            <a:r>
              <a:rPr lang="en-US" dirty="0"/>
              <a:t>. “Software” specially designed or modified for the </a:t>
            </a:r>
            <a:r>
              <a:rPr lang="en-US" dirty="0" smtClean="0"/>
              <a:t>“</a:t>
            </a:r>
            <a:r>
              <a:rPr lang="en-US" dirty="0"/>
              <a:t>development”, </a:t>
            </a:r>
            <a:r>
              <a:rPr lang="en-US" dirty="0" smtClean="0"/>
              <a:t>	“</a:t>
            </a:r>
            <a:r>
              <a:rPr lang="en-US" dirty="0"/>
              <a:t>production</a:t>
            </a:r>
            <a:r>
              <a:rPr lang="en-US" dirty="0" smtClean="0"/>
              <a:t>” or </a:t>
            </a:r>
            <a:r>
              <a:rPr lang="en-US" dirty="0"/>
              <a:t>“use” of equipment </a:t>
            </a:r>
            <a:r>
              <a:rPr lang="en-US" dirty="0" smtClean="0"/>
              <a:t>specified </a:t>
            </a:r>
            <a:r>
              <a:rPr lang="en-US" dirty="0"/>
              <a:t>by </a:t>
            </a:r>
            <a:r>
              <a:rPr lang="en-US" dirty="0" smtClean="0"/>
              <a:t>1-5.A.2, 1-5.A.3 or 1-5.A.4, 	or of “software</a:t>
            </a:r>
            <a:r>
              <a:rPr lang="en-US" dirty="0"/>
              <a:t>” </a:t>
            </a:r>
            <a:r>
              <a:rPr lang="en-US" dirty="0" smtClean="0"/>
              <a:t>specified by 1-5.D.2.c.;</a:t>
            </a:r>
          </a:p>
          <a:p>
            <a:pPr marL="0" indent="0">
              <a:buNone/>
            </a:pPr>
            <a:r>
              <a:rPr lang="en-US" dirty="0"/>
              <a:t>	</a:t>
            </a:r>
            <a:r>
              <a:rPr lang="en-US" dirty="0" smtClean="0"/>
              <a:t>b</a:t>
            </a:r>
            <a:r>
              <a:rPr lang="en-US" dirty="0"/>
              <a:t>. </a:t>
            </a:r>
            <a:r>
              <a:rPr lang="en-US" dirty="0" smtClean="0"/>
              <a:t>…</a:t>
            </a:r>
            <a:endParaRPr lang="en-US" dirty="0"/>
          </a:p>
          <a:p>
            <a:pPr marL="0" indent="0">
              <a:buNone/>
            </a:pPr>
            <a:r>
              <a:rPr lang="en-US" dirty="0" smtClean="0"/>
              <a:t>	</a:t>
            </a:r>
            <a:r>
              <a:rPr lang="en-US" u="sng" dirty="0" smtClean="0">
                <a:solidFill>
                  <a:srgbClr val="FF0000"/>
                </a:solidFill>
              </a:rPr>
              <a:t>c</a:t>
            </a:r>
            <a:r>
              <a:rPr lang="en-US" u="sng" dirty="0">
                <a:solidFill>
                  <a:srgbClr val="FF0000"/>
                </a:solidFill>
              </a:rPr>
              <a:t>. Specific “software” as follows:</a:t>
            </a:r>
          </a:p>
          <a:p>
            <a:pPr marL="0" indent="0">
              <a:buNone/>
            </a:pPr>
            <a:r>
              <a:rPr lang="en-US" dirty="0" smtClean="0">
                <a:solidFill>
                  <a:srgbClr val="FF0000"/>
                </a:solidFill>
              </a:rPr>
              <a:t>		</a:t>
            </a:r>
            <a:r>
              <a:rPr lang="en-US" u="sng" dirty="0" smtClean="0">
                <a:solidFill>
                  <a:srgbClr val="FF0000"/>
                </a:solidFill>
              </a:rPr>
              <a:t>1. “Software</a:t>
            </a:r>
            <a:r>
              <a:rPr lang="en-US" u="sng" dirty="0">
                <a:solidFill>
                  <a:srgbClr val="FF0000"/>
                </a:solidFill>
              </a:rPr>
              <a:t>” having the characteristics, or </a:t>
            </a:r>
            <a:r>
              <a:rPr lang="en-US" u="sng" dirty="0" smtClean="0">
                <a:solidFill>
                  <a:srgbClr val="FF0000"/>
                </a:solidFill>
              </a:rPr>
              <a:t>performing or 	</a:t>
            </a:r>
            <a:r>
              <a:rPr lang="en-US" dirty="0" smtClean="0">
                <a:solidFill>
                  <a:srgbClr val="FF0000"/>
                </a:solidFill>
              </a:rPr>
              <a:t>		</a:t>
            </a:r>
            <a:r>
              <a:rPr lang="en-US" u="sng" dirty="0" smtClean="0">
                <a:solidFill>
                  <a:srgbClr val="FF0000"/>
                </a:solidFill>
              </a:rPr>
              <a:t>simulating the functions </a:t>
            </a:r>
            <a:r>
              <a:rPr lang="en-US" u="sng" dirty="0">
                <a:solidFill>
                  <a:srgbClr val="FF0000"/>
                </a:solidFill>
              </a:rPr>
              <a:t>of </a:t>
            </a:r>
            <a:r>
              <a:rPr lang="en-US" u="sng" dirty="0" smtClean="0">
                <a:solidFill>
                  <a:srgbClr val="FF0000"/>
                </a:solidFill>
              </a:rPr>
              <a:t>the equipment</a:t>
            </a:r>
            <a:r>
              <a:rPr lang="en-US" u="sng" dirty="0">
                <a:solidFill>
                  <a:srgbClr val="FF0000"/>
                </a:solidFill>
              </a:rPr>
              <a:t>, </a:t>
            </a:r>
            <a:r>
              <a:rPr lang="en-US" u="sng" dirty="0" smtClean="0">
                <a:solidFill>
                  <a:srgbClr val="FF0000"/>
                </a:solidFill>
              </a:rPr>
              <a:t>specified by 1-5.A.2., 1-</a:t>
            </a:r>
            <a:r>
              <a:rPr lang="en-US" dirty="0" smtClean="0">
                <a:solidFill>
                  <a:srgbClr val="FF0000"/>
                </a:solidFill>
              </a:rPr>
              <a:t>		</a:t>
            </a:r>
            <a:r>
              <a:rPr lang="en-US" u="sng" dirty="0" smtClean="0">
                <a:solidFill>
                  <a:srgbClr val="FF0000"/>
                </a:solidFill>
              </a:rPr>
              <a:t>5.A.3 or 1-5.A.4;</a:t>
            </a:r>
            <a:endParaRPr lang="en-US" u="sng" dirty="0">
              <a:solidFill>
                <a:srgbClr val="FF0000"/>
              </a:solidFill>
            </a:endParaRPr>
          </a:p>
          <a:p>
            <a:pPr marL="0" indent="0">
              <a:buNone/>
            </a:pPr>
            <a:r>
              <a:rPr lang="en-US" dirty="0" smtClean="0"/>
              <a:t>		2. “Software</a:t>
            </a:r>
            <a:r>
              <a:rPr lang="en-US" dirty="0"/>
              <a:t>” to certify “software” specified by </a:t>
            </a:r>
            <a:r>
              <a:rPr lang="en-US" dirty="0" smtClean="0"/>
              <a:t>1-5.D.2.c.1.</a:t>
            </a:r>
          </a:p>
          <a:p>
            <a:pPr marL="0" indent="0">
              <a:buNone/>
            </a:pPr>
            <a:r>
              <a:rPr lang="en-US" dirty="0"/>
              <a:t>	</a:t>
            </a:r>
            <a:r>
              <a:rPr lang="en-US" dirty="0" smtClean="0"/>
              <a:t>	</a:t>
            </a:r>
            <a:r>
              <a:rPr lang="en-US" b="1" u="sng" dirty="0" smtClean="0">
                <a:solidFill>
                  <a:srgbClr val="FF0000"/>
                </a:solidFill>
              </a:rPr>
              <a:t>Note: 1-5.D.2c. Does not apply to “software” limited to the tasks </a:t>
            </a:r>
            <a:r>
              <a:rPr lang="en-US" b="1" dirty="0" smtClean="0">
                <a:solidFill>
                  <a:srgbClr val="FF0000"/>
                </a:solidFill>
              </a:rPr>
              <a:t>		</a:t>
            </a:r>
            <a:r>
              <a:rPr lang="en-US" b="1" u="sng" dirty="0" smtClean="0">
                <a:solidFill>
                  <a:srgbClr val="FF0000"/>
                </a:solidFill>
              </a:rPr>
              <a:t>of “OAM” implementing only published or commercial 	</a:t>
            </a:r>
            <a:r>
              <a:rPr lang="en-US" b="1" dirty="0" smtClean="0">
                <a:solidFill>
                  <a:srgbClr val="FF0000"/>
                </a:solidFill>
              </a:rPr>
              <a:t>		</a:t>
            </a:r>
            <a:r>
              <a:rPr lang="en-US" b="1" u="sng" dirty="0" smtClean="0">
                <a:solidFill>
                  <a:srgbClr val="FF0000"/>
                </a:solidFill>
              </a:rPr>
              <a:t>cryptographic standards.	</a:t>
            </a:r>
          </a:p>
          <a:p>
            <a:pPr marL="0" indent="0">
              <a:buNone/>
            </a:pPr>
            <a:r>
              <a:rPr lang="en-US" dirty="0" smtClean="0"/>
              <a:t>	d</a:t>
            </a:r>
            <a:r>
              <a:rPr lang="en-US" dirty="0"/>
              <a:t>. “Software” designed or modified to </a:t>
            </a:r>
            <a:r>
              <a:rPr lang="en-US" dirty="0" smtClean="0"/>
              <a:t>enable, by means of 	“cryptographic activation”, an item to meet the criteria for 	functionality 	specified by 1-5.A.2.a</a:t>
            </a:r>
            <a:r>
              <a:rPr lang="en-US" dirty="0"/>
              <a:t>. </a:t>
            </a:r>
            <a:r>
              <a:rPr lang="en-US" dirty="0" smtClean="0"/>
              <a:t>that would </a:t>
            </a:r>
            <a:r>
              <a:rPr lang="en-US" dirty="0"/>
              <a:t>not otherwise </a:t>
            </a:r>
            <a:r>
              <a:rPr lang="en-US" dirty="0" smtClean="0"/>
              <a:t>be met.</a:t>
            </a:r>
            <a:endParaRPr lang="en-US" dirty="0"/>
          </a:p>
          <a:p>
            <a:pPr marL="0" indent="0">
              <a:buNone/>
            </a:pPr>
            <a:endParaRPr lang="en-US" dirty="0"/>
          </a:p>
        </p:txBody>
      </p:sp>
    </p:spTree>
    <p:extLst>
      <p:ext uri="{BB962C8B-B14F-4D97-AF65-F5344CB8AC3E}">
        <p14:creationId xmlns:p14="http://schemas.microsoft.com/office/powerpoint/2010/main" val="3855968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C.	Export Permit Application Process</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a:t>Apply online – </a:t>
            </a:r>
            <a:r>
              <a:rPr lang="en-US" dirty="0">
                <a:solidFill>
                  <a:srgbClr val="FF0000"/>
                </a:solidFill>
              </a:rPr>
              <a:t>EXCOL</a:t>
            </a:r>
            <a:r>
              <a:rPr lang="en-US" dirty="0"/>
              <a:t> </a:t>
            </a:r>
            <a:r>
              <a:rPr lang="en-US" dirty="0" smtClean="0"/>
              <a:t>system</a:t>
            </a:r>
          </a:p>
          <a:p>
            <a:r>
              <a:rPr lang="en-US" dirty="0">
                <a:solidFill>
                  <a:srgbClr val="FF0000"/>
                </a:solidFill>
              </a:rPr>
              <a:t>Application Review </a:t>
            </a:r>
            <a:r>
              <a:rPr lang="en-US" dirty="0" smtClean="0">
                <a:solidFill>
                  <a:srgbClr val="FF0000"/>
                </a:solidFill>
              </a:rPr>
              <a:t>Period:</a:t>
            </a:r>
          </a:p>
          <a:p>
            <a:pPr lvl="1"/>
            <a:r>
              <a:rPr lang="en-US" dirty="0"/>
              <a:t>Up to 10 business days for routine</a:t>
            </a:r>
          </a:p>
          <a:p>
            <a:pPr lvl="1"/>
            <a:r>
              <a:rPr lang="en-US" dirty="0"/>
              <a:t>Up to 8 weeks for complicated</a:t>
            </a:r>
          </a:p>
          <a:p>
            <a:pPr lvl="1"/>
            <a:r>
              <a:rPr lang="en-US" dirty="0"/>
              <a:t>Plan </a:t>
            </a:r>
            <a:r>
              <a:rPr lang="en-US" dirty="0" smtClean="0"/>
              <a:t>ahead, apply early, </a:t>
            </a:r>
            <a:r>
              <a:rPr lang="en-US" dirty="0"/>
              <a:t>and </a:t>
            </a:r>
            <a:r>
              <a:rPr lang="en-US" dirty="0" smtClean="0"/>
              <a:t>know you can receive questions from Government and (rare) requests for in-person </a:t>
            </a:r>
            <a:r>
              <a:rPr lang="en-US" dirty="0"/>
              <a:t>meetings</a:t>
            </a:r>
          </a:p>
          <a:p>
            <a:pPr lvl="1"/>
            <a:endParaRPr lang="en-US" dirty="0"/>
          </a:p>
          <a:p>
            <a:pPr marL="57150" indent="0">
              <a:buNone/>
            </a:pPr>
            <a:endParaRPr lang="en-US" dirty="0" smtClean="0"/>
          </a:p>
          <a:p>
            <a:pPr lvl="1"/>
            <a:endParaRPr lang="en-US" dirty="0" smtClean="0"/>
          </a:p>
          <a:p>
            <a:pPr marL="971550" lvl="1" indent="-514350">
              <a:buAutoNum type="arabicPeriod"/>
            </a:pPr>
            <a:endParaRPr lang="en-US" dirty="0" smtClean="0"/>
          </a:p>
        </p:txBody>
      </p:sp>
    </p:spTree>
    <p:extLst>
      <p:ext uri="{BB962C8B-B14F-4D97-AF65-F5344CB8AC3E}">
        <p14:creationId xmlns:p14="http://schemas.microsoft.com/office/powerpoint/2010/main" val="454759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14350" indent="-457200"/>
            <a:r>
              <a:rPr lang="en-US" dirty="0" smtClean="0">
                <a:solidFill>
                  <a:srgbClr val="FF0000"/>
                </a:solidFill>
              </a:rPr>
              <a:t>Approvers of Export Permits primarily include:</a:t>
            </a:r>
            <a:endParaRPr lang="en-US" dirty="0">
              <a:solidFill>
                <a:srgbClr val="FF0000"/>
              </a:solidFill>
            </a:endParaRPr>
          </a:p>
          <a:p>
            <a:pPr marL="914400" lvl="1" indent="-457200"/>
            <a:r>
              <a:rPr lang="en-US" dirty="0" err="1"/>
              <a:t>Dept</a:t>
            </a:r>
            <a:r>
              <a:rPr lang="en-US" dirty="0"/>
              <a:t> of Foreign Affairs, Trade and Development Canada (</a:t>
            </a:r>
            <a:r>
              <a:rPr lang="en-US" dirty="0">
                <a:solidFill>
                  <a:srgbClr val="FF0000"/>
                </a:solidFill>
              </a:rPr>
              <a:t>DFAT</a:t>
            </a:r>
            <a:r>
              <a:rPr lang="en-US" dirty="0"/>
              <a:t>)</a:t>
            </a:r>
          </a:p>
          <a:p>
            <a:pPr marL="914400" lvl="1" indent="-457200"/>
            <a:r>
              <a:rPr lang="en-US" dirty="0"/>
              <a:t>Communications Security </a:t>
            </a:r>
            <a:r>
              <a:rPr lang="en-US" dirty="0" smtClean="0"/>
              <a:t>Establishment of </a:t>
            </a:r>
            <a:r>
              <a:rPr lang="en-US" dirty="0"/>
              <a:t>Canada (</a:t>
            </a:r>
            <a:r>
              <a:rPr lang="en-US" dirty="0">
                <a:solidFill>
                  <a:srgbClr val="FF0000"/>
                </a:solidFill>
              </a:rPr>
              <a:t>CSEC</a:t>
            </a:r>
            <a:r>
              <a:rPr lang="en-US" dirty="0" smtClean="0"/>
              <a:t>)</a:t>
            </a:r>
          </a:p>
        </p:txBody>
      </p:sp>
    </p:spTree>
    <p:extLst>
      <p:ext uri="{BB962C8B-B14F-4D97-AF65-F5344CB8AC3E}">
        <p14:creationId xmlns:p14="http://schemas.microsoft.com/office/powerpoint/2010/main" val="4265885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
            </a:r>
            <a:br>
              <a:rPr lang="en-US" dirty="0" smtClean="0">
                <a:solidFill>
                  <a:srgbClr val="FF0000"/>
                </a:solidFill>
              </a:rPr>
            </a:br>
            <a:r>
              <a:rPr lang="en-US" dirty="0" smtClean="0">
                <a:solidFill>
                  <a:srgbClr val="FF0000"/>
                </a:solidFill>
              </a:rPr>
              <a:t>Types </a:t>
            </a:r>
            <a:r>
              <a:rPr lang="en-US" dirty="0">
                <a:solidFill>
                  <a:srgbClr val="FF0000"/>
                </a:solidFill>
              </a:rPr>
              <a:t>of export permits</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lstStyle/>
          <a:p>
            <a:pPr marL="971550" lvl="1" indent="-514350">
              <a:buAutoNum type="arabicPeriod"/>
            </a:pPr>
            <a:r>
              <a:rPr lang="en-US" dirty="0" smtClean="0">
                <a:solidFill>
                  <a:srgbClr val="FF0000"/>
                </a:solidFill>
              </a:rPr>
              <a:t>Individual</a:t>
            </a:r>
            <a:r>
              <a:rPr lang="en-US" dirty="0" smtClean="0"/>
              <a:t> </a:t>
            </a:r>
            <a:r>
              <a:rPr lang="en-US" dirty="0"/>
              <a:t>export permit to a specified consignee/recipient</a:t>
            </a:r>
          </a:p>
          <a:p>
            <a:pPr marL="971550" lvl="1" indent="-514350">
              <a:buAutoNum type="arabicPeriod"/>
            </a:pPr>
            <a:r>
              <a:rPr lang="en-US" dirty="0"/>
              <a:t>General Export Permit (</a:t>
            </a:r>
            <a:r>
              <a:rPr lang="en-US" dirty="0">
                <a:solidFill>
                  <a:srgbClr val="FF0000"/>
                </a:solidFill>
              </a:rPr>
              <a:t>GEP</a:t>
            </a:r>
            <a:r>
              <a:rPr lang="en-US" dirty="0"/>
              <a:t>)</a:t>
            </a:r>
          </a:p>
          <a:p>
            <a:pPr marL="971550" lvl="1" indent="-514350">
              <a:buAutoNum type="arabicPeriod"/>
            </a:pPr>
            <a:r>
              <a:rPr lang="en-US" dirty="0" smtClean="0"/>
              <a:t>Multiple Destination Permit (</a:t>
            </a:r>
            <a:r>
              <a:rPr lang="en-US" dirty="0" smtClean="0">
                <a:solidFill>
                  <a:srgbClr val="FF0000"/>
                </a:solidFill>
              </a:rPr>
              <a:t>MDP</a:t>
            </a:r>
            <a:r>
              <a:rPr lang="en-US" dirty="0" smtClean="0"/>
              <a:t>)</a:t>
            </a:r>
            <a:endParaRPr lang="en-US" dirty="0"/>
          </a:p>
          <a:p>
            <a:endParaRPr lang="en-US" dirty="0"/>
          </a:p>
        </p:txBody>
      </p:sp>
    </p:spTree>
    <p:extLst>
      <p:ext uri="{BB962C8B-B14F-4D97-AF65-F5344CB8AC3E}">
        <p14:creationId xmlns:p14="http://schemas.microsoft.com/office/powerpoint/2010/main" val="704340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1. Individual Export Permit</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en-US" sz="1600" dirty="0" smtClean="0">
                <a:solidFill>
                  <a:srgbClr val="FF0000"/>
                </a:solidFill>
              </a:rPr>
              <a:t>When preparing an individual export permit application, the supporting </a:t>
            </a:r>
            <a:r>
              <a:rPr lang="en-US" sz="1600" dirty="0">
                <a:solidFill>
                  <a:srgbClr val="FF0000"/>
                </a:solidFill>
              </a:rPr>
              <a:t>material typically includes:</a:t>
            </a:r>
            <a:endParaRPr lang="en-US" sz="1600" dirty="0" smtClean="0">
              <a:solidFill>
                <a:srgbClr val="FF0000"/>
              </a:solidFill>
              <a:effectLst/>
            </a:endParaRPr>
          </a:p>
          <a:p>
            <a:r>
              <a:rPr lang="en-US" sz="1600" dirty="0" smtClean="0">
                <a:solidFill>
                  <a:srgbClr val="FF0000"/>
                </a:solidFill>
                <a:effectLst/>
              </a:rPr>
              <a:t>Cover letter explaining the overall nature of the proposed transaction, including the roles of the parties involved and the end-use of the product. </a:t>
            </a:r>
            <a:endParaRPr lang="en-US" sz="1600" dirty="0" smtClean="0">
              <a:solidFill>
                <a:srgbClr val="FF0000"/>
              </a:solidFill>
            </a:endParaRPr>
          </a:p>
          <a:p>
            <a:r>
              <a:rPr lang="en-US" sz="1600" dirty="0" smtClean="0"/>
              <a:t>Name of exporter</a:t>
            </a:r>
          </a:p>
          <a:p>
            <a:r>
              <a:rPr lang="en-US" sz="1600" dirty="0" smtClean="0"/>
              <a:t>Name of consignee/recipient</a:t>
            </a:r>
          </a:p>
          <a:p>
            <a:r>
              <a:rPr lang="en-US" sz="1600" dirty="0" smtClean="0"/>
              <a:t>Address of consignee</a:t>
            </a:r>
          </a:p>
          <a:p>
            <a:r>
              <a:rPr lang="en-US" sz="1600" dirty="0" smtClean="0"/>
              <a:t>Name of goods being exported (model # or version #)</a:t>
            </a:r>
          </a:p>
          <a:p>
            <a:r>
              <a:rPr lang="en-US" sz="1600" dirty="0" smtClean="0"/>
              <a:t>Quantity to be exported</a:t>
            </a:r>
          </a:p>
          <a:p>
            <a:r>
              <a:rPr lang="en-US" sz="1600" dirty="0" smtClean="0"/>
              <a:t>Individual value and total value of export?</a:t>
            </a:r>
          </a:p>
          <a:p>
            <a:r>
              <a:rPr lang="en-US" sz="1600" dirty="0" smtClean="0"/>
              <a:t>Country of manufacture</a:t>
            </a:r>
          </a:p>
          <a:p>
            <a:r>
              <a:rPr lang="en-US" sz="1600" dirty="0" smtClean="0"/>
              <a:t>US Content %</a:t>
            </a:r>
          </a:p>
          <a:p>
            <a:r>
              <a:rPr lang="en-US" sz="1600" dirty="0" smtClean="0">
                <a:solidFill>
                  <a:srgbClr val="FF0000"/>
                </a:solidFill>
              </a:rPr>
              <a:t>Self Assessment of applicable Export Control List Number</a:t>
            </a:r>
          </a:p>
          <a:p>
            <a:r>
              <a:rPr lang="en-US" sz="1600" dirty="0" smtClean="0">
                <a:solidFill>
                  <a:srgbClr val="FF0000"/>
                </a:solidFill>
              </a:rPr>
              <a:t>End-use statement (to be signed by consignee)</a:t>
            </a:r>
          </a:p>
          <a:p>
            <a:r>
              <a:rPr lang="en-US" sz="1600" dirty="0" smtClean="0"/>
              <a:t>Any available technical specification documents</a:t>
            </a:r>
          </a:p>
          <a:p>
            <a:r>
              <a:rPr lang="en-US" sz="1600" dirty="0" smtClean="0">
                <a:solidFill>
                  <a:srgbClr val="FF0000"/>
                </a:solidFill>
              </a:rPr>
              <a:t>Cryptography and Information Security Product Questionnaire or *</a:t>
            </a:r>
            <a:r>
              <a:rPr lang="en-US" sz="1600" u="sng" dirty="0" smtClean="0">
                <a:solidFill>
                  <a:srgbClr val="FF0000"/>
                </a:solidFill>
              </a:rPr>
              <a:t>CSEC Questionnaire</a:t>
            </a:r>
            <a:r>
              <a:rPr lang="en-US" sz="1600" dirty="0" smtClean="0">
                <a:solidFill>
                  <a:srgbClr val="FF0000"/>
                </a:solidFill>
              </a:rPr>
              <a:t>*</a:t>
            </a:r>
            <a:endParaRPr lang="en-US" sz="1600" dirty="0">
              <a:solidFill>
                <a:srgbClr val="FF0000"/>
              </a:solidFill>
            </a:endParaRPr>
          </a:p>
        </p:txBody>
      </p:sp>
    </p:spTree>
    <p:extLst>
      <p:ext uri="{BB962C8B-B14F-4D97-AF65-F5344CB8AC3E}">
        <p14:creationId xmlns:p14="http://schemas.microsoft.com/office/powerpoint/2010/main" val="29677697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*Sample*</a:t>
            </a:r>
            <a:r>
              <a:rPr lang="en-US" dirty="0" smtClean="0"/>
              <a:t> Abbreviated</a:t>
            </a:r>
            <a:br>
              <a:rPr lang="en-US" dirty="0" smtClean="0"/>
            </a:br>
            <a:r>
              <a:rPr lang="en-US" dirty="0" smtClean="0"/>
              <a:t>End-Use Statement</a:t>
            </a:r>
            <a:endParaRPr lang="en-US" dirty="0"/>
          </a:p>
        </p:txBody>
      </p:sp>
      <p:sp>
        <p:nvSpPr>
          <p:cNvPr id="3" name="Content Placeholder 2"/>
          <p:cNvSpPr>
            <a:spLocks noGrp="1"/>
          </p:cNvSpPr>
          <p:nvPr>
            <p:ph idx="1"/>
          </p:nvPr>
        </p:nvSpPr>
        <p:spPr/>
        <p:txBody>
          <a:bodyPr>
            <a:noAutofit/>
          </a:bodyPr>
          <a:lstStyle/>
          <a:p>
            <a:pPr marL="0" indent="0">
              <a:buNone/>
            </a:pPr>
            <a:r>
              <a:rPr lang="en-US" sz="2000" b="1" dirty="0" smtClean="0"/>
              <a:t>(on final consignee letterhead)</a:t>
            </a:r>
            <a:endParaRPr lang="en-US" sz="2000" dirty="0" smtClean="0"/>
          </a:p>
          <a:p>
            <a:pPr marL="0" indent="0">
              <a:buNone/>
            </a:pPr>
            <a:r>
              <a:rPr lang="en-US" sz="2000" dirty="0" smtClean="0"/>
              <a:t>To:</a:t>
            </a:r>
            <a:br>
              <a:rPr lang="en-US" sz="2000" dirty="0" smtClean="0"/>
            </a:br>
            <a:r>
              <a:rPr lang="en-US" sz="2000" dirty="0" smtClean="0"/>
              <a:t>Export Controls Division</a:t>
            </a:r>
            <a:br>
              <a:rPr lang="en-US" sz="2000" dirty="0" smtClean="0"/>
            </a:br>
            <a:r>
              <a:rPr lang="en-US" sz="2000" dirty="0" smtClean="0"/>
              <a:t>Foreign Affairs and International Trade Canada </a:t>
            </a:r>
            <a:br>
              <a:rPr lang="en-US" sz="2000" dirty="0" smtClean="0"/>
            </a:br>
            <a:endParaRPr lang="en-US" sz="2000" dirty="0" smtClean="0"/>
          </a:p>
          <a:p>
            <a:pPr marL="0" indent="0">
              <a:buNone/>
            </a:pPr>
            <a:r>
              <a:rPr lang="en-US" sz="2000" dirty="0" smtClean="0"/>
              <a:t>The following products: </a:t>
            </a:r>
            <a:r>
              <a:rPr lang="en-US" sz="2000" b="1" dirty="0" smtClean="0">
                <a:solidFill>
                  <a:srgbClr val="00B0F0"/>
                </a:solidFill>
              </a:rPr>
              <a:t>[insert products]</a:t>
            </a:r>
          </a:p>
          <a:p>
            <a:pPr marL="0" indent="0">
              <a:buNone/>
            </a:pPr>
            <a:r>
              <a:rPr lang="en-US" sz="2000" dirty="0" smtClean="0"/>
              <a:t>will be exported to us by </a:t>
            </a:r>
            <a:r>
              <a:rPr lang="en-US" sz="2000" b="1" dirty="0">
                <a:solidFill>
                  <a:srgbClr val="00B0F0"/>
                </a:solidFill>
              </a:rPr>
              <a:t>[</a:t>
            </a:r>
            <a:r>
              <a:rPr lang="en-US" sz="2000" b="1" dirty="0" smtClean="0">
                <a:solidFill>
                  <a:srgbClr val="00B0F0"/>
                </a:solidFill>
              </a:rPr>
              <a:t>Canadian exporter]</a:t>
            </a:r>
            <a:r>
              <a:rPr lang="en-US" sz="2000" dirty="0" smtClean="0"/>
              <a:t> and will be used by us </a:t>
            </a:r>
            <a:r>
              <a:rPr lang="en-US" sz="2000" dirty="0" smtClean="0">
                <a:solidFill>
                  <a:srgbClr val="00B0F0"/>
                </a:solidFill>
              </a:rPr>
              <a:t>[at </a:t>
            </a:r>
            <a:r>
              <a:rPr lang="en-US" sz="2000" b="1" dirty="0" smtClean="0">
                <a:solidFill>
                  <a:srgbClr val="00B0F0"/>
                </a:solidFill>
              </a:rPr>
              <a:t>State final consignee address].</a:t>
            </a:r>
            <a:endParaRPr lang="en-US" sz="2000" dirty="0" smtClean="0">
              <a:solidFill>
                <a:srgbClr val="00B0F0"/>
              </a:solidFill>
            </a:endParaRPr>
          </a:p>
          <a:p>
            <a:pPr marL="0" indent="0">
              <a:buNone/>
            </a:pPr>
            <a:r>
              <a:rPr lang="en-US" sz="2000" dirty="0" smtClean="0"/>
              <a:t>The above-mentioned products will be used for: </a:t>
            </a:r>
            <a:r>
              <a:rPr lang="en-US" sz="2000" b="1" dirty="0" smtClean="0">
                <a:solidFill>
                  <a:srgbClr val="00B0F0"/>
                </a:solidFill>
              </a:rPr>
              <a:t>[state purpose]</a:t>
            </a:r>
          </a:p>
          <a:p>
            <a:pPr marL="0" indent="0">
              <a:buNone/>
            </a:pPr>
            <a:r>
              <a:rPr lang="en-US" sz="2000" b="1" dirty="0" smtClean="0">
                <a:solidFill>
                  <a:srgbClr val="FF0000"/>
                </a:solidFill>
              </a:rPr>
              <a:t>The above-mentioned products will not be used for military purposes nor in any nuclear or missile proliferation activity, in the design of chemical or biological weapons nor resold or exported to any entity involved in such activity.</a:t>
            </a:r>
          </a:p>
          <a:p>
            <a:pPr marL="0" indent="0">
              <a:buNone/>
            </a:pPr>
            <a:r>
              <a:rPr lang="en-US" sz="2000" dirty="0" smtClean="0"/>
              <a:t>I_______________________________</a:t>
            </a:r>
            <a:br>
              <a:rPr lang="en-US" sz="2000" dirty="0" smtClean="0"/>
            </a:br>
            <a:r>
              <a:rPr lang="en-US" sz="2000" dirty="0" smtClean="0"/>
              <a:t>Signature</a:t>
            </a:r>
          </a:p>
        </p:txBody>
      </p:sp>
    </p:spTree>
    <p:extLst>
      <p:ext uri="{BB962C8B-B14F-4D97-AF65-F5344CB8AC3E}">
        <p14:creationId xmlns:p14="http://schemas.microsoft.com/office/powerpoint/2010/main" val="4124855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solidFill>
                  <a:srgbClr val="FF0000"/>
                </a:solidFill>
              </a:rPr>
              <a:t>Cryptography and Information Security Product </a:t>
            </a:r>
            <a:r>
              <a:rPr lang="en-US" sz="2400" b="1" dirty="0" err="1" smtClean="0">
                <a:solidFill>
                  <a:srgbClr val="FF0000"/>
                </a:solidFill>
              </a:rPr>
              <a:t>Qestionnaire</a:t>
            </a:r>
            <a:r>
              <a:rPr lang="en-US" sz="2400" b="1" dirty="0" smtClean="0">
                <a:solidFill>
                  <a:srgbClr val="FF0000"/>
                </a:solidFill>
              </a:rPr>
              <a:t/>
            </a:r>
            <a:br>
              <a:rPr lang="en-US" sz="2400" b="1" dirty="0" smtClean="0">
                <a:solidFill>
                  <a:srgbClr val="FF0000"/>
                </a:solidFill>
              </a:rPr>
            </a:br>
            <a:r>
              <a:rPr lang="en-US" sz="2400" b="1" dirty="0" smtClean="0">
                <a:solidFill>
                  <a:srgbClr val="FF0000"/>
                </a:solidFill>
              </a:rPr>
              <a:t>or</a:t>
            </a:r>
            <a:br>
              <a:rPr lang="en-US" sz="2400" b="1" dirty="0" smtClean="0">
                <a:solidFill>
                  <a:srgbClr val="FF0000"/>
                </a:solidFill>
              </a:rPr>
            </a:br>
            <a:r>
              <a:rPr lang="en-US" sz="2400" b="1" dirty="0" smtClean="0">
                <a:solidFill>
                  <a:srgbClr val="FF0000"/>
                </a:solidFill>
              </a:rPr>
              <a:t> *CSEC* Questionnaire</a:t>
            </a:r>
            <a:endParaRPr lang="en-US" sz="2400" b="1" dirty="0">
              <a:solidFill>
                <a:srgbClr val="FF0000"/>
              </a:solidFill>
            </a:endParaRPr>
          </a:p>
        </p:txBody>
      </p:sp>
      <p:sp>
        <p:nvSpPr>
          <p:cNvPr id="3" name="Content Placeholder 2"/>
          <p:cNvSpPr>
            <a:spLocks noGrp="1"/>
          </p:cNvSpPr>
          <p:nvPr>
            <p:ph idx="1"/>
          </p:nvPr>
        </p:nvSpPr>
        <p:spPr>
          <a:xfrm>
            <a:off x="457200" y="1600200"/>
            <a:ext cx="8229600" cy="4876800"/>
          </a:xfrm>
        </p:spPr>
        <p:txBody>
          <a:bodyPr>
            <a:normAutofit fontScale="25000" lnSpcReduction="20000"/>
          </a:bodyPr>
          <a:lstStyle/>
          <a:p>
            <a:endParaRPr lang="en-US" dirty="0"/>
          </a:p>
          <a:p>
            <a:pPr marL="0" indent="0">
              <a:buNone/>
            </a:pPr>
            <a:r>
              <a:rPr lang="en-US" sz="7200" dirty="0"/>
              <a:t>1. Provide general </a:t>
            </a:r>
            <a:r>
              <a:rPr lang="en-US" sz="7200" dirty="0">
                <a:solidFill>
                  <a:srgbClr val="FF0000"/>
                </a:solidFill>
              </a:rPr>
              <a:t>marketing/promotional information </a:t>
            </a:r>
            <a:r>
              <a:rPr lang="en-US" sz="7200" dirty="0"/>
              <a:t>describing the product, including the product name and version number as applicable, or other documentation or specifications related to the technology or software.</a:t>
            </a:r>
          </a:p>
          <a:p>
            <a:endParaRPr lang="en-US" sz="7200" dirty="0"/>
          </a:p>
          <a:p>
            <a:pPr marL="0" indent="0">
              <a:buNone/>
            </a:pPr>
            <a:r>
              <a:rPr lang="en-US" sz="7200" dirty="0"/>
              <a:t>2. What </a:t>
            </a:r>
            <a:r>
              <a:rPr lang="en-US" sz="7200" dirty="0">
                <a:solidFill>
                  <a:srgbClr val="FF0000"/>
                </a:solidFill>
              </a:rPr>
              <a:t>cryptographic algorithms and strengths </a:t>
            </a:r>
            <a:r>
              <a:rPr lang="en-US" sz="7200" dirty="0"/>
              <a:t>are employed and for what purposes (</a:t>
            </a:r>
            <a:r>
              <a:rPr lang="en-US" sz="7200" dirty="0" err="1"/>
              <a:t>eg</a:t>
            </a:r>
            <a:r>
              <a:rPr lang="en-US" sz="7200" dirty="0"/>
              <a:t>: digital signature, authentication, confidentiality of data, </a:t>
            </a:r>
            <a:r>
              <a:rPr lang="en-US" sz="7200" dirty="0" err="1"/>
              <a:t>etc</a:t>
            </a:r>
            <a:r>
              <a:rPr lang="en-US" sz="7200" dirty="0" smtClean="0"/>
              <a:t>)? Identify the key length as well as whether the algorithm is symmetric or asymmetric.</a:t>
            </a:r>
            <a:endParaRPr lang="en-US" sz="7200" dirty="0"/>
          </a:p>
          <a:p>
            <a:pPr marL="0" indent="0">
              <a:buNone/>
            </a:pPr>
            <a:r>
              <a:rPr lang="en-US" sz="7200" dirty="0"/>
              <a:t> </a:t>
            </a:r>
          </a:p>
          <a:p>
            <a:pPr marL="0" indent="0">
              <a:buNone/>
            </a:pPr>
            <a:r>
              <a:rPr lang="en-US" sz="7200" dirty="0"/>
              <a:t>3. Provide details on the product architecture. </a:t>
            </a:r>
            <a:r>
              <a:rPr lang="en-US" sz="7200" dirty="0">
                <a:solidFill>
                  <a:srgbClr val="FF0000"/>
                </a:solidFill>
              </a:rPr>
              <a:t>Is the cryptographic engine user-accessible or modifiable? </a:t>
            </a:r>
            <a:r>
              <a:rPr lang="en-US" sz="7200" dirty="0"/>
              <a:t>Describe how the architecture and/or distribution method inhibit user accessibility.</a:t>
            </a:r>
          </a:p>
          <a:p>
            <a:pPr marL="0" indent="0">
              <a:buNone/>
            </a:pPr>
            <a:r>
              <a:rPr lang="en-US" sz="7200" dirty="0"/>
              <a:t> </a:t>
            </a:r>
          </a:p>
          <a:p>
            <a:pPr marL="0" indent="0">
              <a:buNone/>
            </a:pPr>
            <a:r>
              <a:rPr lang="en-US" sz="7200" dirty="0"/>
              <a:t>4. Describe how the product architecture prohibits modification of the product-use for which it was designed. State how the product is written to preclude user modification of the encryption algorithms, key management and key space.</a:t>
            </a:r>
          </a:p>
          <a:p>
            <a:pPr marL="0" indent="0">
              <a:buNone/>
            </a:pPr>
            <a:r>
              <a:rPr lang="en-US" sz="7200" dirty="0"/>
              <a:t> </a:t>
            </a:r>
          </a:p>
          <a:p>
            <a:pPr marL="0" indent="0">
              <a:buNone/>
            </a:pPr>
            <a:r>
              <a:rPr lang="en-US" sz="7200" dirty="0"/>
              <a:t>5. For products which incorporate an Open Cryptographic Interface, describe the Open Cryptographic Interface.</a:t>
            </a:r>
          </a:p>
          <a:p>
            <a:pPr marL="0" indent="0">
              <a:buNone/>
            </a:pPr>
            <a:r>
              <a:rPr lang="en-US" sz="7200" dirty="0"/>
              <a:t> </a:t>
            </a:r>
          </a:p>
        </p:txBody>
      </p:sp>
    </p:spTree>
    <p:extLst>
      <p:ext uri="{BB962C8B-B14F-4D97-AF65-F5344CB8AC3E}">
        <p14:creationId xmlns:p14="http://schemas.microsoft.com/office/powerpoint/2010/main" val="1820471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Questionnaire cont.</a:t>
            </a:r>
            <a:endParaRPr lang="en-US" dirty="0"/>
          </a:p>
        </p:txBody>
      </p:sp>
      <p:sp>
        <p:nvSpPr>
          <p:cNvPr id="3" name="Content Placeholder 2"/>
          <p:cNvSpPr>
            <a:spLocks noGrp="1"/>
          </p:cNvSpPr>
          <p:nvPr>
            <p:ph idx="1"/>
          </p:nvPr>
        </p:nvSpPr>
        <p:spPr/>
        <p:txBody>
          <a:bodyPr>
            <a:normAutofit fontScale="25000" lnSpcReduction="20000"/>
          </a:bodyPr>
          <a:lstStyle/>
          <a:p>
            <a:pPr marL="0" indent="0">
              <a:buNone/>
            </a:pPr>
            <a:r>
              <a:rPr lang="en-US" sz="7200" dirty="0" smtClean="0"/>
              <a:t>6.For products which incorporate encryption-related Application Programming Interfaces (APIs), describe the APIs that are implemented and/or supported. Explain which interfaces are for internal (private) and/or external (public) use.</a:t>
            </a:r>
          </a:p>
          <a:p>
            <a:pPr marL="0" indent="0">
              <a:buNone/>
            </a:pPr>
            <a:r>
              <a:rPr lang="en-US" sz="7200" dirty="0" smtClean="0"/>
              <a:t> </a:t>
            </a:r>
          </a:p>
          <a:p>
            <a:pPr marL="0" indent="0">
              <a:buNone/>
            </a:pPr>
            <a:r>
              <a:rPr lang="en-US" sz="7200" dirty="0" smtClean="0"/>
              <a:t>7. Describe whether the cryptographic routines are statically or dynamically linked, and the routines (if any) that are provided by third-party modules or libraries. Identify the third-party manufacturers of the modules or toolkits.</a:t>
            </a:r>
          </a:p>
          <a:p>
            <a:pPr marL="0" indent="0">
              <a:buNone/>
            </a:pPr>
            <a:r>
              <a:rPr lang="en-US" sz="7200" dirty="0" smtClean="0"/>
              <a:t> </a:t>
            </a:r>
          </a:p>
          <a:p>
            <a:pPr marL="0" indent="0">
              <a:buNone/>
            </a:pPr>
            <a:r>
              <a:rPr lang="en-US" sz="7200" dirty="0" smtClean="0">
                <a:solidFill>
                  <a:srgbClr val="FF0000"/>
                </a:solidFill>
              </a:rPr>
              <a:t>8. In what form will the software be distributed/exported (e.g.: source code, object code, </a:t>
            </a:r>
            <a:r>
              <a:rPr lang="en-US" sz="7200" dirty="0" err="1" smtClean="0">
                <a:solidFill>
                  <a:srgbClr val="FF0000"/>
                </a:solidFill>
              </a:rPr>
              <a:t>etc</a:t>
            </a:r>
            <a:r>
              <a:rPr lang="en-US" sz="7200" dirty="0" smtClean="0">
                <a:solidFill>
                  <a:srgbClr val="FF0000"/>
                </a:solidFill>
              </a:rPr>
              <a:t>)?</a:t>
            </a:r>
          </a:p>
          <a:p>
            <a:pPr marL="0" indent="0">
              <a:buNone/>
            </a:pPr>
            <a:endParaRPr lang="en-US" sz="7200" dirty="0" smtClean="0"/>
          </a:p>
          <a:p>
            <a:pPr marL="0" indent="0">
              <a:buNone/>
            </a:pPr>
            <a:r>
              <a:rPr lang="en-US" sz="7200" dirty="0" smtClean="0"/>
              <a:t>9. How will the product be installed?</a:t>
            </a:r>
          </a:p>
          <a:p>
            <a:pPr marL="0" indent="0">
              <a:buNone/>
            </a:pPr>
            <a:r>
              <a:rPr lang="en-US" sz="7200" dirty="0" smtClean="0"/>
              <a:t> </a:t>
            </a:r>
          </a:p>
          <a:p>
            <a:pPr marL="0" indent="0">
              <a:buNone/>
            </a:pPr>
            <a:r>
              <a:rPr lang="en-US" sz="7200" dirty="0" smtClean="0">
                <a:solidFill>
                  <a:srgbClr val="FF0000"/>
                </a:solidFill>
              </a:rPr>
              <a:t>10. Is the product currently being used by any Department(s) at any level of government in Canada (either Federal, Provincial and/or Municipal)? If so, please state which one(s).</a:t>
            </a:r>
          </a:p>
          <a:p>
            <a:pPr marL="0" indent="0">
              <a:buNone/>
            </a:pPr>
            <a:r>
              <a:rPr lang="en-US" sz="7200" dirty="0" smtClean="0"/>
              <a:t> </a:t>
            </a:r>
          </a:p>
          <a:p>
            <a:pPr marL="0" indent="0">
              <a:buNone/>
            </a:pPr>
            <a:r>
              <a:rPr lang="en-US" sz="7200" dirty="0" smtClean="0">
                <a:solidFill>
                  <a:srgbClr val="FF0000"/>
                </a:solidFill>
              </a:rPr>
              <a:t>11. Is the product being considered for purchase by any Department(s) at any level of government in Canada (either Federal, Provincial and/or Municipal)? If so, please state which one(s).</a:t>
            </a:r>
          </a:p>
          <a:p>
            <a:endParaRPr lang="en-US" dirty="0" smtClean="0"/>
          </a:p>
          <a:p>
            <a:endParaRPr lang="en-US" dirty="0"/>
          </a:p>
        </p:txBody>
      </p:sp>
    </p:spTree>
    <p:extLst>
      <p:ext uri="{BB962C8B-B14F-4D97-AF65-F5344CB8AC3E}">
        <p14:creationId xmlns:p14="http://schemas.microsoft.com/office/powerpoint/2010/main" val="1757479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lphaUcPeriod"/>
            </a:pPr>
            <a:r>
              <a:rPr lang="en-US" dirty="0" smtClean="0"/>
              <a:t>Overview of Canadian Export Controls</a:t>
            </a:r>
          </a:p>
          <a:p>
            <a:pPr marL="514350" indent="-514350">
              <a:buFont typeface="+mj-lt"/>
              <a:buAutoNum type="alphaUcPeriod"/>
            </a:pPr>
            <a:r>
              <a:rPr lang="en-US" dirty="0" smtClean="0"/>
              <a:t>Export Control List</a:t>
            </a:r>
          </a:p>
          <a:p>
            <a:pPr marL="514350" indent="-514350">
              <a:buFont typeface="+mj-lt"/>
              <a:buAutoNum type="alphaUcPeriod"/>
            </a:pPr>
            <a:r>
              <a:rPr lang="en-US" dirty="0" smtClean="0"/>
              <a:t>Export Permit Application Process</a:t>
            </a:r>
          </a:p>
          <a:p>
            <a:endParaRPr lang="en-US" dirty="0"/>
          </a:p>
        </p:txBody>
      </p:sp>
    </p:spTree>
    <p:extLst>
      <p:ext uri="{BB962C8B-B14F-4D97-AF65-F5344CB8AC3E}">
        <p14:creationId xmlns:p14="http://schemas.microsoft.com/office/powerpoint/2010/main" val="32993675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
            </a:r>
            <a:br>
              <a:rPr lang="en-US" b="1" dirty="0" smtClean="0">
                <a:solidFill>
                  <a:srgbClr val="FF0000"/>
                </a:solidFill>
              </a:rPr>
            </a:br>
            <a:r>
              <a:rPr lang="en-US" b="1" dirty="0" smtClean="0">
                <a:solidFill>
                  <a:srgbClr val="FF0000"/>
                </a:solidFill>
              </a:rPr>
              <a:t>Receive Individual Export Permit</a:t>
            </a:r>
            <a:br>
              <a:rPr lang="en-US" b="1" dirty="0" smtClean="0">
                <a:solidFill>
                  <a:srgbClr val="FF0000"/>
                </a:solidFill>
              </a:rPr>
            </a:br>
            <a:r>
              <a:rPr lang="en-US" b="1" dirty="0" smtClean="0">
                <a:solidFill>
                  <a:srgbClr val="FF0000"/>
                </a:solidFill>
              </a:rPr>
              <a:t>Now What?</a:t>
            </a:r>
            <a:br>
              <a:rPr lang="en-US" b="1" dirty="0" smtClean="0">
                <a:solidFill>
                  <a:srgbClr val="FF0000"/>
                </a:solidFill>
              </a:rPr>
            </a:br>
            <a:endParaRPr lang="en-US"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t>Before you begin exporting, </a:t>
            </a:r>
            <a:r>
              <a:rPr lang="en-US" dirty="0" smtClean="0">
                <a:solidFill>
                  <a:srgbClr val="FF0000"/>
                </a:solidFill>
              </a:rPr>
              <a:t>read your export permit carefully</a:t>
            </a:r>
          </a:p>
          <a:p>
            <a:r>
              <a:rPr lang="en-US" dirty="0" smtClean="0">
                <a:solidFill>
                  <a:srgbClr val="FF0000"/>
                </a:solidFill>
              </a:rPr>
              <a:t>Validity </a:t>
            </a:r>
            <a:r>
              <a:rPr lang="en-US" dirty="0">
                <a:solidFill>
                  <a:srgbClr val="FF0000"/>
                </a:solidFill>
              </a:rPr>
              <a:t>Period </a:t>
            </a:r>
            <a:r>
              <a:rPr lang="en-US" dirty="0"/>
              <a:t>for Individual </a:t>
            </a:r>
            <a:r>
              <a:rPr lang="en-US" dirty="0" smtClean="0"/>
              <a:t>EP:</a:t>
            </a:r>
          </a:p>
          <a:p>
            <a:pPr lvl="1"/>
            <a:r>
              <a:rPr lang="en-US" dirty="0"/>
              <a:t>2 years</a:t>
            </a:r>
          </a:p>
          <a:p>
            <a:pPr lvl="1"/>
            <a:r>
              <a:rPr lang="en-US" dirty="0"/>
              <a:t>Can request shorter or longer (up to 5 years</a:t>
            </a:r>
            <a:r>
              <a:rPr lang="en-US" dirty="0" smtClean="0"/>
              <a:t>)</a:t>
            </a:r>
          </a:p>
          <a:p>
            <a:r>
              <a:rPr lang="en-US" dirty="0" smtClean="0">
                <a:solidFill>
                  <a:srgbClr val="FF0000"/>
                </a:solidFill>
              </a:rPr>
              <a:t>Version Numbering</a:t>
            </a:r>
            <a:r>
              <a:rPr lang="en-US" dirty="0" smtClean="0"/>
              <a:t>:</a:t>
            </a:r>
            <a:endParaRPr lang="en-US" dirty="0" smtClean="0">
              <a:effectLst/>
            </a:endParaRPr>
          </a:p>
          <a:p>
            <a:pPr lvl="1"/>
            <a:r>
              <a:rPr lang="en-US" dirty="0" smtClean="0">
                <a:effectLst/>
              </a:rPr>
              <a:t>If a permit is issued for version 1.1, ok to use permit to export versions 1.2 and 1.3 (assuming no change to the cryptographic functionality).</a:t>
            </a:r>
          </a:p>
          <a:p>
            <a:pPr lvl="1"/>
            <a:r>
              <a:rPr lang="en-US" dirty="0" smtClean="0"/>
              <a:t>Need to obtain new EP for </a:t>
            </a:r>
            <a:r>
              <a:rPr lang="en-US" dirty="0" smtClean="0">
                <a:effectLst/>
              </a:rPr>
              <a:t>version 2.1 of the same software.</a:t>
            </a:r>
            <a:endParaRPr lang="en-US" dirty="0"/>
          </a:p>
        </p:txBody>
      </p:sp>
    </p:spTree>
    <p:extLst>
      <p:ext uri="{BB962C8B-B14F-4D97-AF65-F5344CB8AC3E}">
        <p14:creationId xmlns:p14="http://schemas.microsoft.com/office/powerpoint/2010/main" val="34890968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Where Can’t Export To When Obtain an Individual Export Permit</a:t>
            </a:r>
            <a:endParaRPr lang="en-US" b="1" dirty="0">
              <a:solidFill>
                <a:srgbClr val="FF0000"/>
              </a:solidFill>
            </a:endParaRPr>
          </a:p>
        </p:txBody>
      </p:sp>
      <p:sp>
        <p:nvSpPr>
          <p:cNvPr id="3" name="Content Placeholder 2"/>
          <p:cNvSpPr>
            <a:spLocks noGrp="1"/>
          </p:cNvSpPr>
          <p:nvPr>
            <p:ph idx="1"/>
          </p:nvPr>
        </p:nvSpPr>
        <p:spPr/>
        <p:txBody>
          <a:bodyPr/>
          <a:lstStyle/>
          <a:p>
            <a:pPr marL="0" indent="0">
              <a:buNone/>
            </a:pPr>
            <a:r>
              <a:rPr lang="en-US" dirty="0" smtClean="0"/>
              <a:t>- Exports to the following will be prohibited:</a:t>
            </a:r>
          </a:p>
          <a:p>
            <a:pPr marL="0" indent="0">
              <a:buNone/>
            </a:pPr>
            <a:r>
              <a:rPr lang="en-US" dirty="0" smtClean="0"/>
              <a:t>- Countries on Canada </a:t>
            </a:r>
            <a:r>
              <a:rPr lang="en-US" dirty="0">
                <a:solidFill>
                  <a:srgbClr val="FF0000"/>
                </a:solidFill>
              </a:rPr>
              <a:t>Area Control List</a:t>
            </a:r>
          </a:p>
          <a:p>
            <a:r>
              <a:rPr lang="en-US" dirty="0" smtClean="0"/>
              <a:t>Currently - </a:t>
            </a:r>
            <a:r>
              <a:rPr lang="en-US" dirty="0" smtClean="0">
                <a:solidFill>
                  <a:srgbClr val="FF0000"/>
                </a:solidFill>
              </a:rPr>
              <a:t>North Korea</a:t>
            </a:r>
          </a:p>
          <a:p>
            <a:pPr marL="0" indent="0">
              <a:buNone/>
            </a:pPr>
            <a:r>
              <a:rPr lang="en-US" dirty="0" smtClean="0">
                <a:solidFill>
                  <a:srgbClr val="FF0000"/>
                </a:solidFill>
              </a:rPr>
              <a:t>- Countries with sanctions (may or not apply to your circumstances) and can apply to both entities and individuals</a:t>
            </a:r>
            <a:endParaRPr lang="en-US" dirty="0">
              <a:solidFill>
                <a:srgbClr val="FF0000"/>
              </a:solidFill>
            </a:endParaRPr>
          </a:p>
        </p:txBody>
      </p:sp>
    </p:spTree>
    <p:extLst>
      <p:ext uri="{BB962C8B-B14F-4D97-AF65-F5344CB8AC3E}">
        <p14:creationId xmlns:p14="http://schemas.microsoft.com/office/powerpoint/2010/main" val="41535208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Sanctions</a:t>
            </a:r>
            <a:endParaRPr lang="en-US"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dirty="0">
                <a:hlinkClick r:id="rId2"/>
              </a:rPr>
              <a:t>http://</a:t>
            </a:r>
            <a:r>
              <a:rPr lang="en-US" dirty="0" smtClean="0">
                <a:hlinkClick r:id="rId2"/>
              </a:rPr>
              <a:t>www.international.gc.ca/sanctions/countries-pays/index.aspx?lang=eng</a:t>
            </a:r>
            <a:r>
              <a:rPr lang="en-US" dirty="0" smtClean="0"/>
              <a:t> </a:t>
            </a:r>
            <a:endParaRPr lang="en-US" dirty="0"/>
          </a:p>
          <a:p>
            <a:r>
              <a:rPr lang="en-US" dirty="0" smtClean="0"/>
              <a:t>Presently, </a:t>
            </a:r>
            <a:r>
              <a:rPr lang="en-US" dirty="0"/>
              <a:t>Canada imposes trade controls of varying degrees on activities involving the following </a:t>
            </a:r>
            <a:r>
              <a:rPr lang="en-US" u="sng" dirty="0"/>
              <a:t>countries</a:t>
            </a:r>
            <a:r>
              <a:rPr lang="en-US" dirty="0"/>
              <a:t> (and in many cases, listed </a:t>
            </a:r>
            <a:r>
              <a:rPr lang="en-US" u="sng" dirty="0"/>
              <a:t>entities</a:t>
            </a:r>
            <a:r>
              <a:rPr lang="en-US" dirty="0"/>
              <a:t> and </a:t>
            </a:r>
            <a:r>
              <a:rPr lang="en-US" u="sng" dirty="0"/>
              <a:t>individuals</a:t>
            </a:r>
            <a:r>
              <a:rPr lang="en-US" dirty="0"/>
              <a:t> associated with them</a:t>
            </a:r>
            <a:r>
              <a:rPr lang="en-US" dirty="0" smtClean="0"/>
              <a:t>):</a:t>
            </a:r>
          </a:p>
          <a:p>
            <a:pPr lvl="1"/>
            <a:r>
              <a:rPr lang="en-US" dirty="0" smtClean="0"/>
              <a:t> </a:t>
            </a:r>
            <a:r>
              <a:rPr lang="en-US" dirty="0">
                <a:solidFill>
                  <a:srgbClr val="FF0000"/>
                </a:solidFill>
              </a:rPr>
              <a:t>Belarus, Burma (Myanmar), Côte d'Ivoire, the Democratic Republic of the Congo, Cuba, Egypt, Eritrea, Guinea, Iran, Iraq, Lebanon, Liberia, Libya, North Korea, Pakistan, Russia, Somalia, Sudan, Syria, Tunisia, Ukraine and Zimbabwe</a:t>
            </a:r>
            <a:r>
              <a:rPr lang="en-US" dirty="0"/>
              <a:t>. </a:t>
            </a:r>
          </a:p>
          <a:p>
            <a:endParaRPr lang="en-US" dirty="0"/>
          </a:p>
        </p:txBody>
      </p:sp>
    </p:spTree>
    <p:extLst>
      <p:ext uri="{BB962C8B-B14F-4D97-AF65-F5344CB8AC3E}">
        <p14:creationId xmlns:p14="http://schemas.microsoft.com/office/powerpoint/2010/main" val="33273186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2. General Export Permit (GEP)</a:t>
            </a:r>
            <a:endParaRPr lang="en-US" b="1" dirty="0">
              <a:solidFill>
                <a:srgbClr val="FF0000"/>
              </a:solidFill>
            </a:endParaRPr>
          </a:p>
        </p:txBody>
      </p:sp>
      <p:sp>
        <p:nvSpPr>
          <p:cNvPr id="3" name="Content Placeholder 2"/>
          <p:cNvSpPr>
            <a:spLocks noGrp="1"/>
          </p:cNvSpPr>
          <p:nvPr>
            <p:ph idx="1"/>
          </p:nvPr>
        </p:nvSpPr>
        <p:spPr/>
        <p:txBody>
          <a:bodyPr>
            <a:normAutofit/>
          </a:bodyPr>
          <a:lstStyle/>
          <a:p>
            <a:r>
              <a:rPr lang="en-US" b="1" dirty="0" smtClean="0"/>
              <a:t>GEPs do not require an export permit application</a:t>
            </a:r>
          </a:p>
          <a:p>
            <a:r>
              <a:rPr lang="en-US" b="1" dirty="0" smtClean="0"/>
              <a:t>You export and report bi-annually about your exports assuming you meet certain criteria</a:t>
            </a:r>
          </a:p>
          <a:p>
            <a:endParaRPr lang="en-US" b="1" dirty="0" smtClean="0"/>
          </a:p>
          <a:p>
            <a:endParaRPr lang="en-US" dirty="0"/>
          </a:p>
        </p:txBody>
      </p:sp>
    </p:spTree>
    <p:extLst>
      <p:ext uri="{BB962C8B-B14F-4D97-AF65-F5344CB8AC3E}">
        <p14:creationId xmlns:p14="http://schemas.microsoft.com/office/powerpoint/2010/main" val="12894602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325562"/>
          </a:xfrm>
        </p:spPr>
        <p:txBody>
          <a:bodyPr>
            <a:noAutofit/>
          </a:bodyPr>
          <a:lstStyle/>
          <a:p>
            <a:r>
              <a:rPr lang="en-US" sz="3200" b="1" dirty="0" smtClean="0">
                <a:solidFill>
                  <a:srgbClr val="FF0000"/>
                </a:solidFill>
              </a:rPr>
              <a:t>GEP No. 45</a:t>
            </a:r>
            <a:br>
              <a:rPr lang="en-US" sz="3200" b="1" dirty="0" smtClean="0">
                <a:solidFill>
                  <a:srgbClr val="FF0000"/>
                </a:solidFill>
              </a:rPr>
            </a:br>
            <a:r>
              <a:rPr lang="en-US" sz="3200" b="1" dirty="0" smtClean="0">
                <a:solidFill>
                  <a:srgbClr val="FF0000"/>
                </a:solidFill>
                <a:effectLst/>
              </a:rPr>
              <a:t>Cryptography for the Development or Production of a Product</a:t>
            </a:r>
            <a:endParaRPr lang="en-US" sz="3200" b="1" dirty="0">
              <a:solidFill>
                <a:srgbClr val="FF0000"/>
              </a:solidFill>
            </a:endParaRPr>
          </a:p>
        </p:txBody>
      </p:sp>
      <p:sp>
        <p:nvSpPr>
          <p:cNvPr id="3" name="Content Placeholder 2"/>
          <p:cNvSpPr>
            <a:spLocks noGrp="1"/>
          </p:cNvSpPr>
          <p:nvPr>
            <p:ph idx="1"/>
          </p:nvPr>
        </p:nvSpPr>
        <p:spPr>
          <a:xfrm>
            <a:off x="457200" y="1981200"/>
            <a:ext cx="8229600" cy="4525963"/>
          </a:xfrm>
        </p:spPr>
        <p:txBody>
          <a:bodyPr>
            <a:normAutofit fontScale="92500" lnSpcReduction="20000"/>
          </a:bodyPr>
          <a:lstStyle/>
          <a:p>
            <a:r>
              <a:rPr lang="en-US" dirty="0">
                <a:hlinkClick r:id="rId2"/>
              </a:rPr>
              <a:t>http://</a:t>
            </a:r>
            <a:r>
              <a:rPr lang="en-US" dirty="0" smtClean="0">
                <a:hlinkClick r:id="rId2"/>
              </a:rPr>
              <a:t>laws-lois.justice.gc.ca/eng/regulations/SOR-2012-160/FullText.html</a:t>
            </a:r>
            <a:r>
              <a:rPr lang="en-US" dirty="0" smtClean="0"/>
              <a:t> </a:t>
            </a:r>
            <a:endParaRPr lang="en-US" dirty="0"/>
          </a:p>
          <a:p>
            <a:r>
              <a:rPr lang="en-US" dirty="0" smtClean="0">
                <a:solidFill>
                  <a:srgbClr val="FF0000"/>
                </a:solidFill>
              </a:rPr>
              <a:t>If meet the criteria set out in GEP No. 45, </a:t>
            </a:r>
            <a:r>
              <a:rPr lang="en-US" dirty="0" smtClean="0"/>
              <a:t>residents </a:t>
            </a:r>
            <a:r>
              <a:rPr lang="en-US" dirty="0" smtClean="0"/>
              <a:t>of Canada may export or transfer all goods and technology referred to in Group 1-5 Part 2 of “A Guide to Canada's Export Controls”, </a:t>
            </a:r>
            <a:r>
              <a:rPr lang="en-US" u="sng" dirty="0" smtClean="0"/>
              <a:t>excluding those goods and technology referred to in:</a:t>
            </a:r>
          </a:p>
          <a:p>
            <a:r>
              <a:rPr lang="en-US" dirty="0" smtClean="0"/>
              <a:t>a. items 1-5.A.2.a.2., 1-5.A.2.a.4., or </a:t>
            </a:r>
            <a:r>
              <a:rPr lang="en-US" b="1" dirty="0" smtClean="0"/>
              <a:t>1-5.A.2.a.9.</a:t>
            </a:r>
            <a:r>
              <a:rPr lang="en-US" dirty="0" smtClean="0"/>
              <a:t> of A Guide to Canada's Export Controls.</a:t>
            </a:r>
          </a:p>
          <a:p>
            <a:endParaRPr lang="en-US" dirty="0"/>
          </a:p>
        </p:txBody>
      </p:sp>
    </p:spTree>
    <p:extLst>
      <p:ext uri="{BB962C8B-B14F-4D97-AF65-F5344CB8AC3E}">
        <p14:creationId xmlns:p14="http://schemas.microsoft.com/office/powerpoint/2010/main" val="41478748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5162"/>
          </a:xfrm>
        </p:spPr>
        <p:txBody>
          <a:bodyPr>
            <a:normAutofit fontScale="90000"/>
          </a:bodyPr>
          <a:lstStyle/>
          <a:p>
            <a:r>
              <a:rPr lang="en-US" b="1" dirty="0" smtClean="0">
                <a:solidFill>
                  <a:srgbClr val="FF0000"/>
                </a:solidFill>
              </a:rPr>
              <a:t>GEP No. 46</a:t>
            </a:r>
            <a:br>
              <a:rPr lang="en-US" b="1" dirty="0" smtClean="0">
                <a:solidFill>
                  <a:srgbClr val="FF0000"/>
                </a:solidFill>
              </a:rPr>
            </a:br>
            <a:r>
              <a:rPr lang="en-US" b="1" dirty="0" smtClean="0">
                <a:solidFill>
                  <a:srgbClr val="FF0000"/>
                </a:solidFill>
              </a:rPr>
              <a:t>Cryptography for Use by Certain Consignees</a:t>
            </a:r>
            <a:br>
              <a:rPr lang="en-US" b="1"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endParaRPr lang="en-US" dirty="0" smtClean="0"/>
          </a:p>
          <a:p>
            <a:r>
              <a:rPr lang="en-US" dirty="0">
                <a:hlinkClick r:id="rId2"/>
              </a:rPr>
              <a:t>http://</a:t>
            </a:r>
            <a:r>
              <a:rPr lang="en-US" dirty="0" smtClean="0">
                <a:hlinkClick r:id="rId2"/>
              </a:rPr>
              <a:t>www.international.gc.ca/controls-controles/systems-systemes/excol-ceed/notices-avis/186.aspx?lang=eng</a:t>
            </a:r>
            <a:r>
              <a:rPr lang="en-US" dirty="0" smtClean="0"/>
              <a:t> </a:t>
            </a:r>
            <a:endParaRPr lang="en-US" dirty="0"/>
          </a:p>
          <a:p>
            <a:r>
              <a:rPr lang="en-US" dirty="0">
                <a:solidFill>
                  <a:srgbClr val="FF0000"/>
                </a:solidFill>
              </a:rPr>
              <a:t>If meet the criteria set out in GEP No. </a:t>
            </a:r>
            <a:r>
              <a:rPr lang="en-US" dirty="0" smtClean="0">
                <a:solidFill>
                  <a:srgbClr val="FF0000"/>
                </a:solidFill>
              </a:rPr>
              <a:t>46, </a:t>
            </a:r>
            <a:r>
              <a:rPr lang="en-US" dirty="0" smtClean="0"/>
              <a:t>r</a:t>
            </a:r>
            <a:r>
              <a:rPr lang="en-US" dirty="0" smtClean="0"/>
              <a:t>esidents </a:t>
            </a:r>
            <a:r>
              <a:rPr lang="en-US" dirty="0" smtClean="0"/>
              <a:t>of Canada may export or transfer all goods and technology referred to in Group 1-5 Part 2 of “A Guide to Canada's Export Controls”, </a:t>
            </a:r>
            <a:r>
              <a:rPr lang="en-US" u="sng" dirty="0" smtClean="0"/>
              <a:t>excluding those goods and technology referred to in:</a:t>
            </a:r>
          </a:p>
          <a:p>
            <a:r>
              <a:rPr lang="en-US" dirty="0" smtClean="0"/>
              <a:t>a. items 1-5.A.2.a.2., 1-5.A.2.a.4., or 1-5.A.2.a.9. of A Guide to Canada's Export Controls.</a:t>
            </a:r>
          </a:p>
          <a:p>
            <a:endParaRPr lang="en-US" dirty="0"/>
          </a:p>
        </p:txBody>
      </p:sp>
    </p:spTree>
    <p:extLst>
      <p:ext uri="{BB962C8B-B14F-4D97-AF65-F5344CB8AC3E}">
        <p14:creationId xmlns:p14="http://schemas.microsoft.com/office/powerpoint/2010/main" val="2931409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3. Multiple Destination Permit</a:t>
            </a:r>
            <a:endParaRPr lang="en-US" b="1" dirty="0">
              <a:solidFill>
                <a:srgbClr val="FF0000"/>
              </a:solidFill>
            </a:endParaRPr>
          </a:p>
        </p:txBody>
      </p:sp>
      <p:sp>
        <p:nvSpPr>
          <p:cNvPr id="3" name="Content Placeholder 2"/>
          <p:cNvSpPr>
            <a:spLocks noGrp="1"/>
          </p:cNvSpPr>
          <p:nvPr>
            <p:ph idx="1"/>
          </p:nvPr>
        </p:nvSpPr>
        <p:spPr/>
        <p:txBody>
          <a:bodyPr>
            <a:normAutofit fontScale="62500" lnSpcReduction="20000"/>
          </a:bodyPr>
          <a:lstStyle/>
          <a:p>
            <a:r>
              <a:rPr lang="en-US" b="1" dirty="0" smtClean="0">
                <a:solidFill>
                  <a:srgbClr val="FF0000"/>
                </a:solidFill>
                <a:effectLst/>
              </a:rPr>
              <a:t>Can export to all countries except:</a:t>
            </a:r>
          </a:p>
          <a:p>
            <a:pPr lvl="1"/>
            <a:r>
              <a:rPr lang="en-US" dirty="0" smtClean="0">
                <a:effectLst/>
              </a:rPr>
              <a:t>countries on Canada’s </a:t>
            </a:r>
            <a:r>
              <a:rPr lang="en-US" dirty="0" smtClean="0">
                <a:solidFill>
                  <a:srgbClr val="FF0000"/>
                </a:solidFill>
                <a:effectLst/>
              </a:rPr>
              <a:t>Area Control List</a:t>
            </a:r>
          </a:p>
          <a:p>
            <a:pPr lvl="1"/>
            <a:r>
              <a:rPr lang="en-US" dirty="0" smtClean="0"/>
              <a:t>Countries </a:t>
            </a:r>
            <a:r>
              <a:rPr lang="en-US" dirty="0" smtClean="0">
                <a:effectLst/>
              </a:rPr>
              <a:t>subject to </a:t>
            </a:r>
            <a:r>
              <a:rPr lang="en-US" dirty="0" smtClean="0">
                <a:solidFill>
                  <a:srgbClr val="FF0000"/>
                </a:solidFill>
                <a:effectLst/>
              </a:rPr>
              <a:t>Canadian Economic Sanctions </a:t>
            </a:r>
            <a:r>
              <a:rPr lang="en-US" dirty="0" smtClean="0">
                <a:effectLst/>
              </a:rPr>
              <a:t>(including UN Act and Special Economic Measures Act) </a:t>
            </a:r>
          </a:p>
          <a:p>
            <a:pPr lvl="1"/>
            <a:r>
              <a:rPr lang="en-US" dirty="0" smtClean="0">
                <a:solidFill>
                  <a:srgbClr val="FF0000"/>
                </a:solidFill>
                <a:effectLst/>
              </a:rPr>
              <a:t>Sanctions apply to following countries</a:t>
            </a:r>
            <a:r>
              <a:rPr lang="en-US" dirty="0" smtClean="0">
                <a:effectLst/>
              </a:rPr>
              <a:t>: Central Africa Republic, Congo, Eritrea, Iran, Iraq, Lebanon, Libya, Myanmar, North Korea, Russia, Somalia, South Sudan, Sudan, Syria, Tunisia, Ukraine, Venezuela, Yemen, and Zimbabwe</a:t>
            </a:r>
          </a:p>
          <a:p>
            <a:pPr lvl="1"/>
            <a:r>
              <a:rPr lang="en-US" dirty="0" smtClean="0">
                <a:solidFill>
                  <a:srgbClr val="FF0000"/>
                </a:solidFill>
              </a:rPr>
              <a:t>Country list: </a:t>
            </a:r>
            <a:r>
              <a:rPr lang="en-US" dirty="0" smtClean="0"/>
              <a:t>Belarus</a:t>
            </a:r>
            <a:r>
              <a:rPr lang="en-US" dirty="0" smtClean="0"/>
              <a:t>, Central African Republic, Cote d’Ivoire, Cuba, Congo, North Korea, Eritrea, Guinea, Iran, Iraq, Lebanon, Liberia, Libya, Myanmar, Pakistan, Russia, Somalia, Syria, South Sudan, Sudan, Tunisia, Ukraine, Yemen, and Zimbabwe</a:t>
            </a:r>
            <a:endParaRPr lang="en-US" dirty="0" smtClean="0">
              <a:effectLst/>
            </a:endParaRPr>
          </a:p>
          <a:p>
            <a:pPr lvl="1"/>
            <a:r>
              <a:rPr lang="en-US" dirty="0" smtClean="0">
                <a:solidFill>
                  <a:srgbClr val="FF0000"/>
                </a:solidFill>
                <a:effectLst/>
              </a:rPr>
              <a:t>Export for end-use that is directly or indirectly related to research, development or production of chemical, biological or nuclear weapons, or any missile </a:t>
            </a:r>
            <a:r>
              <a:rPr lang="en-US" dirty="0" err="1" smtClean="0">
                <a:solidFill>
                  <a:srgbClr val="FF0000"/>
                </a:solidFill>
                <a:effectLst/>
              </a:rPr>
              <a:t>programmes</a:t>
            </a:r>
            <a:r>
              <a:rPr lang="en-US" dirty="0" smtClean="0">
                <a:solidFill>
                  <a:srgbClr val="FF0000"/>
                </a:solidFill>
                <a:effectLst/>
              </a:rPr>
              <a:t> for such weapons;</a:t>
            </a:r>
          </a:p>
          <a:p>
            <a:pPr lvl="1"/>
            <a:r>
              <a:rPr lang="en-US" dirty="0" smtClean="0">
                <a:solidFill>
                  <a:srgbClr val="FF0000"/>
                </a:solidFill>
                <a:effectLst/>
              </a:rPr>
              <a:t>Export of technical information related to design, development or implementation of the crypto; and</a:t>
            </a:r>
          </a:p>
          <a:p>
            <a:pPr lvl="1"/>
            <a:r>
              <a:rPr lang="en-US" dirty="0" smtClean="0">
                <a:solidFill>
                  <a:srgbClr val="FF0000"/>
                </a:solidFill>
                <a:effectLst/>
              </a:rPr>
              <a:t>Export of source code or pseudo-code, in any form, of the crypto.</a:t>
            </a:r>
            <a:endParaRPr lang="en-US" dirty="0"/>
          </a:p>
        </p:txBody>
      </p:sp>
    </p:spTree>
    <p:extLst>
      <p:ext uri="{BB962C8B-B14F-4D97-AF65-F5344CB8AC3E}">
        <p14:creationId xmlns:p14="http://schemas.microsoft.com/office/powerpoint/2010/main" val="23436811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Suggestions for Dealing with Government</a:t>
            </a:r>
            <a:endParaRPr lang="en-US" b="1"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Only answer the questions and nothing more</a:t>
            </a:r>
          </a:p>
          <a:p>
            <a:r>
              <a:rPr lang="en-US" dirty="0"/>
              <a:t>CSEC will ask because they want to know or someone else wants to know - Five Eyes</a:t>
            </a:r>
          </a:p>
          <a:p>
            <a:r>
              <a:rPr lang="en-US" dirty="0" smtClean="0"/>
              <a:t>Watch out for questions like:</a:t>
            </a:r>
          </a:p>
          <a:p>
            <a:pPr lvl="1"/>
            <a:r>
              <a:rPr lang="en-US" i="1" dirty="0" smtClean="0"/>
              <a:t>“Are the Russians still asking for source code?”</a:t>
            </a:r>
          </a:p>
        </p:txBody>
      </p:sp>
    </p:spTree>
    <p:extLst>
      <p:ext uri="{BB962C8B-B14F-4D97-AF65-F5344CB8AC3E}">
        <p14:creationId xmlns:p14="http://schemas.microsoft.com/office/powerpoint/2010/main" val="38204731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
            </a:r>
            <a:br>
              <a:rPr lang="en-US" b="1" dirty="0" smtClean="0">
                <a:solidFill>
                  <a:srgbClr val="FF0000"/>
                </a:solidFill>
              </a:rPr>
            </a:br>
            <a:r>
              <a:rPr lang="en-US" b="1" dirty="0" smtClean="0">
                <a:solidFill>
                  <a:srgbClr val="FF0000"/>
                </a:solidFill>
              </a:rPr>
              <a:t>Disclosures </a:t>
            </a:r>
            <a:r>
              <a:rPr lang="en-US" b="1" dirty="0">
                <a:solidFill>
                  <a:srgbClr val="FF0000"/>
                </a:solidFill>
              </a:rPr>
              <a:t>of Non-Compliance</a:t>
            </a:r>
            <a:br>
              <a:rPr lang="en-US" b="1" dirty="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Voluntary disclosure for non-compliance</a:t>
            </a:r>
          </a:p>
          <a:p>
            <a:r>
              <a:rPr lang="en-US" dirty="0" smtClean="0"/>
              <a:t>The </a:t>
            </a:r>
            <a:r>
              <a:rPr lang="en-US" dirty="0"/>
              <a:t>Export Controls Division looks </a:t>
            </a:r>
            <a:r>
              <a:rPr lang="en-US" dirty="0" err="1"/>
              <a:t>favourably</a:t>
            </a:r>
            <a:r>
              <a:rPr lang="en-US" dirty="0"/>
              <a:t> upon </a:t>
            </a:r>
            <a:r>
              <a:rPr lang="en-US" dirty="0" smtClean="0"/>
              <a:t>voluntary disclosures</a:t>
            </a:r>
          </a:p>
          <a:p>
            <a:r>
              <a:rPr lang="en-US" dirty="0" smtClean="0"/>
              <a:t>Seek legal advice before making disclosure</a:t>
            </a:r>
          </a:p>
          <a:p>
            <a:pPr lvl="1"/>
            <a:endParaRPr lang="en-US" dirty="0"/>
          </a:p>
        </p:txBody>
      </p:sp>
      <p:sp>
        <p:nvSpPr>
          <p:cNvPr id="4" name="Rectangle 3"/>
          <p:cNvSpPr/>
          <p:nvPr/>
        </p:nvSpPr>
        <p:spPr>
          <a:xfrm>
            <a:off x="457200" y="1828800"/>
            <a:ext cx="8229600" cy="369332"/>
          </a:xfrm>
          <a:prstGeom prst="rect">
            <a:avLst/>
          </a:prstGeom>
        </p:spPr>
        <p:txBody>
          <a:bodyPr wrap="square">
            <a:spAutoFit/>
          </a:bodyPr>
          <a:lstStyle/>
          <a:p>
            <a:r>
              <a:rPr lang="en-US" dirty="0" smtClean="0"/>
              <a:t>.</a:t>
            </a:r>
            <a:endParaRPr lang="en-US" dirty="0"/>
          </a:p>
        </p:txBody>
      </p:sp>
    </p:spTree>
    <p:extLst>
      <p:ext uri="{BB962C8B-B14F-4D97-AF65-F5344CB8AC3E}">
        <p14:creationId xmlns:p14="http://schemas.microsoft.com/office/powerpoint/2010/main" val="1375347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752600"/>
          </a:xfrm>
        </p:spPr>
        <p:txBody>
          <a:bodyPr>
            <a:normAutofit/>
          </a:bodyPr>
          <a:lstStyle/>
          <a:p>
            <a:r>
              <a:rPr lang="en-US" sz="3600" b="1" dirty="0"/>
              <a:t>A</a:t>
            </a:r>
            <a:r>
              <a:rPr lang="en-US" sz="3600" b="1" dirty="0" smtClean="0"/>
              <a:t>.	Overview of Canadian</a:t>
            </a:r>
            <a:br>
              <a:rPr lang="en-US" sz="3600" b="1" dirty="0" smtClean="0"/>
            </a:br>
            <a:r>
              <a:rPr lang="en-US" sz="3600" b="1" dirty="0" smtClean="0"/>
              <a:t>Export </a:t>
            </a:r>
            <a:r>
              <a:rPr lang="en-US" sz="3600" b="1" dirty="0"/>
              <a:t>Control </a:t>
            </a:r>
            <a:r>
              <a:rPr lang="en-US" sz="3600" b="1" dirty="0" smtClean="0"/>
              <a:t>Laws</a:t>
            </a:r>
            <a:endParaRPr lang="en-US" sz="3600" b="1" dirty="0"/>
          </a:p>
        </p:txBody>
      </p:sp>
      <p:sp>
        <p:nvSpPr>
          <p:cNvPr id="3" name="Content Placeholder 2"/>
          <p:cNvSpPr>
            <a:spLocks noGrp="1"/>
          </p:cNvSpPr>
          <p:nvPr>
            <p:ph idx="1"/>
          </p:nvPr>
        </p:nvSpPr>
        <p:spPr/>
        <p:txBody>
          <a:bodyPr>
            <a:normAutofit/>
          </a:bodyPr>
          <a:lstStyle/>
          <a:p>
            <a:pPr marL="517525" indent="-341313">
              <a:lnSpc>
                <a:spcPct val="80000"/>
              </a:lnSpc>
              <a:buNone/>
              <a:defRPr/>
            </a:pPr>
            <a:endParaRPr lang="en-US" sz="2800" dirty="0" smtClean="0"/>
          </a:p>
          <a:p>
            <a:pPr marL="517525" indent="-341313">
              <a:lnSpc>
                <a:spcPct val="80000"/>
              </a:lnSpc>
              <a:buNone/>
              <a:defRPr/>
            </a:pPr>
            <a:r>
              <a:rPr lang="en-US" sz="2800" dirty="0" smtClean="0">
                <a:solidFill>
                  <a:srgbClr val="FF0000"/>
                </a:solidFill>
              </a:rPr>
              <a:t>What </a:t>
            </a:r>
            <a:r>
              <a:rPr lang="en-US" sz="2800" dirty="0">
                <a:solidFill>
                  <a:srgbClr val="FF0000"/>
                </a:solidFill>
              </a:rPr>
              <a:t>is an </a:t>
            </a:r>
            <a:r>
              <a:rPr lang="en-US" sz="2800" dirty="0" smtClean="0">
                <a:solidFill>
                  <a:srgbClr val="FF0000"/>
                </a:solidFill>
              </a:rPr>
              <a:t>“Export”?</a:t>
            </a:r>
            <a:endParaRPr lang="en-US" sz="2800" dirty="0">
              <a:solidFill>
                <a:srgbClr val="FF0000"/>
              </a:solidFill>
              <a:ea typeface="ＭＳ Ｐゴシック" pitchFamily="34" charset="-128"/>
            </a:endParaRPr>
          </a:p>
          <a:p>
            <a:pPr marL="723900" lvl="1" indent="-279400">
              <a:buFont typeface="Arial" charset="0"/>
              <a:buChar char="•"/>
              <a:defRPr/>
            </a:pPr>
            <a:r>
              <a:rPr lang="en-US" dirty="0" smtClean="0">
                <a:ea typeface="ＭＳ Ｐゴシック" pitchFamily="34" charset="-128"/>
              </a:rPr>
              <a:t>A </a:t>
            </a:r>
            <a:r>
              <a:rPr lang="en-US" dirty="0">
                <a:ea typeface="ＭＳ Ｐゴシック" pitchFamily="34" charset="-128"/>
              </a:rPr>
              <a:t>physical shipment outside of a country’s border;</a:t>
            </a:r>
          </a:p>
          <a:p>
            <a:pPr marL="723900" lvl="1" indent="-279400">
              <a:buFont typeface="Arial" charset="0"/>
              <a:buChar char="•"/>
              <a:defRPr/>
            </a:pPr>
            <a:r>
              <a:rPr lang="en-US" dirty="0">
                <a:ea typeface="ＭＳ Ｐゴシック" pitchFamily="34" charset="-128"/>
              </a:rPr>
              <a:t>Posting software on a web site that can be downloaded by someone in another country;</a:t>
            </a:r>
          </a:p>
          <a:p>
            <a:pPr marL="723900" lvl="1" indent="-279400">
              <a:lnSpc>
                <a:spcPct val="80000"/>
              </a:lnSpc>
              <a:buFont typeface="Arial" charset="0"/>
              <a:buChar char="•"/>
              <a:defRPr/>
            </a:pPr>
            <a:r>
              <a:rPr lang="en-US" dirty="0">
                <a:ea typeface="ＭＳ Ｐゴシック" pitchFamily="34" charset="-128"/>
              </a:rPr>
              <a:t>Sharing of technical information visually, physically or orally (e.g.: user manuals, schematics, drawings, files, procedures, conference calls, </a:t>
            </a:r>
            <a:r>
              <a:rPr lang="en-US" dirty="0" smtClean="0">
                <a:ea typeface="ＭＳ Ｐゴシック" pitchFamily="34" charset="-128"/>
              </a:rPr>
              <a:t>meetings, etc</a:t>
            </a:r>
            <a:r>
              <a:rPr lang="en-US" dirty="0">
                <a:ea typeface="ＭＳ Ｐゴシック" pitchFamily="34" charset="-128"/>
              </a:rPr>
              <a:t>.)</a:t>
            </a:r>
          </a:p>
          <a:p>
            <a:endParaRPr lang="en-US" sz="2800" dirty="0"/>
          </a:p>
        </p:txBody>
      </p:sp>
    </p:spTree>
    <p:extLst>
      <p:ext uri="{BB962C8B-B14F-4D97-AF65-F5344CB8AC3E}">
        <p14:creationId xmlns:p14="http://schemas.microsoft.com/office/powerpoint/2010/main" val="3897945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What is an Import?</a:t>
            </a:r>
            <a:endParaRPr lang="en-US" dirty="0">
              <a:solidFill>
                <a:srgbClr val="FF0000"/>
              </a:solidFill>
            </a:endParaRPr>
          </a:p>
        </p:txBody>
      </p:sp>
      <p:sp>
        <p:nvSpPr>
          <p:cNvPr id="3" name="Content Placeholder 2"/>
          <p:cNvSpPr>
            <a:spLocks noGrp="1"/>
          </p:cNvSpPr>
          <p:nvPr>
            <p:ph idx="1"/>
          </p:nvPr>
        </p:nvSpPr>
        <p:spPr/>
        <p:txBody>
          <a:bodyPr/>
          <a:lstStyle/>
          <a:p>
            <a:pPr>
              <a:defRPr/>
            </a:pPr>
            <a:r>
              <a:rPr lang="en-US" sz="2800" dirty="0">
                <a:ea typeface="ＭＳ Ｐゴシック" pitchFamily="34" charset="-128"/>
              </a:rPr>
              <a:t>With every export, there must be an import, which is bringing in goods and/or technology from another country</a:t>
            </a:r>
          </a:p>
          <a:p>
            <a:pPr lvl="1">
              <a:defRPr/>
            </a:pPr>
            <a:r>
              <a:rPr lang="en-US" dirty="0">
                <a:ea typeface="ＭＳ Ｐゴシック" pitchFamily="34" charset="-128"/>
              </a:rPr>
              <a:t>The transfer </a:t>
            </a:r>
            <a:r>
              <a:rPr lang="en-US" b="1" u="sng" dirty="0">
                <a:ea typeface="ＭＳ Ｐゴシック" pitchFamily="34" charset="-128"/>
              </a:rPr>
              <a:t>into</a:t>
            </a:r>
            <a:r>
              <a:rPr lang="en-US" dirty="0">
                <a:ea typeface="ＭＳ Ｐゴシック" pitchFamily="34" charset="-128"/>
              </a:rPr>
              <a:t> a country through physical or intangible (typically electronic) means.</a:t>
            </a:r>
          </a:p>
          <a:p>
            <a:endParaRPr lang="en-US" dirty="0"/>
          </a:p>
        </p:txBody>
      </p:sp>
    </p:spTree>
    <p:extLst>
      <p:ext uri="{BB962C8B-B14F-4D97-AF65-F5344CB8AC3E}">
        <p14:creationId xmlns:p14="http://schemas.microsoft.com/office/powerpoint/2010/main" val="3411156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Objectives of Export Controls</a:t>
            </a:r>
            <a:endParaRPr lang="en-US"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r>
              <a:rPr lang="en-US" dirty="0" smtClean="0">
                <a:solidFill>
                  <a:srgbClr val="FF0000"/>
                </a:solidFill>
              </a:rPr>
              <a:t>do not cause harm to Canada and its allies;</a:t>
            </a:r>
          </a:p>
          <a:p>
            <a:r>
              <a:rPr lang="en-US" dirty="0" smtClean="0">
                <a:solidFill>
                  <a:srgbClr val="FF0000"/>
                </a:solidFill>
              </a:rPr>
              <a:t>do not undermine national or international security;</a:t>
            </a:r>
          </a:p>
          <a:p>
            <a:r>
              <a:rPr lang="en-US" dirty="0" smtClean="0"/>
              <a:t>do not contribute to national or regional conflicts or instability;</a:t>
            </a:r>
          </a:p>
          <a:p>
            <a:r>
              <a:rPr lang="en-US" dirty="0" smtClean="0">
                <a:solidFill>
                  <a:srgbClr val="FF0000"/>
                </a:solidFill>
              </a:rPr>
              <a:t>do not contribute to the development of nuclear, biological or chemical weapons of mass destruction, or of their delivery systems;</a:t>
            </a:r>
          </a:p>
          <a:p>
            <a:r>
              <a:rPr lang="en-US" dirty="0" smtClean="0">
                <a:solidFill>
                  <a:srgbClr val="FF0000"/>
                </a:solidFill>
              </a:rPr>
              <a:t>are not used to commit human rights violations; and</a:t>
            </a:r>
          </a:p>
          <a:p>
            <a:r>
              <a:rPr lang="en-US" dirty="0" smtClean="0"/>
              <a:t>are consistent with existing economic sanctions' provisions.</a:t>
            </a:r>
          </a:p>
          <a:p>
            <a:endParaRPr lang="en-US" dirty="0"/>
          </a:p>
        </p:txBody>
      </p:sp>
    </p:spTree>
    <p:extLst>
      <p:ext uri="{BB962C8B-B14F-4D97-AF65-F5344CB8AC3E}">
        <p14:creationId xmlns:p14="http://schemas.microsoft.com/office/powerpoint/2010/main" val="2904591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B.	Export Control List</a:t>
            </a:r>
            <a:endParaRPr lang="en-US"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r>
              <a:rPr lang="en-US" dirty="0"/>
              <a:t>The Export Control List, which is included in </a:t>
            </a:r>
            <a:r>
              <a:rPr lang="en-US" i="1" dirty="0"/>
              <a:t>A Guide to Canada's Export </a:t>
            </a:r>
            <a:r>
              <a:rPr lang="en-US" i="1" dirty="0" smtClean="0"/>
              <a:t>Controls December 2015 </a:t>
            </a:r>
            <a:r>
              <a:rPr lang="en-US" dirty="0" smtClean="0"/>
              <a:t>(</a:t>
            </a:r>
            <a:r>
              <a:rPr lang="en-US" u="sng" dirty="0">
                <a:hlinkClick r:id="rId2"/>
              </a:rPr>
              <a:t>http://</a:t>
            </a:r>
            <a:r>
              <a:rPr lang="en-US" u="sng" dirty="0" smtClean="0">
                <a:hlinkClick r:id="rId2"/>
              </a:rPr>
              <a:t>www.international.gc.ca/controls-controles/about-a_propos/expor/guide-2015_toc-tdm.aspx?lang=eng</a:t>
            </a:r>
            <a:r>
              <a:rPr lang="en-US" dirty="0" smtClean="0"/>
              <a:t>), </a:t>
            </a:r>
            <a:r>
              <a:rPr lang="en-US" dirty="0"/>
              <a:t>identifies specific goods and technology that are controlled for export from Canada to other countries.</a:t>
            </a:r>
          </a:p>
          <a:p>
            <a:r>
              <a:rPr lang="en-US" dirty="0"/>
              <a:t>The Export Control List is divided into the following seven Groups:</a:t>
            </a:r>
          </a:p>
          <a:p>
            <a:pPr lvl="1"/>
            <a:r>
              <a:rPr lang="en-US" b="1" dirty="0">
                <a:solidFill>
                  <a:srgbClr val="FF0000"/>
                </a:solidFill>
              </a:rPr>
              <a:t>Group 1: Dual-Use </a:t>
            </a:r>
            <a:r>
              <a:rPr lang="en-US" b="1" dirty="0" smtClean="0">
                <a:solidFill>
                  <a:srgbClr val="FF0000"/>
                </a:solidFill>
              </a:rPr>
              <a:t>List (</a:t>
            </a:r>
            <a:r>
              <a:rPr lang="en-US" b="1" dirty="0">
                <a:solidFill>
                  <a:srgbClr val="FF0000"/>
                </a:solidFill>
              </a:rPr>
              <a:t>used for both civil and military </a:t>
            </a:r>
            <a:r>
              <a:rPr lang="en-US" b="1" dirty="0" smtClean="0">
                <a:solidFill>
                  <a:srgbClr val="FF0000"/>
                </a:solidFill>
              </a:rPr>
              <a:t>purposes)</a:t>
            </a:r>
          </a:p>
          <a:p>
            <a:pPr lvl="2"/>
            <a:r>
              <a:rPr lang="en-US" b="1" dirty="0" smtClean="0">
                <a:solidFill>
                  <a:srgbClr val="FF0000"/>
                </a:solidFill>
              </a:rPr>
              <a:t>Includes cryptography</a:t>
            </a:r>
            <a:endParaRPr lang="en-US" b="1" dirty="0">
              <a:solidFill>
                <a:srgbClr val="FF0000"/>
              </a:solidFill>
            </a:endParaRPr>
          </a:p>
          <a:p>
            <a:pPr lvl="1"/>
            <a:r>
              <a:rPr lang="en-US" dirty="0"/>
              <a:t>Group 2: Munitions List</a:t>
            </a:r>
          </a:p>
          <a:p>
            <a:pPr lvl="1"/>
            <a:r>
              <a:rPr lang="en-US" dirty="0"/>
              <a:t>Group 3: Nuclear Non-Proliferation List</a:t>
            </a:r>
          </a:p>
          <a:p>
            <a:pPr lvl="1"/>
            <a:r>
              <a:rPr lang="en-US" dirty="0"/>
              <a:t>Group 4: Nuclear-Related Dual-Use List</a:t>
            </a:r>
          </a:p>
          <a:p>
            <a:pPr lvl="1"/>
            <a:r>
              <a:rPr lang="en-US" dirty="0"/>
              <a:t>Group 5: Miscellaneous Goods and Technology</a:t>
            </a:r>
          </a:p>
          <a:p>
            <a:pPr lvl="1"/>
            <a:r>
              <a:rPr lang="en-US" dirty="0"/>
              <a:t>Group 6: Missile Technology Control Regime List</a:t>
            </a:r>
          </a:p>
          <a:p>
            <a:pPr lvl="1"/>
            <a:r>
              <a:rPr lang="en-US" dirty="0"/>
              <a:t>Group 7: Chemical and Biological Weapons Non-Proliferation List</a:t>
            </a:r>
          </a:p>
          <a:p>
            <a:endParaRPr lang="en-US" dirty="0"/>
          </a:p>
        </p:txBody>
      </p:sp>
    </p:spTree>
    <p:extLst>
      <p:ext uri="{BB962C8B-B14F-4D97-AF65-F5344CB8AC3E}">
        <p14:creationId xmlns:p14="http://schemas.microsoft.com/office/powerpoint/2010/main" val="313785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smtClean="0">
                <a:solidFill>
                  <a:srgbClr val="FF0000"/>
                </a:solidFill>
              </a:rPr>
              <a:t>Group 1, Category 5, Part 2 - 1-5.A.2.</a:t>
            </a:r>
            <a:br>
              <a:rPr lang="en-US" sz="3200" b="1" dirty="0" smtClean="0">
                <a:solidFill>
                  <a:srgbClr val="FF0000"/>
                </a:solidFill>
              </a:rPr>
            </a:br>
            <a:r>
              <a:rPr lang="en-US" sz="3200" b="1" dirty="0" smtClean="0">
                <a:solidFill>
                  <a:srgbClr val="FF0000"/>
                </a:solidFill>
              </a:rPr>
              <a:t>SYSTEMS, EQUIPMENT AND COMPONENTS (HARDWARE)</a:t>
            </a:r>
            <a:endParaRPr lang="en-US" sz="3200" b="1" dirty="0">
              <a:solidFill>
                <a:srgbClr val="FF0000"/>
              </a:solidFill>
            </a:endParaRPr>
          </a:p>
        </p:txBody>
      </p:sp>
      <p:sp>
        <p:nvSpPr>
          <p:cNvPr id="3" name="Content Placeholder 2"/>
          <p:cNvSpPr>
            <a:spLocks noGrp="1"/>
          </p:cNvSpPr>
          <p:nvPr>
            <p:ph idx="1"/>
          </p:nvPr>
        </p:nvSpPr>
        <p:spPr>
          <a:xfrm>
            <a:off x="457200" y="1600200"/>
            <a:ext cx="8229600" cy="4953000"/>
          </a:xfrm>
        </p:spPr>
        <p:txBody>
          <a:bodyPr>
            <a:noAutofit/>
          </a:bodyPr>
          <a:lstStyle/>
          <a:p>
            <a:pPr marL="514350" indent="-514350">
              <a:buFont typeface="+mj-lt"/>
              <a:buAutoNum type="arabicPeriod"/>
            </a:pPr>
            <a:r>
              <a:rPr lang="en-US" sz="1600" dirty="0" smtClean="0">
                <a:solidFill>
                  <a:srgbClr val="00B050"/>
                </a:solidFill>
              </a:rPr>
              <a:t>1-5.A.2. “Information </a:t>
            </a:r>
            <a:r>
              <a:rPr lang="en-US" sz="1600" dirty="0">
                <a:solidFill>
                  <a:srgbClr val="00B050"/>
                </a:solidFill>
              </a:rPr>
              <a:t>security” systems, equipment and components therefor, as follows:</a:t>
            </a:r>
          </a:p>
          <a:p>
            <a:pPr marL="514350" indent="-514350">
              <a:buAutoNum type="alphaLcPeriod"/>
            </a:pPr>
            <a:r>
              <a:rPr lang="en-US" sz="1600" dirty="0" smtClean="0">
                <a:solidFill>
                  <a:srgbClr val="00B050"/>
                </a:solidFill>
              </a:rPr>
              <a:t>Systems</a:t>
            </a:r>
            <a:r>
              <a:rPr lang="en-US" sz="1600" dirty="0">
                <a:solidFill>
                  <a:srgbClr val="00B050"/>
                </a:solidFill>
              </a:rPr>
              <a:t>, </a:t>
            </a:r>
            <a:r>
              <a:rPr lang="en-US" sz="1600" dirty="0" smtClean="0">
                <a:solidFill>
                  <a:srgbClr val="00B050"/>
                </a:solidFill>
              </a:rPr>
              <a:t>equipment and components, for cryptographic “information security”, </a:t>
            </a:r>
            <a:r>
              <a:rPr lang="en-US" sz="1600" dirty="0">
                <a:solidFill>
                  <a:srgbClr val="00B050"/>
                </a:solidFill>
              </a:rPr>
              <a:t>as </a:t>
            </a:r>
            <a:r>
              <a:rPr lang="en-US" sz="1600" dirty="0" smtClean="0">
                <a:solidFill>
                  <a:srgbClr val="00B050"/>
                </a:solidFill>
              </a:rPr>
              <a:t>follows:</a:t>
            </a:r>
          </a:p>
          <a:p>
            <a:pPr marL="914400" lvl="1" indent="-514350">
              <a:buFont typeface="+mj-lt"/>
              <a:buAutoNum type="arabicPeriod"/>
            </a:pPr>
            <a:r>
              <a:rPr lang="en-US" sz="1600" b="1" u="sng" dirty="0">
                <a:solidFill>
                  <a:srgbClr val="FF0000"/>
                </a:solidFill>
              </a:rPr>
              <a:t>Designed or modified to use "cryptography" employing digital techniques performing any cryptographic function other than authentication, digital signature or the execution of copy-protected "software", and having any of the following</a:t>
            </a:r>
            <a:r>
              <a:rPr lang="en-US" sz="1600" b="1" dirty="0" smtClean="0">
                <a:solidFill>
                  <a:srgbClr val="FF0000"/>
                </a:solidFill>
              </a:rPr>
              <a:t>:</a:t>
            </a:r>
          </a:p>
          <a:p>
            <a:pPr marL="1314450" lvl="2" indent="-514350">
              <a:buFont typeface="+mj-lt"/>
              <a:buAutoNum type="alphaLcPeriod"/>
            </a:pPr>
            <a:r>
              <a:rPr lang="en-US" sz="1600" dirty="0"/>
              <a:t>A "symmetric algorithm" employing a key length in excess of 56 bits; </a:t>
            </a:r>
            <a:r>
              <a:rPr lang="en-US" sz="1600" b="1" dirty="0" smtClean="0"/>
              <a:t>or</a:t>
            </a:r>
          </a:p>
          <a:p>
            <a:pPr marL="1314450" lvl="2" indent="-514350">
              <a:buFont typeface="+mj-lt"/>
              <a:buAutoNum type="alphaLcPeriod"/>
            </a:pPr>
            <a:r>
              <a:rPr lang="en-US" sz="1600" dirty="0"/>
              <a:t>An "asymmetric algorithm" where the security of the algorithm is based on any of the following</a:t>
            </a:r>
            <a:r>
              <a:rPr lang="en-US" sz="1600" dirty="0" smtClean="0"/>
              <a:t>:</a:t>
            </a:r>
          </a:p>
          <a:p>
            <a:pPr marL="1371600" lvl="3" indent="0">
              <a:buNone/>
            </a:pPr>
            <a:r>
              <a:rPr lang="en-US" sz="1600" dirty="0" smtClean="0"/>
              <a:t>1</a:t>
            </a:r>
            <a:r>
              <a:rPr lang="en-US" sz="1600" dirty="0"/>
              <a:t>. </a:t>
            </a:r>
            <a:r>
              <a:rPr lang="en-US" sz="1600" dirty="0" err="1"/>
              <a:t>Factorisation</a:t>
            </a:r>
            <a:r>
              <a:rPr lang="en-US" sz="1600" dirty="0"/>
              <a:t> of integers in excess of 512 bits (e.g., RSA);</a:t>
            </a:r>
          </a:p>
          <a:p>
            <a:pPr marL="1371600" lvl="3" indent="0">
              <a:buNone/>
            </a:pPr>
            <a:r>
              <a:rPr lang="en-US" sz="1600" dirty="0"/>
              <a:t>2. Computation of discrete logarithms in a multiplicative group of a finite field of size greater than 512 bits (e.g., </a:t>
            </a:r>
            <a:r>
              <a:rPr lang="en-US" sz="1600" dirty="0" err="1"/>
              <a:t>Diffie</a:t>
            </a:r>
            <a:r>
              <a:rPr lang="en-US" sz="1600" dirty="0"/>
              <a:t>-Hellman over Z/</a:t>
            </a:r>
            <a:r>
              <a:rPr lang="en-US" sz="1600" dirty="0" err="1"/>
              <a:t>pZ</a:t>
            </a:r>
            <a:r>
              <a:rPr lang="en-US" sz="1600" dirty="0"/>
              <a:t>); </a:t>
            </a:r>
            <a:r>
              <a:rPr lang="en-US" sz="1600" b="1" dirty="0"/>
              <a:t>or</a:t>
            </a:r>
            <a:endParaRPr lang="en-US" sz="1600" dirty="0"/>
          </a:p>
          <a:p>
            <a:pPr marL="1371600" lvl="3" indent="0">
              <a:buNone/>
            </a:pPr>
            <a:r>
              <a:rPr lang="en-US" sz="1600" dirty="0"/>
              <a:t>3. Discrete logarithms in a group other than mentioned in 1-5.A.2.a.1.b.2. in excess of 112 bits (e.g., </a:t>
            </a:r>
            <a:r>
              <a:rPr lang="en-US" sz="1600" dirty="0" err="1"/>
              <a:t>Diffie</a:t>
            </a:r>
            <a:r>
              <a:rPr lang="en-US" sz="1600" dirty="0"/>
              <a:t>-Hellman over an elliptic curve</a:t>
            </a:r>
            <a:r>
              <a:rPr lang="en-US" sz="1600" dirty="0" smtClean="0"/>
              <a:t>);</a:t>
            </a:r>
          </a:p>
          <a:p>
            <a:pPr marL="1371600" lvl="3" indent="0">
              <a:buNone/>
            </a:pPr>
            <a:r>
              <a:rPr lang="en-US" sz="1600" dirty="0" smtClean="0"/>
              <a:t>…</a:t>
            </a:r>
            <a:endParaRPr lang="en-US" sz="1600" dirty="0"/>
          </a:p>
          <a:p>
            <a:pPr marL="0" indent="0">
              <a:buNone/>
            </a:pPr>
            <a:r>
              <a:rPr lang="en-US" sz="1600" dirty="0" smtClean="0">
                <a:solidFill>
                  <a:srgbClr val="00B050"/>
                </a:solidFill>
              </a:rPr>
              <a:t>More listed in b. through e.</a:t>
            </a:r>
            <a:r>
              <a:rPr lang="en-US" sz="1600" dirty="0">
                <a:solidFill>
                  <a:srgbClr val="00B050"/>
                </a:solidFill>
              </a:rPr>
              <a:t/>
            </a:r>
            <a:br>
              <a:rPr lang="en-US" sz="1600" dirty="0">
                <a:solidFill>
                  <a:srgbClr val="00B050"/>
                </a:solidFill>
              </a:rPr>
            </a:br>
            <a:r>
              <a:rPr lang="en-US" sz="1800" dirty="0">
                <a:solidFill>
                  <a:srgbClr val="00B050"/>
                </a:solidFill>
              </a:rPr>
              <a:t/>
            </a:r>
            <a:br>
              <a:rPr lang="en-US" sz="1800" dirty="0">
                <a:solidFill>
                  <a:srgbClr val="00B050"/>
                </a:solidFill>
              </a:rPr>
            </a:br>
            <a:r>
              <a:rPr lang="en-US" sz="1800" dirty="0">
                <a:solidFill>
                  <a:srgbClr val="00B050"/>
                </a:solidFill>
              </a:rPr>
              <a:t/>
            </a:r>
            <a:br>
              <a:rPr lang="en-US" sz="1800" dirty="0">
                <a:solidFill>
                  <a:srgbClr val="00B050"/>
                </a:solidFill>
              </a:rPr>
            </a:br>
            <a:r>
              <a:rPr lang="en-US" sz="1800" dirty="0">
                <a:solidFill>
                  <a:srgbClr val="00B050"/>
                </a:solidFill>
              </a:rPr>
              <a:t/>
            </a:r>
            <a:br>
              <a:rPr lang="en-US" sz="1800" dirty="0">
                <a:solidFill>
                  <a:srgbClr val="00B050"/>
                </a:solidFill>
              </a:rPr>
            </a:br>
            <a:endParaRPr lang="en-US" sz="1800" dirty="0">
              <a:solidFill>
                <a:srgbClr val="00B050"/>
              </a:solidFill>
            </a:endParaRPr>
          </a:p>
          <a:p>
            <a:pPr marL="0" indent="0">
              <a:buNone/>
            </a:pPr>
            <a:endParaRPr lang="en-US" sz="1800" b="1" dirty="0">
              <a:solidFill>
                <a:srgbClr val="FF0000"/>
              </a:solidFill>
            </a:endParaRPr>
          </a:p>
          <a:p>
            <a:endParaRPr lang="en-US" sz="1800" dirty="0"/>
          </a:p>
          <a:p>
            <a:endParaRPr lang="en-US" sz="1800" dirty="0"/>
          </a:p>
        </p:txBody>
      </p:sp>
    </p:spTree>
    <p:extLst>
      <p:ext uri="{BB962C8B-B14F-4D97-AF65-F5344CB8AC3E}">
        <p14:creationId xmlns:p14="http://schemas.microsoft.com/office/powerpoint/2010/main" val="833745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B050"/>
                </a:solidFill>
              </a:rPr>
              <a:t>1-5.A.2.a</a:t>
            </a:r>
            <a:r>
              <a:rPr lang="en-US" b="1" dirty="0" smtClean="0">
                <a:solidFill>
                  <a:srgbClr val="FF0000"/>
                </a:solidFill>
              </a:rPr>
              <a:t> </a:t>
            </a:r>
            <a:r>
              <a:rPr lang="en-US" b="1" u="sng" dirty="0" smtClean="0">
                <a:solidFill>
                  <a:srgbClr val="FF0000"/>
                </a:solidFill>
              </a:rPr>
              <a:t>does not apply </a:t>
            </a:r>
            <a:r>
              <a:rPr lang="en-US" b="1" dirty="0" smtClean="0">
                <a:solidFill>
                  <a:srgbClr val="FF0000"/>
                </a:solidFill>
              </a:rPr>
              <a:t>to any of the following:</a:t>
            </a:r>
            <a:endParaRPr lang="en-US" b="1" dirty="0">
              <a:solidFill>
                <a:srgbClr val="FF0000"/>
              </a:solidFill>
            </a:endParaRPr>
          </a:p>
        </p:txBody>
      </p:sp>
      <p:sp>
        <p:nvSpPr>
          <p:cNvPr id="3" name="Content Placeholder 2"/>
          <p:cNvSpPr>
            <a:spLocks noGrp="1"/>
          </p:cNvSpPr>
          <p:nvPr>
            <p:ph idx="1"/>
          </p:nvPr>
        </p:nvSpPr>
        <p:spPr/>
        <p:txBody>
          <a:bodyPr>
            <a:normAutofit fontScale="55000" lnSpcReduction="20000"/>
          </a:bodyPr>
          <a:lstStyle/>
          <a:p>
            <a:pPr marL="457200" indent="-457200">
              <a:buNone/>
            </a:pPr>
            <a:r>
              <a:rPr lang="en-US" dirty="0" smtClean="0"/>
              <a:t>a.	</a:t>
            </a:r>
            <a:r>
              <a:rPr lang="en-US" sz="3300" dirty="0" smtClean="0"/>
              <a:t>Smart card and smart card ‘readers/writers’ as follows: ….</a:t>
            </a:r>
          </a:p>
          <a:p>
            <a:pPr marL="457200" lvl="1" indent="-457200">
              <a:buAutoNum type="alphaLcPeriod" startAt="2"/>
            </a:pPr>
            <a:r>
              <a:rPr lang="en-US" sz="3300" dirty="0" err="1" smtClean="0"/>
              <a:t>Cryptograhphic</a:t>
            </a:r>
            <a:r>
              <a:rPr lang="en-US" sz="3300" dirty="0" smtClean="0"/>
              <a:t> equipment specially designed and limited for banking use or ‘money transactions’</a:t>
            </a:r>
          </a:p>
          <a:p>
            <a:pPr marL="914400" lvl="1" indent="-914400">
              <a:buAutoNum type="alphaLcPeriod" startAt="2"/>
            </a:pPr>
            <a:endParaRPr lang="en-US" sz="3300" dirty="0" smtClean="0"/>
          </a:p>
          <a:p>
            <a:pPr marL="0" indent="0">
              <a:buNone/>
            </a:pPr>
            <a:r>
              <a:rPr lang="en-US" sz="3300" dirty="0" smtClean="0"/>
              <a:t>c. through h.</a:t>
            </a:r>
          </a:p>
          <a:p>
            <a:pPr marL="0" indent="0">
              <a:buNone/>
            </a:pPr>
            <a:endParaRPr lang="en-US" sz="3300" dirty="0" smtClean="0"/>
          </a:p>
          <a:p>
            <a:pPr marL="457200" lvl="1" indent="-457200">
              <a:buAutoNum type="romanLcPeriod"/>
            </a:pPr>
            <a:r>
              <a:rPr lang="en-US" sz="3300" b="1" u="sng" dirty="0" smtClean="0">
                <a:solidFill>
                  <a:srgbClr val="FF0000"/>
                </a:solidFill>
              </a:rPr>
              <a:t>Routers</a:t>
            </a:r>
            <a:r>
              <a:rPr lang="en-US" sz="3300" b="1" u="sng" dirty="0">
                <a:solidFill>
                  <a:srgbClr val="FF0000"/>
                </a:solidFill>
              </a:rPr>
              <a:t>, switches or relays, where the “information security” functionality is limited to the tasks of “Operations, Administration or Maintenance” (“OAM”) implementing only published or commercial cryptographic standards; </a:t>
            </a:r>
            <a:r>
              <a:rPr lang="en-US" sz="3300" b="1" u="sng" dirty="0" smtClean="0">
                <a:solidFill>
                  <a:srgbClr val="FF0000"/>
                </a:solidFill>
              </a:rPr>
              <a:t>or</a:t>
            </a:r>
          </a:p>
          <a:p>
            <a:pPr marL="0" indent="0" defTabSz="457200">
              <a:buNone/>
            </a:pPr>
            <a:r>
              <a:rPr lang="en-US" sz="3300" b="1" u="sng" dirty="0" smtClean="0">
                <a:solidFill>
                  <a:srgbClr val="FF0000"/>
                </a:solidFill>
              </a:rPr>
              <a:t>j.	General </a:t>
            </a:r>
            <a:r>
              <a:rPr lang="en-US" sz="3300" b="1" u="sng" dirty="0">
                <a:solidFill>
                  <a:srgbClr val="FF0000"/>
                </a:solidFill>
              </a:rPr>
              <a:t>purpose computing equipment or servers, where the “information </a:t>
            </a:r>
            <a:r>
              <a:rPr lang="en-US" sz="3300" b="1" dirty="0" smtClean="0">
                <a:solidFill>
                  <a:srgbClr val="FF0000"/>
                </a:solidFill>
              </a:rPr>
              <a:t>	</a:t>
            </a:r>
            <a:r>
              <a:rPr lang="en-US" sz="3300" b="1" u="sng" dirty="0" smtClean="0">
                <a:solidFill>
                  <a:srgbClr val="FF0000"/>
                </a:solidFill>
              </a:rPr>
              <a:t>security</a:t>
            </a:r>
            <a:r>
              <a:rPr lang="en-US" sz="3300" b="1" u="sng" dirty="0">
                <a:solidFill>
                  <a:srgbClr val="FF0000"/>
                </a:solidFill>
              </a:rPr>
              <a:t>” functionality meets all of the following:</a:t>
            </a:r>
          </a:p>
          <a:p>
            <a:pPr marL="914400" lvl="2" indent="0">
              <a:buNone/>
            </a:pPr>
            <a:r>
              <a:rPr lang="en-US" sz="3300" b="1" u="sng" dirty="0">
                <a:solidFill>
                  <a:srgbClr val="FF0000"/>
                </a:solidFill>
              </a:rPr>
              <a:t>1. Uses only published or commercial cryptographic standards; and</a:t>
            </a:r>
          </a:p>
          <a:p>
            <a:pPr marL="914400" lvl="2" indent="0">
              <a:buNone/>
            </a:pPr>
            <a:r>
              <a:rPr lang="en-US" sz="3300" b="1" u="sng" dirty="0">
                <a:solidFill>
                  <a:srgbClr val="FF0000"/>
                </a:solidFill>
              </a:rPr>
              <a:t>2. Is any of the following: </a:t>
            </a:r>
          </a:p>
          <a:p>
            <a:pPr marL="1371600" lvl="3" indent="0">
              <a:buNone/>
            </a:pPr>
            <a:r>
              <a:rPr lang="en-US" sz="3300" b="1" dirty="0">
                <a:solidFill>
                  <a:srgbClr val="FF0000"/>
                </a:solidFill>
              </a:rPr>
              <a:t>a. Integral to a CPU that meets the provisions of Note 3 in Category 5 - Part 2;</a:t>
            </a:r>
          </a:p>
          <a:p>
            <a:pPr marL="1371600" lvl="3" indent="0">
              <a:buNone/>
            </a:pPr>
            <a:r>
              <a:rPr lang="en-US" sz="3300" b="1" dirty="0">
                <a:solidFill>
                  <a:srgbClr val="FF0000"/>
                </a:solidFill>
              </a:rPr>
              <a:t>b. Integral to an operating system that is not specified by 1-5.D.2.; or</a:t>
            </a:r>
          </a:p>
          <a:p>
            <a:pPr marL="1371600" lvl="3" indent="0">
              <a:buNone/>
            </a:pPr>
            <a:r>
              <a:rPr lang="en-US" sz="3300" b="1" u="sng" dirty="0">
                <a:solidFill>
                  <a:srgbClr val="FF0000"/>
                </a:solidFill>
              </a:rPr>
              <a:t>c. Limited to “OAM” of the equipment.</a:t>
            </a:r>
          </a:p>
          <a:p>
            <a:pPr marL="514350" indent="-514350">
              <a:buAutoNum type="alphaLcPeriod" startAt="2"/>
            </a:pPr>
            <a:endParaRPr lang="en-US" dirty="0" smtClean="0"/>
          </a:p>
        </p:txBody>
      </p:sp>
    </p:spTree>
    <p:extLst>
      <p:ext uri="{BB962C8B-B14F-4D97-AF65-F5344CB8AC3E}">
        <p14:creationId xmlns:p14="http://schemas.microsoft.com/office/powerpoint/2010/main" val="574020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Group 1 – Dual-Use List - Category 5 - Part 2: “Information Security”</a:t>
            </a:r>
            <a:br>
              <a:rPr lang="en-US" dirty="0" smtClean="0"/>
            </a:br>
            <a:endParaRPr lang="en-US" dirty="0"/>
          </a:p>
        </p:txBody>
      </p:sp>
      <p:sp>
        <p:nvSpPr>
          <p:cNvPr id="3" name="Content Placeholder 2"/>
          <p:cNvSpPr>
            <a:spLocks noGrp="1"/>
          </p:cNvSpPr>
          <p:nvPr>
            <p:ph idx="1"/>
          </p:nvPr>
        </p:nvSpPr>
        <p:spPr/>
        <p:txBody>
          <a:bodyPr>
            <a:noAutofit/>
          </a:bodyPr>
          <a:lstStyle/>
          <a:p>
            <a:pPr marL="0" indent="0">
              <a:buNone/>
            </a:pPr>
            <a:r>
              <a:rPr lang="en-US" sz="1600" b="1" u="sng" dirty="0" smtClean="0">
                <a:solidFill>
                  <a:srgbClr val="FF0000"/>
                </a:solidFill>
              </a:rPr>
              <a:t>No export permit needed from Government of Canada if:</a:t>
            </a:r>
          </a:p>
          <a:p>
            <a:pPr marL="800100" lvl="1" indent="-342900">
              <a:buFont typeface="+mj-lt"/>
              <a:buAutoNum type="arabicPeriod"/>
            </a:pPr>
            <a:r>
              <a:rPr lang="en-US" sz="1600" dirty="0" smtClean="0"/>
              <a:t>Exporting for </a:t>
            </a:r>
            <a:r>
              <a:rPr lang="en-US" sz="1600" b="1" u="sng" dirty="0" smtClean="0"/>
              <a:t>personal use</a:t>
            </a:r>
            <a:r>
              <a:rPr lang="en-US" sz="1600" dirty="0" smtClean="0"/>
              <a:t>; or</a:t>
            </a:r>
          </a:p>
          <a:p>
            <a:pPr marL="800100" lvl="1" indent="-342900">
              <a:buFont typeface="+mj-lt"/>
              <a:buAutoNum type="arabicPeriod"/>
            </a:pPr>
            <a:r>
              <a:rPr lang="en-US" sz="1600" dirty="0" smtClean="0"/>
              <a:t>Your good is within a named category (1-5.A.2, 1-5.A.3, 1-5.A.4, and 1-5.D.2) and your export meets:</a:t>
            </a:r>
          </a:p>
          <a:p>
            <a:pPr marL="457200" lvl="1" indent="0" defTabSz="685800">
              <a:buNone/>
              <a:tabLst>
                <a:tab pos="806450" algn="l"/>
              </a:tabLst>
            </a:pPr>
            <a:r>
              <a:rPr lang="en-US" sz="1600" dirty="0" smtClean="0"/>
              <a:t>	A.	the </a:t>
            </a:r>
            <a:r>
              <a:rPr lang="en-US" sz="1600" b="1" u="sng" dirty="0" smtClean="0">
                <a:solidFill>
                  <a:srgbClr val="FF0000"/>
                </a:solidFill>
              </a:rPr>
              <a:t>crypto note or mass market </a:t>
            </a:r>
            <a:r>
              <a:rPr lang="en-US" sz="1600" dirty="0" smtClean="0"/>
              <a:t>criteria</a:t>
            </a:r>
          </a:p>
          <a:p>
            <a:pPr marL="914400" lvl="2" indent="0">
              <a:buNone/>
            </a:pPr>
            <a:r>
              <a:rPr lang="en-US" sz="1600" b="1" dirty="0" smtClean="0">
                <a:solidFill>
                  <a:srgbClr val="FF0000"/>
                </a:solidFill>
              </a:rPr>
              <a:t>a</a:t>
            </a:r>
            <a:r>
              <a:rPr lang="en-US" sz="1600" b="1" dirty="0">
                <a:solidFill>
                  <a:srgbClr val="FF0000"/>
                </a:solidFill>
              </a:rPr>
              <a:t>. </a:t>
            </a:r>
            <a:r>
              <a:rPr lang="en-US" sz="1600" b="1" u="sng" dirty="0">
                <a:solidFill>
                  <a:srgbClr val="FF0000"/>
                </a:solidFill>
              </a:rPr>
              <a:t>Generally available to the public</a:t>
            </a:r>
            <a:r>
              <a:rPr lang="en-US" sz="1600" b="1" dirty="0">
                <a:solidFill>
                  <a:srgbClr val="FF0000"/>
                </a:solidFill>
              </a:rPr>
              <a:t> by being sold, without restriction, from stock at </a:t>
            </a:r>
            <a:r>
              <a:rPr lang="en-US" sz="1600" b="1" dirty="0" smtClean="0">
                <a:solidFill>
                  <a:srgbClr val="FF0000"/>
                </a:solidFill>
              </a:rPr>
              <a:t>retail selling </a:t>
            </a:r>
            <a:r>
              <a:rPr lang="en-US" sz="1600" b="1" dirty="0">
                <a:solidFill>
                  <a:srgbClr val="FF0000"/>
                </a:solidFill>
              </a:rPr>
              <a:t>points by means of any of the following</a:t>
            </a:r>
            <a:r>
              <a:rPr lang="en-US" sz="1600" b="1" dirty="0" smtClean="0">
                <a:solidFill>
                  <a:srgbClr val="FF0000"/>
                </a:solidFill>
              </a:rPr>
              <a:t>:</a:t>
            </a:r>
          </a:p>
          <a:p>
            <a:pPr marL="914400" lvl="2" indent="0">
              <a:buNone/>
            </a:pPr>
            <a:r>
              <a:rPr lang="en-US" sz="1600" b="1" dirty="0">
                <a:solidFill>
                  <a:srgbClr val="FF0000"/>
                </a:solidFill>
              </a:rPr>
              <a:t>	</a:t>
            </a:r>
            <a:r>
              <a:rPr lang="en-US" sz="1600" b="1" dirty="0" smtClean="0">
                <a:solidFill>
                  <a:srgbClr val="FF0000"/>
                </a:solidFill>
              </a:rPr>
              <a:t>1. Over-the-counter </a:t>
            </a:r>
            <a:r>
              <a:rPr lang="en-US" sz="1600" b="1" dirty="0">
                <a:solidFill>
                  <a:srgbClr val="FF0000"/>
                </a:solidFill>
              </a:rPr>
              <a:t>transactions</a:t>
            </a:r>
            <a:r>
              <a:rPr lang="en-US" sz="1600" b="1" dirty="0" smtClean="0">
                <a:solidFill>
                  <a:srgbClr val="FF0000"/>
                </a:solidFill>
              </a:rPr>
              <a:t>;</a:t>
            </a:r>
          </a:p>
          <a:p>
            <a:pPr marL="914400" lvl="2" indent="0">
              <a:buNone/>
            </a:pPr>
            <a:r>
              <a:rPr lang="en-US" sz="1600" b="1" dirty="0" smtClean="0">
                <a:solidFill>
                  <a:srgbClr val="FF0000"/>
                </a:solidFill>
              </a:rPr>
              <a:t>	2.  Mail </a:t>
            </a:r>
            <a:r>
              <a:rPr lang="en-US" sz="1600" b="1" dirty="0">
                <a:solidFill>
                  <a:srgbClr val="FF0000"/>
                </a:solidFill>
              </a:rPr>
              <a:t>order transactions</a:t>
            </a:r>
            <a:r>
              <a:rPr lang="en-US" sz="1600" b="1" dirty="0" smtClean="0">
                <a:solidFill>
                  <a:srgbClr val="FF0000"/>
                </a:solidFill>
              </a:rPr>
              <a:t>;</a:t>
            </a:r>
          </a:p>
          <a:p>
            <a:pPr marL="914400" lvl="2" indent="0">
              <a:buNone/>
            </a:pPr>
            <a:r>
              <a:rPr lang="en-US" sz="1600" b="1" dirty="0" smtClean="0">
                <a:solidFill>
                  <a:srgbClr val="FF0000"/>
                </a:solidFill>
              </a:rPr>
              <a:t>	3. Electronic </a:t>
            </a:r>
            <a:r>
              <a:rPr lang="en-US" sz="1600" b="1" dirty="0">
                <a:solidFill>
                  <a:srgbClr val="FF0000"/>
                </a:solidFill>
              </a:rPr>
              <a:t>transactions; </a:t>
            </a:r>
            <a:r>
              <a:rPr lang="en-US" sz="1600" b="1" dirty="0" smtClean="0">
                <a:solidFill>
                  <a:srgbClr val="FF0000"/>
                </a:solidFill>
              </a:rPr>
              <a:t>or</a:t>
            </a:r>
          </a:p>
          <a:p>
            <a:pPr marL="914400" lvl="2" indent="0">
              <a:buNone/>
            </a:pPr>
            <a:r>
              <a:rPr lang="en-US" sz="1600" b="1" dirty="0">
                <a:solidFill>
                  <a:srgbClr val="FF0000"/>
                </a:solidFill>
              </a:rPr>
              <a:t>	</a:t>
            </a:r>
            <a:r>
              <a:rPr lang="en-US" sz="1600" b="1" dirty="0" smtClean="0">
                <a:solidFill>
                  <a:srgbClr val="FF0000"/>
                </a:solidFill>
              </a:rPr>
              <a:t>4. Telephone </a:t>
            </a:r>
            <a:r>
              <a:rPr lang="en-US" sz="1600" b="1" dirty="0">
                <a:solidFill>
                  <a:srgbClr val="FF0000"/>
                </a:solidFill>
              </a:rPr>
              <a:t>call transactions;</a:t>
            </a:r>
          </a:p>
          <a:p>
            <a:pPr marL="914400" lvl="2" indent="0">
              <a:buNone/>
            </a:pPr>
            <a:r>
              <a:rPr lang="en-US" sz="1600" dirty="0"/>
              <a:t>b. The cryptographic functionality cannot easily be changed by the user</a:t>
            </a:r>
            <a:r>
              <a:rPr lang="en-US" sz="1600" dirty="0" smtClean="0"/>
              <a:t>;</a:t>
            </a:r>
          </a:p>
          <a:p>
            <a:pPr marL="0" indent="0">
              <a:buNone/>
            </a:pPr>
            <a:r>
              <a:rPr lang="en-US" sz="1600" dirty="0" smtClean="0"/>
              <a:t>	c. Designed </a:t>
            </a:r>
            <a:r>
              <a:rPr lang="en-US" sz="1600" dirty="0"/>
              <a:t>for installation by the user without further substantial </a:t>
            </a:r>
            <a:r>
              <a:rPr lang="en-US" sz="1600" dirty="0" smtClean="0"/>
              <a:t>support by </a:t>
            </a:r>
            <a:r>
              <a:rPr lang="en-US" sz="1600" dirty="0"/>
              <a:t>the </a:t>
            </a:r>
            <a:r>
              <a:rPr lang="en-US" sz="1600" dirty="0" smtClean="0"/>
              <a:t>	supplier</a:t>
            </a:r>
            <a:r>
              <a:rPr lang="en-US" sz="1600" dirty="0"/>
              <a:t>; </a:t>
            </a:r>
            <a:r>
              <a:rPr lang="en-US" sz="1600" dirty="0" smtClean="0"/>
              <a:t>and</a:t>
            </a:r>
          </a:p>
          <a:p>
            <a:pPr marL="0" indent="0">
              <a:buNone/>
            </a:pPr>
            <a:r>
              <a:rPr lang="en-US" sz="1600" dirty="0" smtClean="0"/>
              <a:t>	d. </a:t>
            </a:r>
            <a:r>
              <a:rPr lang="en-US" sz="1600" dirty="0"/>
              <a:t>When necessary, details of the items are accessible and will be provided, </a:t>
            </a:r>
            <a:r>
              <a:rPr lang="en-US" sz="1600" dirty="0" smtClean="0"/>
              <a:t>upon 	request</a:t>
            </a:r>
            <a:r>
              <a:rPr lang="en-US" sz="1600" dirty="0"/>
              <a:t>, to the appropriate authority in the exporter’s country in order </a:t>
            </a:r>
            <a:r>
              <a:rPr lang="en-US" sz="1600" dirty="0" smtClean="0"/>
              <a:t>to </a:t>
            </a:r>
            <a:r>
              <a:rPr lang="en-US" sz="1600" dirty="0"/>
              <a:t>ascertain </a:t>
            </a:r>
            <a:r>
              <a:rPr lang="en-US" sz="1600" dirty="0" smtClean="0"/>
              <a:t>	compliance </a:t>
            </a:r>
            <a:r>
              <a:rPr lang="en-US" sz="1600" dirty="0"/>
              <a:t>with conditions described in paragraphs </a:t>
            </a:r>
            <a:r>
              <a:rPr lang="en-US" sz="1600" dirty="0" smtClean="0"/>
              <a:t>(a) </a:t>
            </a:r>
            <a:r>
              <a:rPr lang="en-US" sz="1600" dirty="0"/>
              <a:t>to </a:t>
            </a:r>
            <a:r>
              <a:rPr lang="en-US" sz="1600" dirty="0" smtClean="0"/>
              <a:t>(c) above; or</a:t>
            </a:r>
          </a:p>
          <a:p>
            <a:pPr marL="0" indent="0">
              <a:buNone/>
            </a:pPr>
            <a:r>
              <a:rPr lang="en-US" sz="1800" dirty="0" smtClean="0"/>
              <a:t>	</a:t>
            </a:r>
            <a:endParaRPr lang="en-US" sz="1800" dirty="0"/>
          </a:p>
        </p:txBody>
      </p:sp>
    </p:spTree>
    <p:extLst>
      <p:ext uri="{BB962C8B-B14F-4D97-AF65-F5344CB8AC3E}">
        <p14:creationId xmlns:p14="http://schemas.microsoft.com/office/powerpoint/2010/main" val="32281806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TotalTime>
  <Words>1634</Words>
  <Application>Microsoft Office PowerPoint</Application>
  <PresentationFormat>On-screen Show (4:3)</PresentationFormat>
  <Paragraphs>211</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ＭＳ Ｐゴシック</vt:lpstr>
      <vt:lpstr>Arial</vt:lpstr>
      <vt:lpstr>Calibri</vt:lpstr>
      <vt:lpstr>Office Theme</vt:lpstr>
      <vt:lpstr>Canadian and US Export Controls and Economic Sanctions: Key Steps for Mitigating Risk for Software and Technology Companies</vt:lpstr>
      <vt:lpstr>Agenda</vt:lpstr>
      <vt:lpstr>A. Overview of Canadian Export Control Laws</vt:lpstr>
      <vt:lpstr>What is an Import?</vt:lpstr>
      <vt:lpstr>Objectives of Export Controls</vt:lpstr>
      <vt:lpstr>B. Export Control List</vt:lpstr>
      <vt:lpstr>Group 1, Category 5, Part 2 - 1-5.A.2. SYSTEMS, EQUIPMENT AND COMPONENTS (HARDWARE)</vt:lpstr>
      <vt:lpstr>1-5.A.2.a does not apply to any of the following:</vt:lpstr>
      <vt:lpstr> Group 1 – Dual-Use List - Category 5 - Part 2: “Information Security” </vt:lpstr>
      <vt:lpstr>Group 1 – Dual-Use List - Category 5 - Part 2: “Information Security” (cont.) </vt:lpstr>
      <vt:lpstr>PowerPoint Presentation</vt:lpstr>
      <vt:lpstr>1-5.D.2. SOFTWARE</vt:lpstr>
      <vt:lpstr>C. Export Permit Application Process</vt:lpstr>
      <vt:lpstr>PowerPoint Presentation</vt:lpstr>
      <vt:lpstr> Types of export permits </vt:lpstr>
      <vt:lpstr>1. Individual Export Permit</vt:lpstr>
      <vt:lpstr>*Sample* Abbreviated End-Use Statement</vt:lpstr>
      <vt:lpstr>Cryptography and Information Security Product Qestionnaire or  *CSEC* Questionnaire</vt:lpstr>
      <vt:lpstr>Questionnaire cont.</vt:lpstr>
      <vt:lpstr> Receive Individual Export Permit Now What? </vt:lpstr>
      <vt:lpstr>Where Can’t Export To When Obtain an Individual Export Permit</vt:lpstr>
      <vt:lpstr>Sanctions</vt:lpstr>
      <vt:lpstr>2. General Export Permit (GEP)</vt:lpstr>
      <vt:lpstr>GEP No. 45 Cryptography for the Development or Production of a Product</vt:lpstr>
      <vt:lpstr>GEP No. 46 Cryptography for Use by Certain Consignees </vt:lpstr>
      <vt:lpstr>3. Multiple Destination Permit</vt:lpstr>
      <vt:lpstr>Suggestions for Dealing with Government</vt:lpstr>
      <vt:lpstr> Disclosures of Non-Compliance </vt:lpstr>
    </vt:vector>
  </TitlesOfParts>
  <Company>Research In Motion Limited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Guide To Exporting  Quantum Cryptography From Canada</dc:title>
  <dc:creator>BB</dc:creator>
  <cp:lastModifiedBy>Steve Whitney</cp:lastModifiedBy>
  <cp:revision>73</cp:revision>
  <cp:lastPrinted>2017-10-19T00:29:11Z</cp:lastPrinted>
  <dcterms:created xsi:type="dcterms:W3CDTF">2014-03-17T22:33:37Z</dcterms:created>
  <dcterms:modified xsi:type="dcterms:W3CDTF">2017-10-20T13:04:40Z</dcterms:modified>
</cp:coreProperties>
</file>